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71" r:id="rId10"/>
    <p:sldId id="265" r:id="rId11"/>
    <p:sldId id="272" r:id="rId12"/>
    <p:sldId id="273" r:id="rId13"/>
    <p:sldId id="268" r:id="rId14"/>
    <p:sldId id="269" r:id="rId15"/>
  </p:sldIdLst>
  <p:sldSz cx="5765800" cy="3244850"/>
  <p:notesSz cx="5765800" cy="3244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4" d="100"/>
          <a:sy n="164" d="100"/>
        </p:scale>
        <p:origin x="16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631" y="82852"/>
            <a:ext cx="5520537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82852"/>
            <a:ext cx="5520537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1358" y="996534"/>
            <a:ext cx="4963083" cy="1212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dsmirn2018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695253"/>
            <a:ext cx="192087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25" dirty="0">
                <a:solidFill>
                  <a:srgbClr val="22373A"/>
                </a:solidFill>
              </a:rPr>
              <a:t>Лабораторная</a:t>
            </a:r>
            <a:r>
              <a:rPr sz="1200" spc="-55" dirty="0">
                <a:solidFill>
                  <a:srgbClr val="22373A"/>
                </a:solidFill>
              </a:rPr>
              <a:t> </a:t>
            </a:r>
            <a:r>
              <a:rPr sz="1200" spc="25" dirty="0">
                <a:solidFill>
                  <a:srgbClr val="22373A"/>
                </a:solidFill>
              </a:rPr>
              <a:t>работа</a:t>
            </a:r>
            <a:r>
              <a:rPr sz="1200" spc="-55" dirty="0">
                <a:solidFill>
                  <a:srgbClr val="22373A"/>
                </a:solidFill>
              </a:rPr>
              <a:t> </a:t>
            </a:r>
            <a:r>
              <a:rPr sz="1200" spc="254" dirty="0">
                <a:solidFill>
                  <a:srgbClr val="22373A"/>
                </a:solidFill>
              </a:rPr>
              <a:t>№</a:t>
            </a:r>
            <a:r>
              <a:rPr sz="1200" spc="-50" dirty="0">
                <a:solidFill>
                  <a:srgbClr val="22373A"/>
                </a:solidFill>
              </a:rPr>
              <a:t> </a:t>
            </a:r>
            <a:r>
              <a:rPr lang="ru-RU" sz="1200" spc="-95" dirty="0">
                <a:solidFill>
                  <a:srgbClr val="22373A"/>
                </a:solidFill>
              </a:rPr>
              <a:t>9</a:t>
            </a:r>
            <a:endParaRPr sz="1200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1000310"/>
            <a:ext cx="2558415" cy="168636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ru-RU" sz="1000" spc="10" dirty="0">
                <a:solidFill>
                  <a:srgbClr val="22373A"/>
                </a:solidFill>
                <a:latin typeface="Tahoma"/>
                <a:cs typeface="Tahoma"/>
              </a:rPr>
              <a:t>Текстовой редактор </a:t>
            </a:r>
            <a:r>
              <a:rPr lang="en-US" sz="1000" spc="10" dirty="0">
                <a:solidFill>
                  <a:srgbClr val="22373A"/>
                </a:solidFill>
                <a:latin typeface="Tahoma"/>
                <a:cs typeface="Tahoma"/>
              </a:rPr>
              <a:t>vi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399177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0" y="5060"/>
                </a:moveTo>
                <a:lnTo>
                  <a:pt x="0" y="0"/>
                </a:lnTo>
                <a:lnTo>
                  <a:pt x="5040064" y="0"/>
                </a:lnTo>
                <a:lnTo>
                  <a:pt x="5040064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1600994"/>
            <a:ext cx="3373806" cy="7904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08125">
              <a:lnSpc>
                <a:spcPct val="155500"/>
              </a:lnSpc>
              <a:spcBef>
                <a:spcPts val="100"/>
              </a:spcBef>
            </a:pPr>
            <a:r>
              <a:rPr lang="ru-RU" sz="1000" spc="5" dirty="0">
                <a:solidFill>
                  <a:srgbClr val="22373A"/>
                </a:solidFill>
                <a:latin typeface="Trebuchet MS"/>
                <a:cs typeface="Trebuchet MS"/>
              </a:rPr>
              <a:t>Смирнов Дмитрий Романович</a:t>
            </a:r>
          </a:p>
          <a:p>
            <a:pPr marL="12700" marR="1508125">
              <a:lnSpc>
                <a:spcPct val="155500"/>
              </a:lnSpc>
              <a:spcBef>
                <a:spcPts val="100"/>
              </a:spcBef>
            </a:pPr>
            <a:r>
              <a:rPr lang="ru-RU" sz="1000" spc="-50" dirty="0">
                <a:solidFill>
                  <a:srgbClr val="22373A"/>
                </a:solidFill>
                <a:latin typeface="Trebuchet MS"/>
                <a:cs typeface="Trebuchet MS"/>
              </a:rPr>
              <a:t>8</a:t>
            </a:r>
            <a:r>
              <a:rPr lang="ru-RU"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lang="ru-RU" sz="1000" spc="5" dirty="0">
                <a:solidFill>
                  <a:srgbClr val="22373A"/>
                </a:solidFill>
                <a:latin typeface="Trebuchet MS"/>
                <a:cs typeface="Trebuchet MS"/>
              </a:rPr>
              <a:t>апреля</a:t>
            </a:r>
            <a:r>
              <a:rPr lang="ru-RU"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lang="ru-RU" sz="1000" spc="-15" dirty="0">
                <a:solidFill>
                  <a:srgbClr val="22373A"/>
                </a:solidFill>
                <a:latin typeface="Trebuchet MS"/>
                <a:cs typeface="Trebuchet MS"/>
              </a:rPr>
              <a:t>2</a:t>
            </a:r>
            <a:r>
              <a:rPr lang="ru-RU" sz="1000" spc="-30" dirty="0">
                <a:solidFill>
                  <a:srgbClr val="22373A"/>
                </a:solidFill>
                <a:latin typeface="Trebuchet MS"/>
                <a:cs typeface="Trebuchet MS"/>
              </a:rPr>
              <a:t>0</a:t>
            </a:r>
            <a:r>
              <a:rPr lang="ru-RU" sz="1000" spc="-50" dirty="0">
                <a:solidFill>
                  <a:srgbClr val="22373A"/>
                </a:solidFill>
                <a:latin typeface="Trebuchet MS"/>
                <a:cs typeface="Trebuchet MS"/>
              </a:rPr>
              <a:t>2</a:t>
            </a:r>
            <a:r>
              <a:rPr lang="ru-RU" sz="1000" spc="-35" dirty="0">
                <a:solidFill>
                  <a:srgbClr val="22373A"/>
                </a:solidFill>
                <a:latin typeface="Trebuchet MS"/>
                <a:cs typeface="Trebuchet MS"/>
              </a:rPr>
              <a:t>3</a:t>
            </a:r>
            <a:endParaRPr lang="ru-RU" sz="1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ru-RU" sz="10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ru-RU" sz="800" spc="10" dirty="0">
                <a:solidFill>
                  <a:srgbClr val="22373A"/>
                </a:solidFill>
                <a:latin typeface="Trebuchet MS"/>
                <a:cs typeface="Trebuchet MS"/>
              </a:rPr>
              <a:t>Российский</a:t>
            </a:r>
            <a:r>
              <a:rPr lang="ru-RU" sz="8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lang="ru-RU" sz="800" spc="5" dirty="0">
                <a:solidFill>
                  <a:srgbClr val="22373A"/>
                </a:solidFill>
                <a:latin typeface="Trebuchet MS"/>
                <a:cs typeface="Trebuchet MS"/>
              </a:rPr>
              <a:t>университет </a:t>
            </a:r>
            <a:r>
              <a:rPr lang="ru-RU" sz="800" spc="10" dirty="0">
                <a:solidFill>
                  <a:srgbClr val="22373A"/>
                </a:solidFill>
                <a:latin typeface="Trebuchet MS"/>
                <a:cs typeface="Trebuchet MS"/>
              </a:rPr>
              <a:t>дружбы</a:t>
            </a:r>
            <a:r>
              <a:rPr lang="ru-RU" sz="800" spc="5" dirty="0">
                <a:solidFill>
                  <a:srgbClr val="22373A"/>
                </a:solidFill>
                <a:latin typeface="Trebuchet MS"/>
                <a:cs typeface="Trebuchet MS"/>
              </a:rPr>
              <a:t> народов, </a:t>
            </a:r>
            <a:r>
              <a:rPr lang="ru-RU" sz="800" dirty="0">
                <a:solidFill>
                  <a:srgbClr val="22373A"/>
                </a:solidFill>
                <a:latin typeface="Trebuchet MS"/>
                <a:cs typeface="Trebuchet MS"/>
              </a:rPr>
              <a:t>Москва,</a:t>
            </a:r>
            <a:r>
              <a:rPr lang="ru-RU" sz="800" spc="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lang="ru-RU" sz="800" spc="10" dirty="0">
                <a:solidFill>
                  <a:srgbClr val="22373A"/>
                </a:solidFill>
                <a:latin typeface="Trebuchet MS"/>
                <a:cs typeface="Trebuchet MS"/>
              </a:rPr>
              <a:t>Россия</a:t>
            </a:r>
            <a:endParaRPr lang="ru-RU" sz="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01208" y="2997946"/>
            <a:ext cx="17081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5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650" spc="-30" dirty="0">
                <a:solidFill>
                  <a:srgbClr val="22373A"/>
                </a:solidFill>
                <a:latin typeface="Tahoma"/>
                <a:cs typeface="Tahoma"/>
              </a:rPr>
              <a:t>/</a:t>
            </a:r>
            <a:r>
              <a:rPr sz="650" spc="-9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650" spc="-8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endParaRPr sz="6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2852"/>
            <a:ext cx="1998269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ru-RU" sz="1000" spc="20" dirty="0">
                <a:solidFill>
                  <a:srgbClr val="F9F9F9"/>
                </a:solidFill>
                <a:latin typeface="Trebuchet MS"/>
                <a:cs typeface="Trebuchet MS"/>
              </a:rPr>
              <a:t>Основы работы в </a:t>
            </a:r>
            <a:r>
              <a:rPr lang="en-US" sz="1000" spc="20" dirty="0">
                <a:solidFill>
                  <a:srgbClr val="F9F9F9"/>
                </a:solidFill>
                <a:latin typeface="Trebuchet MS"/>
                <a:cs typeface="Trebuchet MS"/>
              </a:rPr>
              <a:t>Emacs</a:t>
            </a:r>
            <a:endParaRPr lang="en-US" sz="10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3665854" cy="5080"/>
            </a:xfrm>
            <a:custGeom>
              <a:avLst/>
              <a:gdLst/>
              <a:ahLst/>
              <a:cxnLst/>
              <a:rect l="l" t="t" r="r" b="b"/>
              <a:pathLst>
                <a:path w="3665854" h="5079">
                  <a:moveTo>
                    <a:pt x="0" y="5060"/>
                  </a:moveTo>
                  <a:lnTo>
                    <a:pt x="0" y="0"/>
                  </a:lnTo>
                  <a:lnTo>
                    <a:pt x="3665525" y="0"/>
                  </a:lnTo>
                  <a:lnTo>
                    <a:pt x="366552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502592" y="2997946"/>
            <a:ext cx="16954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90" dirty="0">
                <a:solidFill>
                  <a:srgbClr val="22373A"/>
                </a:solidFill>
                <a:latin typeface="Tahoma"/>
                <a:cs typeface="Tahoma"/>
              </a:rPr>
              <a:t>7</a:t>
            </a:r>
            <a:r>
              <a:rPr sz="650" spc="55" dirty="0">
                <a:solidFill>
                  <a:srgbClr val="22373A"/>
                </a:solidFill>
                <a:latin typeface="Tahoma"/>
                <a:cs typeface="Tahoma"/>
              </a:rPr>
              <a:t>/</a:t>
            </a:r>
            <a:r>
              <a:rPr sz="650" spc="-9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650" spc="-8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endParaRPr sz="650">
              <a:latin typeface="Tahoma"/>
              <a:cs typeface="Tahoma"/>
            </a:endParaRPr>
          </a:p>
        </p:txBody>
      </p:sp>
      <p:pic>
        <p:nvPicPr>
          <p:cNvPr id="9" name="Рисунок 8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C63B993D-5A6A-0340-A1C2-B47D4D68A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23" y="663161"/>
            <a:ext cx="4345837" cy="222036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2852"/>
            <a:ext cx="1998269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000" spc="50" dirty="0">
                <a:solidFill>
                  <a:srgbClr val="F9F9F9"/>
                </a:solidFill>
                <a:latin typeface="Trebuchet MS"/>
                <a:cs typeface="Trebuchet MS"/>
              </a:rPr>
              <a:t>Регулярные выражения</a:t>
            </a:r>
            <a:endParaRPr sz="10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3665854" cy="5080"/>
            </a:xfrm>
            <a:custGeom>
              <a:avLst/>
              <a:gdLst/>
              <a:ahLst/>
              <a:cxnLst/>
              <a:rect l="l" t="t" r="r" b="b"/>
              <a:pathLst>
                <a:path w="3665854" h="5079">
                  <a:moveTo>
                    <a:pt x="0" y="5060"/>
                  </a:moveTo>
                  <a:lnTo>
                    <a:pt x="0" y="0"/>
                  </a:lnTo>
                  <a:lnTo>
                    <a:pt x="3665525" y="0"/>
                  </a:lnTo>
                  <a:lnTo>
                    <a:pt x="366552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502592" y="2997946"/>
            <a:ext cx="16954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90" dirty="0">
                <a:solidFill>
                  <a:srgbClr val="22373A"/>
                </a:solidFill>
                <a:latin typeface="Tahoma"/>
                <a:cs typeface="Tahoma"/>
              </a:rPr>
              <a:t>7</a:t>
            </a:r>
            <a:r>
              <a:rPr sz="650" spc="55" dirty="0">
                <a:solidFill>
                  <a:srgbClr val="22373A"/>
                </a:solidFill>
                <a:latin typeface="Tahoma"/>
                <a:cs typeface="Tahoma"/>
              </a:rPr>
              <a:t>/</a:t>
            </a:r>
            <a:r>
              <a:rPr sz="650" spc="-9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650" spc="-8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endParaRPr sz="650">
              <a:latin typeface="Tahoma"/>
              <a:cs typeface="Tahom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4B5999-1E19-3685-2ADF-D082C6A6393A}"/>
              </a:ext>
            </a:extLst>
          </p:cNvPr>
          <p:cNvSpPr txBox="1"/>
          <p:nvPr/>
        </p:nvSpPr>
        <p:spPr>
          <a:xfrm>
            <a:off x="292100" y="708025"/>
            <a:ext cx="395617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Основные комбинации клавиш для поиска и замены в </a:t>
            </a:r>
            <a:r>
              <a:rPr lang="ru-RU" sz="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Emacs</a:t>
            </a:r>
            <a:endParaRPr lang="ru-RU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Рисунок 12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39DB089A-36A1-BEE8-037A-7FBAEA6D8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92" y="1165954"/>
            <a:ext cx="4178300" cy="104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78257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2852"/>
            <a:ext cx="1998269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000" spc="50" dirty="0">
                <a:solidFill>
                  <a:srgbClr val="F9F9F9"/>
                </a:solidFill>
                <a:latin typeface="Trebuchet MS"/>
                <a:cs typeface="Trebuchet MS"/>
              </a:rPr>
              <a:t>Регулярные выражения</a:t>
            </a:r>
            <a:endParaRPr sz="10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3665854" cy="5080"/>
            </a:xfrm>
            <a:custGeom>
              <a:avLst/>
              <a:gdLst/>
              <a:ahLst/>
              <a:cxnLst/>
              <a:rect l="l" t="t" r="r" b="b"/>
              <a:pathLst>
                <a:path w="3665854" h="5079">
                  <a:moveTo>
                    <a:pt x="0" y="5060"/>
                  </a:moveTo>
                  <a:lnTo>
                    <a:pt x="0" y="0"/>
                  </a:lnTo>
                  <a:lnTo>
                    <a:pt x="3665525" y="0"/>
                  </a:lnTo>
                  <a:lnTo>
                    <a:pt x="366552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502592" y="2997946"/>
            <a:ext cx="16954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90" dirty="0">
                <a:solidFill>
                  <a:srgbClr val="22373A"/>
                </a:solidFill>
                <a:latin typeface="Tahoma"/>
                <a:cs typeface="Tahoma"/>
              </a:rPr>
              <a:t>7</a:t>
            </a:r>
            <a:r>
              <a:rPr sz="650" spc="55" dirty="0">
                <a:solidFill>
                  <a:srgbClr val="22373A"/>
                </a:solidFill>
                <a:latin typeface="Tahoma"/>
                <a:cs typeface="Tahoma"/>
              </a:rPr>
              <a:t>/</a:t>
            </a:r>
            <a:r>
              <a:rPr sz="650" spc="-9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650" spc="-8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endParaRPr sz="650">
              <a:latin typeface="Tahoma"/>
              <a:cs typeface="Tahoma"/>
            </a:endParaRPr>
          </a:p>
        </p:txBody>
      </p:sp>
      <p:pic>
        <p:nvPicPr>
          <p:cNvPr id="10" name="Рисунок 9" descr="Изображение выглядит как текст, стол&#10;&#10;Автоматически созданное описание">
            <a:extLst>
              <a:ext uri="{FF2B5EF4-FFF2-40B4-BE49-F238E27FC236}">
                <a16:creationId xmlns:a16="http://schemas.microsoft.com/office/drawing/2014/main" id="{572FDA57-FC70-8DA3-3134-6C97D1F4F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94" y="623940"/>
            <a:ext cx="4326296" cy="243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56878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17235"/>
            <a:ext cx="35115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200" spc="1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И</a:t>
            </a:r>
            <a:r>
              <a:rPr lang="ru-RU" sz="1200" spc="-3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т</a:t>
            </a:r>
            <a:r>
              <a:rPr lang="ru-RU" sz="1200" spc="2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ог</a:t>
            </a:r>
            <a:endParaRPr lang="ru-RU" sz="12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59388"/>
            <a:ext cx="2588260" cy="5080"/>
            <a:chOff x="1586191" y="1659388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59388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59388"/>
              <a:ext cx="2117725" cy="5080"/>
            </a:xfrm>
            <a:custGeom>
              <a:avLst/>
              <a:gdLst/>
              <a:ahLst/>
              <a:cxnLst/>
              <a:rect l="l" t="t" r="r" b="b"/>
              <a:pathLst>
                <a:path w="2117725" h="5080">
                  <a:moveTo>
                    <a:pt x="0" y="5060"/>
                  </a:moveTo>
                  <a:lnTo>
                    <a:pt x="0" y="0"/>
                  </a:lnTo>
                  <a:lnTo>
                    <a:pt x="2117143" y="0"/>
                  </a:lnTo>
                  <a:lnTo>
                    <a:pt x="211714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2852"/>
            <a:ext cx="41275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0" dirty="0">
                <a:solidFill>
                  <a:srgbClr val="F9F9F9"/>
                </a:solidFill>
                <a:latin typeface="Trebuchet MS"/>
                <a:cs typeface="Trebuchet MS"/>
              </a:rPr>
              <a:t>Вы</a:t>
            </a:r>
            <a:r>
              <a:rPr sz="1000" spc="35" dirty="0">
                <a:solidFill>
                  <a:srgbClr val="F9F9F9"/>
                </a:solidFill>
                <a:latin typeface="Trebuchet MS"/>
                <a:cs typeface="Trebuchet MS"/>
              </a:rPr>
              <a:t>во</a:t>
            </a:r>
            <a:r>
              <a:rPr sz="1000" spc="-20" dirty="0">
                <a:solidFill>
                  <a:srgbClr val="F9F9F9"/>
                </a:solidFill>
                <a:latin typeface="Trebuchet MS"/>
                <a:cs typeface="Trebuchet MS"/>
              </a:rPr>
              <a:t>д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236845" cy="5080"/>
            </a:xfrm>
            <a:custGeom>
              <a:avLst/>
              <a:gdLst/>
              <a:ahLst/>
              <a:cxnLst/>
              <a:rect l="l" t="t" r="r" b="b"/>
              <a:pathLst>
                <a:path w="5236845" h="5079">
                  <a:moveTo>
                    <a:pt x="0" y="5060"/>
                  </a:moveTo>
                  <a:lnTo>
                    <a:pt x="0" y="0"/>
                  </a:lnTo>
                  <a:lnTo>
                    <a:pt x="5236414" y="0"/>
                  </a:lnTo>
                  <a:lnTo>
                    <a:pt x="523641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347892"/>
            <a:ext cx="4888230" cy="384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lang="ru-RU" sz="900" spc="-5" dirty="0">
                <a:solidFill>
                  <a:srgbClr val="22373A"/>
                </a:solidFill>
                <a:latin typeface="Tahoma"/>
                <a:cs typeface="Tahoma"/>
              </a:rPr>
              <a:t>Я познакомился с операционной системой Linux. Я получил практические навыки работы с редактором </a:t>
            </a:r>
            <a:r>
              <a:rPr lang="ru-RU" sz="900" spc="-5" dirty="0" err="1">
                <a:solidFill>
                  <a:srgbClr val="22373A"/>
                </a:solidFill>
                <a:latin typeface="Tahoma"/>
                <a:cs typeface="Tahoma"/>
              </a:rPr>
              <a:t>Emacs</a:t>
            </a:r>
            <a:r>
              <a:rPr lang="ru-RU" sz="900" spc="-5" dirty="0">
                <a:solidFill>
                  <a:srgbClr val="22373A"/>
                </a:solidFill>
                <a:latin typeface="Tahoma"/>
                <a:cs typeface="Tahoma"/>
              </a:rPr>
              <a:t>.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53951" y="2997946"/>
            <a:ext cx="217804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5" dirty="0">
                <a:solidFill>
                  <a:srgbClr val="22373A"/>
                </a:solidFill>
                <a:latin typeface="Tahoma"/>
                <a:cs typeface="Tahoma"/>
              </a:rPr>
              <a:t>10</a:t>
            </a:r>
            <a:r>
              <a:rPr sz="650" spc="-35" dirty="0">
                <a:solidFill>
                  <a:srgbClr val="22373A"/>
                </a:solidFill>
                <a:latin typeface="Tahoma"/>
                <a:cs typeface="Tahoma"/>
              </a:rPr>
              <a:t>/</a:t>
            </a:r>
            <a:r>
              <a:rPr sz="650" spc="-9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650" spc="-8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endParaRPr sz="6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21909"/>
            <a:ext cx="97472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3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Информация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64061"/>
            <a:ext cx="2588260" cy="5080"/>
            <a:chOff x="1586191" y="1664061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64061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64061"/>
              <a:ext cx="235585" cy="5080"/>
            </a:xfrm>
            <a:custGeom>
              <a:avLst/>
              <a:gdLst/>
              <a:ahLst/>
              <a:cxnLst/>
              <a:rect l="l" t="t" r="r" b="b"/>
              <a:pathLst>
                <a:path w="235585" h="5080">
                  <a:moveTo>
                    <a:pt x="0" y="5060"/>
                  </a:moveTo>
                  <a:lnTo>
                    <a:pt x="0" y="0"/>
                  </a:lnTo>
                  <a:lnTo>
                    <a:pt x="235246" y="0"/>
                  </a:lnTo>
                  <a:lnTo>
                    <a:pt x="23524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67056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Докла</a:t>
            </a:r>
            <a:r>
              <a:rPr spc="-15" dirty="0"/>
              <a:t>д</a:t>
            </a:r>
            <a:r>
              <a:rPr spc="15" dirty="0"/>
              <a:t>чик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1047750" cy="5080"/>
            </a:xfrm>
            <a:custGeom>
              <a:avLst/>
              <a:gdLst/>
              <a:ahLst/>
              <a:cxnLst/>
              <a:rect l="l" t="t" r="r" b="b"/>
              <a:pathLst>
                <a:path w="1047750" h="5079">
                  <a:moveTo>
                    <a:pt x="0" y="5060"/>
                  </a:moveTo>
                  <a:lnTo>
                    <a:pt x="0" y="0"/>
                  </a:lnTo>
                  <a:lnTo>
                    <a:pt x="1047318" y="0"/>
                  </a:lnTo>
                  <a:lnTo>
                    <a:pt x="104731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01358" y="996534"/>
            <a:ext cx="2620645" cy="1224694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15570" indent="-103505">
              <a:lnSpc>
                <a:spcPct val="100000"/>
              </a:lnSpc>
              <a:spcBef>
                <a:spcPts val="570"/>
              </a:spcBef>
              <a:buChar char="•"/>
              <a:tabLst>
                <a:tab pos="116205" algn="l"/>
              </a:tabLst>
            </a:pP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Смирнов</a:t>
            </a:r>
            <a:r>
              <a:rPr sz="9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Дмитрий</a:t>
            </a:r>
            <a:r>
              <a:rPr sz="9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Романович</a:t>
            </a:r>
            <a:endParaRPr sz="900" dirty="0">
              <a:latin typeface="Tahoma"/>
              <a:cs typeface="Tahoma"/>
            </a:endParaRPr>
          </a:p>
          <a:p>
            <a:pPr marL="115570" indent="-103505">
              <a:lnSpc>
                <a:spcPct val="100000"/>
              </a:lnSpc>
              <a:spcBef>
                <a:spcPts val="480"/>
              </a:spcBef>
              <a:buChar char="•"/>
              <a:tabLst>
                <a:tab pos="116205" algn="l"/>
              </a:tabLst>
            </a:pP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бакалавр</a:t>
            </a:r>
            <a:r>
              <a:rPr sz="9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направления</a:t>
            </a:r>
            <a:r>
              <a:rPr sz="9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математика-механика</a:t>
            </a:r>
            <a:endParaRPr sz="900" dirty="0">
              <a:latin typeface="Tahoma"/>
              <a:cs typeface="Tahoma"/>
            </a:endParaRPr>
          </a:p>
          <a:p>
            <a:pPr marL="115570" indent="-103505">
              <a:lnSpc>
                <a:spcPct val="100000"/>
              </a:lnSpc>
              <a:spcBef>
                <a:spcPts val="480"/>
              </a:spcBef>
              <a:buChar char="•"/>
              <a:tabLst>
                <a:tab pos="116205" algn="l"/>
              </a:tabLst>
            </a:pP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ученик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математического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института</a:t>
            </a:r>
            <a:endParaRPr sz="900" dirty="0">
              <a:latin typeface="Tahoma"/>
              <a:cs typeface="Tahoma"/>
            </a:endParaRPr>
          </a:p>
          <a:p>
            <a:pPr marL="115570" indent="-103505">
              <a:lnSpc>
                <a:spcPct val="100000"/>
              </a:lnSpc>
              <a:spcBef>
                <a:spcPts val="475"/>
              </a:spcBef>
              <a:buChar char="•"/>
              <a:tabLst>
                <a:tab pos="116205" algn="l"/>
              </a:tabLst>
            </a:pP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Российский</a:t>
            </a:r>
            <a:r>
              <a:rPr sz="9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университет</a:t>
            </a:r>
            <a:r>
              <a:rPr sz="9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дружбы</a:t>
            </a:r>
            <a:r>
              <a:rPr sz="9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народов</a:t>
            </a:r>
            <a:endParaRPr sz="900" dirty="0">
              <a:latin typeface="Tahoma"/>
              <a:cs typeface="Tahoma"/>
            </a:endParaRPr>
          </a:p>
          <a:p>
            <a:pPr marL="115570" indent="-103505">
              <a:lnSpc>
                <a:spcPct val="100000"/>
              </a:lnSpc>
              <a:spcBef>
                <a:spcPts val="480"/>
              </a:spcBef>
              <a:buChar char="•"/>
              <a:tabLst>
                <a:tab pos="116205" algn="l"/>
              </a:tabLst>
            </a:pPr>
            <a:r>
              <a:rPr sz="900" spc="15" dirty="0">
                <a:solidFill>
                  <a:srgbClr val="22373A"/>
                </a:solidFill>
                <a:latin typeface="Tahoma"/>
                <a:cs typeface="Tahoma"/>
                <a:hlinkClick r:id="rId2"/>
              </a:rPr>
              <a:t>dsmirn2018@gmail.com</a:t>
            </a:r>
            <a:endParaRPr sz="900" dirty="0">
              <a:latin typeface="Tahoma"/>
              <a:cs typeface="Tahoma"/>
            </a:endParaRPr>
          </a:p>
          <a:p>
            <a:pPr marL="115570" indent="-103505">
              <a:lnSpc>
                <a:spcPct val="100000"/>
              </a:lnSpc>
              <a:spcBef>
                <a:spcPts val="475"/>
              </a:spcBef>
              <a:buChar char="•"/>
              <a:tabLst>
                <a:tab pos="116205" algn="l"/>
              </a:tabLst>
            </a:pPr>
            <a:r>
              <a:rPr lang="en-US" sz="900">
                <a:latin typeface="Tahoma"/>
                <a:cs typeface="Tahoma"/>
              </a:rPr>
              <a:t>https</a:t>
            </a:r>
            <a:r>
              <a:rPr lang="en-US" sz="900" dirty="0">
                <a:latin typeface="Tahoma"/>
                <a:cs typeface="Tahoma"/>
              </a:rPr>
              <a:t>://github.com/SmirnovDm-05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95544" y="2997946"/>
            <a:ext cx="17653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40" dirty="0">
                <a:solidFill>
                  <a:srgbClr val="22373A"/>
                </a:solidFill>
                <a:latin typeface="Tahoma"/>
                <a:cs typeface="Tahoma"/>
              </a:rPr>
              <a:t>2</a:t>
            </a:r>
            <a:r>
              <a:rPr sz="650" spc="-20" dirty="0">
                <a:solidFill>
                  <a:srgbClr val="22373A"/>
                </a:solidFill>
                <a:latin typeface="Tahoma"/>
                <a:cs typeface="Tahoma"/>
              </a:rPr>
              <a:t>/</a:t>
            </a:r>
            <a:r>
              <a:rPr sz="650" spc="-9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650" spc="-8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endParaRPr sz="6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2852"/>
            <a:ext cx="890269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10" dirty="0">
                <a:solidFill>
                  <a:srgbClr val="F9F9F9"/>
                </a:solidFill>
                <a:latin typeface="Trebuchet MS"/>
                <a:cs typeface="Trebuchet MS"/>
              </a:rPr>
              <a:t>Цели</a:t>
            </a:r>
            <a:r>
              <a:rPr sz="1000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F9F9F9"/>
                </a:solidFill>
                <a:latin typeface="Trebuchet MS"/>
                <a:cs typeface="Trebuchet MS"/>
              </a:rPr>
              <a:t>и</a:t>
            </a:r>
            <a:r>
              <a:rPr sz="1000" spc="-7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F9F9F9"/>
                </a:solidFill>
                <a:latin typeface="Trebuchet MS"/>
                <a:cs typeface="Trebuchet MS"/>
              </a:rPr>
              <a:t>задачи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1570990" cy="5080"/>
            </a:xfrm>
            <a:custGeom>
              <a:avLst/>
              <a:gdLst/>
              <a:ahLst/>
              <a:cxnLst/>
              <a:rect l="l" t="t" r="r" b="b"/>
              <a:pathLst>
                <a:path w="1570990" h="5079">
                  <a:moveTo>
                    <a:pt x="0" y="5060"/>
                  </a:moveTo>
                  <a:lnTo>
                    <a:pt x="0" y="0"/>
                  </a:lnTo>
                  <a:lnTo>
                    <a:pt x="1570889" y="0"/>
                  </a:lnTo>
                  <a:lnTo>
                    <a:pt x="157088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435446"/>
            <a:ext cx="5063490" cy="384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lang="ru-RU" sz="900" spc="15" dirty="0">
                <a:solidFill>
                  <a:srgbClr val="22373A"/>
                </a:solidFill>
                <a:latin typeface="Tahoma"/>
                <a:cs typeface="Tahoma"/>
              </a:rPr>
              <a:t>Познакомиться с операционной системой Linux. Получить практические навыки работы с редактором </a:t>
            </a:r>
            <a:r>
              <a:rPr lang="ru-RU" sz="900" spc="15" dirty="0" err="1">
                <a:solidFill>
                  <a:srgbClr val="22373A"/>
                </a:solidFill>
                <a:latin typeface="Tahoma"/>
                <a:cs typeface="Tahoma"/>
              </a:rPr>
              <a:t>Emacs</a:t>
            </a:r>
            <a:r>
              <a:rPr lang="ru-RU" sz="900" spc="15" dirty="0">
                <a:solidFill>
                  <a:srgbClr val="22373A"/>
                </a:solidFill>
                <a:latin typeface="Tahoma"/>
                <a:cs typeface="Tahoma"/>
              </a:rPr>
              <a:t>.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96661" y="2997946"/>
            <a:ext cx="17526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45" dirty="0">
                <a:solidFill>
                  <a:srgbClr val="22373A"/>
                </a:solidFill>
                <a:latin typeface="Tahoma"/>
                <a:cs typeface="Tahoma"/>
              </a:rPr>
              <a:t>3</a:t>
            </a:r>
            <a:r>
              <a:rPr sz="650" spc="55" dirty="0">
                <a:solidFill>
                  <a:srgbClr val="22373A"/>
                </a:solidFill>
                <a:latin typeface="Tahoma"/>
                <a:cs typeface="Tahoma"/>
              </a:rPr>
              <a:t>/</a:t>
            </a:r>
            <a:r>
              <a:rPr sz="650" spc="-9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650" spc="-8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endParaRPr sz="6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21985"/>
            <a:ext cx="85090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4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Х</a:t>
            </a:r>
            <a:r>
              <a:rPr sz="1200" spc="4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о</a:t>
            </a:r>
            <a:r>
              <a:rPr sz="1200" spc="-2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д</a:t>
            </a:r>
            <a:r>
              <a:rPr sz="1200" spc="-4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200" spc="2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р</a:t>
            </a:r>
            <a:r>
              <a:rPr sz="1200" spc="4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аб</a:t>
            </a:r>
            <a:r>
              <a:rPr sz="1200" spc="2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оты</a:t>
            </a:r>
            <a:endParaRPr sz="12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64138"/>
            <a:ext cx="2588260" cy="5080"/>
            <a:chOff x="1586191" y="1664138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64138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64138"/>
              <a:ext cx="706120" cy="5080"/>
            </a:xfrm>
            <a:custGeom>
              <a:avLst/>
              <a:gdLst/>
              <a:ahLst/>
              <a:cxnLst/>
              <a:rect l="l" t="t" r="r" b="b"/>
              <a:pathLst>
                <a:path w="706119" h="5080">
                  <a:moveTo>
                    <a:pt x="0" y="5060"/>
                  </a:moveTo>
                  <a:lnTo>
                    <a:pt x="0" y="0"/>
                  </a:lnTo>
                  <a:lnTo>
                    <a:pt x="705701" y="0"/>
                  </a:lnTo>
                  <a:lnTo>
                    <a:pt x="70570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0" y="82852"/>
            <a:ext cx="1464869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000" spc="35" dirty="0">
                <a:solidFill>
                  <a:srgbClr val="F9F9F9"/>
                </a:solidFill>
                <a:latin typeface="Trebuchet MS"/>
                <a:cs typeface="Trebuchet MS"/>
              </a:rPr>
              <a:t>Основные термины</a:t>
            </a:r>
            <a:endParaRPr sz="10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2094864" cy="5080"/>
            </a:xfrm>
            <a:custGeom>
              <a:avLst/>
              <a:gdLst/>
              <a:ahLst/>
              <a:cxnLst/>
              <a:rect l="l" t="t" r="r" b="b"/>
              <a:pathLst>
                <a:path w="2094864" h="5079">
                  <a:moveTo>
                    <a:pt x="0" y="5060"/>
                  </a:moveTo>
                  <a:lnTo>
                    <a:pt x="0" y="0"/>
                  </a:lnTo>
                  <a:lnTo>
                    <a:pt x="2094548" y="0"/>
                  </a:lnTo>
                  <a:lnTo>
                    <a:pt x="209454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8300" y="860425"/>
            <a:ext cx="5056315" cy="18834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" marR="5080">
              <a:lnSpc>
                <a:spcPct val="144300"/>
              </a:lnSpc>
              <a:spcBef>
                <a:spcPts val="95"/>
              </a:spcBef>
            </a:pPr>
            <a:r>
              <a:rPr lang="ru-RU" sz="900" spc="25" dirty="0">
                <a:solidFill>
                  <a:srgbClr val="22373A"/>
                </a:solidFill>
                <a:latin typeface="Tahoma"/>
                <a:cs typeface="Tahoma"/>
              </a:rPr>
              <a:t>Буфер — объект, представляющий какой-либо текст.</a:t>
            </a:r>
          </a:p>
          <a:p>
            <a:pPr marL="18415" marR="5080">
              <a:lnSpc>
                <a:spcPct val="144300"/>
              </a:lnSpc>
              <a:spcBef>
                <a:spcPts val="95"/>
              </a:spcBef>
            </a:pPr>
            <a:r>
              <a:rPr lang="ru-RU" sz="900" spc="25" dirty="0">
                <a:solidFill>
                  <a:srgbClr val="22373A"/>
                </a:solidFill>
                <a:latin typeface="Tahoma"/>
                <a:cs typeface="Tahoma"/>
              </a:rPr>
              <a:t>Фрейм соответствует окну в обычном понимании этого слова.</a:t>
            </a:r>
          </a:p>
          <a:p>
            <a:pPr marL="18415" marR="5080">
              <a:lnSpc>
                <a:spcPct val="144300"/>
              </a:lnSpc>
              <a:spcBef>
                <a:spcPts val="95"/>
              </a:spcBef>
            </a:pPr>
            <a:r>
              <a:rPr lang="ru-RU" sz="900" spc="25" dirty="0">
                <a:solidFill>
                  <a:srgbClr val="22373A"/>
                </a:solidFill>
                <a:latin typeface="Tahoma"/>
                <a:cs typeface="Tahoma"/>
              </a:rPr>
              <a:t>Окно — прямоугольная область фрейма, отображающая один из буферов.</a:t>
            </a:r>
          </a:p>
          <a:p>
            <a:pPr marL="18415" marR="5080">
              <a:lnSpc>
                <a:spcPct val="144300"/>
              </a:lnSpc>
              <a:spcBef>
                <a:spcPts val="95"/>
              </a:spcBef>
            </a:pPr>
            <a:r>
              <a:rPr lang="ru-RU" sz="900" spc="25" dirty="0">
                <a:solidFill>
                  <a:srgbClr val="22373A"/>
                </a:solidFill>
                <a:latin typeface="Tahoma"/>
                <a:cs typeface="Tahoma"/>
              </a:rPr>
              <a:t>Область вывода — одна или несколько строк внизу фрейма, в которой</a:t>
            </a:r>
          </a:p>
          <a:p>
            <a:pPr marL="18415" marR="5080">
              <a:lnSpc>
                <a:spcPct val="144300"/>
              </a:lnSpc>
              <a:spcBef>
                <a:spcPts val="95"/>
              </a:spcBef>
            </a:pPr>
            <a:r>
              <a:rPr lang="ru-RU" sz="900" spc="25" dirty="0" err="1">
                <a:solidFill>
                  <a:srgbClr val="22373A"/>
                </a:solidFill>
                <a:latin typeface="Tahoma"/>
                <a:cs typeface="Tahoma"/>
              </a:rPr>
              <a:t>Emacs</a:t>
            </a:r>
            <a:r>
              <a:rPr lang="ru-RU" sz="900" spc="25" dirty="0">
                <a:solidFill>
                  <a:srgbClr val="22373A"/>
                </a:solidFill>
                <a:latin typeface="Tahoma"/>
                <a:cs typeface="Tahoma"/>
              </a:rPr>
              <a:t> выводит различные сообщения, а также запрашивает подтверждения и дополни-</a:t>
            </a:r>
          </a:p>
          <a:p>
            <a:pPr marL="18415" marR="5080">
              <a:lnSpc>
                <a:spcPct val="144300"/>
              </a:lnSpc>
              <a:spcBef>
                <a:spcPts val="95"/>
              </a:spcBef>
            </a:pPr>
            <a:r>
              <a:rPr lang="ru-RU" sz="900" spc="25" dirty="0">
                <a:solidFill>
                  <a:srgbClr val="22373A"/>
                </a:solidFill>
                <a:latin typeface="Tahoma"/>
                <a:cs typeface="Tahoma"/>
              </a:rPr>
              <a:t>тельную информацию от пользователя.</a:t>
            </a:r>
          </a:p>
          <a:p>
            <a:pPr marL="18415" marR="5080">
              <a:lnSpc>
                <a:spcPct val="144300"/>
              </a:lnSpc>
              <a:spcBef>
                <a:spcPts val="95"/>
              </a:spcBef>
            </a:pPr>
            <a:r>
              <a:rPr lang="ru-RU" sz="900" spc="25" dirty="0" err="1">
                <a:solidFill>
                  <a:srgbClr val="22373A"/>
                </a:solidFill>
                <a:latin typeface="Tahoma"/>
                <a:cs typeface="Tahoma"/>
              </a:rPr>
              <a:t>Минибуфер</a:t>
            </a:r>
            <a:r>
              <a:rPr lang="ru-RU" sz="900" spc="25" dirty="0">
                <a:solidFill>
                  <a:srgbClr val="22373A"/>
                </a:solidFill>
                <a:latin typeface="Tahoma"/>
                <a:cs typeface="Tahoma"/>
              </a:rPr>
              <a:t> используется для ввода дополнительной информации и все-</a:t>
            </a:r>
          </a:p>
          <a:p>
            <a:pPr marL="18415" marR="5080">
              <a:lnSpc>
                <a:spcPct val="144300"/>
              </a:lnSpc>
              <a:spcBef>
                <a:spcPts val="95"/>
              </a:spcBef>
            </a:pPr>
            <a:r>
              <a:rPr lang="ru-RU" sz="900" spc="25" dirty="0" err="1">
                <a:solidFill>
                  <a:srgbClr val="22373A"/>
                </a:solidFill>
                <a:latin typeface="Tahoma"/>
                <a:cs typeface="Tahoma"/>
              </a:rPr>
              <a:t>гда</a:t>
            </a:r>
            <a:r>
              <a:rPr lang="ru-RU" sz="900" spc="25" dirty="0">
                <a:solidFill>
                  <a:srgbClr val="22373A"/>
                </a:solidFill>
                <a:latin typeface="Tahoma"/>
                <a:cs typeface="Tahoma"/>
              </a:rPr>
              <a:t> отображается в области вывода.</a:t>
            </a:r>
          </a:p>
          <a:p>
            <a:pPr marL="18415" marR="5080">
              <a:lnSpc>
                <a:spcPct val="144300"/>
              </a:lnSpc>
              <a:spcBef>
                <a:spcPts val="95"/>
              </a:spcBef>
            </a:pPr>
            <a:r>
              <a:rPr lang="ru-RU" sz="900" spc="25" dirty="0">
                <a:solidFill>
                  <a:srgbClr val="22373A"/>
                </a:solidFill>
                <a:latin typeface="Tahoma"/>
                <a:cs typeface="Tahoma"/>
              </a:rPr>
              <a:t>Точка вставки — место вставки (удаления) данных в буфере.</a:t>
            </a:r>
            <a:endParaRPr lang="en-US" sz="9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93905" y="2997946"/>
            <a:ext cx="17780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20" dirty="0">
                <a:solidFill>
                  <a:srgbClr val="22373A"/>
                </a:solidFill>
                <a:latin typeface="Tahoma"/>
                <a:cs typeface="Tahoma"/>
              </a:rPr>
              <a:t>4</a:t>
            </a:r>
            <a:r>
              <a:rPr sz="650" spc="55" dirty="0">
                <a:solidFill>
                  <a:srgbClr val="22373A"/>
                </a:solidFill>
                <a:latin typeface="Tahoma"/>
                <a:cs typeface="Tahoma"/>
              </a:rPr>
              <a:t>/</a:t>
            </a:r>
            <a:r>
              <a:rPr sz="650" spc="-9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650" spc="-8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endParaRPr sz="6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2852"/>
            <a:ext cx="2672715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000" spc="20" dirty="0">
                <a:solidFill>
                  <a:srgbClr val="F9F9F9"/>
                </a:solidFill>
                <a:latin typeface="Trebuchet MS"/>
                <a:cs typeface="Trebuchet MS"/>
              </a:rPr>
              <a:t>Основы работы в </a:t>
            </a:r>
            <a:r>
              <a:rPr lang="en-US" sz="1000" spc="20" dirty="0">
                <a:solidFill>
                  <a:srgbClr val="F9F9F9"/>
                </a:solidFill>
                <a:latin typeface="Trebuchet MS"/>
                <a:cs typeface="Trebuchet MS"/>
              </a:rPr>
              <a:t>Emacs</a:t>
            </a:r>
            <a:endParaRPr sz="10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2618740" cy="5080"/>
            </a:xfrm>
            <a:custGeom>
              <a:avLst/>
              <a:gdLst/>
              <a:ahLst/>
              <a:cxnLst/>
              <a:rect l="l" t="t" r="r" b="b"/>
              <a:pathLst>
                <a:path w="2618740" h="5079">
                  <a:moveTo>
                    <a:pt x="0" y="5060"/>
                  </a:moveTo>
                  <a:lnTo>
                    <a:pt x="0" y="0"/>
                  </a:lnTo>
                  <a:lnTo>
                    <a:pt x="2618207" y="0"/>
                  </a:lnTo>
                  <a:lnTo>
                    <a:pt x="261820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1185" y="1287033"/>
            <a:ext cx="5056315" cy="609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" marR="5080">
              <a:lnSpc>
                <a:spcPct val="144300"/>
              </a:lnSpc>
              <a:spcBef>
                <a:spcPts val="95"/>
              </a:spcBef>
            </a:pPr>
            <a:r>
              <a:rPr lang="ru-RU" sz="900" spc="20" dirty="0">
                <a:solidFill>
                  <a:srgbClr val="22373A"/>
                </a:solidFill>
                <a:latin typeface="Tahoma"/>
                <a:cs typeface="Tahoma"/>
              </a:rPr>
              <a:t>Режим — пакет расширений, изменяющий поведение буфера </a:t>
            </a:r>
            <a:r>
              <a:rPr lang="ru-RU" sz="900" spc="20" dirty="0" err="1">
                <a:solidFill>
                  <a:srgbClr val="22373A"/>
                </a:solidFill>
                <a:latin typeface="Tahoma"/>
                <a:cs typeface="Tahoma"/>
              </a:rPr>
              <a:t>Emacs</a:t>
            </a:r>
            <a:r>
              <a:rPr lang="ru-RU" sz="900" spc="20" dirty="0">
                <a:solidFill>
                  <a:srgbClr val="22373A"/>
                </a:solidFill>
                <a:latin typeface="Tahoma"/>
                <a:cs typeface="Tahoma"/>
              </a:rPr>
              <a:t> при</a:t>
            </a:r>
          </a:p>
          <a:p>
            <a:pPr marL="18415" marR="5080">
              <a:lnSpc>
                <a:spcPct val="144300"/>
              </a:lnSpc>
              <a:spcBef>
                <a:spcPts val="95"/>
              </a:spcBef>
            </a:pPr>
            <a:r>
              <a:rPr lang="ru-RU" sz="900" spc="20" dirty="0">
                <a:solidFill>
                  <a:srgbClr val="22373A"/>
                </a:solidFill>
                <a:latin typeface="Tahoma"/>
                <a:cs typeface="Tahoma"/>
              </a:rPr>
              <a:t>редактировании и просмотре текста (например, для редактирования исходного текста</a:t>
            </a:r>
          </a:p>
          <a:p>
            <a:pPr marL="18415" marR="5080">
              <a:lnSpc>
                <a:spcPct val="144300"/>
              </a:lnSpc>
              <a:spcBef>
                <a:spcPts val="95"/>
              </a:spcBef>
            </a:pPr>
            <a:r>
              <a:rPr lang="ru-RU" sz="900" spc="20" dirty="0">
                <a:solidFill>
                  <a:srgbClr val="22373A"/>
                </a:solidFill>
                <a:latin typeface="Tahoma"/>
                <a:cs typeface="Tahoma"/>
              </a:rPr>
              <a:t>программ на языках С или Perl).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96572" y="2997946"/>
            <a:ext cx="17526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45" dirty="0">
                <a:solidFill>
                  <a:srgbClr val="22373A"/>
                </a:solidFill>
                <a:latin typeface="Tahoma"/>
                <a:cs typeface="Tahoma"/>
              </a:rPr>
              <a:t>5</a:t>
            </a:r>
            <a:r>
              <a:rPr sz="650" spc="55" dirty="0">
                <a:solidFill>
                  <a:srgbClr val="22373A"/>
                </a:solidFill>
                <a:latin typeface="Tahoma"/>
                <a:cs typeface="Tahoma"/>
              </a:rPr>
              <a:t>/</a:t>
            </a:r>
            <a:r>
              <a:rPr sz="650" spc="-9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650" spc="-8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endParaRPr sz="6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0" y="82852"/>
            <a:ext cx="2455469" cy="3340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ru-RU" sz="1000" spc="20" dirty="0">
                <a:solidFill>
                  <a:srgbClr val="F9F9F9"/>
                </a:solidFill>
                <a:latin typeface="Trebuchet MS"/>
                <a:cs typeface="Trebuchet MS"/>
              </a:rPr>
              <a:t>Основы работы в </a:t>
            </a:r>
            <a:r>
              <a:rPr lang="en-US" sz="1000" spc="20" dirty="0">
                <a:solidFill>
                  <a:srgbClr val="F9F9F9"/>
                </a:solidFill>
                <a:latin typeface="Trebuchet MS"/>
                <a:cs typeface="Trebuchet MS"/>
              </a:rPr>
              <a:t>Emacs</a:t>
            </a:r>
            <a:endParaRPr lang="en-US" sz="1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10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3141980" cy="5080"/>
            </a:xfrm>
            <a:custGeom>
              <a:avLst/>
              <a:gdLst/>
              <a:ahLst/>
              <a:cxnLst/>
              <a:rect l="l" t="t" r="r" b="b"/>
              <a:pathLst>
                <a:path w="3141980" h="5079">
                  <a:moveTo>
                    <a:pt x="0" y="5060"/>
                  </a:moveTo>
                  <a:lnTo>
                    <a:pt x="0" y="0"/>
                  </a:lnTo>
                  <a:lnTo>
                    <a:pt x="3141866" y="0"/>
                  </a:lnTo>
                  <a:lnTo>
                    <a:pt x="314186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1185" y="1287033"/>
            <a:ext cx="2008315" cy="3045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9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93397" y="2997946"/>
            <a:ext cx="17843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20" dirty="0">
                <a:solidFill>
                  <a:srgbClr val="22373A"/>
                </a:solidFill>
                <a:latin typeface="Tahoma"/>
                <a:cs typeface="Tahoma"/>
              </a:rPr>
              <a:t>6</a:t>
            </a:r>
            <a:r>
              <a:rPr sz="650" spc="55" dirty="0">
                <a:solidFill>
                  <a:srgbClr val="22373A"/>
                </a:solidFill>
                <a:latin typeface="Tahoma"/>
                <a:cs typeface="Tahoma"/>
              </a:rPr>
              <a:t>/</a:t>
            </a:r>
            <a:r>
              <a:rPr sz="650" spc="-9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650" spc="-8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endParaRPr sz="650">
              <a:latin typeface="Tahoma"/>
              <a:cs typeface="Tahoma"/>
            </a:endParaRPr>
          </a:p>
        </p:txBody>
      </p:sp>
      <p:pic>
        <p:nvPicPr>
          <p:cNvPr id="10" name="Рисунок 9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38B1CD00-80A0-4F63-6142-620578662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0" y="631825"/>
            <a:ext cx="4154423" cy="249027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0" y="82852"/>
            <a:ext cx="2455469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ru-RU" sz="1000" spc="20" dirty="0">
                <a:solidFill>
                  <a:srgbClr val="F9F9F9"/>
                </a:solidFill>
                <a:latin typeface="Trebuchet MS"/>
                <a:cs typeface="Trebuchet MS"/>
              </a:rPr>
              <a:t>Основы работы в </a:t>
            </a:r>
            <a:r>
              <a:rPr lang="en-US" sz="1000" spc="20" dirty="0">
                <a:solidFill>
                  <a:srgbClr val="F9F9F9"/>
                </a:solidFill>
                <a:latin typeface="Trebuchet MS"/>
                <a:cs typeface="Trebuchet MS"/>
              </a:rPr>
              <a:t>Emacs</a:t>
            </a:r>
            <a:endParaRPr lang="en-US" sz="10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3141980" cy="5080"/>
            </a:xfrm>
            <a:custGeom>
              <a:avLst/>
              <a:gdLst/>
              <a:ahLst/>
              <a:cxnLst/>
              <a:rect l="l" t="t" r="r" b="b"/>
              <a:pathLst>
                <a:path w="3141980" h="5079">
                  <a:moveTo>
                    <a:pt x="0" y="5060"/>
                  </a:moveTo>
                  <a:lnTo>
                    <a:pt x="0" y="0"/>
                  </a:lnTo>
                  <a:lnTo>
                    <a:pt x="3141866" y="0"/>
                  </a:lnTo>
                  <a:lnTo>
                    <a:pt x="314186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1185" y="1287033"/>
            <a:ext cx="2008315" cy="3045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9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93397" y="2997946"/>
            <a:ext cx="17843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20" dirty="0">
                <a:solidFill>
                  <a:srgbClr val="22373A"/>
                </a:solidFill>
                <a:latin typeface="Tahoma"/>
                <a:cs typeface="Tahoma"/>
              </a:rPr>
              <a:t>6</a:t>
            </a:r>
            <a:r>
              <a:rPr sz="650" spc="55" dirty="0">
                <a:solidFill>
                  <a:srgbClr val="22373A"/>
                </a:solidFill>
                <a:latin typeface="Tahoma"/>
                <a:cs typeface="Tahoma"/>
              </a:rPr>
              <a:t>/</a:t>
            </a:r>
            <a:r>
              <a:rPr sz="650" spc="-9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650" spc="-80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endParaRPr sz="650">
              <a:latin typeface="Tahoma"/>
              <a:cs typeface="Tahoma"/>
            </a:endParaRPr>
          </a:p>
        </p:txBody>
      </p:sp>
      <p:pic>
        <p:nvPicPr>
          <p:cNvPr id="11" name="Рисунок 10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CF7BBBA5-8DFA-F684-4C71-1996063EB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2" y="507144"/>
            <a:ext cx="4160799" cy="249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74858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237</Words>
  <Application>Microsoft Office PowerPoint</Application>
  <PresentationFormat>Произвольный</PresentationFormat>
  <Paragraphs>51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Calibri</vt:lpstr>
      <vt:lpstr>Tahoma</vt:lpstr>
      <vt:lpstr>Trebuchet MS</vt:lpstr>
      <vt:lpstr>Office Theme</vt:lpstr>
      <vt:lpstr>Лабораторная работа № 9</vt:lpstr>
      <vt:lpstr>Презентация PowerPoint</vt:lpstr>
      <vt:lpstr>Докладчик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7 - Командная оболочка Midnight Commander</dc:title>
  <dc:creator>Смирнов Д.Р.</dc:creator>
  <cp:lastModifiedBy>Смирнов Дмитрий Романович</cp:lastModifiedBy>
  <cp:revision>5</cp:revision>
  <dcterms:created xsi:type="dcterms:W3CDTF">2023-03-25T19:33:10Z</dcterms:created>
  <dcterms:modified xsi:type="dcterms:W3CDTF">2023-04-08T18:49:58Z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2023-03-25T00:00:00Z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2023-03-25T00:00:00Z</vt:filetime>
  </property>
</Properties>
</file>