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handoutMasterIdLst>
    <p:handoutMasterId r:id="rId15"/>
  </p:handoutMasterIdLst>
  <p:sldIdLst>
    <p:sldId id="3741" r:id="rId2"/>
    <p:sldId id="3858" r:id="rId3"/>
    <p:sldId id="3859" r:id="rId4"/>
    <p:sldId id="3861" r:id="rId5"/>
    <p:sldId id="3863" r:id="rId6"/>
    <p:sldId id="3867" r:id="rId7"/>
    <p:sldId id="3860" r:id="rId8"/>
    <p:sldId id="3866" r:id="rId9"/>
    <p:sldId id="3868" r:id="rId10"/>
    <p:sldId id="3871" r:id="rId11"/>
    <p:sldId id="3870" r:id="rId12"/>
    <p:sldId id="38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 laberschek" initials="tl" lastIdx="0" clrIdx="0">
    <p:extLst>
      <p:ext uri="{19B8F6BF-5375-455C-9EA6-DF929625EA0E}">
        <p15:presenceInfo xmlns:p15="http://schemas.microsoft.com/office/powerpoint/2012/main" userId="5f85809a2af44e9a" providerId="Windows Live"/>
      </p:ext>
    </p:extLst>
  </p:cmAuthor>
  <p:cmAuthor id="2" name="Rentel, Daniel" initials="RD" lastIdx="1" clrIdx="1">
    <p:extLst>
      <p:ext uri="{19B8F6BF-5375-455C-9EA6-DF929625EA0E}">
        <p15:presenceInfo xmlns:p15="http://schemas.microsoft.com/office/powerpoint/2012/main" userId="S-1-5-21-4082235778-2451548568-1379969142-131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8E1"/>
    <a:srgbClr val="C65919"/>
    <a:srgbClr val="A31A51"/>
    <a:srgbClr val="FCE400"/>
    <a:srgbClr val="D3E1F1"/>
    <a:srgbClr val="E0ECF4"/>
    <a:srgbClr val="D6DCE4"/>
    <a:srgbClr val="D0CECE"/>
    <a:srgbClr val="E7E6E6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 jasny 1 — Ak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020" autoAdjust="0"/>
  </p:normalViewPr>
  <p:slideViewPr>
    <p:cSldViewPr snapToGrid="0">
      <p:cViewPr varScale="1">
        <p:scale>
          <a:sx n="69" d="100"/>
          <a:sy n="69" d="100"/>
        </p:scale>
        <p:origin x="600" y="44"/>
      </p:cViewPr>
      <p:guideLst>
        <p:guide orient="horz" pos="3984"/>
        <p:guide pos="3840"/>
        <p:guide orient="horz" pos="2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6670-26F7-4ABA-9E2A-6A0AC47E3AD7}" type="datetimeFigureOut">
              <a:rPr lang="en-US" smtClean="0">
                <a:latin typeface="Open Sans" panose="020B0606030504020204" pitchFamily="34" charset="0"/>
              </a:rPr>
              <a:t>12/12/2020</a:t>
            </a:fld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A72D-AEAB-42DE-BB37-1DE08E6F580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4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514CF61-3A57-4391-891A-62EA04699517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DFA6EAA-CE61-4754-A534-884FE32D2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4E9EA8-39E2-4874-BDBC-07EF0A3F9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727"/>
            <a:ext cx="12191998" cy="6854543"/>
          </a:xfrm>
          <a:prstGeom prst="rect">
            <a:avLst/>
          </a:prstGeom>
        </p:spPr>
      </p:pic>
      <p:pic>
        <p:nvPicPr>
          <p:cNvPr id="17" name="Graphic 20">
            <a:extLst>
              <a:ext uri="{FF2B5EF4-FFF2-40B4-BE49-F238E27FC236}">
                <a16:creationId xmlns:a16="http://schemas.microsoft.com/office/drawing/2014/main" id="{8592D222-075D-44FC-AD90-77B750255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22230" y="5481027"/>
            <a:ext cx="2080601" cy="1043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EF8123-56DE-42B7-AA73-ED5AB3B1035F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9E048A-5690-41A0-AEA4-9AF3720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35357"/>
            <a:ext cx="11099027" cy="141300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4400" b="0">
                <a:solidFill>
                  <a:schemeClr val="bg1"/>
                </a:solidFill>
                <a:latin typeface="+mj-lt"/>
                <a:ea typeface="Open Sans" panose="020B0706030804020204" pitchFamily="34" charset="0"/>
                <a:cs typeface="Open Sans" panose="020B07060308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1BB6C26A-A620-4BD7-A5A4-6942F87E42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bg1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383140D0-0060-4F4A-86B6-C803ECFD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8D694BBA-DEE8-4888-AE49-64A4B983D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4C6FFDF0-F90A-46E4-A620-4E9BDDD53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219D67C5-382C-4EE6-8EA1-4219916A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C937CC3B-0FB0-44FA-B111-EE47CFB30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4569B4CC-1941-49F2-A2B9-863503A0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F5CD8107-EBFE-4CEF-B8DF-E2AC5EFDF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595765D-1DE0-414D-83E6-5DD21FA8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02680E49-F0BF-4F60-8DF9-0398ACC50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56872B22-E2AF-4F28-AFA4-0AEAF8A5C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6E867C1E-1000-40AF-A13F-08805732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A9BF518-194B-4495-BD99-211F83E3F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1D2A768-01C4-4B95-9CDC-534440EF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7BCB45A-7BC9-4E5E-8D45-645E130FE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776983F5-26DD-4EE1-A4BB-B684CB9A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8B12B11A-C5CB-4E88-9EB8-726D9139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0E96849-2AE0-4EE2-874D-25A98CA02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AFC7266-2422-471E-98EF-EB6439EB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3E12D82-396D-40C2-A7C9-A5293F5E3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B1218211-0AA2-4047-9E65-C8B91471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C3FCFF7D-E545-49AD-8CBC-7754842BC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2C18C97-C1FE-42DD-BEB1-13F3E036B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0C624EB7-2D5D-449A-9EF0-F173AAE7D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77187D63-5A51-4E66-9B98-49619C651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9A12-5DD3-4453-8406-1E6F4EE7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03" y="4148138"/>
            <a:ext cx="11099027" cy="7095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330934-FEDC-4183-BEB0-027D5724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11121286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BC45EDF0-80EB-4449-9910-968FCADA04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AC75DA-342A-47A1-813B-19385687E279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E1FA7B-850D-4F12-9C0F-B3FCCDD54AB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290CA-DC20-4032-9341-28076350D2B1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51CB9160-EDAC-47CE-8401-D26BDC67F76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17" y="615663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lang="en-US" sz="12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95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0" name="Podtytuł 2">
            <a:extLst>
              <a:ext uri="{FF2B5EF4-FFF2-40B4-BE49-F238E27FC236}">
                <a16:creationId xmlns:a16="http://schemas.microsoft.com/office/drawing/2014/main" id="{ED862DCD-A680-4ECC-8C3D-36FD49B330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E6D593B-9C32-48F9-B97C-F93FCE1F2B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69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5358063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518250"/>
            <a:ext cx="5358063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C5012-FF1A-43E3-AA74-08C751004407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191CFBC5-8D70-4281-90E4-15C5AC2BE87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F6EF0223-D106-4E0C-BBC5-C04C9B9513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688C2A5-E1E4-49F5-AE2E-79C84219F3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6839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81AFD-E658-4D99-8B95-13E2FC1FECA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4" name="Header" descr="Click to add header">
            <a:extLst>
              <a:ext uri="{FF2B5EF4-FFF2-40B4-BE49-F238E27FC236}">
                <a16:creationId xmlns:a16="http://schemas.microsoft.com/office/drawing/2014/main" id="{46931259-C9B4-4426-9C1E-7DE0156178D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1" name="Podtytuł 2">
            <a:extLst>
              <a:ext uri="{FF2B5EF4-FFF2-40B4-BE49-F238E27FC236}">
                <a16:creationId xmlns:a16="http://schemas.microsoft.com/office/drawing/2014/main" id="{3CC1BCA6-6C50-423F-B3DC-78D745367B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19B47C8-D34B-4D67-B100-8E614AD29B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749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2">
            <a:extLst>
              <a:ext uri="{FF2B5EF4-FFF2-40B4-BE49-F238E27FC236}">
                <a16:creationId xmlns:a16="http://schemas.microsoft.com/office/drawing/2014/main" id="{FB5B24FF-65E5-485E-B1B5-0471863E1A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8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57A124C5-6A6D-4A06-B1C4-0262DB4C4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62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2">
            <a:extLst>
              <a:ext uri="{FF2B5EF4-FFF2-40B4-BE49-F238E27FC236}">
                <a16:creationId xmlns:a16="http://schemas.microsoft.com/office/drawing/2014/main" id="{FB5B24FF-65E5-485E-B1B5-0471863E1A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8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7637B6D-5664-4123-8A8E-F514A5AAA0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A35DA5F0-F2DE-4DE6-A613-ABD4F11F61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65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2">
            <a:extLst>
              <a:ext uri="{FF2B5EF4-FFF2-40B4-BE49-F238E27FC236}">
                <a16:creationId xmlns:a16="http://schemas.microsoft.com/office/drawing/2014/main" id="{FB5B24FF-65E5-485E-B1B5-0471863E1A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8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1B2AF24-46ED-4332-99D6-CD9048024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1A32ED-1693-4CFD-8F6B-6A7EEF003B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C1D44D6-C985-481F-930F-D30939EF22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948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7472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lang="en-US" sz="12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95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265716E-585D-4606-8F4A-DD0C2DC946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9433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5358063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518250"/>
            <a:ext cx="5358063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C5012-FF1A-43E3-AA74-08C751004407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191CFBC5-8D70-4281-90E4-15C5AC2BE87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6A1AB5-C3A5-4D0C-861F-8E035BDB81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9139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3483978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518250"/>
            <a:ext cx="3483978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518250"/>
            <a:ext cx="3483978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81AFD-E658-4D99-8B95-13E2FC1FECA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4" name="Header" descr="Click to add header">
            <a:extLst>
              <a:ext uri="{FF2B5EF4-FFF2-40B4-BE49-F238E27FC236}">
                <a16:creationId xmlns:a16="http://schemas.microsoft.com/office/drawing/2014/main" id="{46931259-C9B4-4426-9C1E-7DE0156178D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A365F6A-D117-40B6-8A12-B2E70DF2FF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964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1E8E9-726F-4353-B097-A8118685B1A1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20">
            <a:extLst>
              <a:ext uri="{FF2B5EF4-FFF2-40B4-BE49-F238E27FC236}">
                <a16:creationId xmlns:a16="http://schemas.microsoft.com/office/drawing/2014/main" id="{8592D222-075D-44FC-AD90-77B750255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22230" y="5481027"/>
            <a:ext cx="2080601" cy="1043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EF8123-56DE-42B7-AA73-ED5AB3B1035F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9E048A-5690-41A0-AEA4-9AF3720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35357"/>
            <a:ext cx="11099027" cy="1409606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4400" b="0">
                <a:solidFill>
                  <a:schemeClr val="bg1"/>
                </a:solidFill>
                <a:latin typeface="+mj-lt"/>
                <a:ea typeface="Open Sans" panose="020B0706030804020204" pitchFamily="34" charset="0"/>
                <a:cs typeface="Open Sans" panose="020B07060308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0B634A99-BEFA-4412-89F8-A8C8109783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77DC6EE-2DB4-46F6-A795-78759436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B9FA66C-4A44-4CC0-8656-388DBFC9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F1B720-2886-4D4A-BA96-3D4ECC411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93D4455-0567-4A9A-B060-FA6144CCA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B48982E-5315-4B27-815F-2F4680306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69EE9DC-ECE0-4135-9E5B-302A7A92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11C4C9E-4F4B-4D5B-8DC9-455686915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47C1DDD-822F-4DC4-A637-14CE95BBC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58A415-5D7B-4799-B8DB-30C98CCE6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5BF196B1-A93D-4581-8C95-1481DD16B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7B25B3A-3C8E-43AC-9A01-238FCCC87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286DC1C-BF0D-4DCC-AE85-3E435B33B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EC2E5D3D-D1F5-4744-BA61-168888312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4E7CE68-9640-41F3-811F-830EAECB1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B1EA98E-A6D8-4FBF-BE75-61220BA5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D5C2AC5-4E7C-45CE-8BAF-8C4E97AA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CF1D7E1-A158-4FE4-9BFE-180DC2836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10BD6DF-8DA6-435D-B6AE-6801370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774E86C-3E29-4C94-8899-4A784B535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61152DBD-83BB-40FA-865C-BD7E97129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B2204F3-5608-468C-9AA1-8AACED75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8236153-6A3A-40DE-BF9E-2B6963C9B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0F9C318-9C53-408A-81DD-166031DBD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91AE662-9491-461B-B57F-0FF7DEA5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09E91AA-5C2A-4641-8806-D2515D4F9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03" y="4148138"/>
            <a:ext cx="11099027" cy="7095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1B5BF-7AF4-4242-AAC4-6B0ECCB4EA2D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91FBE948-566F-4293-A474-A157BD79636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96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944B4-C089-4788-9DF9-CA17E822BA3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2AE56578-4E01-4CC5-9CE8-4F2CA58617D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BDD19-1B8F-4E4F-ADD5-C23FB980DCD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DBD323BB-059B-4AB7-9A99-C4BC8847ACC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3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8CD830-42F3-4F51-842C-FF6C63385C7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"/>
              <a:tabLst/>
              <a:defRPr lang="en-US" sz="16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"/>
              <a:tabLst/>
              <a:defRPr sz="1400" baseline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Open Sans" panose="020B0606030504020204" pitchFamily="34" charset="0"/>
              <a:buChar char="-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1E0E8-D458-4976-96BF-17DC1B16A3E3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1C35F512-4B2E-4008-9F17-76ABD16A3BB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31B71369-D06A-487D-B0F8-FE235D8A66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0C3943D-0471-4A8E-8E2E-4D75EBC3A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513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8CD830-42F3-4F51-842C-FF6C63385C7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"/>
              <a:tabLst/>
              <a:defRPr lang="en-US" sz="16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"/>
              <a:tabLst/>
              <a:defRPr sz="1400" baseline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Open Sans" panose="020B0606030504020204" pitchFamily="34" charset="0"/>
              <a:buChar char="-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9019F-D491-48A9-B0C3-D28441FF9821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11EEF447-07A5-4A7E-B054-01479A7D5AA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8F3C352B-2B7A-4E42-8CFB-9BFDA9ACC2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FBE3FA8-E5C8-4BDC-8755-785CCDC4A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6415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6C3C1-8D4C-4F83-9483-FDC35B3A8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3416"/>
            <a:ext cx="12191999" cy="6854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E8D392B-B8AF-4AEE-88E5-EB10E360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F3C8F-9CF5-4077-926A-CF909F4D33C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B12D2ABE-87A2-42A1-9978-785DA67584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05307151-C290-4725-9BF9-29C948E29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E245BF-62DA-4F37-8F61-28980F447A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3047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C31DAD-17BA-4F0E-8E70-87C570636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B59D75AC-EF55-4D6A-AFD9-9390D0538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E9BB-393D-4153-82EE-958193C8BF5B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5444518F-35DE-45C2-92DF-C3EC7DCF9AF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3C9BC7F5-4467-47E5-A5DF-D336FFB72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02A69BB-3C53-4F8A-B34A-C3E28DB34E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852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0A557DB-92F5-4B19-84F2-7DD477B1E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B14F0-FFE6-45CC-BD15-6DD2EE8E289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3" name="Header" descr="Click to add header">
            <a:extLst>
              <a:ext uri="{FF2B5EF4-FFF2-40B4-BE49-F238E27FC236}">
                <a16:creationId xmlns:a16="http://schemas.microsoft.com/office/drawing/2014/main" id="{947967CB-5B96-45A6-8A61-C46E152A53E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DD2B223B-5EE2-43F9-80CA-E7B3BA084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096FF1-8333-4317-89C1-212F19E4B6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1363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995588-B078-4580-9249-2D33B3629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1478"/>
            <a:ext cx="12192000" cy="6856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AC3BB48-5C7C-433D-9B72-BAE109AF0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53463-B120-4B64-BC5E-57AB73C871EC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7283E976-DF9E-4E3F-94FA-4BB9D087ED2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E076233D-947B-42B5-BFA4-15B9627487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51A-A7F7-4CCA-A65D-8F79A7847F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93437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B6E-7EE5-46A1-BB11-5E33E0300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682A573D-5061-4D30-A6D8-29A15DEBD1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77B-FCFC-4299-8B43-45CC2C4B96C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719034FC-6C98-4428-B6D3-FEC90FA666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A247099C-D01D-474E-8105-27D69A418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2884036-2AA8-4C93-90A5-E85A5F0594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399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8E01D6-734E-4DA7-9A09-45DB65ADE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18300" y="0"/>
            <a:ext cx="54737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tIns="3600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96D995E-3199-4A0F-9BCC-DB4FBAE3C46D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2D3D5-8322-4E22-B2B9-985D3190BEB7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1" name="Header" descr="Click to add header">
            <a:extLst>
              <a:ext uri="{FF2B5EF4-FFF2-40B4-BE49-F238E27FC236}">
                <a16:creationId xmlns:a16="http://schemas.microsoft.com/office/drawing/2014/main" id="{8B9AE255-37DD-45C3-B900-0E498EA8197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3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6C3C1-8D4C-4F83-9483-FDC35B3A8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3416"/>
            <a:ext cx="12191999" cy="68545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50109A-9D3C-4B60-8E7E-F2CBF997AB6B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E8D392B-B8AF-4AEE-88E5-EB10E360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F3C8F-9CF5-4077-926A-CF909F4D33C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B12D2ABE-87A2-42A1-9978-785DA67584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05307151-C290-4725-9BF9-29C948E29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E245BF-62DA-4F37-8F61-28980F447A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43955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C31DAD-17BA-4F0E-8E70-87C570636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DE9BB-393D-4153-82EE-958193C8BF5B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5444518F-35DE-45C2-92DF-C3EC7DCF9AF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3C9BC7F5-4467-47E5-A5DF-D336FFB72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02A69BB-3C53-4F8A-B34A-C3E28DB34E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78A3B-87FC-4F25-A4BE-D260FBF0D73B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B2E9A0F-31F6-4F56-A314-ABE0D31783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747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2B14F0-FFE6-45CC-BD15-6DD2EE8E289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3" name="Header" descr="Click to add header">
            <a:extLst>
              <a:ext uri="{FF2B5EF4-FFF2-40B4-BE49-F238E27FC236}">
                <a16:creationId xmlns:a16="http://schemas.microsoft.com/office/drawing/2014/main" id="{947967CB-5B96-45A6-8A61-C46E152A53E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DD2B223B-5EE2-43F9-80CA-E7B3BA084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096FF1-8333-4317-89C1-212F19E4B6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5FAEB-738F-43F0-92E0-709D0202A876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E9ADF714-FE8B-4654-8BC5-F8A20DDD5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8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995588-B078-4580-9249-2D33B3629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1478"/>
            <a:ext cx="12192000" cy="6856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E53463-B120-4B64-BC5E-57AB73C871EC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7283E976-DF9E-4E3F-94FA-4BB9D087ED2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E076233D-947B-42B5-BFA4-15B9627487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51A-A7F7-4CCA-A65D-8F79A7847F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C8CF9-A82E-4104-81BD-8DD53C6C250E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BD0CD3-D73D-4BFD-99EA-3B0DEB0EC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B6E-7EE5-46A1-BB11-5E33E0300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5AB77B-FCFC-4299-8B43-45CC2C4B96C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719034FC-6C98-4428-B6D3-FEC90FA666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A247099C-D01D-474E-8105-27D69A418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2884036-2AA8-4C93-90A5-E85A5F0594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62249-33AE-4764-AD55-DF513BF4D19E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FF32CF5-3875-4580-B8CD-9CF741BB0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15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227D81-8321-498B-9677-ECD39A77A36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E0BC756-72E5-4559-B898-C8FD09D6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B7B39EC-5CB0-43D7-AB1E-C96125AE9E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DDDF1-010D-4F24-865F-EBAB8982547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8" name="Header" descr="Click to add header">
            <a:extLst>
              <a:ext uri="{FF2B5EF4-FFF2-40B4-BE49-F238E27FC236}">
                <a16:creationId xmlns:a16="http://schemas.microsoft.com/office/drawing/2014/main" id="{0B6A1EC8-3BA6-4D79-9194-322E97B5E1E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2179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237B8483-1A98-421A-9256-FB5F65C3E9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01282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227D81-8321-498B-9677-ECD39A77A36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9568092-5091-402E-A943-DDE3D8990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7194DC4-40A5-44EF-9F3A-AF46AF7943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9BA98-A4A8-44FB-AAB7-42995898AE7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F1B007CB-502E-450E-A1CF-B3E180E2AD1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2179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58886375-1D63-4C91-8705-CC9108C420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26389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9D449C-45DD-4754-A308-6FC0D675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9B6B473-4CCB-437E-80B1-A87F348E05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3C41F-4A45-40E7-9A85-B03271B32D42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519E99CF-3ED2-4306-BB19-9236830C5DC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2179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9" name="Podtytuł 2">
            <a:extLst>
              <a:ext uri="{FF2B5EF4-FFF2-40B4-BE49-F238E27FC236}">
                <a16:creationId xmlns:a16="http://schemas.microsoft.com/office/drawing/2014/main" id="{94B52EAC-9D57-4BF0-A902-4DB83726FC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24032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07D-E958-493E-9AC1-7211F513C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BFCB-C419-420E-9479-871894E421C7}"/>
              </a:ext>
            </a:extLst>
          </p:cNvPr>
          <p:cNvSpPr/>
          <p:nvPr userDrawn="1"/>
        </p:nvSpPr>
        <p:spPr>
          <a:xfrm>
            <a:off x="526468" y="1240973"/>
            <a:ext cx="11157531" cy="4635846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AEAF5-1520-4552-8BD4-DBD343F376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7138" y="1240974"/>
            <a:ext cx="4106861" cy="4635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 anchor="t"/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pic>
        <p:nvPicPr>
          <p:cNvPr id="16" name="Graphic 20">
            <a:extLst>
              <a:ext uri="{FF2B5EF4-FFF2-40B4-BE49-F238E27FC236}">
                <a16:creationId xmlns:a16="http://schemas.microsoft.com/office/drawing/2014/main" id="{2D5D48C0-A8C1-4066-BC23-CFC1A672C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AD8CCA-D00A-4678-B986-AE248628DE4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8E5B4F8-A766-4453-A196-3E789D71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29" y="1418497"/>
            <a:ext cx="6668771" cy="532022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5EA655A-8917-4505-BE55-D094B963FE0D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70C75-BAA2-48BC-B6F3-4F004C0C63B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6C1A8099-8A36-4EA7-A5E6-F44D45D2187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7759A5F7-C52E-4DCA-8543-294198E786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Symbol zastępczy tekstu 8">
            <a:extLst>
              <a:ext uri="{FF2B5EF4-FFF2-40B4-BE49-F238E27FC236}">
                <a16:creationId xmlns:a16="http://schemas.microsoft.com/office/drawing/2014/main" id="{2F0C4544-7980-458E-9C6B-F356902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829" y="2016633"/>
            <a:ext cx="6668770" cy="37393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 b="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1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lvl="0"/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99048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B88B83-F159-4897-BB52-652AD3173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>
          <a:xfrm>
            <a:off x="0" y="-6096"/>
            <a:ext cx="12192000" cy="68640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BFCB-C419-420E-9479-871894E421C7}"/>
              </a:ext>
            </a:extLst>
          </p:cNvPr>
          <p:cNvSpPr/>
          <p:nvPr userDrawn="1"/>
        </p:nvSpPr>
        <p:spPr>
          <a:xfrm>
            <a:off x="526468" y="1240973"/>
            <a:ext cx="11157531" cy="4635846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AEAF5-1520-4552-8BD4-DBD343F376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7138" y="1240974"/>
            <a:ext cx="4106861" cy="4635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 anchor="t"/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pic>
        <p:nvPicPr>
          <p:cNvPr id="16" name="Graphic 20">
            <a:extLst>
              <a:ext uri="{FF2B5EF4-FFF2-40B4-BE49-F238E27FC236}">
                <a16:creationId xmlns:a16="http://schemas.microsoft.com/office/drawing/2014/main" id="{2D5D48C0-A8C1-4066-BC23-CFC1A672C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AD8CCA-D00A-4678-B986-AE248628DE4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8E5B4F8-A766-4453-A196-3E789D71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29" y="1418497"/>
            <a:ext cx="6668771" cy="532022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09739C7-CC83-4AF7-AC35-FBC647FA5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829" y="2016633"/>
            <a:ext cx="6668770" cy="37393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 b="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1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lvl="0"/>
            <a:endParaRPr lang="en-US" sz="1100" b="1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E72800A-4D08-45B2-BDA7-3BF01235A54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AD187-7240-472E-BEF1-7A334766042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0C9E2BC3-4E1D-4FF9-86A0-1FE7CF4B854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F920E035-D31B-4836-B274-7881061305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853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8E01D6-734E-4DA7-9A09-45DB65ADE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18300" y="0"/>
            <a:ext cx="5473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/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AD3730-70E8-4C0A-86BB-C53007E81CBB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932AF-E52C-48B7-992B-52DC5F1BD64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1" name="Header" descr="Click to add header">
            <a:extLst>
              <a:ext uri="{FF2B5EF4-FFF2-40B4-BE49-F238E27FC236}">
                <a16:creationId xmlns:a16="http://schemas.microsoft.com/office/drawing/2014/main" id="{92807CE0-7758-47DB-B7C9-87471EF391F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B55AAA-3AD9-48CC-B410-1DE93093B6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0602" y="-6096"/>
            <a:ext cx="5470876" cy="68640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73205B17-1AB7-4821-8B9C-49A14AED62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708073" y="5506539"/>
            <a:ext cx="2080601" cy="1043975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EFD41C6-E4BD-4C4D-B85E-AF46048C24FF}"/>
              </a:ext>
            </a:extLst>
          </p:cNvPr>
          <p:cNvSpPr txBox="1">
            <a:spLocks/>
          </p:cNvSpPr>
          <p:nvPr userDrawn="1"/>
        </p:nvSpPr>
        <p:spPr>
          <a:xfrm>
            <a:off x="583900" y="2732183"/>
            <a:ext cx="5997372" cy="1003982"/>
          </a:xfrm>
          <a:prstGeom prst="rect">
            <a:avLst/>
          </a:prstGeom>
        </p:spPr>
        <p:txBody>
          <a:bodyPr wrap="none"/>
          <a:lstStyle>
            <a:lvl1pPr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67" b="1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311150">
              <a:spcBef>
                <a:spcPct val="0"/>
              </a:spcBef>
              <a:spcAft>
                <a:spcPct val="35000"/>
              </a:spcAft>
            </a:pPr>
            <a:r>
              <a:rPr lang="en-US" sz="4400" b="1" noProof="0">
                <a:solidFill>
                  <a:schemeClr val="accent1"/>
                </a:solidFill>
                <a:latin typeface="+mn-lt"/>
              </a:rPr>
              <a:t>Thank</a:t>
            </a:r>
            <a:r>
              <a:rPr lang="en-US" sz="4400" b="0" noProof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400" b="0" noProof="0">
                <a:solidFill>
                  <a:schemeClr val="accent1"/>
                </a:solidFill>
                <a:latin typeface="+mj-lt"/>
              </a:rPr>
              <a:t>You!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94039066-2DE8-47E1-B3F7-A2793AF1FA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accent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E85A9DD-914F-4C5E-805D-DD6610B0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F697E4A-3CD5-458E-A8A9-6A57BB6A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A06AE1E-0731-4172-8A75-9E04B141E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7E8E1BE-0FDE-4831-A5D6-3AFAFA64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DA893A2-A9BF-4E41-BF63-F018860DF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939399E-9D89-49D8-8782-DBFD7117A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5C2F29D-8A2D-4D7E-BF05-B6EFD0239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56ED6B6-4512-476F-8921-0C252C709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0A7CAC1-6169-43E7-837C-B3F98298F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ADC2047D-D2E4-460B-9579-AEAA66CF9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49921C58-A197-42F5-9CF2-B53F551E7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DEB0D4D-B115-45ED-853A-2386D8A5E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A7B8736-4036-46DA-823C-EB3D0B7C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5B683FC-7683-4770-BA11-DC8C08D2A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C69D152-2AF8-4F7E-986C-94330D0EC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84A27D-A0BB-4530-9FF6-AEF52ABFE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3F76E94-41B3-4B14-92D7-F6548446E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E1C2F6A-CB02-4214-931A-74D08466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304A616-80C1-4911-B063-4838F1C15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54563159-7737-46F5-883D-BF19722FC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2003220-348B-4A7D-AE49-CB52A93A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49E1022-D1D1-419E-A508-0C8F62BF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D7F0382A-B301-45D1-8CD2-8D3A1CDC3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8ACBD021-4986-4AA8-8D47-1EDA71B0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4FC429-02FA-42C4-B096-8FD83E7F3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0603" y="-1"/>
            <a:ext cx="546004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A5139B-74B0-4E31-A1B4-9EFDDA4534A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9023E-3339-4BAF-A592-48EBAB2F1FB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D3E864E0-C2A9-4F5C-BC3F-98F1CB8275E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84482AA-146D-4CBA-BA62-3E731893F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0125" y="-764"/>
            <a:ext cx="5451875" cy="685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0F4EB-90C9-49FE-B4DA-DEA3DDEF4F0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3" name="Header" descr="Click to add header">
            <a:extLst>
              <a:ext uri="{FF2B5EF4-FFF2-40B4-BE49-F238E27FC236}">
                <a16:creationId xmlns:a16="http://schemas.microsoft.com/office/drawing/2014/main" id="{20B3E859-F70F-4182-9C02-8A0EA380132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ky view looking up at the camera&#10;&#10;Description automatically generated">
            <a:extLst>
              <a:ext uri="{FF2B5EF4-FFF2-40B4-BE49-F238E27FC236}">
                <a16:creationId xmlns:a16="http://schemas.microsoft.com/office/drawing/2014/main" id="{747DA41A-61A4-4211-8B26-86E54B9EC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4829" y="0"/>
            <a:ext cx="546716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095E0-B2D0-41F0-B244-CC2C47D1DE9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1C15FE3C-2522-4C03-B878-9B538E3CDAB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aser&#10;&#10;Description automatically generated">
            <a:extLst>
              <a:ext uri="{FF2B5EF4-FFF2-40B4-BE49-F238E27FC236}">
                <a16:creationId xmlns:a16="http://schemas.microsoft.com/office/drawing/2014/main" id="{27EE5981-6B55-4509-B275-35AB9F6E4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795" y="-765"/>
            <a:ext cx="5449205" cy="685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053F3-6E32-4211-8710-6A34F8F9896A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29C84A59-A17C-404F-8998-BFF8816770A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0FC4CE-DA51-4E8F-8A94-62C4D71327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8409" y="0"/>
            <a:ext cx="547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6F7A2-4E94-472D-B0ED-993FD5D373EB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BE54BFFC-F249-4371-B62B-F9444B8B6B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300" y="6388710"/>
            <a:ext cx="3777674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">
            <a:extLst>
              <a:ext uri="{FF2B5EF4-FFF2-40B4-BE49-F238E27FC236}">
                <a16:creationId xmlns:a16="http://schemas.microsoft.com/office/drawing/2014/main" id="{21167414-B8A9-47DB-8DFC-776DCC30C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3236" y="6604397"/>
            <a:ext cx="229230" cy="22570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800" b="0" i="0">
                <a:solidFill>
                  <a:srgbClr val="53585F"/>
                </a:solidFill>
                <a:latin typeface="Open Sans" panose="020B0606030504020204" pitchFamily="34" charset="0"/>
                <a:ea typeface="Open Sans" panose="02000403000000020004" pitchFamily="2" charset="0"/>
                <a:cs typeface="Open Sans" panose="020B0606030504020204" pitchFamily="3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EFB62-FCCD-4FB9-88B4-9B68868B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2613-0D92-4D7C-BEE1-4CB43817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E5A42-5546-4481-BA3B-E053FC89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0" r:id="rId2"/>
    <p:sldLayoutId id="2147483776" r:id="rId3"/>
    <p:sldLayoutId id="2147483777" r:id="rId4"/>
    <p:sldLayoutId id="2147483781" r:id="rId5"/>
    <p:sldLayoutId id="2147483782" r:id="rId6"/>
    <p:sldLayoutId id="2147483784" r:id="rId7"/>
    <p:sldLayoutId id="2147483785" r:id="rId8"/>
    <p:sldLayoutId id="2147483786" r:id="rId9"/>
    <p:sldLayoutId id="2147483803" r:id="rId10"/>
    <p:sldLayoutId id="2147483774" r:id="rId11"/>
    <p:sldLayoutId id="2147483778" r:id="rId12"/>
    <p:sldLayoutId id="2147483779" r:id="rId13"/>
    <p:sldLayoutId id="2147483809" r:id="rId14"/>
    <p:sldLayoutId id="2147483807" r:id="rId15"/>
    <p:sldLayoutId id="2147483808" r:id="rId16"/>
    <p:sldLayoutId id="2147483804" r:id="rId17"/>
    <p:sldLayoutId id="2147483805" r:id="rId18"/>
    <p:sldLayoutId id="2147483806" r:id="rId19"/>
    <p:sldLayoutId id="2147483795" r:id="rId20"/>
    <p:sldLayoutId id="2147483796" r:id="rId21"/>
    <p:sldLayoutId id="2147483797" r:id="rId22"/>
    <p:sldLayoutId id="2147483798" r:id="rId23"/>
    <p:sldLayoutId id="2147483802" r:id="rId24"/>
    <p:sldLayoutId id="2147483787" r:id="rId25"/>
    <p:sldLayoutId id="2147483788" r:id="rId26"/>
    <p:sldLayoutId id="2147483790" r:id="rId27"/>
    <p:sldLayoutId id="2147483789" r:id="rId28"/>
    <p:sldLayoutId id="2147483791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792" r:id="rId35"/>
    <p:sldLayoutId id="2147483793" r:id="rId36"/>
    <p:sldLayoutId id="2147483794" r:id="rId37"/>
    <p:sldLayoutId id="2147483772" r:id="rId38"/>
    <p:sldLayoutId id="2147483773" r:id="rId39"/>
    <p:sldLayoutId id="2147483783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587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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68400" indent="-254000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61938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Open Sans" panose="020B0606030504020204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-benchmarks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56C6B1-965A-49E3-B822-4C70317F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Kotlin</a:t>
            </a:r>
            <a:r>
              <a:rPr lang="en-US" b="1" dirty="0" smtClean="0">
                <a:latin typeface="+mn-lt"/>
              </a:rPr>
              <a:t> –</a:t>
            </a:r>
            <a:r>
              <a:rPr lang="ru-RU" b="1" dirty="0" smtClean="0">
                <a:latin typeface="+mn-lt"/>
              </a:rPr>
              <a:t> почему, зачем и как?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7CFC-3C69-4EC1-B05D-D207635B1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2020</a:t>
            </a:r>
            <a:r>
              <a:rPr lang="pl-PL" dirty="0" smtClean="0"/>
              <a:t>-</a:t>
            </a:r>
            <a:r>
              <a:rPr lang="ru-RU" dirty="0" smtClean="0"/>
              <a:t>12</a:t>
            </a:r>
            <a:r>
              <a:rPr lang="pl-PL" dirty="0" smtClean="0"/>
              <a:t>-</a:t>
            </a:r>
            <a:r>
              <a:rPr lang="ru-RU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Трудности с которыми </a:t>
            </a:r>
            <a:r>
              <a:rPr lang="ru-RU" b="1" dirty="0" smtClean="0"/>
              <a:t>можно столкнуться, </a:t>
            </a:r>
            <a:r>
              <a:rPr lang="ru-RU" b="1" dirty="0" smtClean="0"/>
              <a:t>часть 2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smtClean="0"/>
              <a:t>Generics </a:t>
            </a:r>
            <a:r>
              <a:rPr lang="en-US" sz="1800" dirty="0"/>
              <a:t>– T = T:</a:t>
            </a:r>
            <a:r>
              <a:rPr lang="ru-RU" sz="1800" dirty="0"/>
              <a:t> </a:t>
            </a:r>
            <a:r>
              <a:rPr lang="en-US" sz="1800" dirty="0"/>
              <a:t>Any?</a:t>
            </a:r>
            <a:r>
              <a:rPr lang="ru-RU" sz="1800" dirty="0"/>
              <a:t> </a:t>
            </a:r>
            <a:r>
              <a:rPr lang="en-US" sz="1800" dirty="0"/>
              <a:t>TODO </a:t>
            </a:r>
            <a:r>
              <a:rPr lang="ru-RU" sz="1800" dirty="0"/>
              <a:t>подробнее</a:t>
            </a:r>
            <a:r>
              <a:rPr lang="en-US" sz="1800" dirty="0"/>
              <a:t> </a:t>
            </a:r>
            <a:endParaRPr lang="ru-RU" sz="1800" dirty="0"/>
          </a:p>
          <a:p>
            <a:r>
              <a:rPr lang="ru-RU" sz="1800" dirty="0" smtClean="0"/>
              <a:t>Из </a:t>
            </a:r>
            <a:r>
              <a:rPr lang="en-US" sz="1800" dirty="0"/>
              <a:t>IDEA </a:t>
            </a:r>
            <a:r>
              <a:rPr lang="ru-RU" sz="1800" dirty="0"/>
              <a:t>недоступен </a:t>
            </a:r>
            <a:r>
              <a:rPr lang="ru-RU" sz="1800" dirty="0" err="1"/>
              <a:t>дебаг</a:t>
            </a:r>
            <a:r>
              <a:rPr lang="ru-RU" sz="1800" dirty="0"/>
              <a:t> </a:t>
            </a:r>
            <a:r>
              <a:rPr lang="en-US" sz="1800" dirty="0"/>
              <a:t>jar-</a:t>
            </a:r>
            <a:r>
              <a:rPr lang="ru-RU" sz="1800" dirty="0"/>
              <a:t>библиотек написанных на </a:t>
            </a:r>
            <a:r>
              <a:rPr lang="en-US" sz="1800" dirty="0" err="1"/>
              <a:t>Kotlin</a:t>
            </a:r>
            <a:r>
              <a:rPr lang="ru-RU" sz="1800" dirty="0"/>
              <a:t>, нужно подключать </a:t>
            </a:r>
            <a:r>
              <a:rPr lang="en-US" sz="1800" dirty="0"/>
              <a:t>jar </a:t>
            </a:r>
            <a:r>
              <a:rPr lang="ru-RU" sz="1800" dirty="0"/>
              <a:t>с исходниками</a:t>
            </a:r>
          </a:p>
          <a:p>
            <a:r>
              <a:rPr lang="en-US" sz="1800" dirty="0" err="1"/>
              <a:t>Kotlin</a:t>
            </a:r>
            <a:r>
              <a:rPr lang="en-US" sz="1800" dirty="0"/>
              <a:t> </a:t>
            </a:r>
            <a:r>
              <a:rPr lang="ru-RU" sz="1800" dirty="0"/>
              <a:t>дублирует многие сущности </a:t>
            </a:r>
            <a:r>
              <a:rPr lang="en-US" sz="1800" dirty="0"/>
              <a:t>Java</a:t>
            </a:r>
            <a:r>
              <a:rPr lang="ru-RU" sz="1800" dirty="0"/>
              <a:t>, например, </a:t>
            </a:r>
            <a:r>
              <a:rPr lang="en-US" sz="1800" dirty="0" err="1"/>
              <a:t>KClass</a:t>
            </a:r>
            <a:r>
              <a:rPr lang="en-US" sz="1800" dirty="0"/>
              <a:t> </a:t>
            </a:r>
            <a:r>
              <a:rPr lang="ru-RU" sz="1800" dirty="0"/>
              <a:t>вместо </a:t>
            </a:r>
            <a:r>
              <a:rPr lang="en-US" sz="1800" dirty="0"/>
              <a:t>Class</a:t>
            </a:r>
            <a:r>
              <a:rPr lang="ru-RU" sz="1800" dirty="0"/>
              <a:t>; рефлексию при этом все равно приходится использовать из </a:t>
            </a:r>
            <a:r>
              <a:rPr lang="en-US" sz="1800" dirty="0"/>
              <a:t>Java</a:t>
            </a:r>
            <a:endParaRPr lang="ru-RU" sz="1800" dirty="0"/>
          </a:p>
          <a:p>
            <a:r>
              <a:rPr lang="en-US" sz="1800" dirty="0"/>
              <a:t>Annotation Processing </a:t>
            </a:r>
            <a:r>
              <a:rPr lang="ru-RU" sz="1800" dirty="0"/>
              <a:t>по умолчанию недоступен (в частности, </a:t>
            </a:r>
            <a:r>
              <a:rPr lang="en-US" sz="1800" dirty="0"/>
              <a:t>Lombok)</a:t>
            </a:r>
            <a:r>
              <a:rPr lang="ru-RU" sz="1800" dirty="0"/>
              <a:t>, нужно использовать </a:t>
            </a:r>
            <a:r>
              <a:rPr lang="en-US" sz="1800" dirty="0" err="1"/>
              <a:t>kapt</a:t>
            </a:r>
            <a:r>
              <a:rPr lang="en-US" sz="1800" dirty="0"/>
              <a:t> – TODO</a:t>
            </a:r>
            <a:r>
              <a:rPr lang="ru-RU" sz="1800" dirty="0"/>
              <a:t> проверить</a:t>
            </a:r>
          </a:p>
          <a:p>
            <a:r>
              <a:rPr lang="ru-RU" sz="1800" dirty="0"/>
              <a:t>Использование </a:t>
            </a:r>
            <a:r>
              <a:rPr lang="en-US" sz="1800" dirty="0"/>
              <a:t>data</a:t>
            </a:r>
            <a:r>
              <a:rPr lang="ru-RU" sz="1800" dirty="0"/>
              <a:t> классов может нарушить совместимость в публичном </a:t>
            </a:r>
            <a:r>
              <a:rPr lang="en-US" sz="1800" dirty="0" smtClean="0"/>
              <a:t>API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9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Переход на </a:t>
            </a:r>
            <a:r>
              <a:rPr lang="en-US" b="1" dirty="0" err="1" smtClean="0"/>
              <a:t>Kotlin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538976"/>
          </a:xfrm>
        </p:spPr>
        <p:txBody>
          <a:bodyPr/>
          <a:lstStyle/>
          <a:p>
            <a:r>
              <a:rPr lang="ru-RU" sz="1800" dirty="0" smtClean="0"/>
              <a:t>Язык очень легко освоить имея </a:t>
            </a:r>
            <a:r>
              <a:rPr lang="en-US" sz="1800" dirty="0" smtClean="0"/>
              <a:t>Java </a:t>
            </a:r>
            <a:r>
              <a:rPr lang="ru-RU" sz="1800" dirty="0" err="1" smtClean="0"/>
              <a:t>бэкграунд</a:t>
            </a:r>
            <a:r>
              <a:rPr lang="ru-RU" sz="1800" dirty="0" smtClean="0"/>
              <a:t>, можно начинать писать в первый день изучения</a:t>
            </a:r>
          </a:p>
          <a:p>
            <a:r>
              <a:rPr lang="ru-RU" sz="1800" dirty="0" smtClean="0"/>
              <a:t>Легкость перехода – можно постепенно менять код на </a:t>
            </a:r>
            <a:r>
              <a:rPr lang="en-US" sz="1800" dirty="0" err="1" smtClean="0"/>
              <a:t>Kotlin</a:t>
            </a:r>
            <a:r>
              <a:rPr lang="ru-RU" sz="1800" dirty="0" smtClean="0"/>
              <a:t>, начать достаточно с одного класса</a:t>
            </a:r>
          </a:p>
          <a:p>
            <a:r>
              <a:rPr lang="ru-RU" sz="1800" dirty="0" smtClean="0"/>
              <a:t>У языка отличная официальная документация (на русском и английском языках)</a:t>
            </a:r>
            <a:endParaRPr lang="en-US" sz="1800" dirty="0" smtClean="0"/>
          </a:p>
          <a:p>
            <a:r>
              <a:rPr lang="en-US" sz="1800" dirty="0" smtClean="0"/>
              <a:t>IDEA </a:t>
            </a:r>
            <a:r>
              <a:rPr lang="ru-RU" sz="1800" dirty="0" smtClean="0"/>
              <a:t>может автоматически конвертировать </a:t>
            </a:r>
            <a:r>
              <a:rPr lang="en-US" sz="1800" dirty="0" smtClean="0"/>
              <a:t>Java </a:t>
            </a:r>
            <a:r>
              <a:rPr lang="ru-RU" sz="1800" dirty="0" smtClean="0"/>
              <a:t>код в </a:t>
            </a:r>
            <a:r>
              <a:rPr lang="en-US" sz="1800" dirty="0" err="1" smtClean="0"/>
              <a:t>Kotlin</a:t>
            </a:r>
            <a:endParaRPr lang="ru-RU" sz="1800" dirty="0" smtClean="0"/>
          </a:p>
          <a:p>
            <a:r>
              <a:rPr lang="en-US" sz="1800" dirty="0" smtClean="0"/>
              <a:t>Spring </a:t>
            </a:r>
            <a:r>
              <a:rPr lang="ru-RU" sz="1800" dirty="0" smtClean="0"/>
              <a:t>и </a:t>
            </a:r>
            <a:r>
              <a:rPr lang="en-US" sz="1800" dirty="0" err="1" smtClean="0"/>
              <a:t>Gradle</a:t>
            </a:r>
            <a:r>
              <a:rPr lang="en-US" sz="1800" dirty="0" smtClean="0"/>
              <a:t> </a:t>
            </a:r>
            <a:r>
              <a:rPr lang="ru-RU" sz="1800" dirty="0" smtClean="0"/>
              <a:t>в своих документациях дублируют все примеры кода на </a:t>
            </a:r>
            <a:r>
              <a:rPr lang="en-US" sz="1800" dirty="0" err="1" smtClean="0"/>
              <a:t>Kotlin</a:t>
            </a:r>
            <a:endParaRPr lang="en-US" sz="1800" dirty="0" smtClean="0"/>
          </a:p>
          <a:p>
            <a:r>
              <a:rPr lang="ru-RU" sz="1800" dirty="0" smtClean="0"/>
              <a:t>С декабря 2019 года </a:t>
            </a:r>
            <a:r>
              <a:rPr lang="en-US" sz="1800" dirty="0" err="1" smtClean="0"/>
              <a:t>Kotlin</a:t>
            </a:r>
            <a:r>
              <a:rPr lang="ru-RU" sz="1800" dirty="0" smtClean="0"/>
              <a:t> признан</a:t>
            </a:r>
            <a:r>
              <a:rPr lang="en-US" sz="1800" dirty="0" smtClean="0"/>
              <a:t> Google </a:t>
            </a:r>
            <a:r>
              <a:rPr lang="ru-RU" sz="1800" dirty="0" smtClean="0"/>
              <a:t>предпочтительным языком для разработки на </a:t>
            </a:r>
            <a:r>
              <a:rPr lang="en-US" sz="1800" dirty="0" smtClean="0"/>
              <a:t>Android</a:t>
            </a:r>
          </a:p>
          <a:p>
            <a:r>
              <a:rPr lang="ru-RU" sz="1800" dirty="0" smtClean="0"/>
              <a:t>Популярность языка растет</a:t>
            </a:r>
          </a:p>
          <a:p>
            <a:pPr lvl="1"/>
            <a:r>
              <a:rPr lang="ru-RU" sz="1800" dirty="0" smtClean="0"/>
              <a:t>По данным</a:t>
            </a:r>
            <a:r>
              <a:rPr lang="en-US" sz="1800" dirty="0" smtClean="0"/>
              <a:t> </a:t>
            </a:r>
            <a:r>
              <a:rPr lang="en-US" sz="1800" dirty="0" err="1" smtClean="0"/>
              <a:t>Jetbrains</a:t>
            </a:r>
            <a:r>
              <a:rPr lang="en-US" sz="1800" dirty="0" smtClean="0"/>
              <a:t> </a:t>
            </a:r>
            <a:r>
              <a:rPr lang="ru-RU" sz="1800" dirty="0" smtClean="0"/>
              <a:t>в 2018 году доля </a:t>
            </a:r>
            <a:r>
              <a:rPr lang="en-US" sz="1800" dirty="0" err="1" smtClean="0"/>
              <a:t>Kotlin</a:t>
            </a:r>
            <a:r>
              <a:rPr lang="en-US" sz="1800" dirty="0" smtClean="0"/>
              <a:t> </a:t>
            </a:r>
            <a:r>
              <a:rPr lang="ru-RU" sz="1800" dirty="0" smtClean="0"/>
              <a:t>составляла </a:t>
            </a:r>
            <a:r>
              <a:rPr lang="ru-RU" sz="1800" b="1" dirty="0" smtClean="0"/>
              <a:t>9%</a:t>
            </a:r>
            <a:r>
              <a:rPr lang="ru-RU" sz="1800" dirty="0" smtClean="0"/>
              <a:t>, </a:t>
            </a:r>
            <a:r>
              <a:rPr lang="en-US" sz="1800" dirty="0" smtClean="0"/>
              <a:t>Java – 51%; </a:t>
            </a:r>
            <a:r>
              <a:rPr lang="ru-RU" sz="1800" dirty="0" smtClean="0"/>
              <a:t>в 2020 </a:t>
            </a:r>
            <a:r>
              <a:rPr lang="en-US" sz="1800" dirty="0" err="1" smtClean="0"/>
              <a:t>Kotlin</a:t>
            </a:r>
            <a:r>
              <a:rPr lang="en-US" sz="1800" dirty="0" smtClean="0"/>
              <a:t> - </a:t>
            </a:r>
            <a:r>
              <a:rPr lang="ru-RU" sz="1800" b="1" dirty="0" smtClean="0"/>
              <a:t>16%</a:t>
            </a:r>
            <a:r>
              <a:rPr lang="en-US" sz="1800" dirty="0" smtClean="0"/>
              <a:t>, Java – 54%</a:t>
            </a:r>
            <a:endParaRPr lang="ru-RU" sz="1550" dirty="0"/>
          </a:p>
          <a:p>
            <a:pPr lvl="1"/>
            <a:r>
              <a:rPr lang="ru-RU" sz="1800" dirty="0" smtClean="0"/>
              <a:t>По данным </a:t>
            </a:r>
            <a:r>
              <a:rPr lang="en-US" sz="1800" dirty="0" err="1" smtClean="0"/>
              <a:t>StackOverflow</a:t>
            </a:r>
            <a:r>
              <a:rPr lang="en-US" sz="1800" dirty="0" smtClean="0"/>
              <a:t> </a:t>
            </a:r>
            <a:r>
              <a:rPr lang="ru-RU" sz="1800" dirty="0"/>
              <a:t>в 2018 году доля </a:t>
            </a:r>
            <a:r>
              <a:rPr lang="en-US" sz="1800" dirty="0" err="1"/>
              <a:t>Kotlin</a:t>
            </a:r>
            <a:r>
              <a:rPr lang="en-US" sz="1800" dirty="0"/>
              <a:t> </a:t>
            </a:r>
            <a:r>
              <a:rPr lang="ru-RU" sz="1800" dirty="0"/>
              <a:t>составляла </a:t>
            </a:r>
            <a:r>
              <a:rPr lang="en-US" sz="1800" b="1" dirty="0" smtClean="0"/>
              <a:t>4.7</a:t>
            </a:r>
            <a:r>
              <a:rPr lang="ru-RU" sz="1800" b="1" dirty="0" smtClean="0"/>
              <a:t>%</a:t>
            </a:r>
            <a:r>
              <a:rPr lang="ru-RU" sz="1800" dirty="0" smtClean="0"/>
              <a:t>, </a:t>
            </a:r>
            <a:r>
              <a:rPr lang="en-US" sz="1800" dirty="0"/>
              <a:t>Java – </a:t>
            </a:r>
            <a:r>
              <a:rPr lang="en-US" sz="1800" dirty="0" smtClean="0"/>
              <a:t>45.4%; </a:t>
            </a:r>
            <a:r>
              <a:rPr lang="ru-RU" sz="1800" dirty="0"/>
              <a:t>в 2020 </a:t>
            </a:r>
            <a:r>
              <a:rPr lang="en-US" sz="1800" dirty="0" err="1"/>
              <a:t>Kotlin</a:t>
            </a:r>
            <a:r>
              <a:rPr lang="en-US" sz="1800" dirty="0"/>
              <a:t> - </a:t>
            </a:r>
            <a:r>
              <a:rPr lang="en-US" sz="1800" b="1" dirty="0" smtClean="0"/>
              <a:t>8</a:t>
            </a:r>
            <a:r>
              <a:rPr lang="ru-RU" sz="1800" b="1" dirty="0" smtClean="0"/>
              <a:t>%</a:t>
            </a:r>
            <a:r>
              <a:rPr lang="en-US" sz="1800" dirty="0"/>
              <a:t>, Java – </a:t>
            </a:r>
            <a:r>
              <a:rPr lang="en-US" sz="1800" dirty="0" smtClean="0"/>
              <a:t>38.4%</a:t>
            </a:r>
            <a:endParaRPr lang="ru-RU" sz="18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6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11828" y="651583"/>
            <a:ext cx="6006471" cy="1136073"/>
          </a:xfrm>
        </p:spPr>
        <p:txBody>
          <a:bodyPr/>
          <a:lstStyle/>
          <a:p>
            <a:r>
              <a:rPr lang="ru-RU" dirty="0" smtClean="0"/>
              <a:t>Авторы презентации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22299" y="26495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Дмитрий </a:t>
            </a:r>
            <a:r>
              <a:rPr lang="ru-RU" dirty="0" err="1"/>
              <a:t>Стаеглазов</a:t>
            </a:r>
            <a:r>
              <a:rPr lang="ru-RU" dirty="0"/>
              <a:t> – руководитель проектов в </a:t>
            </a:r>
            <a:r>
              <a:rPr lang="en-US" dirty="0" err="1"/>
              <a:t>Luxoft</a:t>
            </a:r>
            <a:r>
              <a:rPr lang="en-US" dirty="0"/>
              <a:t>. </a:t>
            </a:r>
            <a:r>
              <a:rPr lang="ru-RU" dirty="0"/>
              <a:t>Опыт работы с </a:t>
            </a:r>
            <a:r>
              <a:rPr lang="en-US" dirty="0" err="1"/>
              <a:t>Kotlin</a:t>
            </a:r>
            <a:r>
              <a:rPr lang="en-US" dirty="0"/>
              <a:t> – 2</a:t>
            </a:r>
            <a:r>
              <a:rPr lang="ru-RU" dirty="0"/>
              <a:t> года, опыт работы с </a:t>
            </a:r>
            <a:r>
              <a:rPr lang="en-US" dirty="0"/>
              <a:t>Java – </a:t>
            </a:r>
            <a:r>
              <a:rPr lang="ru-RU" dirty="0"/>
              <a:t>12 </a:t>
            </a:r>
            <a:r>
              <a:rPr lang="ru-RU" dirty="0" smtClean="0"/>
              <a:t>лет.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Кирилл </a:t>
            </a:r>
            <a:r>
              <a:rPr lang="ru-RU" dirty="0"/>
              <a:t>Смирнов – ведущий разработчик в </a:t>
            </a:r>
            <a:r>
              <a:rPr lang="en-US" dirty="0" err="1"/>
              <a:t>Luxoft</a:t>
            </a:r>
            <a:r>
              <a:rPr lang="ru-RU" dirty="0"/>
              <a:t>. Опыт работы с </a:t>
            </a:r>
            <a:r>
              <a:rPr lang="en-US" dirty="0" err="1"/>
              <a:t>Kotlin</a:t>
            </a:r>
            <a:r>
              <a:rPr lang="en-US" dirty="0"/>
              <a:t> – 4 </a:t>
            </a:r>
            <a:r>
              <a:rPr lang="ru-RU" dirty="0"/>
              <a:t>месяца, опыт работы с </a:t>
            </a:r>
            <a:r>
              <a:rPr lang="en-US" dirty="0"/>
              <a:t>Java – 7 </a:t>
            </a:r>
            <a:r>
              <a:rPr lang="ru-RU" dirty="0"/>
              <a:t>лет.</a:t>
            </a:r>
          </a:p>
        </p:txBody>
      </p:sp>
    </p:spTree>
    <p:extLst>
      <p:ext uri="{BB962C8B-B14F-4D97-AF65-F5344CB8AC3E}">
        <p14:creationId xmlns:p14="http://schemas.microsoft.com/office/powerpoint/2010/main" val="26129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Наши проекты</a:t>
            </a:r>
            <a:endParaRPr lang="ru-RU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Mobile Server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ru-RU" sz="1800" dirty="0" smtClean="0"/>
              <a:t>В </a:t>
            </a:r>
            <a:r>
              <a:rPr lang="ru-RU" sz="1800" dirty="0" err="1" smtClean="0"/>
              <a:t>продакшне</a:t>
            </a:r>
            <a:r>
              <a:rPr lang="ru-RU" sz="1800" dirty="0" smtClean="0"/>
              <a:t> с 2018 года</a:t>
            </a:r>
          </a:p>
          <a:p>
            <a:r>
              <a:rPr lang="en-US" sz="1800" dirty="0" err="1" smtClean="0"/>
              <a:t>Kotlin</a:t>
            </a:r>
            <a:r>
              <a:rPr lang="ru-RU" sz="1800" dirty="0" smtClean="0"/>
              <a:t> используется одновременно с </a:t>
            </a:r>
            <a:r>
              <a:rPr lang="en-US" sz="1800" dirty="0" smtClean="0"/>
              <a:t>Java </a:t>
            </a:r>
            <a:r>
              <a:rPr lang="ru-RU" sz="1800" dirty="0" smtClean="0"/>
              <a:t>(</a:t>
            </a:r>
            <a:r>
              <a:rPr lang="en-US" sz="1800" dirty="0" smtClean="0"/>
              <a:t>1/3</a:t>
            </a:r>
            <a:r>
              <a:rPr lang="ru-RU" sz="1800" dirty="0" smtClean="0"/>
              <a:t> кода на</a:t>
            </a:r>
            <a:r>
              <a:rPr lang="en-US" sz="1800" dirty="0" smtClean="0"/>
              <a:t> </a:t>
            </a:r>
            <a:r>
              <a:rPr lang="en-US" sz="1800" dirty="0" err="1" smtClean="0"/>
              <a:t>Kotlin</a:t>
            </a:r>
            <a:r>
              <a:rPr lang="ru-RU" sz="1800" dirty="0" smtClean="0"/>
              <a:t>, </a:t>
            </a:r>
            <a:r>
              <a:rPr lang="en-US" sz="1800" dirty="0" smtClean="0"/>
              <a:t>2/3</a:t>
            </a:r>
            <a:r>
              <a:rPr lang="ru-RU" sz="1800" dirty="0" smtClean="0"/>
              <a:t> – на</a:t>
            </a:r>
            <a:r>
              <a:rPr lang="en-US" sz="1800" dirty="0" smtClean="0"/>
              <a:t> Java</a:t>
            </a:r>
            <a:r>
              <a:rPr lang="ru-RU" sz="1800" dirty="0" smtClean="0"/>
              <a:t>)</a:t>
            </a:r>
          </a:p>
          <a:p>
            <a:r>
              <a:rPr lang="en-US" sz="1800" dirty="0" err="1" smtClean="0"/>
              <a:t>Kotlin</a:t>
            </a:r>
            <a:r>
              <a:rPr lang="en-US" sz="1800" dirty="0" smtClean="0"/>
              <a:t> 1.3 &amp; Java 8</a:t>
            </a:r>
            <a:endParaRPr lang="ru-RU" sz="1800" dirty="0" smtClean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Reference Data Server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ru-RU" sz="1800" dirty="0" smtClean="0"/>
              <a:t>Ведется активная разработка, выход в </a:t>
            </a:r>
            <a:r>
              <a:rPr lang="ru-RU" sz="1800" dirty="0" err="1" smtClean="0"/>
              <a:t>продакшн</a:t>
            </a:r>
            <a:r>
              <a:rPr lang="ru-RU" sz="1800" dirty="0" smtClean="0"/>
              <a:t> – первый квартал 2021 года</a:t>
            </a:r>
          </a:p>
          <a:p>
            <a:r>
              <a:rPr lang="ru-RU" sz="1800" dirty="0" smtClean="0"/>
              <a:t>Написан полностью на </a:t>
            </a:r>
            <a:r>
              <a:rPr lang="en-US" sz="1800" dirty="0" err="1" smtClean="0"/>
              <a:t>Kotlin</a:t>
            </a:r>
            <a:r>
              <a:rPr lang="en-US" sz="1800" dirty="0" smtClean="0"/>
              <a:t> (</a:t>
            </a:r>
            <a:r>
              <a:rPr lang="ru-RU" sz="1800" dirty="0" smtClean="0"/>
              <a:t>в том числе </a:t>
            </a:r>
            <a:r>
              <a:rPr lang="ru-RU" sz="1800" dirty="0" err="1" smtClean="0"/>
              <a:t>билд</a:t>
            </a:r>
            <a:r>
              <a:rPr lang="ru-RU" sz="1800" dirty="0" smtClean="0"/>
              <a:t> скрипты для</a:t>
            </a:r>
            <a:r>
              <a:rPr lang="en-US" sz="1800" dirty="0" smtClean="0"/>
              <a:t> </a:t>
            </a:r>
            <a:r>
              <a:rPr lang="en-US" sz="1800" dirty="0" err="1" smtClean="0"/>
              <a:t>Gradle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r>
              <a:rPr lang="en-US" sz="1800" dirty="0" err="1" smtClean="0"/>
              <a:t>Kotlin</a:t>
            </a:r>
            <a:r>
              <a:rPr lang="en-US" sz="1800" dirty="0" smtClean="0"/>
              <a:t> 1.4 &amp; Java 8</a:t>
            </a:r>
            <a:endParaRPr lang="ru-RU" sz="1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нас не устраивает в </a:t>
            </a:r>
            <a:r>
              <a:rPr lang="en-US" b="1" dirty="0" smtClean="0"/>
              <a:t>Java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800" dirty="0" smtClean="0"/>
              <a:t>Отсутствие </a:t>
            </a:r>
            <a:r>
              <a:rPr lang="en-US" sz="1800" dirty="0" smtClean="0"/>
              <a:t>null safety</a:t>
            </a:r>
            <a:endParaRPr lang="ru-RU" sz="1800" dirty="0" smtClean="0"/>
          </a:p>
          <a:p>
            <a:r>
              <a:rPr lang="ru-RU" sz="1800" dirty="0" smtClean="0"/>
              <a:t>Не продумана </a:t>
            </a:r>
            <a:r>
              <a:rPr lang="ru-RU" sz="1800" dirty="0" err="1" smtClean="0"/>
              <a:t>иммутабельность</a:t>
            </a:r>
            <a:r>
              <a:rPr lang="ru-RU" sz="1800" dirty="0" smtClean="0"/>
              <a:t> - все ссылки по умолчанию изменяемые, все интерфейсы коллекций разрешают модифицирующие операции</a:t>
            </a:r>
          </a:p>
          <a:p>
            <a:r>
              <a:rPr lang="ru-RU" sz="1800" dirty="0" smtClean="0"/>
              <a:t>Наличие проверяемых исключений</a:t>
            </a:r>
          </a:p>
          <a:p>
            <a:r>
              <a:rPr lang="ru-RU" sz="1800" dirty="0" smtClean="0"/>
              <a:t>Невозможно получить несколько значений из метода одновременно</a:t>
            </a:r>
          </a:p>
          <a:p>
            <a:r>
              <a:rPr lang="ru-RU" sz="1800" dirty="0"/>
              <a:t>Громоздкий </a:t>
            </a:r>
            <a:r>
              <a:rPr lang="ru-RU" sz="1800" dirty="0" smtClean="0"/>
              <a:t>синтаксис, большое количество </a:t>
            </a:r>
            <a:r>
              <a:rPr lang="ru-RU" sz="1800" dirty="0" err="1" smtClean="0"/>
              <a:t>бойлерплейт</a:t>
            </a:r>
            <a:r>
              <a:rPr lang="ru-RU" sz="1800" dirty="0" smtClean="0"/>
              <a:t> кода при написании </a:t>
            </a:r>
            <a:r>
              <a:rPr lang="en-US" sz="1800" dirty="0" smtClean="0"/>
              <a:t>data</a:t>
            </a:r>
            <a:r>
              <a:rPr lang="ru-RU" sz="1800" dirty="0" smtClean="0"/>
              <a:t> классов вынуждающее использовать сторонние библиотеки (</a:t>
            </a:r>
            <a:r>
              <a:rPr lang="en-US" sz="1800" dirty="0" smtClean="0"/>
              <a:t>Lombok).</a:t>
            </a:r>
            <a:endParaRPr lang="ru-RU" sz="1800" dirty="0" smtClean="0"/>
          </a:p>
        </p:txBody>
      </p:sp>
      <p:sp>
        <p:nvSpPr>
          <p:cNvPr id="35" name="Текст 3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4" name="Подзаголовок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Kotlin</a:t>
            </a:r>
            <a:r>
              <a:rPr lang="ru-RU" b="1" dirty="0" smtClean="0"/>
              <a:t> </a:t>
            </a:r>
            <a:r>
              <a:rPr lang="ru-RU" b="1" dirty="0"/>
              <a:t>решает все эти </a:t>
            </a:r>
            <a:r>
              <a:rPr lang="ru-RU" b="1" dirty="0" smtClean="0"/>
              <a:t>проблемы!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797" cy="2259423"/>
          </a:xfrm>
        </p:spPr>
        <p:txBody>
          <a:bodyPr/>
          <a:lstStyle/>
          <a:p>
            <a:r>
              <a:rPr lang="en-US" sz="1800" dirty="0" smtClean="0"/>
              <a:t>Null safety</a:t>
            </a:r>
          </a:p>
          <a:p>
            <a:r>
              <a:rPr lang="ru-RU" sz="1800" dirty="0" smtClean="0"/>
              <a:t>Решения о </a:t>
            </a:r>
            <a:r>
              <a:rPr lang="ru-RU" sz="1800" dirty="0" err="1" smtClean="0"/>
              <a:t>мутабельности</a:t>
            </a:r>
            <a:r>
              <a:rPr lang="ru-RU" sz="1800" dirty="0" smtClean="0"/>
              <a:t> программист должен принимать явно </a:t>
            </a:r>
            <a:r>
              <a:rPr lang="en-US" sz="1800" dirty="0" smtClean="0"/>
              <a:t>– </a:t>
            </a:r>
            <a:r>
              <a:rPr lang="en-US" sz="1800" dirty="0" err="1" smtClean="0"/>
              <a:t>var</a:t>
            </a:r>
            <a:r>
              <a:rPr lang="en-US" sz="1800" dirty="0" smtClean="0"/>
              <a:t>/</a:t>
            </a:r>
            <a:r>
              <a:rPr lang="en-US" sz="1800" dirty="0" err="1" smtClean="0"/>
              <a:t>val</a:t>
            </a:r>
            <a:r>
              <a:rPr lang="ru-RU" sz="1800" dirty="0" smtClean="0"/>
              <a:t>, интерфейсы коллекций</a:t>
            </a:r>
          </a:p>
          <a:p>
            <a:r>
              <a:rPr lang="ru-RU" sz="1800" dirty="0" smtClean="0"/>
              <a:t>Все исключения – непроверяемые</a:t>
            </a:r>
          </a:p>
          <a:p>
            <a:r>
              <a:rPr lang="ru-RU" sz="1800" dirty="0" smtClean="0"/>
              <a:t>Деструктуризация</a:t>
            </a:r>
            <a:r>
              <a:rPr lang="en-US" sz="1800" dirty="0"/>
              <a:t> </a:t>
            </a:r>
            <a:r>
              <a:rPr lang="en-US" sz="1800" dirty="0" smtClean="0"/>
              <a:t>data</a:t>
            </a:r>
            <a:r>
              <a:rPr lang="ru-RU" sz="1800" dirty="0" smtClean="0"/>
              <a:t> классов</a:t>
            </a:r>
          </a:p>
          <a:p>
            <a:r>
              <a:rPr lang="ru-RU" sz="1800" dirty="0" smtClean="0"/>
              <a:t>Компактный синтаксис, различные конструкции упрощающие написание кода</a:t>
            </a:r>
          </a:p>
          <a:p>
            <a:pPr lvl="1"/>
            <a:endParaRPr lang="en-US" sz="155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>
          <a:xfrm>
            <a:off x="491818" y="3777673"/>
            <a:ext cx="11111106" cy="2475345"/>
          </a:xfrm>
        </p:spPr>
        <p:txBody>
          <a:bodyPr numCol="2"/>
          <a:lstStyle/>
          <a:p>
            <a:pPr lvl="1"/>
            <a:r>
              <a:rPr lang="en-US" sz="1600" dirty="0"/>
              <a:t>i</a:t>
            </a:r>
            <a:r>
              <a:rPr lang="en-US" sz="1600" dirty="0" smtClean="0"/>
              <a:t>f, when, try </a:t>
            </a:r>
            <a:r>
              <a:rPr lang="ru-RU" sz="1600" dirty="0" smtClean="0"/>
              <a:t>возвращают значение</a:t>
            </a:r>
            <a:endParaRPr lang="ru-RU" sz="1600" dirty="0"/>
          </a:p>
          <a:p>
            <a:pPr lvl="1"/>
            <a:r>
              <a:rPr lang="ru-RU" sz="1600" dirty="0"/>
              <a:t>Аргументы конструктора могут </a:t>
            </a:r>
            <a:r>
              <a:rPr lang="ru-RU" sz="1600" dirty="0" smtClean="0"/>
              <a:t>сразу стать </a:t>
            </a:r>
            <a:r>
              <a:rPr lang="ru-RU" sz="1600" dirty="0"/>
              <a:t>членами </a:t>
            </a:r>
            <a:r>
              <a:rPr lang="ru-RU" sz="1600" dirty="0" smtClean="0"/>
              <a:t>класса</a:t>
            </a:r>
          </a:p>
          <a:p>
            <a:pPr lvl="1"/>
            <a:r>
              <a:rPr lang="en-US" sz="1600" dirty="0" smtClean="0"/>
              <a:t>Type inference </a:t>
            </a:r>
            <a:r>
              <a:rPr lang="ru-RU" sz="1600" dirty="0" smtClean="0"/>
              <a:t>и </a:t>
            </a:r>
            <a:r>
              <a:rPr lang="en-US" sz="1600" dirty="0" smtClean="0"/>
              <a:t>smart checks</a:t>
            </a:r>
            <a:endParaRPr lang="ru-RU" sz="1600" dirty="0" smtClean="0"/>
          </a:p>
          <a:p>
            <a:pPr lvl="1"/>
            <a:r>
              <a:rPr lang="en-US" sz="1600" dirty="0" smtClean="0"/>
              <a:t>Data</a:t>
            </a:r>
            <a:r>
              <a:rPr lang="ru-RU" sz="1600" dirty="0" smtClean="0"/>
              <a:t> </a:t>
            </a:r>
            <a:r>
              <a:rPr lang="en-US" sz="1600" dirty="0" smtClean="0"/>
              <a:t>classes</a:t>
            </a:r>
          </a:p>
          <a:p>
            <a:pPr lvl="1"/>
            <a:r>
              <a:rPr lang="ru-RU" sz="1600" dirty="0" smtClean="0"/>
              <a:t>Дефолтные </a:t>
            </a:r>
            <a:r>
              <a:rPr lang="ru-RU" sz="1600" dirty="0"/>
              <a:t>значения и именованные аргументы</a:t>
            </a:r>
          </a:p>
          <a:p>
            <a:pPr lvl="1"/>
            <a:r>
              <a:rPr lang="ru-RU" sz="1600" dirty="0" smtClean="0"/>
              <a:t>Интерполяция строк</a:t>
            </a:r>
          </a:p>
          <a:p>
            <a:pPr lvl="1"/>
            <a:r>
              <a:rPr lang="ru-RU" sz="1600" dirty="0" smtClean="0"/>
              <a:t>Полезные стандартные функции</a:t>
            </a:r>
          </a:p>
          <a:p>
            <a:pPr lvl="1"/>
            <a:r>
              <a:rPr lang="en-US" sz="1600" dirty="0" err="1"/>
              <a:t>listOf</a:t>
            </a:r>
            <a:r>
              <a:rPr lang="en-US" sz="1600" dirty="0"/>
              <a:t>, </a:t>
            </a:r>
            <a:r>
              <a:rPr lang="en-US" sz="1600" dirty="0" err="1"/>
              <a:t>setOf</a:t>
            </a:r>
            <a:r>
              <a:rPr lang="en-US" sz="1600" dirty="0"/>
              <a:t>, </a:t>
            </a:r>
            <a:r>
              <a:rPr lang="en-US" sz="1600" dirty="0" err="1" smtClean="0"/>
              <a:t>mapOf</a:t>
            </a:r>
            <a:endParaRPr lang="en-US" sz="1600" dirty="0"/>
          </a:p>
          <a:p>
            <a:pPr lvl="1"/>
            <a:r>
              <a:rPr lang="en-US" sz="1600" dirty="0"/>
              <a:t>Ranges</a:t>
            </a:r>
          </a:p>
          <a:p>
            <a:pPr lvl="1"/>
            <a:r>
              <a:rPr lang="ru-RU" sz="1600" dirty="0" smtClean="0"/>
              <a:t>== вместо </a:t>
            </a:r>
            <a:r>
              <a:rPr lang="en-US" sz="1600" dirty="0" smtClean="0"/>
              <a:t>equals</a:t>
            </a:r>
          </a:p>
          <a:p>
            <a:pPr lvl="1"/>
            <a:r>
              <a:rPr lang="en-US" sz="1600" dirty="0" smtClean="0"/>
              <a:t>it </a:t>
            </a:r>
            <a:r>
              <a:rPr lang="ru-RU" sz="1600" dirty="0" smtClean="0"/>
              <a:t>при работе со </a:t>
            </a:r>
            <a:r>
              <a:rPr lang="ru-RU" sz="1600" dirty="0" err="1" smtClean="0"/>
              <a:t>стримами</a:t>
            </a:r>
            <a:endParaRPr lang="ru-RU" sz="1600" dirty="0" smtClean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2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 также имеет дополнительные возможности</a:t>
            </a:r>
            <a:endParaRPr lang="ru-RU" b="1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r>
              <a:rPr lang="en-US" sz="1800" dirty="0"/>
              <a:t>Extension </a:t>
            </a:r>
            <a:r>
              <a:rPr lang="en-US" sz="1800" dirty="0" smtClean="0"/>
              <a:t>functions</a:t>
            </a:r>
          </a:p>
          <a:p>
            <a:r>
              <a:rPr lang="en-US" sz="1800" dirty="0"/>
              <a:t>Higher-order </a:t>
            </a:r>
            <a:r>
              <a:rPr lang="en-US" sz="1800" dirty="0" smtClean="0"/>
              <a:t>functions</a:t>
            </a:r>
            <a:endParaRPr lang="en-US" sz="1800" dirty="0"/>
          </a:p>
          <a:p>
            <a:r>
              <a:rPr lang="en-US" sz="1800" dirty="0"/>
              <a:t>Internal </a:t>
            </a:r>
            <a:r>
              <a:rPr lang="en-US" sz="1800" dirty="0" smtClean="0"/>
              <a:t>visibility</a:t>
            </a:r>
          </a:p>
          <a:p>
            <a:r>
              <a:rPr lang="ru-RU" sz="1800" dirty="0" smtClean="0"/>
              <a:t>Возможность писать </a:t>
            </a:r>
            <a:r>
              <a:rPr lang="en-US" sz="1800" dirty="0" smtClean="0"/>
              <a:t>top-level</a:t>
            </a:r>
            <a:r>
              <a:rPr lang="ru-RU" sz="1800" dirty="0"/>
              <a:t> </a:t>
            </a:r>
            <a:r>
              <a:rPr lang="ru-RU" sz="1800" dirty="0" smtClean="0"/>
              <a:t>переменные и функции (одна из замен </a:t>
            </a:r>
            <a:r>
              <a:rPr lang="en-US" sz="1800" dirty="0" smtClean="0"/>
              <a:t>static)</a:t>
            </a:r>
          </a:p>
          <a:p>
            <a:r>
              <a:rPr lang="ru-RU" sz="1800" dirty="0" err="1" smtClean="0"/>
              <a:t>Корутины</a:t>
            </a:r>
            <a:endParaRPr lang="en-US" sz="1800" dirty="0" smtClean="0"/>
          </a:p>
          <a:p>
            <a:r>
              <a:rPr lang="en-US" sz="1800" dirty="0" smtClean="0"/>
              <a:t>Sealed</a:t>
            </a:r>
            <a:r>
              <a:rPr lang="ru-RU" sz="1800" dirty="0"/>
              <a:t> </a:t>
            </a:r>
            <a:r>
              <a:rPr lang="ru-RU" sz="1800" dirty="0" smtClean="0"/>
              <a:t>классы</a:t>
            </a:r>
          </a:p>
          <a:p>
            <a:r>
              <a:rPr lang="ru-RU" sz="1800" dirty="0" smtClean="0"/>
              <a:t>Делегация</a:t>
            </a:r>
          </a:p>
          <a:p>
            <a:r>
              <a:rPr lang="ru-RU" sz="1800" dirty="0" smtClean="0"/>
              <a:t>Ленивая инициализация</a:t>
            </a:r>
          </a:p>
          <a:p>
            <a:r>
              <a:rPr lang="en-US" sz="1800" dirty="0" smtClean="0"/>
              <a:t>C</a:t>
            </a:r>
            <a:r>
              <a:rPr lang="ru-RU" sz="1800" dirty="0" err="1" smtClean="0"/>
              <a:t>инглтоны</a:t>
            </a:r>
            <a:r>
              <a:rPr lang="en-US" sz="1800" dirty="0" smtClean="0"/>
              <a:t> </a:t>
            </a:r>
            <a:r>
              <a:rPr lang="ru-RU" sz="1800" dirty="0" smtClean="0"/>
              <a:t>на уровне языка</a:t>
            </a:r>
            <a:endParaRPr lang="ru-RU" sz="1800" dirty="0"/>
          </a:p>
          <a:p>
            <a:r>
              <a:rPr lang="en-US" sz="1800" dirty="0" smtClean="0"/>
              <a:t>DSL</a:t>
            </a:r>
          </a:p>
          <a:p>
            <a:r>
              <a:rPr lang="ru-RU" sz="1800" dirty="0" err="1" smtClean="0"/>
              <a:t>Мультиплатформенность</a:t>
            </a:r>
            <a:endParaRPr lang="en-US" sz="1800" dirty="0" smtClean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</a:t>
            </a:r>
            <a:r>
              <a:rPr lang="en-US" b="1" dirty="0" err="1" smtClean="0"/>
              <a:t>Kotlin</a:t>
            </a:r>
            <a:r>
              <a:rPr lang="ru-RU" b="1" dirty="0" smtClean="0"/>
              <a:t> – не только «синтаксический сахар»?</a:t>
            </a:r>
            <a:endParaRPr lang="ru-RU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800" dirty="0" smtClean="0"/>
              <a:t>Более безопасный код</a:t>
            </a:r>
          </a:p>
          <a:p>
            <a:r>
              <a:rPr lang="ru-RU" sz="1800" dirty="0" smtClean="0"/>
              <a:t>Язык своим синтаксисом и возможностями подсказывает более правильные концепции:</a:t>
            </a:r>
          </a:p>
          <a:p>
            <a:pPr marL="730250" lvl="1" indent="-285750"/>
            <a:r>
              <a:rPr lang="ru-RU" sz="1800" dirty="0" smtClean="0"/>
              <a:t>Возможность создания </a:t>
            </a:r>
            <a:r>
              <a:rPr lang="en-US" sz="1800" dirty="0" smtClean="0"/>
              <a:t>properties</a:t>
            </a:r>
            <a:r>
              <a:rPr lang="ru-RU" sz="1800" dirty="0" smtClean="0"/>
              <a:t> в конструкторе способствует созданию</a:t>
            </a:r>
            <a:r>
              <a:rPr lang="en-US" sz="1800" dirty="0"/>
              <a:t> </a:t>
            </a:r>
            <a:r>
              <a:rPr lang="ru-RU" sz="1800" dirty="0" err="1"/>
              <a:t>иммутабельных</a:t>
            </a:r>
            <a:r>
              <a:rPr lang="en-US" sz="1800" dirty="0" smtClean="0"/>
              <a:t> </a:t>
            </a:r>
            <a:r>
              <a:rPr lang="ru-RU" sz="1800" dirty="0" smtClean="0"/>
              <a:t>классов</a:t>
            </a:r>
          </a:p>
          <a:p>
            <a:pPr lvl="1"/>
            <a:r>
              <a:rPr lang="ru-RU" sz="1800" dirty="0" smtClean="0"/>
              <a:t>Все классы по умолчанию </a:t>
            </a:r>
            <a:r>
              <a:rPr lang="en-US" sz="1800" dirty="0" smtClean="0"/>
              <a:t>final, data </a:t>
            </a:r>
            <a:r>
              <a:rPr lang="ru-RU" sz="1800" dirty="0" smtClean="0"/>
              <a:t>классы не наследуются – способствует </a:t>
            </a:r>
            <a:r>
              <a:rPr lang="en-US" sz="1800" dirty="0" smtClean="0"/>
              <a:t>composition over inheritance</a:t>
            </a:r>
          </a:p>
          <a:p>
            <a:pPr lvl="1"/>
            <a:r>
              <a:rPr lang="ru-RU" sz="1800" dirty="0" smtClean="0"/>
              <a:t>Невозможность создания </a:t>
            </a:r>
            <a:r>
              <a:rPr lang="ru-RU" sz="1800" dirty="0" err="1" smtClean="0"/>
              <a:t>иммутабельных</a:t>
            </a:r>
            <a:r>
              <a:rPr lang="en-US" sz="1800" dirty="0" smtClean="0"/>
              <a:t> </a:t>
            </a:r>
            <a:r>
              <a:rPr lang="ru-RU" sz="1800" dirty="0" smtClean="0"/>
              <a:t>классов для </a:t>
            </a:r>
            <a:r>
              <a:rPr lang="ru-RU" sz="1800" dirty="0" err="1" smtClean="0"/>
              <a:t>фреймворков</a:t>
            </a:r>
            <a:r>
              <a:rPr lang="ru-RU" sz="1800" dirty="0" smtClean="0"/>
              <a:t> использующих рефлексию способствует использованию </a:t>
            </a:r>
            <a:r>
              <a:rPr lang="en-US" sz="1800" dirty="0" smtClean="0"/>
              <a:t>DTO</a:t>
            </a:r>
            <a:endParaRPr lang="ru-RU" sz="1800" dirty="0" smtClean="0"/>
          </a:p>
          <a:p>
            <a:pPr lvl="1"/>
            <a:r>
              <a:rPr lang="ru-RU" sz="1800" dirty="0" smtClean="0"/>
              <a:t>Отсутствие ограничения «один файл – один паблик класс» помогает создать более компактную структуру</a:t>
            </a:r>
            <a:endParaRPr lang="ru-RU" sz="1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быстродействия с</a:t>
            </a:r>
            <a:r>
              <a:rPr lang="en-US" b="1" dirty="0"/>
              <a:t> </a:t>
            </a:r>
            <a:r>
              <a:rPr lang="en-US" b="1" dirty="0" smtClean="0"/>
              <a:t>Java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800" dirty="0" smtClean="0"/>
              <a:t>Генерируется примерно такой же байт-код как и </a:t>
            </a:r>
            <a:r>
              <a:rPr lang="en-US" sz="1800" dirty="0" smtClean="0"/>
              <a:t>Java</a:t>
            </a:r>
            <a:r>
              <a:rPr lang="ru-RU" sz="1800" dirty="0" smtClean="0"/>
              <a:t>, при этом даже возможно ускорение за счет </a:t>
            </a:r>
            <a:r>
              <a:rPr lang="en-US" sz="1800" dirty="0" smtClean="0"/>
              <a:t>inline </a:t>
            </a:r>
            <a:r>
              <a:rPr lang="ru-RU" sz="1800" dirty="0" smtClean="0"/>
              <a:t>функций</a:t>
            </a:r>
          </a:p>
          <a:p>
            <a:r>
              <a:rPr lang="en-US" sz="1800" dirty="0" smtClean="0"/>
              <a:t>TODO: </a:t>
            </a:r>
            <a:r>
              <a:rPr lang="ru-RU" sz="1800" dirty="0" smtClean="0"/>
              <a:t>изучить результаты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github.com/Kotlin/kotlin-benchmarks</a:t>
            </a:r>
            <a:endParaRPr lang="ru-RU" sz="1800" dirty="0" smtClean="0"/>
          </a:p>
          <a:p>
            <a:r>
              <a:rPr lang="en-US" sz="1800" dirty="0" smtClean="0"/>
              <a:t>TODO:</a:t>
            </a:r>
            <a:r>
              <a:rPr lang="ru-RU" sz="1800" dirty="0" smtClean="0"/>
              <a:t> изучить результаты </a:t>
            </a:r>
            <a:r>
              <a:rPr lang="en-US" sz="1800" dirty="0"/>
              <a:t>https://sites.google.com/a/athaydes.com/renato-athaydes/posts/kotlinshiddencosts-benchmarks</a:t>
            </a:r>
            <a:endParaRPr lang="ru-RU" sz="1800" dirty="0" smtClean="0"/>
          </a:p>
          <a:p>
            <a:r>
              <a:rPr lang="en-US" sz="1800" dirty="0" smtClean="0"/>
              <a:t>TODO: </a:t>
            </a:r>
            <a:r>
              <a:rPr lang="ru-RU" sz="1800" dirty="0" smtClean="0"/>
              <a:t>изучить результаты </a:t>
            </a:r>
            <a:r>
              <a:rPr lang="en-US" sz="1800" dirty="0"/>
              <a:t>http://www.diva-portal.org/smash/get/diva2:1231573/FULLTEXT01.pdf</a:t>
            </a:r>
            <a:endParaRPr lang="ru-RU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Трудности с которыми </a:t>
            </a:r>
            <a:r>
              <a:rPr lang="ru-RU" b="1" dirty="0" smtClean="0"/>
              <a:t>можно столкнуться, часть </a:t>
            </a:r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800" dirty="0"/>
              <a:t>Нужно привыкнуть использовать конструкции </a:t>
            </a:r>
            <a:r>
              <a:rPr lang="en-US" sz="1800" dirty="0" err="1"/>
              <a:t>Kotlin</a:t>
            </a:r>
            <a:r>
              <a:rPr lang="ru-RU" sz="1800" dirty="0"/>
              <a:t>, </a:t>
            </a:r>
            <a:r>
              <a:rPr lang="en-US" sz="1800" dirty="0"/>
              <a:t>IDEA </a:t>
            </a:r>
            <a:r>
              <a:rPr lang="ru-RU" sz="1800" dirty="0"/>
              <a:t>очень в этом помогает</a:t>
            </a:r>
            <a:endParaRPr lang="en-US" sz="1800" dirty="0"/>
          </a:p>
          <a:p>
            <a:r>
              <a:rPr lang="ru-RU" sz="1800" dirty="0"/>
              <a:t>Отсутствуют </a:t>
            </a:r>
            <a:r>
              <a:rPr lang="en-US" sz="1800" dirty="0"/>
              <a:t>static </a:t>
            </a:r>
            <a:r>
              <a:rPr lang="ru-RU" sz="1800" dirty="0"/>
              <a:t>поля и методы</a:t>
            </a:r>
            <a:r>
              <a:rPr lang="en-US" sz="1800" dirty="0"/>
              <a:t>; </a:t>
            </a:r>
            <a:r>
              <a:rPr lang="ru-RU" sz="1800" dirty="0"/>
              <a:t>но не нужно их везде менять на </a:t>
            </a:r>
            <a:r>
              <a:rPr lang="en-US" sz="1800" dirty="0"/>
              <a:t>companion objects!</a:t>
            </a:r>
            <a:endParaRPr lang="ru-RU" sz="1800" dirty="0"/>
          </a:p>
          <a:p>
            <a:r>
              <a:rPr lang="ru-RU" sz="1800" dirty="0" smtClean="0"/>
              <a:t>Для </a:t>
            </a:r>
            <a:r>
              <a:rPr lang="ru-RU" sz="1800" dirty="0"/>
              <a:t>совместимости с тестами на </a:t>
            </a:r>
            <a:r>
              <a:rPr lang="en-US" sz="1800" dirty="0"/>
              <a:t>Groovy </a:t>
            </a:r>
            <a:r>
              <a:rPr lang="ru-RU" sz="1800" dirty="0"/>
              <a:t>(и кодом на </a:t>
            </a:r>
            <a:r>
              <a:rPr lang="en-US" sz="1800" dirty="0"/>
              <a:t>Java) </a:t>
            </a:r>
            <a:r>
              <a:rPr lang="ru-RU" sz="1800" dirty="0"/>
              <a:t>нужно использовать специальные аннотации – </a:t>
            </a:r>
            <a:r>
              <a:rPr lang="ru-RU" sz="1800" dirty="0" smtClean="0"/>
              <a:t>в частности, </a:t>
            </a:r>
            <a:r>
              <a:rPr lang="en-US" sz="1800" dirty="0"/>
              <a:t>@</a:t>
            </a:r>
            <a:r>
              <a:rPr lang="en-US" sz="1800" dirty="0" err="1" smtClean="0"/>
              <a:t>JvmStatic</a:t>
            </a:r>
            <a:endParaRPr lang="ru-RU" sz="1800" dirty="0" smtClean="0"/>
          </a:p>
          <a:p>
            <a:r>
              <a:rPr lang="ru-RU" sz="1800" dirty="0"/>
              <a:t>Для доступа из </a:t>
            </a:r>
            <a:r>
              <a:rPr lang="en-US" sz="1800" dirty="0"/>
              <a:t>Java </a:t>
            </a:r>
            <a:r>
              <a:rPr lang="ru-RU" sz="1800" dirty="0"/>
              <a:t>к </a:t>
            </a:r>
            <a:r>
              <a:rPr lang="en-US" sz="1800" dirty="0"/>
              <a:t>companion object </a:t>
            </a:r>
            <a:r>
              <a:rPr lang="ru-RU" sz="1800" dirty="0"/>
              <a:t>надо использовать имя файла + </a:t>
            </a:r>
            <a:r>
              <a:rPr lang="en-US" sz="1800" smtClean="0"/>
              <a:t>Kt</a:t>
            </a:r>
            <a:endParaRPr lang="ru-RU" sz="1800" dirty="0" smtClean="0"/>
          </a:p>
          <a:p>
            <a:r>
              <a:rPr lang="ru-RU" sz="1800" dirty="0" smtClean="0"/>
              <a:t>Аннотации внутри конструктора идут по умолчанию на аргументы конструктора а не на </a:t>
            </a:r>
            <a:r>
              <a:rPr lang="ru-RU" sz="1800" dirty="0" smtClean="0"/>
              <a:t>поля</a:t>
            </a:r>
            <a:endParaRPr lang="en-US" sz="1800" dirty="0" smtClean="0"/>
          </a:p>
          <a:p>
            <a:r>
              <a:rPr lang="ru-RU" sz="1800" dirty="0" smtClean="0"/>
              <a:t>Нет оператора Элвиса в том смысле в котором он есть в </a:t>
            </a:r>
            <a:r>
              <a:rPr lang="en-US" sz="1800" dirty="0" smtClean="0"/>
              <a:t>Java</a:t>
            </a:r>
            <a:endParaRPr lang="ru-RU" sz="1800" dirty="0"/>
          </a:p>
          <a:p>
            <a:r>
              <a:rPr lang="ru-RU" sz="1800" dirty="0" smtClean="0"/>
              <a:t>Надо </a:t>
            </a:r>
            <a:r>
              <a:rPr lang="ru-RU" sz="1800" dirty="0"/>
              <a:t>понимать разницу между работой со </a:t>
            </a:r>
            <a:r>
              <a:rPr lang="ru-RU" sz="1800" dirty="0" err="1"/>
              <a:t>стримами</a:t>
            </a:r>
            <a:r>
              <a:rPr lang="ru-RU" sz="1800" dirty="0"/>
              <a:t> в </a:t>
            </a:r>
            <a:r>
              <a:rPr lang="en-US" sz="1800" dirty="0" err="1"/>
              <a:t>Kotlin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Java. </a:t>
            </a:r>
            <a:r>
              <a:rPr lang="ru-RU" sz="1800" dirty="0" smtClean="0"/>
              <a:t>Аналог </a:t>
            </a:r>
            <a:r>
              <a:rPr lang="ru-RU" sz="1800" dirty="0" err="1" smtClean="0"/>
              <a:t>стримов</a:t>
            </a:r>
            <a:r>
              <a:rPr lang="ru-RU" sz="1800" dirty="0" smtClean="0"/>
              <a:t> </a:t>
            </a:r>
            <a:r>
              <a:rPr lang="en-US" sz="1800" dirty="0" smtClean="0"/>
              <a:t>Java</a:t>
            </a:r>
            <a:r>
              <a:rPr lang="ru-RU" sz="1800" dirty="0" smtClean="0"/>
              <a:t> - </a:t>
            </a:r>
            <a:r>
              <a:rPr lang="en-US" sz="1800" dirty="0" smtClean="0"/>
              <a:t>sequences </a:t>
            </a:r>
            <a:r>
              <a:rPr lang="ru-RU" sz="1800" dirty="0"/>
              <a:t>в </a:t>
            </a:r>
            <a:r>
              <a:rPr lang="en-US" sz="1800" dirty="0" err="1"/>
              <a:t>Kotlin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8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ayout">
  <a:themeElements>
    <a:clrScheme name="Luxoft 20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C77"/>
      </a:accent1>
      <a:accent2>
        <a:srgbClr val="68A1CB"/>
      </a:accent2>
      <a:accent3>
        <a:srgbClr val="356DAD"/>
      </a:accent3>
      <a:accent4>
        <a:srgbClr val="C65919"/>
      </a:accent4>
      <a:accent5>
        <a:srgbClr val="A31A51"/>
      </a:accent5>
      <a:accent6>
        <a:srgbClr val="FCE400"/>
      </a:accent6>
      <a:hlink>
        <a:srgbClr val="0563C1"/>
      </a:hlink>
      <a:folHlink>
        <a:srgbClr val="954F72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05331_CO_CorpDeck_Template_Manual_Library___2019-11-27.potx" id="{8912E081-12B2-44D8-9A51-65811DF1BE4E}" vid="{331055D8-960C-4E0D-ACEE-8DE9133E34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27465</TotalTime>
  <Words>740</Words>
  <Application>Microsoft Office PowerPoint</Application>
  <PresentationFormat>Широкоэкранный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Open Sans Light</vt:lpstr>
      <vt:lpstr>Wingdings</vt:lpstr>
      <vt:lpstr>Master Layout</vt:lpstr>
      <vt:lpstr>Kotlin – почему, зачем и как?</vt:lpstr>
      <vt:lpstr>Авторы презентации</vt:lpstr>
      <vt:lpstr>Наши проекты</vt:lpstr>
      <vt:lpstr>Что нас не устраивает в Java?</vt:lpstr>
      <vt:lpstr>Kotlin решает все эти проблемы!</vt:lpstr>
      <vt:lpstr>А также имеет дополнительные возможности</vt:lpstr>
      <vt:lpstr>Почему Kotlin – не только «синтаксический сахар»?</vt:lpstr>
      <vt:lpstr>Сравнение быстродействия с Java</vt:lpstr>
      <vt:lpstr>Трудности с которыми можно столкнуться, часть 1</vt:lpstr>
      <vt:lpstr>Трудности с которыми можно столкнуться, часть 2</vt:lpstr>
      <vt:lpstr>Переход на Kotlin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Luxoft Presentation Template</dc:title>
  <dc:creator>"laberschek, Tomasz" &lt;Tlaberschek@luxoft.com&gt;</dc:creator>
  <cp:lastModifiedBy>Kirill</cp:lastModifiedBy>
  <cp:revision>1187</cp:revision>
  <cp:lastPrinted>2019-08-15T19:20:17Z</cp:lastPrinted>
  <dcterms:created xsi:type="dcterms:W3CDTF">2019-04-29T12:05:54Z</dcterms:created>
  <dcterms:modified xsi:type="dcterms:W3CDTF">2020-12-12T19:51:34Z</dcterms:modified>
</cp:coreProperties>
</file>