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1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custDataLst>
    <p:tags r:id="rId3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191"/>
    <a:srgbClr val="8E8E8E"/>
    <a:srgbClr val="85DFFF"/>
    <a:srgbClr val="000000"/>
    <a:srgbClr val="FFFF00"/>
    <a:srgbClr val="5DFFFF"/>
    <a:srgbClr val="00DBD6"/>
    <a:srgbClr val="8ACDE2"/>
    <a:srgbClr val="C4C4C4"/>
    <a:srgbClr val="F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88056" autoAdjust="0"/>
  </p:normalViewPr>
  <p:slideViewPr>
    <p:cSldViewPr>
      <p:cViewPr varScale="1">
        <p:scale>
          <a:sx n="98" d="100"/>
          <a:sy n="98" d="100"/>
        </p:scale>
        <p:origin x="888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273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04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560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665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57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744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480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13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Шаблонный метод (</a:t>
            </a:r>
            <a:r>
              <a:rPr lang="en-US" dirty="0"/>
              <a:t>Template method)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8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251519" y="3813456"/>
            <a:ext cx="3361019" cy="172869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251519" y="5707856"/>
            <a:ext cx="3361019" cy="50405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" name="Группа 13"/>
          <p:cNvGrpSpPr/>
          <p:nvPr/>
        </p:nvGrpSpPr>
        <p:grpSpPr>
          <a:xfrm>
            <a:off x="251520" y="2144400"/>
            <a:ext cx="2232248" cy="1500623"/>
            <a:chOff x="251520" y="2144400"/>
            <a:chExt cx="2232248" cy="1500623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251520" y="2144400"/>
              <a:ext cx="2232248" cy="1500623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484436" y="2728442"/>
              <a:ext cx="703188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457200" y="3157553"/>
              <a:ext cx="1594520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18604" y="1471910"/>
            <a:ext cx="4320480" cy="5386090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Brew();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"Boiling water\n"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"Pouring into cup\n"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Абстрактный напиток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3635896" y="1988840"/>
            <a:ext cx="5400600" cy="936104"/>
          </a:xfrm>
          <a:prstGeom prst="borderCallout1">
            <a:avLst>
              <a:gd name="adj1" fmla="val 23379"/>
              <a:gd name="adj2" fmla="val -4124"/>
              <a:gd name="adj3" fmla="val 65548"/>
              <a:gd name="adj4" fmla="val -2884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Метод более не является абстрактным и даже виртуальным. Теперь он не предназначен для переопределения в подклассах.</a:t>
            </a:r>
          </a:p>
          <a:p>
            <a:r>
              <a:rPr lang="ru-RU" sz="1400" dirty="0"/>
              <a:t>Шаги 2 и 4 замещены обобщенными вызовами </a:t>
            </a:r>
            <a:r>
              <a:rPr lang="en-US" sz="1400" dirty="0"/>
              <a:t>Brew() </a:t>
            </a:r>
            <a:r>
              <a:rPr lang="ru-RU" sz="1400" dirty="0"/>
              <a:t>и </a:t>
            </a:r>
            <a:r>
              <a:rPr lang="en-US" sz="1400" dirty="0" err="1"/>
              <a:t>AddCondiments</a:t>
            </a:r>
            <a:r>
              <a:rPr lang="en-US" sz="1400" dirty="0"/>
              <a:t>()</a:t>
            </a:r>
            <a:endParaRPr lang="ru-RU" sz="1400" dirty="0"/>
          </a:p>
        </p:txBody>
      </p:sp>
      <p:sp>
        <p:nvSpPr>
          <p:cNvPr id="19" name="Выноска 1 18"/>
          <p:cNvSpPr/>
          <p:nvPr/>
        </p:nvSpPr>
        <p:spPr>
          <a:xfrm>
            <a:off x="4256579" y="5265205"/>
            <a:ext cx="4059838" cy="936104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1636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Т.к. классы </a:t>
            </a:r>
            <a:r>
              <a:rPr lang="en-US" sz="1400" dirty="0" err="1"/>
              <a:t>Ccoffee</a:t>
            </a:r>
            <a:r>
              <a:rPr lang="en-US" sz="1400" dirty="0"/>
              <a:t> </a:t>
            </a:r>
            <a:r>
              <a:rPr lang="ru-RU" sz="1400" dirty="0"/>
              <a:t>и </a:t>
            </a:r>
            <a:r>
              <a:rPr lang="en-US" sz="1400" dirty="0" err="1"/>
              <a:t>CTea</a:t>
            </a:r>
            <a:r>
              <a:rPr lang="ru-RU" sz="1400" dirty="0"/>
              <a:t> реализуют эти методы по-разному, объявляем их абстрактными.</a:t>
            </a:r>
          </a:p>
          <a:p>
            <a:r>
              <a:rPr lang="ru-RU" sz="1400" dirty="0" err="1"/>
              <a:t>Субклассы</a:t>
            </a:r>
            <a:r>
              <a:rPr lang="ru-RU" sz="1400" dirty="0"/>
              <a:t> должны предоставить их реализации</a:t>
            </a:r>
          </a:p>
        </p:txBody>
      </p:sp>
      <p:sp>
        <p:nvSpPr>
          <p:cNvPr id="21" name="Выноска 1 20"/>
          <p:cNvSpPr/>
          <p:nvPr/>
        </p:nvSpPr>
        <p:spPr>
          <a:xfrm>
            <a:off x="4256579" y="3345405"/>
            <a:ext cx="4059838" cy="936104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1636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Данные методы имеют одинаковую реализацию, вынесенную в </a:t>
            </a:r>
            <a:r>
              <a:rPr lang="en-US" sz="1400" dirty="0" err="1"/>
              <a:t>CCaffeineBeverage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064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animBg="1"/>
      <p:bldP spid="9" grpId="0" animBg="1"/>
      <p:bldP spid="19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92080" y="2204865"/>
            <a:ext cx="38519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CTea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"Steeping the tea\n"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"Adding Lemon\n"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204865"/>
            <a:ext cx="486003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CCoffee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"Dripping Coffee through filter\n"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"Adding sugar and milk\n"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Конкретные напитки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403649" y="2852936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711032" y="2852936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267744" y="3942371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596336" y="3942371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20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Обновленная диаграмма классов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916832"/>
            <a:ext cx="5976664" cy="482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выполненных действий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Мы осознали сходство рецептов приготовления напитков</a:t>
            </a:r>
          </a:p>
          <a:p>
            <a:pPr lvl="1"/>
            <a:r>
              <a:rPr lang="ru-RU" dirty="0"/>
              <a:t>Некоторые шаги требуют разных реализаций</a:t>
            </a:r>
          </a:p>
          <a:p>
            <a:r>
              <a:rPr lang="ru-RU" dirty="0"/>
              <a:t>Обобщили рецепт и </a:t>
            </a:r>
            <a:r>
              <a:rPr lang="ru-RU" dirty="0" smtClean="0"/>
              <a:t>вынес</a:t>
            </a:r>
            <a:r>
              <a:rPr lang="ru-RU" dirty="0"/>
              <a:t>л</a:t>
            </a:r>
            <a:r>
              <a:rPr lang="ru-RU" dirty="0" smtClean="0"/>
              <a:t>и </a:t>
            </a:r>
            <a:r>
              <a:rPr lang="ru-RU" dirty="0"/>
              <a:t>в базовый класс </a:t>
            </a:r>
            <a:r>
              <a:rPr lang="en-US" dirty="0" err="1"/>
              <a:t>CCaffeineBeverage</a:t>
            </a:r>
            <a:endParaRPr lang="ru-RU" dirty="0"/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Вскипятить воду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Заварить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Перелить в чашку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Добавить</a:t>
            </a:r>
          </a:p>
          <a:p>
            <a:r>
              <a:rPr lang="ru-RU" dirty="0"/>
              <a:t>Некоторые шаги зависят от подкласса</a:t>
            </a:r>
          </a:p>
        </p:txBody>
      </p:sp>
    </p:spTree>
    <p:extLst>
      <p:ext uri="{BB962C8B-B14F-4D97-AF65-F5344CB8AC3E}">
        <p14:creationId xmlns:p14="http://schemas.microsoft.com/office/powerpoint/2010/main" val="152853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CCaffeineBeverage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Знает последовательность действий в рецепте</a:t>
            </a:r>
          </a:p>
          <a:p>
            <a:r>
              <a:rPr lang="ru-RU" dirty="0"/>
              <a:t>Шаги 1 и 3 выполняет самостоятельно</a:t>
            </a:r>
          </a:p>
          <a:p>
            <a:r>
              <a:rPr lang="ru-RU" dirty="0"/>
              <a:t>Шаги 2 и 4 делегирует своим подклассам</a:t>
            </a:r>
          </a:p>
          <a:p>
            <a:pPr lvl="1"/>
            <a:r>
              <a:rPr lang="ru-RU" dirty="0"/>
              <a:t>Кофе</a:t>
            </a:r>
          </a:p>
          <a:p>
            <a:pPr marL="1225296" lvl="2" indent="-457200">
              <a:buFont typeface="+mj-lt"/>
              <a:buAutoNum type="arabicPeriod" startAt="2"/>
            </a:pPr>
            <a:r>
              <a:rPr lang="ru-RU" dirty="0"/>
              <a:t>Заварить кофе в горячей воде</a:t>
            </a:r>
          </a:p>
          <a:p>
            <a:pPr marL="1225296" lvl="2" indent="-457200">
              <a:buFont typeface="+mj-lt"/>
              <a:buAutoNum type="arabicPeriod" startAt="4"/>
            </a:pPr>
            <a:r>
              <a:rPr lang="ru-RU" dirty="0"/>
              <a:t>Добавить сахар и молоко</a:t>
            </a:r>
          </a:p>
          <a:p>
            <a:pPr lvl="1"/>
            <a:r>
              <a:rPr lang="ru-RU" dirty="0"/>
              <a:t>Чай</a:t>
            </a:r>
          </a:p>
          <a:p>
            <a:pPr marL="1225296" lvl="2" indent="-457200">
              <a:buFont typeface="+mj-lt"/>
              <a:buAutoNum type="arabicPeriod" startAt="2"/>
            </a:pPr>
            <a:r>
              <a:rPr lang="ru-RU" dirty="0"/>
              <a:t>Заварить чай в горячей воде</a:t>
            </a:r>
          </a:p>
          <a:p>
            <a:pPr marL="1225296" lvl="2" indent="-457200">
              <a:buFont typeface="+mj-lt"/>
              <a:buAutoNum type="arabicPeriod" startAt="4"/>
            </a:pPr>
            <a:r>
              <a:rPr lang="ru-RU" dirty="0"/>
              <a:t>Добавить лимон</a:t>
            </a:r>
          </a:p>
        </p:txBody>
      </p:sp>
    </p:spTree>
    <p:extLst>
      <p:ext uri="{BB962C8B-B14F-4D97-AF65-F5344CB8AC3E}">
        <p14:creationId xmlns:p14="http://schemas.microsoft.com/office/powerpoint/2010/main" val="72467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97316" y="2450454"/>
            <a:ext cx="2520280" cy="249071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/>
          <p:cNvGrpSpPr/>
          <p:nvPr/>
        </p:nvGrpSpPr>
        <p:grpSpPr>
          <a:xfrm>
            <a:off x="433742" y="3387253"/>
            <a:ext cx="1851806" cy="1248377"/>
            <a:chOff x="433742" y="3387253"/>
            <a:chExt cx="1851806" cy="124837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433742" y="3387253"/>
              <a:ext cx="915701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462830" y="4375544"/>
              <a:ext cx="1822718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462830" y="2893107"/>
            <a:ext cx="1390670" cy="1248377"/>
            <a:chOff x="462830" y="2893107"/>
            <a:chExt cx="1390670" cy="1248377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477036" y="2893107"/>
              <a:ext cx="1376464" cy="260086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62830" y="3881398"/>
              <a:ext cx="1390670" cy="260086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«Шаблонный метод»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6516" y="5584100"/>
            <a:ext cx="3827224" cy="50919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Выноска 1 10"/>
          <p:cNvSpPr/>
          <p:nvPr/>
        </p:nvSpPr>
        <p:spPr>
          <a:xfrm>
            <a:off x="3581692" y="2204864"/>
            <a:ext cx="5400600" cy="1080120"/>
          </a:xfrm>
          <a:prstGeom prst="borderCallout1">
            <a:avLst>
              <a:gd name="adj1" fmla="val 23379"/>
              <a:gd name="adj2" fmla="val -4124"/>
              <a:gd name="adj3" fmla="val 49087"/>
              <a:gd name="adj4" fmla="val -1849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PrepareRecipe</a:t>
            </a:r>
            <a:r>
              <a:rPr lang="en-US" sz="1400" dirty="0"/>
              <a:t>() – </a:t>
            </a:r>
            <a:r>
              <a:rPr lang="ru-RU" sz="1400" dirty="0"/>
              <a:t>шаблонный метод: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Это метод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Он служит шаблоном для алгоритма (приготовления напитка)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/>
              <a:t>Каждый шаг алгоритма представлен некоторым методом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4462698" y="5326511"/>
            <a:ext cx="3638588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1636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Методы, которые должны предоставляться подклассами, объявляются абстрактными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-35600" y="1687934"/>
            <a:ext cx="4175552" cy="467820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Brew();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1934411" y="3023150"/>
            <a:ext cx="4221765" cy="988291"/>
            <a:chOff x="1934411" y="3023150"/>
            <a:chExt cx="4221765" cy="988291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3581692" y="3498071"/>
              <a:ext cx="2574484" cy="51337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400" dirty="0"/>
                <a:t>Реализация одних методов предоставляется этим классом</a:t>
              </a:r>
            </a:p>
          </p:txBody>
        </p:sp>
        <p:cxnSp>
          <p:nvCxnSpPr>
            <p:cNvPr id="18" name="Прямая со стрелкой 17"/>
            <p:cNvCxnSpPr/>
            <p:nvPr/>
          </p:nvCxnSpPr>
          <p:spPr>
            <a:xfrm flipH="1" flipV="1">
              <a:off x="1934411" y="3023150"/>
              <a:ext cx="1567284" cy="67942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 flipH="1">
              <a:off x="2022863" y="3754756"/>
              <a:ext cx="1469017" cy="25668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6" name="Группа 25"/>
          <p:cNvGrpSpPr/>
          <p:nvPr/>
        </p:nvGrpSpPr>
        <p:grpSpPr>
          <a:xfrm>
            <a:off x="1466358" y="3498071"/>
            <a:ext cx="4545802" cy="1299699"/>
            <a:chOff x="1466358" y="3498071"/>
            <a:chExt cx="4545802" cy="1299699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3581692" y="4284400"/>
              <a:ext cx="2430468" cy="51337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400" dirty="0"/>
                <a:t>Реализация других методов предоставляется подклассом</a:t>
              </a: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H="1" flipV="1">
              <a:off x="1466358" y="3498071"/>
              <a:ext cx="2025522" cy="102011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 flipH="1" flipV="1">
              <a:off x="2365322" y="4514996"/>
              <a:ext cx="1116744" cy="5537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62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реализаций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Тривиальная реализация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Алгоритм определяется классами </a:t>
            </a:r>
            <a:r>
              <a:rPr lang="en-US" dirty="0"/>
              <a:t>Coffee </a:t>
            </a:r>
            <a:r>
              <a:rPr lang="ru-RU" dirty="0"/>
              <a:t>и </a:t>
            </a:r>
            <a:r>
              <a:rPr lang="en-US" dirty="0"/>
              <a:t>Tea</a:t>
            </a:r>
          </a:p>
          <a:p>
            <a:r>
              <a:rPr lang="ru-RU" dirty="0"/>
              <a:t>Код частично дублируется</a:t>
            </a:r>
            <a:r>
              <a:rPr lang="en-US" dirty="0"/>
              <a:t> </a:t>
            </a:r>
            <a:r>
              <a:rPr lang="ru-RU" dirty="0"/>
              <a:t>в классах </a:t>
            </a:r>
            <a:r>
              <a:rPr lang="en-US" dirty="0"/>
              <a:t>Coffee </a:t>
            </a:r>
            <a:r>
              <a:rPr lang="ru-RU" dirty="0"/>
              <a:t>и </a:t>
            </a:r>
            <a:r>
              <a:rPr lang="en-US" dirty="0"/>
              <a:t>Tea</a:t>
            </a:r>
            <a:endParaRPr lang="ru-RU" dirty="0"/>
          </a:p>
          <a:p>
            <a:r>
              <a:rPr lang="ru-RU" dirty="0"/>
              <a:t>Модификация алгоритма требует открытия подклассов и внесения множественных изменений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Реализация на базе паттерна «Шаблонный метод»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Алгоритм определяется классом </a:t>
            </a:r>
            <a:r>
              <a:rPr lang="en-US" dirty="0" err="1"/>
              <a:t>CaffeineBeverage</a:t>
            </a:r>
            <a:endParaRPr lang="en-US" dirty="0"/>
          </a:p>
          <a:p>
            <a:r>
              <a:rPr lang="en-US" dirty="0" err="1"/>
              <a:t>CaffeineBeverage</a:t>
            </a:r>
            <a:r>
              <a:rPr lang="en-US" dirty="0"/>
              <a:t> </a:t>
            </a:r>
            <a:r>
              <a:rPr lang="ru-RU" dirty="0"/>
              <a:t>обеспечивает повторное использование кода между подклассами</a:t>
            </a:r>
          </a:p>
          <a:p>
            <a:r>
              <a:rPr lang="ru-RU" dirty="0"/>
              <a:t>Алгоритм находится в единственном месте, где и вносятся изменения</a:t>
            </a:r>
          </a:p>
        </p:txBody>
      </p:sp>
    </p:spTree>
    <p:extLst>
      <p:ext uri="{BB962C8B-B14F-4D97-AF65-F5344CB8AC3E}">
        <p14:creationId xmlns:p14="http://schemas.microsoft.com/office/powerpoint/2010/main" val="62148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реализаций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Тривиальная реализация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Добавление новых типов напитков требует значительных усилий</a:t>
            </a:r>
          </a:p>
          <a:p>
            <a:r>
              <a:rPr lang="ru-RU" dirty="0"/>
              <a:t>Знания алгоритма и его реализации распределено между многими классами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Реализация на базе паттерна «Шаблонный метод»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Шаблонный метод предоставляет основу для добавления новых типов напитков</a:t>
            </a:r>
          </a:p>
          <a:p>
            <a:pPr lvl="1"/>
            <a:r>
              <a:rPr lang="ru-RU" dirty="0"/>
              <a:t>В них лишь требуется реализовать пару методов</a:t>
            </a:r>
          </a:p>
          <a:p>
            <a:r>
              <a:rPr lang="ru-RU" dirty="0"/>
              <a:t>Вся информация об алгоритме сосредоточена в классе </a:t>
            </a:r>
            <a:r>
              <a:rPr lang="en-US" dirty="0" err="1"/>
              <a:t>CaffeineBeverage</a:t>
            </a:r>
            <a:endParaRPr lang="ru-RU" dirty="0"/>
          </a:p>
          <a:p>
            <a:pPr lvl="1"/>
            <a:r>
              <a:rPr lang="ru-RU" dirty="0"/>
              <a:t>Подклассы предоставляют полную реализацию</a:t>
            </a:r>
          </a:p>
        </p:txBody>
      </p:sp>
    </p:spTree>
    <p:extLst>
      <p:ext uri="{BB962C8B-B14F-4D97-AF65-F5344CB8AC3E}">
        <p14:creationId xmlns:p14="http://schemas.microsoft.com/office/powerpoint/2010/main" val="94812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«Шаблонный метод»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Задает «скелет» алгоритма в методе</a:t>
            </a:r>
          </a:p>
          <a:p>
            <a:pPr lvl="1"/>
            <a:r>
              <a:rPr lang="ru-RU" dirty="0"/>
              <a:t>Определение реализации некоторых шагов делегируется подклассам</a:t>
            </a:r>
          </a:p>
          <a:p>
            <a:pPr lvl="1"/>
            <a:r>
              <a:rPr lang="ru-RU" dirty="0"/>
              <a:t>Подклассы могут переопределять некоторые части алгоритма без изменения его структуры</a:t>
            </a:r>
          </a:p>
          <a:p>
            <a:r>
              <a:rPr lang="ru-RU" dirty="0"/>
              <a:t>Паттерн задает шаблон алгоритма</a:t>
            </a:r>
          </a:p>
          <a:p>
            <a:pPr lvl="1"/>
            <a:r>
              <a:rPr lang="ru-RU" dirty="0"/>
              <a:t>Некоторые шаги определяются в виде абстрактных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115490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564904"/>
            <a:ext cx="3903394" cy="2469134"/>
          </a:xfrm>
          <a:prstGeom prst="rect">
            <a:avLst/>
          </a:prstGeom>
        </p:spPr>
      </p:pic>
      <p:grpSp>
        <p:nvGrpSpPr>
          <p:cNvPr id="18" name="Группа 17"/>
          <p:cNvGrpSpPr/>
          <p:nvPr/>
        </p:nvGrpSpPr>
        <p:grpSpPr>
          <a:xfrm>
            <a:off x="107504" y="2245000"/>
            <a:ext cx="3296096" cy="1484924"/>
            <a:chOff x="107504" y="2245000"/>
            <a:chExt cx="3296096" cy="1484924"/>
          </a:xfrm>
        </p:grpSpPr>
        <p:sp>
          <p:nvSpPr>
            <p:cNvPr id="8" name="TextBox 7"/>
            <p:cNvSpPr txBox="1"/>
            <p:nvPr/>
          </p:nvSpPr>
          <p:spPr>
            <a:xfrm>
              <a:off x="107504" y="2492896"/>
              <a:ext cx="24482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Класс </a:t>
              </a:r>
              <a:r>
                <a:rPr lang="en-US" sz="1400" dirty="0" err="1"/>
                <a:t>AbstractClass</a:t>
              </a:r>
              <a:r>
                <a:rPr lang="en-US" sz="1400" dirty="0"/>
                <a:t> </a:t>
              </a:r>
              <a:r>
                <a:rPr lang="ru-RU" sz="1400" dirty="0"/>
                <a:t>содержит шаблонный метод</a:t>
              </a:r>
            </a:p>
            <a:p>
              <a:r>
                <a:rPr lang="ru-RU" sz="1400" dirty="0"/>
                <a:t>Также содержит абстрактные версии операций в шаблонном методе</a:t>
              </a:r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2052320" y="2245000"/>
              <a:ext cx="1351280" cy="213720"/>
            </a:xfrm>
            <a:custGeom>
              <a:avLst/>
              <a:gdLst>
                <a:gd name="connsiteX0" fmla="*/ 0 w 1351280"/>
                <a:gd name="connsiteY0" fmla="*/ 173080 h 213720"/>
                <a:gd name="connsiteX1" fmla="*/ 670560 w 1351280"/>
                <a:gd name="connsiteY1" fmla="*/ 360 h 213720"/>
                <a:gd name="connsiteX2" fmla="*/ 1351280 w 1351280"/>
                <a:gd name="connsiteY2" fmla="*/ 213720 h 21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1280" h="213720">
                  <a:moveTo>
                    <a:pt x="0" y="173080"/>
                  </a:moveTo>
                  <a:cubicBezTo>
                    <a:pt x="222673" y="83333"/>
                    <a:pt x="445347" y="-6413"/>
                    <a:pt x="670560" y="360"/>
                  </a:cubicBezTo>
                  <a:cubicBezTo>
                    <a:pt x="895773" y="7133"/>
                    <a:pt x="1123526" y="110426"/>
                    <a:pt x="1351280" y="21372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1899920" y="3566160"/>
              <a:ext cx="1005840" cy="163764"/>
            </a:xfrm>
            <a:custGeom>
              <a:avLst/>
              <a:gdLst>
                <a:gd name="connsiteX0" fmla="*/ 0 w 1005840"/>
                <a:gd name="connsiteY0" fmla="*/ 60960 h 163764"/>
                <a:gd name="connsiteX1" fmla="*/ 497840 w 1005840"/>
                <a:gd name="connsiteY1" fmla="*/ 162560 h 163764"/>
                <a:gd name="connsiteX2" fmla="*/ 1005840 w 1005840"/>
                <a:gd name="connsiteY2" fmla="*/ 0 h 16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5840" h="163764">
                  <a:moveTo>
                    <a:pt x="0" y="60960"/>
                  </a:moveTo>
                  <a:cubicBezTo>
                    <a:pt x="165100" y="116840"/>
                    <a:pt x="330200" y="172720"/>
                    <a:pt x="497840" y="162560"/>
                  </a:cubicBezTo>
                  <a:cubicBezTo>
                    <a:pt x="665480" y="152400"/>
                    <a:pt x="835660" y="76200"/>
                    <a:pt x="100584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5068818" y="1513702"/>
            <a:ext cx="3744416" cy="1308531"/>
            <a:chOff x="5220072" y="1627709"/>
            <a:chExt cx="3744416" cy="1308531"/>
          </a:xfrm>
        </p:grpSpPr>
        <p:sp>
          <p:nvSpPr>
            <p:cNvPr id="9" name="TextBox 8"/>
            <p:cNvSpPr txBox="1"/>
            <p:nvPr/>
          </p:nvSpPr>
          <p:spPr>
            <a:xfrm>
              <a:off x="5220072" y="1627709"/>
              <a:ext cx="37444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Шаблонный метод использует методы </a:t>
              </a:r>
              <a:r>
                <a:rPr lang="en-US" sz="1400" dirty="0" err="1"/>
                <a:t>PrimitiveOperation</a:t>
              </a:r>
              <a:r>
                <a:rPr lang="ru-RU" sz="1400" dirty="0"/>
                <a:t> в реализации алгоритма. Он изолирован от фактической реализации этих операций</a:t>
              </a:r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6929120" y="2418080"/>
              <a:ext cx="81280" cy="518160"/>
            </a:xfrm>
            <a:custGeom>
              <a:avLst/>
              <a:gdLst>
                <a:gd name="connsiteX0" fmla="*/ 0 w 81280"/>
                <a:gd name="connsiteY0" fmla="*/ 0 h 518160"/>
                <a:gd name="connsiteX1" fmla="*/ 81280 w 81280"/>
                <a:gd name="connsiteY1" fmla="*/ 233680 h 518160"/>
                <a:gd name="connsiteX2" fmla="*/ 0 w 81280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280" h="518160">
                  <a:moveTo>
                    <a:pt x="0" y="0"/>
                  </a:moveTo>
                  <a:cubicBezTo>
                    <a:pt x="40640" y="73660"/>
                    <a:pt x="81280" y="147320"/>
                    <a:pt x="81280" y="233680"/>
                  </a:cubicBezTo>
                  <a:cubicBezTo>
                    <a:pt x="81280" y="320040"/>
                    <a:pt x="40640" y="419100"/>
                    <a:pt x="0" y="51816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107712" y="4541520"/>
            <a:ext cx="2686288" cy="1610354"/>
            <a:chOff x="107712" y="4541520"/>
            <a:chExt cx="2686288" cy="1610354"/>
          </a:xfrm>
        </p:grpSpPr>
        <p:sp>
          <p:nvSpPr>
            <p:cNvPr id="11" name="TextBox 10"/>
            <p:cNvSpPr txBox="1"/>
            <p:nvPr/>
          </p:nvSpPr>
          <p:spPr>
            <a:xfrm>
              <a:off x="107712" y="4766879"/>
              <a:ext cx="24480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Может быть много версий </a:t>
              </a:r>
              <a:r>
                <a:rPr lang="en-US" sz="1400" dirty="0" err="1"/>
                <a:t>ConcreteClass</a:t>
              </a:r>
              <a:r>
                <a:rPr lang="ru-RU" sz="1400" dirty="0"/>
                <a:t>, каждый из которых реализует полный набор операций, необходимых для работы шаблонного метода</a:t>
              </a:r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1656080" y="4541520"/>
              <a:ext cx="1137920" cy="213360"/>
            </a:xfrm>
            <a:custGeom>
              <a:avLst/>
              <a:gdLst>
                <a:gd name="connsiteX0" fmla="*/ 0 w 1137920"/>
                <a:gd name="connsiteY0" fmla="*/ 213360 h 213360"/>
                <a:gd name="connsiteX1" fmla="*/ 508000 w 1137920"/>
                <a:gd name="connsiteY1" fmla="*/ 71120 h 213360"/>
                <a:gd name="connsiteX2" fmla="*/ 1137920 w 1137920"/>
                <a:gd name="connsiteY2" fmla="*/ 0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7920" h="213360">
                  <a:moveTo>
                    <a:pt x="0" y="213360"/>
                  </a:moveTo>
                  <a:cubicBezTo>
                    <a:pt x="159173" y="160020"/>
                    <a:pt x="318347" y="106680"/>
                    <a:pt x="508000" y="71120"/>
                  </a:cubicBezTo>
                  <a:cubicBezTo>
                    <a:pt x="697653" y="35560"/>
                    <a:pt x="917786" y="17780"/>
                    <a:pt x="113792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4499992" y="3372187"/>
            <a:ext cx="3600400" cy="1800880"/>
            <a:chOff x="4572000" y="3230880"/>
            <a:chExt cx="3600400" cy="1800880"/>
          </a:xfrm>
        </p:grpSpPr>
        <p:sp>
          <p:nvSpPr>
            <p:cNvPr id="10" name="TextBox 9"/>
            <p:cNvSpPr txBox="1"/>
            <p:nvPr/>
          </p:nvSpPr>
          <p:spPr>
            <a:xfrm>
              <a:off x="5076056" y="4293096"/>
              <a:ext cx="30963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ConcreteClass</a:t>
              </a:r>
              <a:r>
                <a:rPr lang="en-US" sz="1400" dirty="0"/>
                <a:t> </a:t>
              </a:r>
              <a:r>
                <a:rPr lang="ru-RU" sz="1400" dirty="0"/>
                <a:t>реализует абстрактные операции, вызываемые в ходе выполнения </a:t>
              </a:r>
              <a:r>
                <a:rPr lang="en-US" sz="1400" dirty="0" err="1"/>
                <a:t>TemplateMethod</a:t>
              </a:r>
              <a:endParaRPr lang="ru-RU" sz="1400" dirty="0"/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4572000" y="4246785"/>
              <a:ext cx="711200" cy="50895"/>
            </a:xfrm>
            <a:custGeom>
              <a:avLst/>
              <a:gdLst>
                <a:gd name="connsiteX0" fmla="*/ 711200 w 711200"/>
                <a:gd name="connsiteY0" fmla="*/ 50895 h 50895"/>
                <a:gd name="connsiteX1" fmla="*/ 254000 w 711200"/>
                <a:gd name="connsiteY1" fmla="*/ 95 h 50895"/>
                <a:gd name="connsiteX2" fmla="*/ 0 w 711200"/>
                <a:gd name="connsiteY2" fmla="*/ 40735 h 50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200" h="50895">
                  <a:moveTo>
                    <a:pt x="711200" y="50895"/>
                  </a:moveTo>
                  <a:cubicBezTo>
                    <a:pt x="541866" y="26341"/>
                    <a:pt x="372533" y="1788"/>
                    <a:pt x="254000" y="95"/>
                  </a:cubicBezTo>
                  <a:cubicBezTo>
                    <a:pt x="135467" y="-1598"/>
                    <a:pt x="67733" y="19568"/>
                    <a:pt x="0" y="4073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6918960" y="3230880"/>
              <a:ext cx="579933" cy="985520"/>
            </a:xfrm>
            <a:custGeom>
              <a:avLst/>
              <a:gdLst>
                <a:gd name="connsiteX0" fmla="*/ 579120 w 579933"/>
                <a:gd name="connsiteY0" fmla="*/ 985520 h 985520"/>
                <a:gd name="connsiteX1" fmla="*/ 487680 w 579933"/>
                <a:gd name="connsiteY1" fmla="*/ 406400 h 985520"/>
                <a:gd name="connsiteX2" fmla="*/ 0 w 579933"/>
                <a:gd name="connsiteY2" fmla="*/ 0 h 98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9933" h="985520">
                  <a:moveTo>
                    <a:pt x="579120" y="985520"/>
                  </a:moveTo>
                  <a:cubicBezTo>
                    <a:pt x="581660" y="778086"/>
                    <a:pt x="584200" y="570653"/>
                    <a:pt x="487680" y="406400"/>
                  </a:cubicBezTo>
                  <a:cubicBezTo>
                    <a:pt x="391160" y="242147"/>
                    <a:pt x="195580" y="121073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65285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Рецепты приготовления напитков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Рецепт приготовления кофе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кофе в горячей воде</a:t>
            </a:r>
          </a:p>
          <a:p>
            <a:r>
              <a:rPr lang="ru-RU" dirty="0"/>
              <a:t>Перелить кофе в чашку</a:t>
            </a:r>
          </a:p>
          <a:p>
            <a:r>
              <a:rPr lang="ru-RU" dirty="0"/>
              <a:t>Добавить сахар и молоко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Рецепт приготовления чая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чай в горячей воде</a:t>
            </a:r>
          </a:p>
          <a:p>
            <a:r>
              <a:rPr lang="ru-RU" dirty="0"/>
              <a:t>Перелить чай в чашку</a:t>
            </a:r>
          </a:p>
          <a:p>
            <a:r>
              <a:rPr lang="ru-RU" dirty="0"/>
              <a:t>Добавить лимон</a:t>
            </a:r>
          </a:p>
        </p:txBody>
      </p:sp>
    </p:spTree>
    <p:extLst>
      <p:ext uri="{BB962C8B-B14F-4D97-AF65-F5344CB8AC3E}">
        <p14:creationId xmlns:p14="http://schemas.microsoft.com/office/powerpoint/2010/main" val="10689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800100"/>
            <a:ext cx="2448272" cy="25263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240278"/>
            <a:ext cx="2520280" cy="125261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69884" y="2953239"/>
            <a:ext cx="4446131" cy="54777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36495" y="3710010"/>
            <a:ext cx="3831450" cy="101513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09627" y="4913657"/>
            <a:ext cx="3831450" cy="101513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09627" y="6117304"/>
            <a:ext cx="3831450" cy="32143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15506"/>
            <a:ext cx="478802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CAbstractClass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TemplateMethod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PrimitiveOperation1();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PrimitiveOperation2();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ConcreteOperation1();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ConcreteOperation2();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Hook();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PrimitiveOperation1()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PrimitiveOperation2()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ConcreteOperation1()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реализация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ConcreteOperation2()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Реализация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Hook() {}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3563888" y="540549"/>
            <a:ext cx="5472608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1636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Шаблонный метод объявляется </a:t>
            </a:r>
            <a:r>
              <a:rPr lang="ru-RU" sz="1400" dirty="0" err="1"/>
              <a:t>невиртуальным</a:t>
            </a:r>
            <a:r>
              <a:rPr lang="ru-RU" sz="1400" dirty="0"/>
              <a:t>, либо </a:t>
            </a:r>
            <a:r>
              <a:rPr lang="en-US" sz="1400" dirty="0"/>
              <a:t>final</a:t>
            </a:r>
            <a:r>
              <a:rPr lang="ru-RU" sz="1400" dirty="0"/>
              <a:t>, чтобы подклассы не могли изменить последовательность шагов алгоритма</a:t>
            </a:r>
          </a:p>
        </p:txBody>
      </p:sp>
      <p:sp>
        <p:nvSpPr>
          <p:cNvPr id="8" name="Выноска 1 7"/>
          <p:cNvSpPr/>
          <p:nvPr/>
        </p:nvSpPr>
        <p:spPr>
          <a:xfrm>
            <a:off x="3779912" y="1610492"/>
            <a:ext cx="4176464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Шаблонный метод определяет последовательность шагов, каждый из которых представлен методом</a:t>
            </a:r>
          </a:p>
        </p:txBody>
      </p:sp>
      <p:sp>
        <p:nvSpPr>
          <p:cNvPr id="10" name="Выноска 1 9"/>
          <p:cNvSpPr/>
          <p:nvPr/>
        </p:nvSpPr>
        <p:spPr>
          <a:xfrm>
            <a:off x="4997461" y="2680435"/>
            <a:ext cx="3895019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Эти операции должны реализовываться конкретными подклассами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4792847" y="3730498"/>
            <a:ext cx="3811602" cy="706614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Конкретная операция, определенная в абстрактном классе. Подклассы могут переопределить или дополнить её реализацию</a:t>
            </a:r>
          </a:p>
        </p:txBody>
      </p:sp>
      <p:sp>
        <p:nvSpPr>
          <p:cNvPr id="14" name="Выноска 1 13"/>
          <p:cNvSpPr/>
          <p:nvPr/>
        </p:nvSpPr>
        <p:spPr>
          <a:xfrm>
            <a:off x="4765979" y="4934144"/>
            <a:ext cx="3811602" cy="871119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Конкретная операция, определенная в абстрактном классе. Подклассы не могут переопределить её. Может использоваться как в самом шаблонном методе, так и в подклассах</a:t>
            </a:r>
          </a:p>
        </p:txBody>
      </p:sp>
      <p:sp>
        <p:nvSpPr>
          <p:cNvPr id="16" name="Выноска 1 15"/>
          <p:cNvSpPr/>
          <p:nvPr/>
        </p:nvSpPr>
        <p:spPr>
          <a:xfrm>
            <a:off x="4765979" y="6048443"/>
            <a:ext cx="4026329" cy="720209"/>
          </a:xfrm>
          <a:prstGeom prst="borderCallout1">
            <a:avLst>
              <a:gd name="adj1" fmla="val 23379"/>
              <a:gd name="adj2" fmla="val -4124"/>
              <a:gd name="adj3" fmla="val 33083"/>
              <a:gd name="adj4" fmla="val -2119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Конкретный метод, который ничего не делает.</a:t>
            </a:r>
          </a:p>
          <a:p>
            <a:r>
              <a:rPr lang="ru-RU" sz="1400" dirty="0" err="1"/>
              <a:t>Субклассы</a:t>
            </a:r>
            <a:r>
              <a:rPr lang="ru-RU" sz="1400" dirty="0"/>
              <a:t> могут переопределять такие методы-перехватчики, но не обязаны это делать</a:t>
            </a:r>
          </a:p>
        </p:txBody>
      </p:sp>
    </p:spTree>
    <p:extLst>
      <p:ext uri="{BB962C8B-B14F-4D97-AF65-F5344CB8AC3E}">
        <p14:creationId xmlns:p14="http://schemas.microsoft.com/office/powerpoint/2010/main" val="269719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Перехватчики в паттерне «Шаблонный метод»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Перехватчик – виртуальный метод, объявленный в абстрактном классе с пустой реализацией или реализацией по умолчанию</a:t>
            </a:r>
          </a:p>
          <a:p>
            <a:pPr lvl="1"/>
            <a:r>
              <a:rPr lang="ru-RU" dirty="0"/>
              <a:t>Позволяет подклассам подключаться к алгоритму в разных точках</a:t>
            </a:r>
          </a:p>
          <a:p>
            <a:pPr lvl="1"/>
            <a:r>
              <a:rPr lang="ru-RU" dirty="0"/>
              <a:t>Подключение является добровольным</a:t>
            </a:r>
          </a:p>
        </p:txBody>
      </p:sp>
    </p:spTree>
    <p:extLst>
      <p:ext uri="{BB962C8B-B14F-4D97-AF65-F5344CB8AC3E}">
        <p14:creationId xmlns:p14="http://schemas.microsoft.com/office/powerpoint/2010/main" val="24614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67545" y="1700808"/>
            <a:ext cx="3096344" cy="86409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4913615"/>
            <a:ext cx="3888432" cy="86409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72" y="1"/>
            <a:ext cx="5363716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CCaffeineBeverageWithHook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Brew();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CustomerWantsCondiments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"Boiling water"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"Pouring into cup"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CustomerWantsCondiments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= 0;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CCaffeineBeverageWithHook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8" name="Выноска 1 7"/>
          <p:cNvSpPr/>
          <p:nvPr/>
        </p:nvSpPr>
        <p:spPr>
          <a:xfrm>
            <a:off x="4031062" y="1644769"/>
            <a:ext cx="4860032" cy="976174"/>
          </a:xfrm>
          <a:prstGeom prst="borderCallout1">
            <a:avLst>
              <a:gd name="adj1" fmla="val 23379"/>
              <a:gd name="adj2" fmla="val -4124"/>
              <a:gd name="adj3" fmla="val 46322"/>
              <a:gd name="adj4" fmla="val -1228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Добавляем условную конструкцию, результат которой определяется вызовом конкретного метода </a:t>
            </a:r>
            <a:r>
              <a:rPr lang="en-US" sz="1400" dirty="0" err="1"/>
              <a:t>CustomerWantsCondiments</a:t>
            </a:r>
            <a:r>
              <a:rPr lang="en-US" sz="1400" dirty="0"/>
              <a:t>(). </a:t>
            </a:r>
            <a:endParaRPr lang="ru-RU" sz="1400" dirty="0"/>
          </a:p>
          <a:p>
            <a:r>
              <a:rPr lang="ru-RU" sz="1400" dirty="0"/>
              <a:t>Дополнения добавляются только при желании покупателя</a:t>
            </a:r>
          </a:p>
        </p:txBody>
      </p:sp>
      <p:sp>
        <p:nvSpPr>
          <p:cNvPr id="10" name="Выноска 1 9"/>
          <p:cNvSpPr/>
          <p:nvPr/>
        </p:nvSpPr>
        <p:spPr>
          <a:xfrm>
            <a:off x="4644008" y="4801537"/>
            <a:ext cx="4392488" cy="976174"/>
          </a:xfrm>
          <a:prstGeom prst="borderCallout1">
            <a:avLst>
              <a:gd name="adj1" fmla="val 23379"/>
              <a:gd name="adj2" fmla="val -4124"/>
              <a:gd name="adj3" fmla="val 46322"/>
              <a:gd name="adj4" fmla="val -161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Метод с (почти) пустой реализацией по умолчанию.</a:t>
            </a:r>
          </a:p>
          <a:p>
            <a:endParaRPr lang="ru-RU" sz="1400" dirty="0"/>
          </a:p>
          <a:p>
            <a:r>
              <a:rPr lang="ru-RU" sz="1400" b="1" dirty="0"/>
              <a:t>Перехватчик</a:t>
            </a:r>
            <a:r>
              <a:rPr lang="ru-RU" sz="1400" dirty="0"/>
              <a:t>: </a:t>
            </a:r>
            <a:r>
              <a:rPr lang="ru-RU" sz="1400" dirty="0" err="1"/>
              <a:t>субкласс</a:t>
            </a:r>
            <a:r>
              <a:rPr lang="ru-RU" sz="1400" dirty="0"/>
              <a:t> может (но не обязан) переопределить этот метод</a:t>
            </a:r>
          </a:p>
        </p:txBody>
      </p:sp>
    </p:spTree>
    <p:extLst>
      <p:ext uri="{BB962C8B-B14F-4D97-AF65-F5344CB8AC3E}">
        <p14:creationId xmlns:p14="http://schemas.microsoft.com/office/powerpoint/2010/main" val="15370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7216" y="3140968"/>
            <a:ext cx="8496944" cy="158417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874846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CCoffeeWithHook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CCaffeineBeverageWithHook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"Dripping Coffee through filter"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"Adding sugar and milk"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CustomerWantsCondiments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"Would you like milk and sugar with your coffee (y/n)?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&amp;&amp;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||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Test()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CCoffeeWithHook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coffeeHook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coffeeHook.PrepareRecipe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4133002" y="4869160"/>
            <a:ext cx="4673805" cy="555690"/>
          </a:xfrm>
          <a:prstGeom prst="borderCallout1">
            <a:avLst>
              <a:gd name="adj1" fmla="val 23379"/>
              <a:gd name="adj2" fmla="val -4124"/>
              <a:gd name="adj3" fmla="val -39078"/>
              <a:gd name="adj4" fmla="val -1806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Спрашиваем пользователя, добавить ли сахар с молоком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08630" y="5688449"/>
            <a:ext cx="5616624" cy="1169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Boiling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water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Dripping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Coffee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through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Pouring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cup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Would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like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milk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sugar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your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coffee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(y/n)? y</a:t>
            </a: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sugar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milk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35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Сравнение абстрактных методов и методов-перехватчиков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Абстрактные методы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Подкласс </a:t>
            </a:r>
            <a:r>
              <a:rPr lang="ru-RU" b="1" dirty="0"/>
              <a:t>должен</a:t>
            </a:r>
            <a:r>
              <a:rPr lang="ru-RU" dirty="0"/>
              <a:t> предоставить реализацию метода или шага алгоритма</a:t>
            </a:r>
          </a:p>
          <a:p>
            <a:r>
              <a:rPr lang="ru-RU" dirty="0"/>
              <a:t>Каждый конкретный подкласс должен определить полный набор абстрактных методов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Методы-перехватчики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Подкласс </a:t>
            </a:r>
            <a:r>
              <a:rPr lang="ru-RU" b="1" dirty="0"/>
              <a:t>может </a:t>
            </a:r>
            <a:r>
              <a:rPr lang="ru-RU" dirty="0"/>
              <a:t>реализовать необязательные части алгоритма</a:t>
            </a:r>
          </a:p>
          <a:p>
            <a:r>
              <a:rPr lang="ru-RU" dirty="0"/>
              <a:t>Дают возможность подклассу среагировать на предстоящий или выполненный шаг шаблонного метода</a:t>
            </a:r>
          </a:p>
        </p:txBody>
      </p:sp>
    </p:spTree>
    <p:extLst>
      <p:ext uri="{BB962C8B-B14F-4D97-AF65-F5344CB8AC3E}">
        <p14:creationId xmlns:p14="http://schemas.microsoft.com/office/powerpoint/2010/main" val="327834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Голливудский принцип (принцип инверсии управления)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«Не вызывайте нас – мы вас сами вызовем»</a:t>
            </a:r>
          </a:p>
          <a:p>
            <a:r>
              <a:rPr lang="ru-RU" dirty="0"/>
              <a:t>Помогает предотвратить «разложение зависимостей»</a:t>
            </a:r>
          </a:p>
          <a:p>
            <a:pPr lvl="1"/>
            <a:r>
              <a:rPr lang="ru-RU" dirty="0"/>
              <a:t>Циклические зависимости между компонентами высокого и низкого уровня</a:t>
            </a:r>
          </a:p>
        </p:txBody>
      </p:sp>
    </p:spTree>
    <p:extLst>
      <p:ext uri="{BB962C8B-B14F-4D97-AF65-F5344CB8AC3E}">
        <p14:creationId xmlns:p14="http://schemas.microsoft.com/office/powerpoint/2010/main" val="31427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Голливудский принцип и Шаблонный Метод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341361"/>
            <a:ext cx="4549466" cy="36665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9301" y="6036165"/>
            <a:ext cx="2592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Подклассы только предоставляют подробности реализации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2160" y="6159106"/>
            <a:ext cx="3057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Tea </a:t>
            </a:r>
            <a:r>
              <a:rPr lang="ru-RU" sz="1400" dirty="0"/>
              <a:t>и </a:t>
            </a:r>
            <a:r>
              <a:rPr lang="en-US" sz="1400" dirty="0"/>
              <a:t>Coffee </a:t>
            </a:r>
            <a:r>
              <a:rPr lang="ru-RU" sz="1400" dirty="0"/>
              <a:t>никогда не обращаются с вызовами к абстрактному классу – он сам обращается к ним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179512" y="1541142"/>
            <a:ext cx="3202785" cy="1600438"/>
            <a:chOff x="179512" y="1541142"/>
            <a:chExt cx="3202785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541142"/>
              <a:ext cx="2592288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CaffeineBeverage</a:t>
              </a:r>
              <a:r>
                <a:rPr lang="en-US" sz="1400" dirty="0"/>
                <a:t> – </a:t>
              </a:r>
              <a:r>
                <a:rPr lang="ru-RU" sz="1400" dirty="0"/>
                <a:t>компонент высокого уровня. Он определяет алгоритм рецепта и обращается с вызовами к подклассам только тогда, когда они необходимы для реализации метода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2841523" y="1936955"/>
              <a:ext cx="540774" cy="285135"/>
            </a:xfrm>
            <a:custGeom>
              <a:avLst/>
              <a:gdLst>
                <a:gd name="connsiteX0" fmla="*/ 0 w 540774"/>
                <a:gd name="connsiteY0" fmla="*/ 0 h 285135"/>
                <a:gd name="connsiteX1" fmla="*/ 265471 w 540774"/>
                <a:gd name="connsiteY1" fmla="*/ 68826 h 285135"/>
                <a:gd name="connsiteX2" fmla="*/ 540774 w 540774"/>
                <a:gd name="connsiteY2" fmla="*/ 285135 h 28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774" h="285135">
                  <a:moveTo>
                    <a:pt x="0" y="0"/>
                  </a:moveTo>
                  <a:cubicBezTo>
                    <a:pt x="87671" y="10652"/>
                    <a:pt x="175342" y="21304"/>
                    <a:pt x="265471" y="68826"/>
                  </a:cubicBezTo>
                  <a:cubicBezTo>
                    <a:pt x="355600" y="116349"/>
                    <a:pt x="448187" y="200742"/>
                    <a:pt x="540774" y="28513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5289755" y="1700808"/>
            <a:ext cx="3170677" cy="1169551"/>
            <a:chOff x="5289755" y="1700808"/>
            <a:chExt cx="3170677" cy="1169551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1700808"/>
              <a:ext cx="259228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Клиенты зависят от абстракции </a:t>
              </a:r>
              <a:r>
                <a:rPr lang="en-US" sz="1400" dirty="0" err="1"/>
                <a:t>CaffeineBeverage</a:t>
              </a:r>
              <a:r>
                <a:rPr lang="ru-RU" sz="1400" dirty="0"/>
                <a:t>, а не от конкретных классов </a:t>
              </a:r>
              <a:r>
                <a:rPr lang="en-US" sz="1400" dirty="0"/>
                <a:t>Tea </a:t>
              </a:r>
              <a:r>
                <a:rPr lang="ru-RU" sz="1400" dirty="0"/>
                <a:t>или </a:t>
              </a:r>
              <a:r>
                <a:rPr lang="en-US" sz="1400" dirty="0"/>
                <a:t>Coffee</a:t>
              </a:r>
              <a:r>
                <a:rPr lang="ru-RU" sz="1400" dirty="0"/>
                <a:t>, что сокращает зависимости в системе</a:t>
              </a:r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5289755" y="2084439"/>
              <a:ext cx="530942" cy="383458"/>
            </a:xfrm>
            <a:custGeom>
              <a:avLst/>
              <a:gdLst>
                <a:gd name="connsiteX0" fmla="*/ 530942 w 530942"/>
                <a:gd name="connsiteY0" fmla="*/ 0 h 383458"/>
                <a:gd name="connsiteX1" fmla="*/ 245806 w 530942"/>
                <a:gd name="connsiteY1" fmla="*/ 216309 h 383458"/>
                <a:gd name="connsiteX2" fmla="*/ 0 w 530942"/>
                <a:gd name="connsiteY2" fmla="*/ 383458 h 38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0942" h="383458">
                  <a:moveTo>
                    <a:pt x="530942" y="0"/>
                  </a:moveTo>
                  <a:cubicBezTo>
                    <a:pt x="432619" y="76199"/>
                    <a:pt x="334296" y="152399"/>
                    <a:pt x="245806" y="216309"/>
                  </a:cubicBezTo>
                  <a:cubicBezTo>
                    <a:pt x="157316" y="280219"/>
                    <a:pt x="78658" y="331838"/>
                    <a:pt x="0" y="383458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0490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Принцип инверсии зависимостей и Голливудский принцип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Принцип инверсии зависимостей</a:t>
            </a:r>
          </a:p>
          <a:p>
            <a:pPr lvl="1"/>
            <a:r>
              <a:rPr lang="ru-RU" dirty="0"/>
              <a:t>Избегание использования конкретных классов, работа с абстракциями</a:t>
            </a:r>
          </a:p>
          <a:p>
            <a:r>
              <a:rPr lang="ru-RU" dirty="0"/>
              <a:t>Голливудский принцип (Принцип инверсии управления)</a:t>
            </a:r>
          </a:p>
          <a:p>
            <a:pPr lvl="1"/>
            <a:r>
              <a:rPr lang="ru-RU" dirty="0"/>
              <a:t>Компоненты низкого уровня участвуют в вычислениях без формирования явных зависимостей между компонентами высокого и низкого уровня</a:t>
            </a:r>
          </a:p>
          <a:p>
            <a:r>
              <a:rPr lang="ru-RU" dirty="0"/>
              <a:t>Принцип инверсии зависимостей – более общее правило</a:t>
            </a:r>
          </a:p>
        </p:txBody>
      </p:sp>
    </p:spTree>
    <p:extLst>
      <p:ext uri="{BB962C8B-B14F-4D97-AF65-F5344CB8AC3E}">
        <p14:creationId xmlns:p14="http://schemas.microsoft.com/office/powerpoint/2010/main" val="43518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Соединить паттерн с его описанием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Паттерн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Шаблонный метод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Стратегия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Фабричный метод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Инкапсуляция взаимозаменяемых вариантов поведения и выбор нужного варианта посредством делегирования</a:t>
            </a:r>
          </a:p>
          <a:p>
            <a:r>
              <a:rPr lang="ru-RU" dirty="0" err="1"/>
              <a:t>Субклассы</a:t>
            </a:r>
            <a:r>
              <a:rPr lang="ru-RU" dirty="0"/>
              <a:t> определяют реализацию алгоритма</a:t>
            </a:r>
          </a:p>
          <a:p>
            <a:r>
              <a:rPr lang="ru-RU" dirty="0" err="1"/>
              <a:t>Субклассы</a:t>
            </a:r>
            <a:r>
              <a:rPr lang="ru-RU" dirty="0"/>
              <a:t> решают, какие конкретные классы создавать</a:t>
            </a:r>
          </a:p>
        </p:txBody>
      </p:sp>
    </p:spTree>
    <p:extLst>
      <p:ext uri="{BB962C8B-B14F-4D97-AF65-F5344CB8AC3E}">
        <p14:creationId xmlns:p14="http://schemas.microsoft.com/office/powerpoint/2010/main" val="113672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Соединить паттерн с его описанием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Паттерн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00B050"/>
                </a:solidFill>
              </a:rPr>
              <a:t>Шаблонный метод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rgbClr val="FF0000"/>
                </a:solidFill>
              </a:rPr>
              <a:t>Стратегия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rgbClr val="00B0F0"/>
                </a:solidFill>
              </a:rPr>
              <a:t>Фабричный метод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Инкапсуляция взаимозаменяемых вариантов поведения и выбор нужного варианта посредством делегирования</a:t>
            </a:r>
          </a:p>
          <a:p>
            <a:r>
              <a:rPr lang="ru-RU" dirty="0" err="1">
                <a:solidFill>
                  <a:srgbClr val="00B050"/>
                </a:solidFill>
              </a:rPr>
              <a:t>Субклассы</a:t>
            </a:r>
            <a:r>
              <a:rPr lang="ru-RU" dirty="0">
                <a:solidFill>
                  <a:srgbClr val="00B050"/>
                </a:solidFill>
              </a:rPr>
              <a:t> определяют реализацию алгоритма</a:t>
            </a:r>
          </a:p>
          <a:p>
            <a:r>
              <a:rPr lang="ru-RU" dirty="0" err="1">
                <a:solidFill>
                  <a:srgbClr val="00B0F0"/>
                </a:solidFill>
              </a:rPr>
              <a:t>Субклассы</a:t>
            </a:r>
            <a:r>
              <a:rPr lang="ru-RU" dirty="0">
                <a:solidFill>
                  <a:srgbClr val="00B0F0"/>
                </a:solidFill>
              </a:rPr>
              <a:t> решают, какие конкретные классы создавать</a:t>
            </a: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3347864" y="2996952"/>
            <a:ext cx="1584176" cy="187220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2699792" y="3284984"/>
            <a:ext cx="2232248" cy="93610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563888" y="5733256"/>
            <a:ext cx="1368152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00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rew"/>
          <p:cNvGrpSpPr/>
          <p:nvPr/>
        </p:nvGrpSpPr>
        <p:grpSpPr>
          <a:xfrm>
            <a:off x="128762" y="3405175"/>
            <a:ext cx="8775178" cy="936104"/>
            <a:chOff x="128762" y="3405175"/>
            <a:chExt cx="8775178" cy="936104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128762" y="3405175"/>
              <a:ext cx="4696370" cy="936104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5652120" y="3405175"/>
              <a:ext cx="3251820" cy="936104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Add condiments"/>
          <p:cNvGrpSpPr/>
          <p:nvPr/>
        </p:nvGrpSpPr>
        <p:grpSpPr>
          <a:xfrm>
            <a:off x="128762" y="5569607"/>
            <a:ext cx="8775178" cy="936104"/>
            <a:chOff x="128762" y="3405175"/>
            <a:chExt cx="8775178" cy="936104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128762" y="3405175"/>
              <a:ext cx="3867174" cy="936104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5652120" y="3405175"/>
              <a:ext cx="3251820" cy="936104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Boil water match"/>
          <p:cNvGrpSpPr/>
          <p:nvPr/>
        </p:nvGrpSpPr>
        <p:grpSpPr>
          <a:xfrm>
            <a:off x="128762" y="2348880"/>
            <a:ext cx="8526436" cy="936104"/>
            <a:chOff x="128762" y="2348880"/>
            <a:chExt cx="8526436" cy="936104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128762" y="2348880"/>
              <a:ext cx="3003078" cy="93610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5652120" y="2348880"/>
              <a:ext cx="3003078" cy="93610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авно 14"/>
            <p:cNvSpPr/>
            <p:nvPr/>
          </p:nvSpPr>
          <p:spPr>
            <a:xfrm>
              <a:off x="4103948" y="2492896"/>
              <a:ext cx="1224136" cy="648072"/>
            </a:xfrm>
            <a:prstGeom prst="mathEqual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Pour in cup match"/>
          <p:cNvGrpSpPr/>
          <p:nvPr/>
        </p:nvGrpSpPr>
        <p:grpSpPr>
          <a:xfrm>
            <a:off x="128762" y="4512146"/>
            <a:ext cx="8775178" cy="936104"/>
            <a:chOff x="128762" y="4512146"/>
            <a:chExt cx="8775178" cy="93610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128762" y="4512146"/>
              <a:ext cx="3291110" cy="93610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652120" y="4512146"/>
              <a:ext cx="3251820" cy="93610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авно 15"/>
            <p:cNvSpPr/>
            <p:nvPr/>
          </p:nvSpPr>
          <p:spPr>
            <a:xfrm>
              <a:off x="4103948" y="4656162"/>
              <a:ext cx="1224136" cy="648072"/>
            </a:xfrm>
            <a:prstGeom prst="mathEqual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-34900" y="0"/>
            <a:ext cx="486003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CCoffee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BrewCoffeeGrinds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AddSugarAndMilk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"Boiling water\n"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BrewCoffeeGrinds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"Dripping Coffee through filter\n"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"Pouring into cup\n"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AddSugarAndMilk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"Adding sugar and milk\n"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36096" y="0"/>
            <a:ext cx="3707904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CTea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SteepTeaBag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AddLemon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"Boiling water\n"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SteepTeaBag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"Steeping the tea\n"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"Pouring into cup\n"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AddLemon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"Adding Lemon\n"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grpSp>
        <p:nvGrpSpPr>
          <p:cNvPr id="34" name="Стрелки"/>
          <p:cNvGrpSpPr/>
          <p:nvPr/>
        </p:nvGrpSpPr>
        <p:grpSpPr>
          <a:xfrm>
            <a:off x="1771824" y="1247552"/>
            <a:ext cx="4032448" cy="635372"/>
            <a:chOff x="1771824" y="1247552"/>
            <a:chExt cx="4032448" cy="635372"/>
          </a:xfrm>
        </p:grpSpPr>
        <p:cxnSp>
          <p:nvCxnSpPr>
            <p:cNvPr id="29" name="Прямая со стрелкой 28"/>
            <p:cNvCxnSpPr/>
            <p:nvPr/>
          </p:nvCxnSpPr>
          <p:spPr>
            <a:xfrm>
              <a:off x="1771824" y="1247552"/>
              <a:ext cx="403244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>
              <a:off x="1771824" y="1650008"/>
              <a:ext cx="403244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>
              <a:off x="2407692" y="1450876"/>
              <a:ext cx="3392512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>
              <a:off x="2407692" y="1882924"/>
              <a:ext cx="3392512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811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 </a:t>
            </a:r>
            <a:r>
              <a:rPr lang="en-US" dirty="0"/>
              <a:t>vs </a:t>
            </a:r>
            <a:r>
              <a:rPr lang="ru-RU" dirty="0"/>
              <a:t>Стратегия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Шаблонный метод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Определяет структуру алгоритма, поручая часть работы подклассам</a:t>
            </a:r>
          </a:p>
          <a:p>
            <a:r>
              <a:rPr lang="ru-RU" dirty="0"/>
              <a:t>Дублирующийся код выделяется в базовый класс и используется совместно всеми подклассами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Стратегия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Определяет семейство взаимозаменяемых алгоритмов</a:t>
            </a:r>
          </a:p>
          <a:p>
            <a:r>
              <a:rPr lang="ru-RU" dirty="0"/>
              <a:t>Позволяет изменять алгоритм во время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53598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69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Проблема – дублирование кода</a:t>
            </a:r>
          </a:p>
          <a:p>
            <a:pPr lvl="1"/>
            <a:r>
              <a:rPr lang="ru-RU" dirty="0"/>
              <a:t>Как правило, признак необходимости внесения изменений в архитектуру</a:t>
            </a:r>
          </a:p>
        </p:txBody>
      </p:sp>
    </p:spTree>
    <p:extLst>
      <p:ext uri="{BB962C8B-B14F-4D97-AF65-F5344CB8AC3E}">
        <p14:creationId xmlns:p14="http://schemas.microsoft.com/office/powerpoint/2010/main" val="308462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Тривиальное решение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299" y="2178464"/>
            <a:ext cx="5907771" cy="38164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2348880"/>
            <a:ext cx="266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 </a:t>
            </a:r>
            <a:r>
              <a:rPr lang="en-US" sz="1400" dirty="0" err="1"/>
              <a:t>PrepareRecipe</a:t>
            </a:r>
            <a:r>
              <a:rPr lang="en-US" sz="1400" dirty="0"/>
              <a:t>() </a:t>
            </a:r>
            <a:r>
              <a:rPr lang="ru-RU" sz="1400" dirty="0"/>
              <a:t>различается в </a:t>
            </a:r>
            <a:r>
              <a:rPr lang="ru-RU" sz="1400" dirty="0" err="1"/>
              <a:t>субклассах</a:t>
            </a:r>
            <a:r>
              <a:rPr lang="ru-RU" sz="1400" dirty="0"/>
              <a:t>, поэтому определяется как абстрактный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0545" y="1849830"/>
            <a:ext cx="20594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Методы </a:t>
            </a:r>
            <a:r>
              <a:rPr lang="en-US" sz="1400" dirty="0" err="1"/>
              <a:t>BoilWater</a:t>
            </a:r>
            <a:r>
              <a:rPr lang="en-US" sz="1400" dirty="0"/>
              <a:t>() </a:t>
            </a:r>
            <a:r>
              <a:rPr lang="ru-RU" sz="1400" dirty="0"/>
              <a:t>и </a:t>
            </a:r>
            <a:r>
              <a:rPr lang="en-US" sz="1400" dirty="0" err="1"/>
              <a:t>PourInCup</a:t>
            </a:r>
            <a:r>
              <a:rPr lang="en-US" sz="1400" dirty="0"/>
              <a:t>() – </a:t>
            </a:r>
            <a:r>
              <a:rPr lang="ru-RU" sz="1400" dirty="0"/>
              <a:t>общие для обоих классов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871232"/>
            <a:ext cx="17752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Каждый </a:t>
            </a:r>
            <a:r>
              <a:rPr lang="ru-RU" sz="1400" dirty="0" err="1"/>
              <a:t>субкласс</a:t>
            </a:r>
            <a:r>
              <a:rPr lang="ru-RU" sz="1400" dirty="0"/>
              <a:t> реализует свой рецепт приготовления напитка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50176" y="3717344"/>
            <a:ext cx="1893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err="1"/>
              <a:t>Субклассы</a:t>
            </a:r>
            <a:r>
              <a:rPr lang="ru-RU" sz="1400" dirty="0"/>
              <a:t> переопределяют </a:t>
            </a:r>
            <a:r>
              <a:rPr lang="en-US" sz="1400" dirty="0" err="1"/>
              <a:t>PrepareRecipe</a:t>
            </a:r>
            <a:r>
              <a:rPr lang="en-US" sz="1400" dirty="0"/>
              <a:t>()</a:t>
            </a:r>
            <a:endParaRPr lang="ru-R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177177" y="6246670"/>
            <a:ext cx="280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Методы, специфичные для </a:t>
            </a:r>
            <a:r>
              <a:rPr lang="en-US" sz="1400" dirty="0"/>
              <a:t>Coffee </a:t>
            </a:r>
            <a:r>
              <a:rPr lang="ru-RU" sz="1400" dirty="0"/>
              <a:t>и </a:t>
            </a:r>
            <a:r>
              <a:rPr lang="en-US" sz="1400" dirty="0"/>
              <a:t>Tea</a:t>
            </a:r>
            <a:r>
              <a:rPr lang="ru-RU" sz="1400" dirty="0"/>
              <a:t>, остаются в подклассах</a:t>
            </a:r>
          </a:p>
        </p:txBody>
      </p:sp>
      <p:sp>
        <p:nvSpPr>
          <p:cNvPr id="13" name="Полилиния 12"/>
          <p:cNvSpPr/>
          <p:nvPr/>
        </p:nvSpPr>
        <p:spPr>
          <a:xfrm>
            <a:off x="2447925" y="2626698"/>
            <a:ext cx="981075" cy="154602"/>
          </a:xfrm>
          <a:custGeom>
            <a:avLst/>
            <a:gdLst>
              <a:gd name="connsiteX0" fmla="*/ 0 w 981075"/>
              <a:gd name="connsiteY0" fmla="*/ 154602 h 154602"/>
              <a:gd name="connsiteX1" fmla="*/ 428625 w 981075"/>
              <a:gd name="connsiteY1" fmla="*/ 2202 h 154602"/>
              <a:gd name="connsiteX2" fmla="*/ 981075 w 981075"/>
              <a:gd name="connsiteY2" fmla="*/ 78402 h 1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1075" h="154602">
                <a:moveTo>
                  <a:pt x="0" y="154602"/>
                </a:moveTo>
                <a:cubicBezTo>
                  <a:pt x="132556" y="84752"/>
                  <a:pt x="265113" y="14902"/>
                  <a:pt x="428625" y="2202"/>
                </a:cubicBezTo>
                <a:cubicBezTo>
                  <a:pt x="592137" y="-10498"/>
                  <a:pt x="786606" y="33952"/>
                  <a:pt x="981075" y="78402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3"/>
          <p:cNvSpPr/>
          <p:nvPr/>
        </p:nvSpPr>
        <p:spPr>
          <a:xfrm>
            <a:off x="5652120" y="2581275"/>
            <a:ext cx="1047750" cy="400050"/>
          </a:xfrm>
          <a:custGeom>
            <a:avLst/>
            <a:gdLst>
              <a:gd name="connsiteX0" fmla="*/ 1047750 w 1047750"/>
              <a:gd name="connsiteY0" fmla="*/ 0 h 400050"/>
              <a:gd name="connsiteX1" fmla="*/ 571500 w 1047750"/>
              <a:gd name="connsiteY1" fmla="*/ 285750 h 400050"/>
              <a:gd name="connsiteX2" fmla="*/ 0 w 1047750"/>
              <a:gd name="connsiteY2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400050">
                <a:moveTo>
                  <a:pt x="1047750" y="0"/>
                </a:moveTo>
                <a:cubicBezTo>
                  <a:pt x="896937" y="109537"/>
                  <a:pt x="746125" y="219075"/>
                  <a:pt x="571500" y="285750"/>
                </a:cubicBezTo>
                <a:cubicBezTo>
                  <a:pt x="396875" y="352425"/>
                  <a:pt x="198437" y="376237"/>
                  <a:pt x="0" y="40005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542925" y="5133975"/>
            <a:ext cx="1104900" cy="298814"/>
          </a:xfrm>
          <a:custGeom>
            <a:avLst/>
            <a:gdLst>
              <a:gd name="connsiteX0" fmla="*/ 0 w 1104900"/>
              <a:gd name="connsiteY0" fmla="*/ 0 h 298814"/>
              <a:gd name="connsiteX1" fmla="*/ 400050 w 1104900"/>
              <a:gd name="connsiteY1" fmla="*/ 257175 h 298814"/>
              <a:gd name="connsiteX2" fmla="*/ 1104900 w 1104900"/>
              <a:gd name="connsiteY2" fmla="*/ 295275 h 298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298814">
                <a:moveTo>
                  <a:pt x="0" y="0"/>
                </a:moveTo>
                <a:cubicBezTo>
                  <a:pt x="107950" y="103981"/>
                  <a:pt x="215900" y="207963"/>
                  <a:pt x="400050" y="257175"/>
                </a:cubicBezTo>
                <a:cubicBezTo>
                  <a:pt x="584200" y="306387"/>
                  <a:pt x="844550" y="300831"/>
                  <a:pt x="1104900" y="2952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 15"/>
          <p:cNvSpPr/>
          <p:nvPr/>
        </p:nvSpPr>
        <p:spPr>
          <a:xfrm>
            <a:off x="7743825" y="4495800"/>
            <a:ext cx="597594" cy="904875"/>
          </a:xfrm>
          <a:custGeom>
            <a:avLst/>
            <a:gdLst>
              <a:gd name="connsiteX0" fmla="*/ 447675 w 597594"/>
              <a:gd name="connsiteY0" fmla="*/ 0 h 904875"/>
              <a:gd name="connsiteX1" fmla="*/ 571500 w 597594"/>
              <a:gd name="connsiteY1" fmla="*/ 361950 h 904875"/>
              <a:gd name="connsiteX2" fmla="*/ 0 w 597594"/>
              <a:gd name="connsiteY2" fmla="*/ 90487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594" h="904875">
                <a:moveTo>
                  <a:pt x="447675" y="0"/>
                </a:moveTo>
                <a:cubicBezTo>
                  <a:pt x="546894" y="105568"/>
                  <a:pt x="646113" y="211137"/>
                  <a:pt x="571500" y="361950"/>
                </a:cubicBezTo>
                <a:cubicBezTo>
                  <a:pt x="496887" y="512763"/>
                  <a:pt x="248443" y="708819"/>
                  <a:pt x="0" y="9048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6019800" y="6029325"/>
            <a:ext cx="809625" cy="352425"/>
          </a:xfrm>
          <a:custGeom>
            <a:avLst/>
            <a:gdLst>
              <a:gd name="connsiteX0" fmla="*/ 0 w 809625"/>
              <a:gd name="connsiteY0" fmla="*/ 352425 h 352425"/>
              <a:gd name="connsiteX1" fmla="*/ 438150 w 809625"/>
              <a:gd name="connsiteY1" fmla="*/ 238125 h 352425"/>
              <a:gd name="connsiteX2" fmla="*/ 809625 w 809625"/>
              <a:gd name="connsiteY2" fmla="*/ 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25" h="352425">
                <a:moveTo>
                  <a:pt x="0" y="352425"/>
                </a:moveTo>
                <a:cubicBezTo>
                  <a:pt x="151606" y="324643"/>
                  <a:pt x="303213" y="296862"/>
                  <a:pt x="438150" y="238125"/>
                </a:cubicBezTo>
                <a:cubicBezTo>
                  <a:pt x="573088" y="179387"/>
                  <a:pt x="691356" y="89693"/>
                  <a:pt x="809625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>
            <a:off x="2428875" y="6019800"/>
            <a:ext cx="695325" cy="314325"/>
          </a:xfrm>
          <a:custGeom>
            <a:avLst/>
            <a:gdLst>
              <a:gd name="connsiteX0" fmla="*/ 695325 w 695325"/>
              <a:gd name="connsiteY0" fmla="*/ 314325 h 314325"/>
              <a:gd name="connsiteX1" fmla="*/ 257175 w 695325"/>
              <a:gd name="connsiteY1" fmla="*/ 238125 h 314325"/>
              <a:gd name="connsiteX2" fmla="*/ 0 w 695325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5325" h="314325">
                <a:moveTo>
                  <a:pt x="695325" y="314325"/>
                </a:moveTo>
                <a:cubicBezTo>
                  <a:pt x="534194" y="302419"/>
                  <a:pt x="373063" y="290513"/>
                  <a:pt x="257175" y="238125"/>
                </a:cubicBezTo>
                <a:cubicBezTo>
                  <a:pt x="141287" y="185737"/>
                  <a:pt x="70643" y="92868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99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215516" y="622300"/>
            <a:ext cx="3132348" cy="21441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Выноска 1 15"/>
          <p:cNvSpPr/>
          <p:nvPr/>
        </p:nvSpPr>
        <p:spPr>
          <a:xfrm>
            <a:off x="4752020" y="224342"/>
            <a:ext cx="4104456" cy="772377"/>
          </a:xfrm>
          <a:prstGeom prst="borderCallout1">
            <a:avLst>
              <a:gd name="adj1" fmla="val 23379"/>
              <a:gd name="adj2" fmla="val -4124"/>
              <a:gd name="adj3" fmla="val 67192"/>
              <a:gd name="adj4" fmla="val -3534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Абстрактный рецепт приготовления напитка, будет реализован в подклассах</a:t>
            </a:r>
          </a:p>
        </p:txBody>
      </p:sp>
      <p:grpSp>
        <p:nvGrpSpPr>
          <p:cNvPr id="6" name="Boil water match"/>
          <p:cNvGrpSpPr/>
          <p:nvPr/>
        </p:nvGrpSpPr>
        <p:grpSpPr>
          <a:xfrm>
            <a:off x="323528" y="3933056"/>
            <a:ext cx="7522120" cy="936104"/>
            <a:chOff x="128762" y="2348880"/>
            <a:chExt cx="7522120" cy="936104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28762" y="2348880"/>
              <a:ext cx="2016224" cy="93610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652120" y="2348880"/>
              <a:ext cx="1998762" cy="93610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Стрелки"/>
          <p:cNvGrpSpPr/>
          <p:nvPr/>
        </p:nvGrpSpPr>
        <p:grpSpPr>
          <a:xfrm>
            <a:off x="2051719" y="4149080"/>
            <a:ext cx="3697783" cy="576064"/>
            <a:chOff x="1771824" y="1247552"/>
            <a:chExt cx="4032448" cy="635372"/>
          </a:xfrm>
        </p:grpSpPr>
        <p:cxnSp>
          <p:nvCxnSpPr>
            <p:cNvPr id="11" name="Прямая со стрелкой 10"/>
            <p:cNvCxnSpPr/>
            <p:nvPr/>
          </p:nvCxnSpPr>
          <p:spPr>
            <a:xfrm>
              <a:off x="1771824" y="1247552"/>
              <a:ext cx="403244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1771824" y="1654043"/>
              <a:ext cx="403244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>
            <a:xfrm>
              <a:off x="2407692" y="1450876"/>
              <a:ext cx="3392512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>
              <a:off x="2407692" y="1882924"/>
              <a:ext cx="3392512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Прямоугольник 2"/>
          <p:cNvSpPr/>
          <p:nvPr/>
        </p:nvSpPr>
        <p:spPr>
          <a:xfrm>
            <a:off x="2208" y="0"/>
            <a:ext cx="5649912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"Boiling water\n"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"Pouring into cup\n"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CCoffee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BrewCoffeeGrinds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AddSugarAndMilk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BrewCoffeeGrinds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"Dripping Coffee through filter\n"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AddSugarAndMilk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"Adding sugar and milk\n"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08104" y="3000821"/>
            <a:ext cx="3635896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CTea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SteepTeaBag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AddLemon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SteepTeaBag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"Steeping the tea\n"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AddLemon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"Adding Lemon\n"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80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31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Повторный анализ рецептов напитков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Рецепт приготовления кофе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кофе в горячей воде</a:t>
            </a:r>
          </a:p>
          <a:p>
            <a:r>
              <a:rPr lang="ru-RU" dirty="0"/>
              <a:t>Перелить кофе в чашку</a:t>
            </a:r>
          </a:p>
          <a:p>
            <a:r>
              <a:rPr lang="ru-RU" dirty="0"/>
              <a:t>Добавить сахар и молоко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Рецепт приготовления чая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чай в горячей воде</a:t>
            </a:r>
          </a:p>
          <a:p>
            <a:r>
              <a:rPr lang="ru-RU" dirty="0"/>
              <a:t>Перелить чай в чашку</a:t>
            </a:r>
          </a:p>
          <a:p>
            <a:r>
              <a:rPr lang="ru-RU" dirty="0"/>
              <a:t>Добавить лимон</a:t>
            </a:r>
          </a:p>
        </p:txBody>
      </p:sp>
    </p:spTree>
    <p:extLst>
      <p:ext uri="{BB962C8B-B14F-4D97-AF65-F5344CB8AC3E}">
        <p14:creationId xmlns:p14="http://schemas.microsoft.com/office/powerpoint/2010/main" val="364270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Абстрагируем алгоритм приготовления напитка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Шаги алгоритма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Вскипятить воду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Использовать горячую воду для заваривания кофе или чая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Перелить напиток в чашку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Добавить соответствующие дополнения в напиток</a:t>
            </a:r>
          </a:p>
          <a:p>
            <a:r>
              <a:rPr lang="ru-RU" dirty="0"/>
              <a:t>Пункты 1 и 3 выведены в базовый класс</a:t>
            </a:r>
          </a:p>
          <a:p>
            <a:r>
              <a:rPr lang="ru-RU" dirty="0"/>
              <a:t>Пункты 2 и </a:t>
            </a:r>
            <a:r>
              <a:rPr lang="en-US" dirty="0" smtClean="0"/>
              <a:t>4</a:t>
            </a:r>
            <a:r>
              <a:rPr lang="ru-RU" dirty="0" smtClean="0"/>
              <a:t> </a:t>
            </a:r>
            <a:r>
              <a:rPr lang="ru-RU" dirty="0"/>
              <a:t>одинаковы, но выполняются с разными напитками</a:t>
            </a:r>
          </a:p>
        </p:txBody>
      </p:sp>
    </p:spTree>
    <p:extLst>
      <p:ext uri="{BB962C8B-B14F-4D97-AF65-F5344CB8AC3E}">
        <p14:creationId xmlns:p14="http://schemas.microsoft.com/office/powerpoint/2010/main" val="131494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Группа 21"/>
          <p:cNvGrpSpPr/>
          <p:nvPr/>
        </p:nvGrpSpPr>
        <p:grpSpPr>
          <a:xfrm>
            <a:off x="457200" y="3685674"/>
            <a:ext cx="7571184" cy="436747"/>
            <a:chOff x="457200" y="3685674"/>
            <a:chExt cx="7571184" cy="436747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6133356" y="3849722"/>
              <a:ext cx="1895028" cy="272699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57200" y="3849723"/>
              <a:ext cx="2345556" cy="272698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 стрелкой 13"/>
            <p:cNvCxnSpPr/>
            <p:nvPr/>
          </p:nvCxnSpPr>
          <p:spPr>
            <a:xfrm>
              <a:off x="2915816" y="4005064"/>
              <a:ext cx="310448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35896" y="3685674"/>
              <a:ext cx="1872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AddCondiments</a:t>
              </a:r>
              <a:r>
                <a:rPr lang="en-US" dirty="0"/>
                <a:t>()</a:t>
              </a:r>
              <a:endParaRPr lang="ru-RU" dirty="0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457200" y="3200741"/>
            <a:ext cx="7571184" cy="418760"/>
            <a:chOff x="457200" y="3200741"/>
            <a:chExt cx="7571184" cy="418760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457200" y="3345667"/>
              <a:ext cx="2345556" cy="27383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6133356" y="3345666"/>
              <a:ext cx="1895028" cy="273835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>
              <a:off x="2915816" y="3501008"/>
              <a:ext cx="310448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092538" y="3200741"/>
              <a:ext cx="911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Brew()</a:t>
              </a:r>
              <a:endParaRPr lang="ru-RU" dirty="0"/>
            </a:p>
          </p:txBody>
        </p:sp>
      </p:grp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Абстрагирование </a:t>
            </a:r>
            <a:r>
              <a:rPr lang="en-US" dirty="0" err="1"/>
              <a:t>PrepareRecipe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1844824"/>
            <a:ext cx="33487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CCoffee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BrewCoffeeGrinds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AddSugarAndMilk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  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24128" y="1844824"/>
            <a:ext cx="26642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CTea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SteepTeaBag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AddLemon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  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90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53b27c7cfeaddf16743777d46d1448d52d7b30b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4881</TotalTime>
  <Words>1558</Words>
  <Application>Microsoft Office PowerPoint</Application>
  <PresentationFormat>On-screen Show (4:3)</PresentationFormat>
  <Paragraphs>495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Шаблонный метод (Template method)</vt:lpstr>
      <vt:lpstr>Рецепты приготовления напитков</vt:lpstr>
      <vt:lpstr>PowerPoint Presentation</vt:lpstr>
      <vt:lpstr>Анализ решения</vt:lpstr>
      <vt:lpstr>Тривиальное решение</vt:lpstr>
      <vt:lpstr>PowerPoint Presentation</vt:lpstr>
      <vt:lpstr>Повторный анализ рецептов напитков</vt:lpstr>
      <vt:lpstr>Абстрагируем алгоритм приготовления напитка</vt:lpstr>
      <vt:lpstr>Абстрагирование PrepareRecipe()</vt:lpstr>
      <vt:lpstr>Абстрактный напиток</vt:lpstr>
      <vt:lpstr>Конкретные напитки</vt:lpstr>
      <vt:lpstr>Обновленная диаграмма классов</vt:lpstr>
      <vt:lpstr>Анализ выполненных действий</vt:lpstr>
      <vt:lpstr>Класс CCaffeineBeverage</vt:lpstr>
      <vt:lpstr>Паттерн «Шаблонный метод»</vt:lpstr>
      <vt:lpstr>Сравнение реализаций</vt:lpstr>
      <vt:lpstr>Сравнение реализаций</vt:lpstr>
      <vt:lpstr>Паттерн «Шаблонный метод»</vt:lpstr>
      <vt:lpstr>Структура паттерна</vt:lpstr>
      <vt:lpstr>PowerPoint Presentation</vt:lpstr>
      <vt:lpstr>Перехватчики в паттерне «Шаблонный метод»</vt:lpstr>
      <vt:lpstr>PowerPoint Presentation</vt:lpstr>
      <vt:lpstr>PowerPoint Presentation</vt:lpstr>
      <vt:lpstr>Сравнение абстрактных методов и методов-перехватчиков</vt:lpstr>
      <vt:lpstr>Голливудский принцип (принцип инверсии управления)</vt:lpstr>
      <vt:lpstr>Голливудский принцип и Шаблонный Метод</vt:lpstr>
      <vt:lpstr>Принцип инверсии зависимостей и Голливудский принцип</vt:lpstr>
      <vt:lpstr>Соединить паттерн с его описанием</vt:lpstr>
      <vt:lpstr>Соединить паттерн с его описанием</vt:lpstr>
      <vt:lpstr>Шаблонный метод vs Стратегия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411</cp:revision>
  <dcterms:created xsi:type="dcterms:W3CDTF">2016-02-02T19:36:42Z</dcterms:created>
  <dcterms:modified xsi:type="dcterms:W3CDTF">2020-10-08T15:15:19Z</dcterms:modified>
</cp:coreProperties>
</file>