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8" r:id="rId6"/>
    <p:sldId id="262" r:id="rId7"/>
    <p:sldId id="264" r:id="rId8"/>
    <p:sldId id="266" r:id="rId9"/>
    <p:sldId id="265" r:id="rId10"/>
    <p:sldId id="269" r:id="rId11"/>
    <p:sldId id="259" r:id="rId12"/>
    <p:sldId id="26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na Smirnova" initials="AS" lastIdx="2" clrIdx="0">
    <p:extLst>
      <p:ext uri="{19B8F6BF-5375-455C-9EA6-DF929625EA0E}">
        <p15:presenceInfo xmlns:p15="http://schemas.microsoft.com/office/powerpoint/2012/main" userId="4c3bf70e080a4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80116" autoAdjust="0"/>
  </p:normalViewPr>
  <p:slideViewPr>
    <p:cSldViewPr snapToGrid="0" snapToObjects="1">
      <p:cViewPr varScale="1">
        <p:scale>
          <a:sx n="53" d="100"/>
          <a:sy n="53" d="100"/>
        </p:scale>
        <p:origin x="1128" y="78"/>
      </p:cViewPr>
      <p:guideLst/>
    </p:cSldViewPr>
  </p:slid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B088-D4CF-442A-977E-725FBCB8DB27}" type="datetimeFigureOut">
              <a:rPr lang="en-US" smtClean="0"/>
              <a:t>4/4/2019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51516-6FE2-49D1-8A25-2D1B1BD41C1C}" type="slidenum">
              <a:rPr lang="en-US" smtClean="0"/>
              <a:t>‹#›</a:t>
            </a:fld>
            <a:endParaRPr lang="en-US"/>
          </a:p>
        </p:txBody>
      </p:sp>
    </p:spTree>
    <p:extLst>
      <p:ext uri="{BB962C8B-B14F-4D97-AF65-F5344CB8AC3E}">
        <p14:creationId xmlns:p14="http://schemas.microsoft.com/office/powerpoint/2010/main" val="17703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C037C-DB50-4CFF-BFB2-24DE6087B240}"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F9B3-E86E-42CE-B411-0BE52A1971EF}" type="slidenum">
              <a:rPr lang="en-US" smtClean="0"/>
              <a:t>‹#›</a:t>
            </a:fld>
            <a:endParaRPr lang="en-US"/>
          </a:p>
        </p:txBody>
      </p:sp>
    </p:spTree>
    <p:extLst>
      <p:ext uri="{BB962C8B-B14F-4D97-AF65-F5344CB8AC3E}">
        <p14:creationId xmlns:p14="http://schemas.microsoft.com/office/powerpoint/2010/main" val="36950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2</a:t>
            </a:fld>
            <a:endParaRPr lang="en-US"/>
          </a:p>
        </p:txBody>
      </p:sp>
    </p:spTree>
    <p:extLst>
      <p:ext uri="{BB962C8B-B14F-4D97-AF65-F5344CB8AC3E}">
        <p14:creationId xmlns:p14="http://schemas.microsoft.com/office/powerpoint/2010/main" val="298660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DXY:</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 US Dollar Index (USDX, DXY) is an index (or measure) of the value of the United States dollar relative to a basket of foreign currencies, often referred to as a basket of US trade partners' currencies.</a:t>
            </a:r>
          </a:p>
          <a:p>
            <a:r>
              <a:rPr lang="en-US" sz="1200" b="0" i="0" u="none" strike="noStrike" kern="1200" dirty="0" smtClean="0">
                <a:solidFill>
                  <a:schemeClr val="tx1"/>
                </a:solidFill>
                <a:effectLst/>
                <a:latin typeface="+mn-lt"/>
                <a:ea typeface="+mn-ea"/>
                <a:cs typeface="+mn-cs"/>
              </a:rPr>
              <a:t>DJIA:  The Dow Jones Industrial Average, or simply the Dow, is a stock market index that indicates the value of 30 large, publicly owned companies based in the United States, and how they have traded in the stock market during various periods of time. The value of the Dow is not a weighted arithmetic mean and does not represent its component companies' market capitalization, but rather the sum of the price of one share of stock for each component company. The sum is corrected by a factor which changes whenever one of the component stocks has a stock split or stock dividend, so as to generate a consistent value for the index.</a:t>
            </a:r>
          </a:p>
          <a:p>
            <a:r>
              <a:rPr lang="en-US" sz="1200" b="0" i="0" u="none" strike="noStrike" kern="1200" dirty="0" smtClean="0">
                <a:solidFill>
                  <a:schemeClr val="tx1"/>
                </a:solidFill>
                <a:effectLst/>
                <a:latin typeface="+mn-lt"/>
                <a:ea typeface="+mn-ea"/>
                <a:cs typeface="+mn-cs"/>
              </a:rPr>
              <a:t>VIX:  The CBOE Volatility Index, known by its ticker symbol VIX, is a popular measure of the stock market's expectation of volatility implied by S&amp;P 500 index options. It is calculated and disseminated on a real-time basis by the Chicago Board Options Exchange, and is commonly referred to as the fear index or the fear gauge.</a:t>
            </a:r>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3</a:t>
            </a:fld>
            <a:endParaRPr lang="en-US"/>
          </a:p>
        </p:txBody>
      </p:sp>
    </p:spTree>
    <p:extLst>
      <p:ext uri="{BB962C8B-B14F-4D97-AF65-F5344CB8AC3E}">
        <p14:creationId xmlns:p14="http://schemas.microsoft.com/office/powerpoint/2010/main" val="172546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solidFill>
                  <a:schemeClr val="bg1"/>
                </a:solidFill>
              </a:rPr>
              <a:t>When looking at close price, each market index may have be graphed separately or on a separate y-axis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solidFill>
                  <a:schemeClr val="bg1"/>
                </a:solidFill>
              </a:rPr>
              <a:t>Timeframe:  2017 and 2018 to match the cryptocurrency Boom and Crash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14</a:t>
            </a:fld>
            <a:endParaRPr lang="en-US"/>
          </a:p>
        </p:txBody>
      </p:sp>
    </p:spTree>
    <p:extLst>
      <p:ext uri="{BB962C8B-B14F-4D97-AF65-F5344CB8AC3E}">
        <p14:creationId xmlns:p14="http://schemas.microsoft.com/office/powerpoint/2010/main" val="206956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DE0-6193-0D4F-BA6F-C5C9C7296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C71F4-3527-E442-95C0-0E942C72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E895-8F02-6F44-99DA-370F58EBCBC2}"/>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9EFBF709-DC02-D242-92E3-581B2459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95BD-A34E-2B4E-B815-30C3665E363B}"/>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451771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1C69-A1DD-5349-AE7C-BACB8D6F2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2D1C3-1660-FF4A-BC93-FB2D748E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18BD-27D8-B740-92C0-B3758B0843E3}"/>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5406AF47-4378-B94F-805D-5BA88AC9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0524-E4C9-1D40-B3FB-4F850C022623}"/>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9482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BFC7-7DE0-0740-96A4-EE1EFF31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15097-B196-0843-9010-4D9EF7D6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2950E-12DB-FA4A-933C-12F2566CF973}"/>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4A539E63-3BD5-314D-8235-97C758CB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E830-A67D-9D42-ADA1-7E15425BE859}"/>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5395514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D21-C67D-5140-B24D-C704ED476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17A0E-FEB1-C445-92DF-626CFCA5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88F95-6553-8C42-9492-0C02B92BCEB2}"/>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8B13A3EB-0DD1-CA48-942D-A0314F10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851E-FDC5-3247-AD8C-69909B20869E}"/>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549580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C26-BCD3-8344-B0C7-98DAD60A6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742FE-061F-2740-8A14-104FEEED4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8EA8C-DA4A-FF40-A214-9A446026390A}"/>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96E834A3-06DE-B14A-B177-1C25DC6D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D405C-193B-C343-85A9-B585ECCCCD87}"/>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703139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4A2-0076-D041-B10E-BFEFD623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89B7E-1F82-2E45-8E2B-BF22CE1CD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4C90A-AEF2-1648-B35F-26DB735CF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29AD-334B-1E4B-9F01-511792F94A17}"/>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6" name="Footer Placeholder 5">
            <a:extLst>
              <a:ext uri="{FF2B5EF4-FFF2-40B4-BE49-F238E27FC236}">
                <a16:creationId xmlns:a16="http://schemas.microsoft.com/office/drawing/2014/main" id="{65AC18CC-A060-FC41-8FB7-B8FCD86E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08E4-210D-B949-A05B-C1BBEEB8209D}"/>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214635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0C6-FEF9-A049-AE42-6A02E654E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5DEC7-50E6-0E4E-866C-F2E40D8A1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3D808-A733-1A40-AC3F-343706E8B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E70F6-88C3-5F40-BE1A-E2CB25DC9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9C982-A1C5-994B-B5E8-8AD1E7988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E479F-61AF-C94B-B503-3D8107762A64}"/>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8" name="Footer Placeholder 7">
            <a:extLst>
              <a:ext uri="{FF2B5EF4-FFF2-40B4-BE49-F238E27FC236}">
                <a16:creationId xmlns:a16="http://schemas.microsoft.com/office/drawing/2014/main" id="{77115BB2-5840-564A-9190-588C85A6E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E7223-484A-3647-A349-3EAF98CD0448}"/>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8741060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2E9D-0794-6547-B20A-A813527D0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20F1A-C39D-AC40-A4EE-5A1CA2B4B357}"/>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4" name="Footer Placeholder 3">
            <a:extLst>
              <a:ext uri="{FF2B5EF4-FFF2-40B4-BE49-F238E27FC236}">
                <a16:creationId xmlns:a16="http://schemas.microsoft.com/office/drawing/2014/main" id="{A618EE58-264F-1644-86F8-ACFDA5007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8FE9D-2B48-624C-A0BE-8D96A42F36A1}"/>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8881125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1F37-DEAF-FA4E-95A8-75F2795AE478}"/>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3" name="Footer Placeholder 2">
            <a:extLst>
              <a:ext uri="{FF2B5EF4-FFF2-40B4-BE49-F238E27FC236}">
                <a16:creationId xmlns:a16="http://schemas.microsoft.com/office/drawing/2014/main" id="{2569E642-6E06-0847-AD20-7840EA9B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4102A-0D6E-694A-8FC2-5337D641EFD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6577901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B60B-7CF8-C046-B15C-71E567A9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2CDF-C481-2148-BCB0-E2AC9E05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E7D9D-C624-0448-9945-9CEDBA65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E1A-37A8-184A-AADC-19CC52AEF71B}"/>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6" name="Footer Placeholder 5">
            <a:extLst>
              <a:ext uri="{FF2B5EF4-FFF2-40B4-BE49-F238E27FC236}">
                <a16:creationId xmlns:a16="http://schemas.microsoft.com/office/drawing/2014/main" id="{18762073-460A-8847-A604-18D6FC034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F8CAC-17C0-CA4A-9E0F-3AC1541E5DD0}"/>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028497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C1B-97B9-2040-BBFA-175464EE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E6914-1F6A-674A-8026-324FF5ED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73E80-3525-E74A-8EE0-E207852FC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50A6-054A-B748-8272-AE21798BF409}"/>
              </a:ext>
            </a:extLst>
          </p:cNvPr>
          <p:cNvSpPr>
            <a:spLocks noGrp="1"/>
          </p:cNvSpPr>
          <p:nvPr>
            <p:ph type="dt" sz="half" idx="10"/>
          </p:nvPr>
        </p:nvSpPr>
        <p:spPr/>
        <p:txBody>
          <a:bodyPr/>
          <a:lstStyle/>
          <a:p>
            <a:fld id="{B0535595-16B6-FA4A-8E7A-57CDD7B5B55A}" type="datetimeFigureOut">
              <a:rPr lang="en-US" smtClean="0"/>
              <a:t>4/4/2019</a:t>
            </a:fld>
            <a:endParaRPr lang="en-US"/>
          </a:p>
        </p:txBody>
      </p:sp>
      <p:sp>
        <p:nvSpPr>
          <p:cNvPr id="6" name="Footer Placeholder 5">
            <a:extLst>
              <a:ext uri="{FF2B5EF4-FFF2-40B4-BE49-F238E27FC236}">
                <a16:creationId xmlns:a16="http://schemas.microsoft.com/office/drawing/2014/main" id="{70A6DCB3-5B4D-3247-BE69-A04BC0ED4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9AF74-F5D8-C342-925F-2E860AE2B0B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946538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2E6D9-26EC-CA4C-BCF5-443A46BF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1E65E-A63C-8445-96D9-D7A83E9B2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3BA43-D807-574E-B311-061225C1E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5595-16B6-FA4A-8E7A-57CDD7B5B55A}" type="datetimeFigureOut">
              <a:rPr lang="en-US" smtClean="0"/>
              <a:t>4/4/2019</a:t>
            </a:fld>
            <a:endParaRPr lang="en-US"/>
          </a:p>
        </p:txBody>
      </p:sp>
      <p:sp>
        <p:nvSpPr>
          <p:cNvPr id="5" name="Footer Placeholder 4">
            <a:extLst>
              <a:ext uri="{FF2B5EF4-FFF2-40B4-BE49-F238E27FC236}">
                <a16:creationId xmlns:a16="http://schemas.microsoft.com/office/drawing/2014/main" id="{29A8D7A9-EBBC-7B4D-8487-EDFDABA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B9E89-F038-8740-A0FE-9071DC2C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C4EB-647A-9D43-9898-A028F4740006}" type="slidenum">
              <a:rPr lang="en-US" smtClean="0"/>
              <a:t>‹#›</a:t>
            </a:fld>
            <a:endParaRPr lang="en-US"/>
          </a:p>
        </p:txBody>
      </p:sp>
    </p:spTree>
    <p:extLst>
      <p:ext uri="{BB962C8B-B14F-4D97-AF65-F5344CB8AC3E}">
        <p14:creationId xmlns:p14="http://schemas.microsoft.com/office/powerpoint/2010/main" val="110087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CC382F-0B96-8441-8E0A-624CF84723B9}"/>
              </a:ext>
            </a:extLst>
          </p:cNvPr>
          <p:cNvSpPr>
            <a:spLocks noGrp="1"/>
          </p:cNvSpPr>
          <p:nvPr>
            <p:ph type="ctrTitle"/>
          </p:nvPr>
        </p:nvSpPr>
        <p:spPr>
          <a:xfrm>
            <a:off x="6271263" y="4267831"/>
            <a:ext cx="5120614" cy="363184"/>
          </a:xfrm>
        </p:spPr>
        <p:txBody>
          <a:bodyPr anchor="t">
            <a:normAutofit/>
          </a:bodyPr>
          <a:lstStyle/>
          <a:p>
            <a:pPr algn="l"/>
            <a:r>
              <a:rPr lang="en-US" sz="1800" dirty="0">
                <a:solidFill>
                  <a:srgbClr val="000000"/>
                </a:solidFill>
              </a:rPr>
              <a:t>Alina Smirnova and Reyna Gaoaen </a:t>
            </a:r>
          </a:p>
        </p:txBody>
      </p:sp>
      <p:sp>
        <p:nvSpPr>
          <p:cNvPr id="3" name="Subtitle 2">
            <a:extLst>
              <a:ext uri="{FF2B5EF4-FFF2-40B4-BE49-F238E27FC236}">
                <a16:creationId xmlns:a16="http://schemas.microsoft.com/office/drawing/2014/main" id="{84AB2BD2-7AAB-B746-AF06-E8FFAE7F328F}"/>
              </a:ext>
            </a:extLst>
          </p:cNvPr>
          <p:cNvSpPr>
            <a:spLocks noGrp="1"/>
          </p:cNvSpPr>
          <p:nvPr>
            <p:ph type="subTitle" idx="1"/>
          </p:nvPr>
        </p:nvSpPr>
        <p:spPr>
          <a:xfrm>
            <a:off x="6271264" y="2150773"/>
            <a:ext cx="5120613" cy="2117058"/>
          </a:xfrm>
        </p:spPr>
        <p:txBody>
          <a:bodyPr anchor="b">
            <a:noAutofit/>
          </a:bodyPr>
          <a:lstStyle/>
          <a:p>
            <a:pPr algn="l"/>
            <a:r>
              <a:rPr lang="en-US" sz="4000" b="1" dirty="0">
                <a:solidFill>
                  <a:srgbClr val="000000"/>
                </a:solidFill>
              </a:rPr>
              <a:t>Analysis of Cryptocurrency market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A73E1F-BC0C-CA48-8CBF-61FA696DF1CE}"/>
              </a:ext>
            </a:extLst>
          </p:cNvPr>
          <p:cNvPicPr>
            <a:picLocks noChangeAspect="1"/>
          </p:cNvPicPr>
          <p:nvPr/>
        </p:nvPicPr>
        <p:blipFill>
          <a:blip r:embed="rId3"/>
          <a:stretch>
            <a:fillRect/>
          </a:stretch>
        </p:blipFill>
        <p:spPr>
          <a:xfrm>
            <a:off x="0" y="774700"/>
            <a:ext cx="5283200" cy="6083300"/>
          </a:xfrm>
          <a:prstGeom prst="rect">
            <a:avLst/>
          </a:prstGeom>
        </p:spPr>
      </p:pic>
    </p:spTree>
    <p:extLst>
      <p:ext uri="{BB962C8B-B14F-4D97-AF65-F5344CB8AC3E}">
        <p14:creationId xmlns:p14="http://schemas.microsoft.com/office/powerpoint/2010/main" val="1039278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570"/>
            <a:ext cx="10515600" cy="1325563"/>
          </a:xfrm>
        </p:spPr>
        <p:txBody>
          <a:bodyPr/>
          <a:lstStyle/>
          <a:p>
            <a:pPr algn="ctr"/>
            <a:r>
              <a:rPr lang="en-US" b="1" dirty="0" smtClean="0"/>
              <a:t>Appendixes</a:t>
            </a:r>
            <a:endParaRPr lang="en-US" b="1" dirty="0"/>
          </a:p>
        </p:txBody>
      </p:sp>
    </p:spTree>
    <p:extLst>
      <p:ext uri="{BB962C8B-B14F-4D97-AF65-F5344CB8AC3E}">
        <p14:creationId xmlns:p14="http://schemas.microsoft.com/office/powerpoint/2010/main" val="181004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Cryptocurrency market analysis</a:t>
            </a:r>
            <a:br>
              <a:rPr lang="en-US" sz="2800" b="1" dirty="0">
                <a:solidFill>
                  <a:schemeClr val="bg1"/>
                </a:solidFill>
              </a:rPr>
            </a:br>
            <a:r>
              <a:rPr lang="en-US" sz="2800" b="1" dirty="0">
                <a:solidFill>
                  <a:schemeClr val="bg1"/>
                </a:solidFill>
              </a:rPr>
              <a:t>(historical data)</a:t>
            </a:r>
          </a:p>
        </p:txBody>
      </p:sp>
      <p:pic>
        <p:nvPicPr>
          <p:cNvPr id="10" name="Content Placeholder 9" descr="A screenshot of a cell phone&#10;&#10;Description automatically generated">
            <a:extLst>
              <a:ext uri="{FF2B5EF4-FFF2-40B4-BE49-F238E27FC236}">
                <a16:creationId xmlns:a16="http://schemas.microsoft.com/office/drawing/2014/main" id="{4AF2BF7C-FCFC-6242-AFA5-F1EC8411B7AF}"/>
              </a:ext>
            </a:extLst>
          </p:cNvPr>
          <p:cNvPicPr>
            <a:picLocks noGrp="1" noChangeAspect="1"/>
          </p:cNvPicPr>
          <p:nvPr>
            <p:ph idx="1"/>
          </p:nvPr>
        </p:nvPicPr>
        <p:blipFill>
          <a:blip r:embed="rId2"/>
          <a:stretch>
            <a:fillRect/>
          </a:stretch>
        </p:blipFill>
        <p:spPr>
          <a:xfrm>
            <a:off x="5609581" y="447233"/>
            <a:ext cx="5855677" cy="1589151"/>
          </a:xfrm>
        </p:spPr>
      </p:pic>
      <p:pic>
        <p:nvPicPr>
          <p:cNvPr id="11"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3"/>
          <a:stretch>
            <a:fillRect/>
          </a:stretch>
        </p:blipFill>
        <p:spPr>
          <a:xfrm>
            <a:off x="5297764" y="2019010"/>
            <a:ext cx="6250770" cy="4540052"/>
          </a:xfrm>
          <a:prstGeom prst="rect">
            <a:avLst/>
          </a:prstGeom>
        </p:spPr>
      </p:pic>
      <p:sp>
        <p:nvSpPr>
          <p:cNvPr id="15" name="TextBox 14">
            <a:extLst>
              <a:ext uri="{FF2B5EF4-FFF2-40B4-BE49-F238E27FC236}">
                <a16:creationId xmlns:a16="http://schemas.microsoft.com/office/drawing/2014/main" id="{7E319E74-EEDF-DF40-9B7C-AE6E1E83B766}"/>
              </a:ext>
            </a:extLst>
          </p:cNvPr>
          <p:cNvSpPr txBox="1"/>
          <p:nvPr/>
        </p:nvSpPr>
        <p:spPr>
          <a:xfrm>
            <a:off x="479995" y="2996374"/>
            <a:ext cx="36909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Shows price changes for most popular cryptocurrencies </a:t>
            </a:r>
          </a:p>
          <a:p>
            <a:pPr marL="285750" indent="-285750">
              <a:buFont typeface="Arial" panose="020B0604020202020204" pitchFamily="34" charset="0"/>
              <a:buChar char="•"/>
            </a:pPr>
            <a:r>
              <a:rPr lang="en-US" dirty="0">
                <a:solidFill>
                  <a:schemeClr val="bg1"/>
                </a:solidFill>
              </a:rPr>
              <a:t>demonstrates trends</a:t>
            </a:r>
          </a:p>
          <a:p>
            <a:pPr marL="285750" indent="-285750">
              <a:buFont typeface="Arial" panose="020B0604020202020204" pitchFamily="34" charset="0"/>
              <a:buChar char="•"/>
            </a:pPr>
            <a:r>
              <a:rPr lang="en-US" dirty="0">
                <a:solidFill>
                  <a:schemeClr val="bg1"/>
                </a:solidFill>
              </a:rPr>
              <a:t>Rapid grow by Dec 17 2017</a:t>
            </a:r>
          </a:p>
          <a:p>
            <a:pPr marL="285750" indent="-285750">
              <a:buFont typeface="Arial" panose="020B0604020202020204" pitchFamily="34" charset="0"/>
              <a:buChar char="•"/>
            </a:pPr>
            <a:r>
              <a:rPr lang="en-US" dirty="0">
                <a:solidFill>
                  <a:schemeClr val="bg1"/>
                </a:solidFill>
              </a:rPr>
              <a:t>Is there correlation between different cryptocurrencies???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6838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1248508"/>
            <a:ext cx="3669161" cy="633046"/>
          </a:xfrm>
        </p:spPr>
        <p:txBody>
          <a:bodyPr>
            <a:normAutofit fontScale="90000"/>
          </a:bodyPr>
          <a:lstStyle/>
          <a:p>
            <a:r>
              <a:rPr lang="en-US" b="1" dirty="0">
                <a:solidFill>
                  <a:srgbClr val="FFFFFF"/>
                </a:solidFill>
              </a:rPr>
              <a:t>Google search popularity </a:t>
            </a:r>
          </a:p>
        </p:txBody>
      </p:sp>
      <p:pic>
        <p:nvPicPr>
          <p:cNvPr id="9"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3"/>
          <a:stretch>
            <a:fillRect/>
          </a:stretch>
        </p:blipFill>
        <p:spPr>
          <a:xfrm>
            <a:off x="5556737" y="597877"/>
            <a:ext cx="6635262" cy="5345723"/>
          </a:xfrm>
        </p:spPr>
      </p:pic>
      <p:sp>
        <p:nvSpPr>
          <p:cNvPr id="10" name="TextBox 9">
            <a:extLst>
              <a:ext uri="{FF2B5EF4-FFF2-40B4-BE49-F238E27FC236}">
                <a16:creationId xmlns:a16="http://schemas.microsoft.com/office/drawing/2014/main" id="{63E1E3F3-FD6B-3E48-A742-7B6D7FD08FD5}"/>
              </a:ext>
            </a:extLst>
          </p:cNvPr>
          <p:cNvSpPr txBox="1"/>
          <p:nvPr/>
        </p:nvSpPr>
        <p:spPr>
          <a:xfrm>
            <a:off x="421069" y="2393575"/>
            <a:ext cx="39837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Chose the most popular search keywords</a:t>
            </a:r>
          </a:p>
        </p:txBody>
      </p:sp>
    </p:spTree>
    <p:extLst>
      <p:ext uri="{BB962C8B-B14F-4D97-AF65-F5344CB8AC3E}">
        <p14:creationId xmlns:p14="http://schemas.microsoft.com/office/powerpoint/2010/main" val="2567009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CF1994-3CA5-1D4B-8CE6-65AFB22705D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Check for the correlation </a:t>
            </a:r>
          </a:p>
        </p:txBody>
      </p:sp>
      <p:pic>
        <p:nvPicPr>
          <p:cNvPr id="17"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2"/>
          <a:srcRect r="4628" b="1"/>
          <a:stretch/>
        </p:blipFill>
        <p:spPr>
          <a:xfrm>
            <a:off x="0" y="0"/>
            <a:ext cx="7966595" cy="4767071"/>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EEB4CDA9-46B1-47A6-A72B-06F18F294865}"/>
              </a:ext>
            </a:extLst>
          </p:cNvPr>
          <p:cNvSpPr>
            <a:spLocks noGrp="1"/>
          </p:cNvSpPr>
          <p:nvPr>
            <p:ph idx="1"/>
          </p:nvPr>
        </p:nvSpPr>
        <p:spPr>
          <a:xfrm>
            <a:off x="7966595" y="773724"/>
            <a:ext cx="3487463" cy="5328138"/>
          </a:xfrm>
        </p:spPr>
        <p:txBody>
          <a:bodyPr anchor="ctr">
            <a:noAutofit/>
          </a:bodyPr>
          <a:lstStyle/>
          <a:p>
            <a:r>
              <a:rPr lang="en-US" sz="2000" dirty="0">
                <a:solidFill>
                  <a:schemeClr val="bg1"/>
                </a:solidFill>
              </a:rPr>
              <a:t>each currency is, obviously, strongly correlated with itself</a:t>
            </a:r>
          </a:p>
          <a:p>
            <a:r>
              <a:rPr lang="en-US" sz="2000" dirty="0">
                <a:solidFill>
                  <a:schemeClr val="bg1"/>
                </a:solidFill>
              </a:rPr>
              <a:t>Most of the cryptos are correlated with each other - they tend to spike and crash collectively</a:t>
            </a:r>
          </a:p>
          <a:p>
            <a:r>
              <a:rPr lang="en-US" sz="2000" dirty="0">
                <a:solidFill>
                  <a:schemeClr val="bg1"/>
                </a:solidFill>
              </a:rPr>
              <a:t>Except XRP from Ripple  and BCH (Bitcoin Cash) </a:t>
            </a:r>
            <a:r>
              <a:rPr lang="ru-RU" sz="2000" dirty="0">
                <a:solidFill>
                  <a:schemeClr val="bg1"/>
                </a:solidFill>
              </a:rPr>
              <a:t> - </a:t>
            </a:r>
            <a:r>
              <a:rPr lang="en-US" sz="2000" dirty="0">
                <a:solidFill>
                  <a:schemeClr val="bg1"/>
                </a:solidFill>
              </a:rPr>
              <a:t>weak interconnection</a:t>
            </a:r>
            <a:r>
              <a:rPr lang="ru-RU" sz="2000" dirty="0">
                <a:solidFill>
                  <a:schemeClr val="bg1"/>
                </a:solidFill>
              </a:rPr>
              <a:t>  </a:t>
            </a:r>
            <a:r>
              <a:rPr lang="en-US" sz="2000" dirty="0">
                <a:solidFill>
                  <a:schemeClr val="bg1"/>
                </a:solidFill>
              </a:rPr>
              <a:t>with others cryptos.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88167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4099" y="2187866"/>
            <a:ext cx="3615798" cy="1251789"/>
          </a:xfrm>
          <a:prstGeom prst="rect">
            <a:avLst/>
          </a:prstGeom>
          <a:effectLst>
            <a:outerShdw blurRad="50800" dist="50800" dir="5400000" algn="ctr" rotWithShape="0">
              <a:srgbClr val="000000">
                <a:alpha val="0"/>
              </a:srgbClr>
            </a:outerShdw>
            <a:reflection stA="0" endPos="65000" dist="50800" dir="5400000" sy="-100000" algn="bl" rotWithShape="0"/>
          </a:effectLst>
          <a:scene3d>
            <a:camera prst="orthographicFront"/>
            <a:lightRig rig="morning" dir="t"/>
          </a:scene3d>
          <a:sp3d prstMaterial="plastic"/>
        </p:spPr>
      </p:pic>
      <p:pic>
        <p:nvPicPr>
          <p:cNvPr id="14" name="Picture 13"/>
          <p:cNvPicPr>
            <a:picLocks noChangeAspect="1"/>
          </p:cNvPicPr>
          <p:nvPr/>
        </p:nvPicPr>
        <p:blipFill>
          <a:blip r:embed="rId4"/>
          <a:stretch>
            <a:fillRect/>
          </a:stretch>
        </p:blipFill>
        <p:spPr>
          <a:xfrm>
            <a:off x="2021998" y="1773079"/>
            <a:ext cx="4256881" cy="2305050"/>
          </a:xfrm>
          <a:prstGeom prst="rect">
            <a:avLst/>
          </a:prstGeom>
          <a:scene3d>
            <a:camera prst="orthographicFront"/>
            <a:lightRig rig="chilly" dir="t"/>
          </a:scene3d>
          <a:sp3d contourW="31750">
            <a:contourClr>
              <a:schemeClr val="bg2">
                <a:lumMod val="25000"/>
              </a:schemeClr>
            </a:contourClr>
          </a:sp3d>
        </p:spPr>
      </p:pic>
      <p:sp>
        <p:nvSpPr>
          <p:cNvPr id="8" name="Title 7"/>
          <p:cNvSpPr>
            <a:spLocks noGrp="1"/>
          </p:cNvSpPr>
          <p:nvPr>
            <p:ph type="title"/>
          </p:nvPr>
        </p:nvSpPr>
        <p:spPr>
          <a:xfrm>
            <a:off x="283467" y="254224"/>
            <a:ext cx="5956618" cy="1325563"/>
          </a:xfrm>
          <a:solidFill>
            <a:schemeClr val="tx1">
              <a:lumMod val="75000"/>
              <a:lumOff val="25000"/>
            </a:schemeClr>
          </a:solidFill>
        </p:spPr>
        <p:txBody>
          <a:bodyPr>
            <a:normAutofit/>
          </a:bodyPr>
          <a:lstStyle/>
          <a:p>
            <a:pPr algn="ctr"/>
            <a:r>
              <a:rPr lang="en-US" sz="2000" dirty="0" smtClean="0">
                <a:solidFill>
                  <a:schemeClr val="bg1"/>
                </a:solidFill>
              </a:rPr>
              <a:t/>
            </a:r>
            <a:br>
              <a:rPr lang="en-US" sz="2000" dirty="0" smtClean="0">
                <a:solidFill>
                  <a:schemeClr val="bg1"/>
                </a:solidFill>
              </a:rPr>
            </a:br>
            <a:endParaRPr lang="en-US" sz="2000" dirty="0">
              <a:solidFill>
                <a:schemeClr val="bg1"/>
              </a:solidFill>
            </a:endParaRPr>
          </a:p>
        </p:txBody>
      </p:sp>
      <p:pic>
        <p:nvPicPr>
          <p:cNvPr id="30" name="Picture 29"/>
          <p:cNvPicPr>
            <a:picLocks noChangeAspect="1"/>
          </p:cNvPicPr>
          <p:nvPr/>
        </p:nvPicPr>
        <p:blipFill>
          <a:blip r:embed="rId5"/>
          <a:stretch>
            <a:fillRect/>
          </a:stretch>
        </p:blipFill>
        <p:spPr>
          <a:xfrm>
            <a:off x="6744394" y="963731"/>
            <a:ext cx="4918484" cy="2163457"/>
          </a:xfrm>
          <a:prstGeom prst="rect">
            <a:avLst/>
          </a:prstGeom>
          <a:scene3d>
            <a:camera prst="orthographicFront"/>
            <a:lightRig rig="threePt" dir="t"/>
          </a:scene3d>
          <a:sp3d contourW="31750"/>
        </p:spPr>
      </p:pic>
      <p:pic>
        <p:nvPicPr>
          <p:cNvPr id="23" name="Picture 22"/>
          <p:cNvPicPr>
            <a:picLocks noChangeAspect="1"/>
          </p:cNvPicPr>
          <p:nvPr/>
        </p:nvPicPr>
        <p:blipFill>
          <a:blip r:embed="rId6"/>
          <a:stretch>
            <a:fillRect/>
          </a:stretch>
        </p:blipFill>
        <p:spPr>
          <a:xfrm>
            <a:off x="7185769" y="472762"/>
            <a:ext cx="4035733" cy="1073727"/>
          </a:xfrm>
          <a:prstGeom prst="rect">
            <a:avLst/>
          </a:prstGeom>
          <a:scene3d>
            <a:camera prst="orthographicFront"/>
            <a:lightRig rig="morning" dir="t"/>
          </a:scene3d>
        </p:spPr>
      </p:pic>
      <p:pic>
        <p:nvPicPr>
          <p:cNvPr id="31" name="Picture 30"/>
          <p:cNvPicPr>
            <a:picLocks noChangeAspect="1"/>
          </p:cNvPicPr>
          <p:nvPr/>
        </p:nvPicPr>
        <p:blipFill>
          <a:blip r:embed="rId7"/>
          <a:stretch>
            <a:fillRect/>
          </a:stretch>
        </p:blipFill>
        <p:spPr>
          <a:xfrm>
            <a:off x="7957739" y="3459626"/>
            <a:ext cx="3907939" cy="1076991"/>
          </a:xfrm>
          <a:prstGeom prst="rect">
            <a:avLst/>
          </a:prstGeom>
          <a:scene3d>
            <a:camera prst="orthographicFront"/>
            <a:lightRig rig="morning" dir="t"/>
          </a:scene3d>
        </p:spPr>
      </p:pic>
      <p:pic>
        <p:nvPicPr>
          <p:cNvPr id="32" name="Picture 31"/>
          <p:cNvPicPr>
            <a:picLocks noChangeAspect="1"/>
          </p:cNvPicPr>
          <p:nvPr/>
        </p:nvPicPr>
        <p:blipFill>
          <a:blip r:embed="rId8"/>
          <a:stretch>
            <a:fillRect/>
          </a:stretch>
        </p:blipFill>
        <p:spPr>
          <a:xfrm>
            <a:off x="6900257" y="3959323"/>
            <a:ext cx="3615343" cy="2051890"/>
          </a:xfrm>
          <a:prstGeom prst="rect">
            <a:avLst/>
          </a:prstGeom>
          <a:scene3d>
            <a:camera prst="orthographicFront"/>
            <a:lightRig rig="threePt" dir="t"/>
          </a:scene3d>
          <a:sp3d contourW="31750"/>
        </p:spPr>
      </p:pic>
      <p:pic>
        <p:nvPicPr>
          <p:cNvPr id="16" name="Picture 15"/>
          <p:cNvPicPr>
            <a:picLocks noChangeAspect="1"/>
          </p:cNvPicPr>
          <p:nvPr/>
        </p:nvPicPr>
        <p:blipFill>
          <a:blip r:embed="rId9"/>
          <a:stretch>
            <a:fillRect/>
          </a:stretch>
        </p:blipFill>
        <p:spPr>
          <a:xfrm>
            <a:off x="1507450" y="4160518"/>
            <a:ext cx="4212455" cy="1914571"/>
          </a:xfrm>
          <a:prstGeom prst="rect">
            <a:avLst/>
          </a:prstGeom>
          <a:scene3d>
            <a:camera prst="orthographicFront"/>
            <a:lightRig rig="threePt" dir="t"/>
          </a:scene3d>
          <a:sp3d contourW="31750"/>
        </p:spPr>
      </p:pic>
      <p:pic>
        <p:nvPicPr>
          <p:cNvPr id="15" name="Picture 14"/>
          <p:cNvPicPr>
            <a:picLocks noChangeAspect="1"/>
          </p:cNvPicPr>
          <p:nvPr/>
        </p:nvPicPr>
        <p:blipFill>
          <a:blip r:embed="rId10"/>
          <a:stretch>
            <a:fillRect/>
          </a:stretch>
        </p:blipFill>
        <p:spPr>
          <a:xfrm>
            <a:off x="327098" y="4817168"/>
            <a:ext cx="2776666" cy="967133"/>
          </a:xfrm>
          <a:prstGeom prst="rect">
            <a:avLst/>
          </a:prstGeom>
          <a:scene3d>
            <a:camera prst="orthographicFront"/>
            <a:lightRig rig="morning" dir="t"/>
          </a:scene3d>
        </p:spPr>
      </p:pic>
      <p:sp>
        <p:nvSpPr>
          <p:cNvPr id="34" name="Title 1">
            <a:extLst>
              <a:ext uri="{FF2B5EF4-FFF2-40B4-BE49-F238E27FC236}">
                <a16:creationId xmlns:a16="http://schemas.microsoft.com/office/drawing/2014/main" id="{09468F61-2FA1-1244-B5F6-887BB37CEA8C}"/>
              </a:ext>
            </a:extLst>
          </p:cNvPr>
          <p:cNvSpPr txBox="1">
            <a:spLocks/>
          </p:cNvSpPr>
          <p:nvPr/>
        </p:nvSpPr>
        <p:spPr>
          <a:xfrm>
            <a:off x="592737" y="375010"/>
            <a:ext cx="5022054" cy="11241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Data Exploration Continued…</a:t>
            </a:r>
            <a:endParaRPr lang="en-US" sz="2800" b="1" dirty="0">
              <a:solidFill>
                <a:schemeClr val="bg1"/>
              </a:solidFill>
            </a:endParaRPr>
          </a:p>
        </p:txBody>
      </p:sp>
    </p:spTree>
    <p:extLst>
      <p:ext uri="{BB962C8B-B14F-4D97-AF65-F5344CB8AC3E}">
        <p14:creationId xmlns:p14="http://schemas.microsoft.com/office/powerpoint/2010/main" val="324301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3C7A-27E7-7D42-8260-96CF12FC91B6}"/>
              </a:ext>
            </a:extLst>
          </p:cNvPr>
          <p:cNvSpPr>
            <a:spLocks noGrp="1"/>
          </p:cNvSpPr>
          <p:nvPr>
            <p:ph type="title"/>
          </p:nvPr>
        </p:nvSpPr>
        <p:spPr>
          <a:xfrm>
            <a:off x="838200" y="365126"/>
            <a:ext cx="10515600" cy="562154"/>
          </a:xfrm>
        </p:spPr>
        <p:txBody>
          <a:bodyPr>
            <a:normAutofit/>
          </a:bodyPr>
          <a:lstStyle/>
          <a:p>
            <a:r>
              <a:rPr lang="en-US" sz="3200" b="1" u="sng" dirty="0">
                <a:solidFill>
                  <a:schemeClr val="accent1">
                    <a:lumMod val="75000"/>
                  </a:schemeClr>
                </a:solidFill>
              </a:rPr>
              <a:t>What is cryptocurrency..</a:t>
            </a:r>
          </a:p>
        </p:txBody>
      </p:sp>
      <p:sp>
        <p:nvSpPr>
          <p:cNvPr id="3" name="Content Placeholder 2">
            <a:extLst>
              <a:ext uri="{FF2B5EF4-FFF2-40B4-BE49-F238E27FC236}">
                <a16:creationId xmlns:a16="http://schemas.microsoft.com/office/drawing/2014/main" id="{E2E74D45-2B65-6649-91A8-0F12E1DBB5EB}"/>
              </a:ext>
            </a:extLst>
          </p:cNvPr>
          <p:cNvSpPr>
            <a:spLocks noGrp="1"/>
          </p:cNvSpPr>
          <p:nvPr>
            <p:ph idx="1"/>
          </p:nvPr>
        </p:nvSpPr>
        <p:spPr>
          <a:xfrm>
            <a:off x="541986" y="927280"/>
            <a:ext cx="10515600" cy="1326524"/>
          </a:xfrm>
        </p:spPr>
        <p:txBody>
          <a:bodyPr>
            <a:normAutofit/>
          </a:bodyPr>
          <a:lstStyle/>
          <a:p>
            <a:pPr marL="0" indent="0">
              <a:buNone/>
            </a:pPr>
            <a:r>
              <a:rPr lang="en-US" dirty="0"/>
              <a:t>a digital currency in which encryption techniques are used to regulate the generation of units of currency and verify the transfer of funds, operating independently of a central bank.</a:t>
            </a:r>
          </a:p>
        </p:txBody>
      </p:sp>
      <p:sp>
        <p:nvSpPr>
          <p:cNvPr id="4" name="TextBox 3">
            <a:extLst>
              <a:ext uri="{FF2B5EF4-FFF2-40B4-BE49-F238E27FC236}">
                <a16:creationId xmlns:a16="http://schemas.microsoft.com/office/drawing/2014/main" id="{FD782647-5DDB-FD4E-BB04-D236BCA2370A}"/>
              </a:ext>
            </a:extLst>
          </p:cNvPr>
          <p:cNvSpPr txBox="1"/>
          <p:nvPr/>
        </p:nvSpPr>
        <p:spPr>
          <a:xfrm>
            <a:off x="5513936" y="2743369"/>
            <a:ext cx="5859886" cy="3139321"/>
          </a:xfrm>
          <a:prstGeom prst="rect">
            <a:avLst/>
          </a:prstGeom>
          <a:solidFill>
            <a:schemeClr val="accent5">
              <a:lumMod val="20000"/>
              <a:lumOff val="80000"/>
            </a:schemeClr>
          </a:solidFill>
          <a:ln>
            <a:noFill/>
          </a:ln>
        </p:spPr>
        <p:txBody>
          <a:bodyPr wrap="square" rtlCol="0">
            <a:spAutoFit/>
          </a:bodyPr>
          <a:lstStyle/>
          <a:p>
            <a:r>
              <a:rPr lang="en-US" b="1" u="sng" dirty="0">
                <a:solidFill>
                  <a:schemeClr val="accent1"/>
                </a:solidFill>
              </a:rPr>
              <a:t>Interesting facts:</a:t>
            </a:r>
          </a:p>
          <a:p>
            <a:pPr marL="285750" indent="-285750">
              <a:buFont typeface="Arial" panose="020B0604020202020204" pitchFamily="34" charset="0"/>
              <a:buChar char="•"/>
            </a:pPr>
            <a:r>
              <a:rPr lang="en-US" dirty="0"/>
              <a:t>The first cryptocurrency named </a:t>
            </a:r>
            <a:r>
              <a:rPr lang="en-US" b="1" dirty="0">
                <a:solidFill>
                  <a:srgbClr val="FF0000"/>
                </a:solidFill>
              </a:rPr>
              <a:t>Bitcoin</a:t>
            </a:r>
            <a:r>
              <a:rPr lang="en-US" dirty="0"/>
              <a:t> appeared in 2009</a:t>
            </a:r>
          </a:p>
          <a:p>
            <a:pPr marL="285750" indent="-285750">
              <a:buFont typeface="Arial" panose="020B0604020202020204" pitchFamily="34" charset="0"/>
              <a:buChar char="•"/>
            </a:pPr>
            <a:r>
              <a:rPr lang="en-US" b="1" dirty="0"/>
              <a:t>Satoshi Nakamoto</a:t>
            </a:r>
            <a:r>
              <a:rPr lang="en-US" dirty="0"/>
              <a:t>, the unknown inventor of Bitcoin</a:t>
            </a:r>
          </a:p>
          <a:p>
            <a:pPr marL="285750" indent="-285750">
              <a:buFont typeface="Arial" panose="020B0604020202020204" pitchFamily="34" charset="0"/>
              <a:buChar char="•"/>
            </a:pPr>
            <a:r>
              <a:rPr lang="en-US" b="1">
                <a:solidFill>
                  <a:srgbClr val="FF0000"/>
                </a:solidFill>
              </a:rPr>
              <a:t> </a:t>
            </a:r>
            <a:r>
              <a:rPr lang="en-US" b="1" smtClean="0">
                <a:solidFill>
                  <a:srgbClr val="FF0000"/>
                </a:solidFill>
              </a:rPr>
              <a:t>$184.5 </a:t>
            </a:r>
            <a:r>
              <a:rPr lang="en-US" b="1" dirty="0">
                <a:solidFill>
                  <a:srgbClr val="FF0000"/>
                </a:solidFill>
              </a:rPr>
              <a:t>Billions </a:t>
            </a:r>
            <a:r>
              <a:rPr lang="en-US" dirty="0"/>
              <a:t>- Cryptocurrency market capitalization</a:t>
            </a:r>
          </a:p>
          <a:p>
            <a:pPr marL="285750" indent="-285750">
              <a:buFont typeface="Arial" panose="020B0604020202020204" pitchFamily="34" charset="0"/>
              <a:buChar char="•"/>
            </a:pPr>
            <a:r>
              <a:rPr lang="en-US" dirty="0"/>
              <a:t>The most expensive coin </a:t>
            </a:r>
            <a:r>
              <a:rPr lang="en-US" b="1" dirty="0"/>
              <a:t>RSK Smart Bitcoin  </a:t>
            </a:r>
            <a:r>
              <a:rPr lang="en-US" dirty="0"/>
              <a:t>-  </a:t>
            </a:r>
            <a:r>
              <a:rPr lang="en-US" b="1" dirty="0"/>
              <a:t>5032 $</a:t>
            </a:r>
            <a:endParaRPr lang="ru-RU" b="1" dirty="0"/>
          </a:p>
          <a:p>
            <a:pPr marL="285750" indent="-285750">
              <a:buFont typeface="Arial" panose="020B0604020202020204" pitchFamily="34" charset="0"/>
              <a:buChar char="•"/>
            </a:pPr>
            <a:r>
              <a:rPr lang="en-US" dirty="0"/>
              <a:t>Cheapest coin </a:t>
            </a:r>
            <a:r>
              <a:rPr lang="ru-RU" dirty="0"/>
              <a:t> </a:t>
            </a:r>
            <a:r>
              <a:rPr lang="en-US" b="1" dirty="0" err="1"/>
              <a:t>Jingtum</a:t>
            </a:r>
            <a:r>
              <a:rPr lang="en-US" b="1" dirty="0"/>
              <a:t> Tech </a:t>
            </a:r>
            <a:r>
              <a:rPr lang="en-US" dirty="0"/>
              <a:t>– </a:t>
            </a:r>
            <a:r>
              <a:rPr lang="en-US" b="1" dirty="0"/>
              <a:t>0,000891 $</a:t>
            </a:r>
          </a:p>
          <a:p>
            <a:pPr marL="285750" indent="-285750">
              <a:buFont typeface="Arial" panose="020B0604020202020204" pitchFamily="34" charset="0"/>
              <a:buChar char="•"/>
            </a:pPr>
            <a:r>
              <a:rPr lang="en-US" dirty="0"/>
              <a:t>There are 1,658 cryptocurrencies, according to </a:t>
            </a:r>
            <a:r>
              <a:rPr lang="en-US" dirty="0" err="1"/>
              <a:t>investing.com</a:t>
            </a:r>
            <a:endParaRPr lang="en-US" dirty="0"/>
          </a:p>
          <a:p>
            <a:pPr marL="285750" indent="-285750">
              <a:buFont typeface="Arial" panose="020B0604020202020204" pitchFamily="34" charset="0"/>
              <a:buChar char="•"/>
            </a:pPr>
            <a:r>
              <a:rPr lang="en-US" dirty="0"/>
              <a:t>There will only ever be </a:t>
            </a:r>
            <a:r>
              <a:rPr lang="en-US" b="1" dirty="0"/>
              <a:t>21 million bitcoins</a:t>
            </a:r>
          </a:p>
          <a:p>
            <a:pPr marL="285750" indent="-285750">
              <a:buFont typeface="Arial" panose="020B0604020202020204" pitchFamily="34" charset="0"/>
              <a:buChar char="•"/>
            </a:pPr>
            <a:r>
              <a:rPr lang="en-US" b="1" dirty="0"/>
              <a:t>Bitcoins don’t grow on trees)))</a:t>
            </a:r>
          </a:p>
          <a:p>
            <a:pPr marL="285750" indent="-28575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756B939B-4C9A-5C49-A8DD-1C88F484B206}"/>
              </a:ext>
            </a:extLst>
          </p:cNvPr>
          <p:cNvSpPr txBox="1"/>
          <p:nvPr/>
        </p:nvSpPr>
        <p:spPr>
          <a:xfrm>
            <a:off x="818178" y="2420203"/>
            <a:ext cx="4521844" cy="646331"/>
          </a:xfrm>
          <a:prstGeom prst="rect">
            <a:avLst/>
          </a:prstGeom>
          <a:noFill/>
        </p:spPr>
        <p:txBody>
          <a:bodyPr wrap="square" rtlCol="0">
            <a:spAutoFit/>
          </a:bodyPr>
          <a:lstStyle/>
          <a:p>
            <a:r>
              <a:rPr lang="en-US" sz="3600" b="1" i="1" dirty="0" smtClean="0">
                <a:solidFill>
                  <a:srgbClr val="FF0000"/>
                </a:solidFill>
              </a:rPr>
              <a:t>184.5 </a:t>
            </a:r>
            <a:r>
              <a:rPr lang="en-US" sz="3600" b="1" i="1" dirty="0">
                <a:solidFill>
                  <a:srgbClr val="FF0000"/>
                </a:solidFill>
              </a:rPr>
              <a:t>Billions </a:t>
            </a:r>
            <a:endParaRPr lang="en-US" sz="3600" b="1" i="1" dirty="0"/>
          </a:p>
        </p:txBody>
      </p:sp>
      <p:pic>
        <p:nvPicPr>
          <p:cNvPr id="12" name="Picture 11">
            <a:extLst>
              <a:ext uri="{FF2B5EF4-FFF2-40B4-BE49-F238E27FC236}">
                <a16:creationId xmlns:a16="http://schemas.microsoft.com/office/drawing/2014/main" id="{20BAFC4A-E408-F84F-8498-3A2BDFD5F6D7}"/>
              </a:ext>
            </a:extLst>
          </p:cNvPr>
          <p:cNvPicPr>
            <a:picLocks noChangeAspect="1"/>
          </p:cNvPicPr>
          <p:nvPr/>
        </p:nvPicPr>
        <p:blipFill>
          <a:blip r:embed="rId3"/>
          <a:stretch>
            <a:fillRect/>
          </a:stretch>
        </p:blipFill>
        <p:spPr>
          <a:xfrm>
            <a:off x="818178" y="2978452"/>
            <a:ext cx="4184600" cy="2904238"/>
          </a:xfrm>
          <a:prstGeom prst="rect">
            <a:avLst/>
          </a:prstGeom>
        </p:spPr>
      </p:pic>
    </p:spTree>
    <p:extLst>
      <p:ext uri="{BB962C8B-B14F-4D97-AF65-F5344CB8AC3E}">
        <p14:creationId xmlns:p14="http://schemas.microsoft.com/office/powerpoint/2010/main" val="340620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Hypothesis</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838200" y="824249"/>
            <a:ext cx="10515600" cy="978793"/>
          </a:xfrm>
        </p:spPr>
        <p:txBody>
          <a:bodyPr/>
          <a:lstStyle/>
          <a:p>
            <a:pPr marL="0" indent="0">
              <a:buNone/>
            </a:pPr>
            <a:r>
              <a:rPr lang="en-US" dirty="0"/>
              <a:t>Cryptocurrency market is affected by the strength of the other markets, as well as of the google search popularity.</a:t>
            </a:r>
          </a:p>
        </p:txBody>
      </p:sp>
      <p:sp>
        <p:nvSpPr>
          <p:cNvPr id="4" name="TextBox 3">
            <a:extLst>
              <a:ext uri="{FF2B5EF4-FFF2-40B4-BE49-F238E27FC236}">
                <a16:creationId xmlns:a16="http://schemas.microsoft.com/office/drawing/2014/main" id="{752DE980-A88D-3048-90C9-D32F0DD7604C}"/>
              </a:ext>
            </a:extLst>
          </p:cNvPr>
          <p:cNvSpPr txBox="1"/>
          <p:nvPr/>
        </p:nvSpPr>
        <p:spPr>
          <a:xfrm>
            <a:off x="838200" y="1803042"/>
            <a:ext cx="10289145" cy="1384995"/>
          </a:xfrm>
          <a:prstGeom prst="rect">
            <a:avLst/>
          </a:prstGeom>
          <a:noFill/>
        </p:spPr>
        <p:txBody>
          <a:bodyPr wrap="square" rtlCol="0">
            <a:spAutoFit/>
          </a:bodyPr>
          <a:lstStyle/>
          <a:p>
            <a:r>
              <a:rPr lang="en-US" sz="2800" dirty="0">
                <a:solidFill>
                  <a:schemeClr val="accent1"/>
                </a:solidFill>
              </a:rPr>
              <a:t>Goal:</a:t>
            </a:r>
          </a:p>
          <a:p>
            <a:r>
              <a:rPr lang="en-US" sz="2800" dirty="0"/>
              <a:t>Investigate and find the relationship between cryptocurrency market, stock market and google search popularity.  </a:t>
            </a:r>
          </a:p>
        </p:txBody>
      </p:sp>
      <p:sp>
        <p:nvSpPr>
          <p:cNvPr id="5" name="TextBox 4">
            <a:extLst>
              <a:ext uri="{FF2B5EF4-FFF2-40B4-BE49-F238E27FC236}">
                <a16:creationId xmlns:a16="http://schemas.microsoft.com/office/drawing/2014/main" id="{45641FA5-6B99-254C-9119-B8F8731857C8}"/>
              </a:ext>
            </a:extLst>
          </p:cNvPr>
          <p:cNvSpPr txBox="1"/>
          <p:nvPr/>
        </p:nvSpPr>
        <p:spPr>
          <a:xfrm>
            <a:off x="6096000" y="3429000"/>
            <a:ext cx="5435599" cy="2862322"/>
          </a:xfrm>
          <a:prstGeom prst="rect">
            <a:avLst/>
          </a:prstGeom>
          <a:noFill/>
        </p:spPr>
        <p:txBody>
          <a:bodyPr wrap="square" rtlCol="0">
            <a:spAutoFit/>
          </a:bodyPr>
          <a:lstStyle/>
          <a:p>
            <a:r>
              <a:rPr lang="en-US" dirty="0"/>
              <a:t>That we use:</a:t>
            </a:r>
          </a:p>
          <a:p>
            <a:pPr marL="285750" indent="-285750">
              <a:buFont typeface="Arial" panose="020B0604020202020204" pitchFamily="34" charset="0"/>
              <a:buChar char="•"/>
            </a:pPr>
            <a:r>
              <a:rPr lang="en-US" dirty="0"/>
              <a:t>Pytrends (google trend's data)</a:t>
            </a:r>
          </a:p>
          <a:p>
            <a:pPr marL="285750" indent="-285750">
              <a:buFont typeface="Arial" panose="020B0604020202020204" pitchFamily="34" charset="0"/>
              <a:buChar char="•"/>
            </a:pPr>
            <a:r>
              <a:rPr lang="en-US" dirty="0"/>
              <a:t>Cryptory (cryptocurrency data)</a:t>
            </a:r>
          </a:p>
          <a:p>
            <a:pPr marL="285750" indent="-285750">
              <a:buFont typeface="Arial" panose="020B0604020202020204" pitchFamily="34" charset="0"/>
              <a:buChar char="•"/>
            </a:pPr>
            <a:r>
              <a:rPr lang="en-US" dirty="0"/>
              <a:t>Coinmarketcap.com API </a:t>
            </a:r>
            <a:r>
              <a:rPr lang="en-US" dirty="0" smtClean="0"/>
              <a:t>(Market </a:t>
            </a:r>
            <a:r>
              <a:rPr lang="en-US" dirty="0"/>
              <a:t>capitalization data</a:t>
            </a:r>
            <a:r>
              <a:rPr lang="en-US" dirty="0" smtClean="0"/>
              <a:t>)</a:t>
            </a:r>
          </a:p>
          <a:p>
            <a:pPr marL="285750" indent="-285750">
              <a:buFont typeface="Arial" panose="020B0604020202020204" pitchFamily="34" charset="0"/>
              <a:buChar char="•"/>
            </a:pPr>
            <a:r>
              <a:rPr lang="en-US" dirty="0"/>
              <a:t>https://www.alphavantage.co (stock data</a:t>
            </a:r>
            <a:r>
              <a:rPr lang="en-US" dirty="0" smtClean="0"/>
              <a:t>)</a:t>
            </a:r>
          </a:p>
          <a:p>
            <a:pPr marL="285750" indent="-285750">
              <a:buFont typeface="Arial" panose="020B0604020202020204" pitchFamily="34" charset="0"/>
              <a:buChar char="•"/>
            </a:pPr>
            <a:r>
              <a:rPr lang="en-US" dirty="0" smtClean="0"/>
              <a:t>Investing.com; MarketWatch.com (Major Indices)</a:t>
            </a:r>
          </a:p>
          <a:p>
            <a:pPr marL="742950" lvl="1" indent="-285750">
              <a:buFont typeface="Arial" panose="020B0604020202020204" pitchFamily="34" charset="0"/>
              <a:buChar char="•"/>
            </a:pPr>
            <a:r>
              <a:rPr lang="en-US" dirty="0" smtClean="0"/>
              <a:t>DXY – US Dollar Index</a:t>
            </a:r>
          </a:p>
          <a:p>
            <a:pPr marL="742950" lvl="1" indent="-285750">
              <a:buFont typeface="Arial" panose="020B0604020202020204" pitchFamily="34" charset="0"/>
              <a:buChar char="•"/>
            </a:pPr>
            <a:r>
              <a:rPr lang="en-US" dirty="0" smtClean="0"/>
              <a:t>DJIA - The </a:t>
            </a:r>
            <a:r>
              <a:rPr lang="en-US" dirty="0"/>
              <a:t>Dow Jones Industrial </a:t>
            </a:r>
            <a:r>
              <a:rPr lang="en-US" dirty="0" smtClean="0"/>
              <a:t>Average</a:t>
            </a:r>
          </a:p>
          <a:p>
            <a:pPr marL="742950" lvl="1" indent="-285750">
              <a:buFont typeface="Arial" panose="020B0604020202020204" pitchFamily="34" charset="0"/>
              <a:buChar char="•"/>
            </a:pPr>
            <a:r>
              <a:rPr lang="en-US" dirty="0" smtClean="0"/>
              <a:t>VIX – CBOE Volatility Index (fear index)</a:t>
            </a:r>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E9416A1-5C68-EC40-936F-D4B25FBDFDF7}"/>
              </a:ext>
            </a:extLst>
          </p:cNvPr>
          <p:cNvPicPr>
            <a:picLocks noChangeAspect="1"/>
          </p:cNvPicPr>
          <p:nvPr/>
        </p:nvPicPr>
        <p:blipFill>
          <a:blip r:embed="rId3"/>
          <a:stretch>
            <a:fillRect/>
          </a:stretch>
        </p:blipFill>
        <p:spPr>
          <a:xfrm>
            <a:off x="838200" y="3429000"/>
            <a:ext cx="4586485" cy="2855890"/>
          </a:xfrm>
          <a:prstGeom prst="rect">
            <a:avLst/>
          </a:prstGeom>
        </p:spPr>
      </p:pic>
    </p:spTree>
    <p:extLst>
      <p:ext uri="{BB962C8B-B14F-4D97-AF65-F5344CB8AC3E}">
        <p14:creationId xmlns:p14="http://schemas.microsoft.com/office/powerpoint/2010/main" val="512712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smtClean="0">
                <a:solidFill>
                  <a:schemeClr val="accent1"/>
                </a:solidFill>
              </a:rPr>
              <a:t>Data Exploration &amp; Clean-up</a:t>
            </a:r>
            <a:endParaRPr lang="en-US" b="1" dirty="0">
              <a:solidFill>
                <a:schemeClr val="accent1"/>
              </a:solidFill>
            </a:endParaRP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3481754" y="1219902"/>
            <a:ext cx="8071338" cy="1259528"/>
          </a:xfrm>
        </p:spPr>
        <p:txBody>
          <a:bodyPr>
            <a:normAutofit fontScale="92500" lnSpcReduction="20000"/>
          </a:bodyPr>
          <a:lstStyle/>
          <a:p>
            <a:pPr marL="0" indent="0">
              <a:buNone/>
            </a:pPr>
            <a:r>
              <a:rPr lang="en-US" dirty="0" smtClean="0"/>
              <a:t>Browsing data can be </a:t>
            </a:r>
            <a:r>
              <a:rPr lang="en-US" b="1" dirty="0" smtClean="0">
                <a:solidFill>
                  <a:schemeClr val="accent1"/>
                </a:solidFill>
              </a:rPr>
              <a:t>too</a:t>
            </a:r>
            <a:r>
              <a:rPr lang="en-US" dirty="0" smtClean="0"/>
              <a:t> inspirational:  the process of finding </a:t>
            </a:r>
            <a:r>
              <a:rPr lang="en-US" dirty="0"/>
              <a:t>just the </a:t>
            </a:r>
            <a:r>
              <a:rPr lang="en-US" b="1" dirty="0">
                <a:solidFill>
                  <a:schemeClr val="accent1"/>
                </a:solidFill>
              </a:rPr>
              <a:t>right</a:t>
            </a:r>
            <a:r>
              <a:rPr lang="en-US" dirty="0"/>
              <a:t> combination for successful </a:t>
            </a:r>
            <a:r>
              <a:rPr lang="en-US" dirty="0" smtClean="0"/>
              <a:t>analysis can become very compelling which could be a challenge for time-sensitive projects.</a:t>
            </a:r>
          </a:p>
        </p:txBody>
      </p:sp>
      <p:sp>
        <p:nvSpPr>
          <p:cNvPr id="8" name="Rectangle 7"/>
          <p:cNvSpPr/>
          <p:nvPr/>
        </p:nvSpPr>
        <p:spPr>
          <a:xfrm>
            <a:off x="4260378" y="4854779"/>
            <a:ext cx="3826982" cy="1292662"/>
          </a:xfrm>
          <a:prstGeom prst="rect">
            <a:avLst/>
          </a:prstGeom>
        </p:spPr>
        <p:txBody>
          <a:bodyPr wrap="square">
            <a:spAutoFit/>
          </a:bodyPr>
          <a:lstStyle/>
          <a:p>
            <a:r>
              <a:rPr lang="en-US" sz="2600" dirty="0" smtClean="0"/>
              <a:t>Beating </a:t>
            </a:r>
            <a:r>
              <a:rPr lang="en-US" sz="2600" dirty="0"/>
              <a:t>the learning curve: thank you Google, thank you </a:t>
            </a:r>
            <a:r>
              <a:rPr lang="en-US" sz="2600" dirty="0" err="1"/>
              <a:t>StackOverflow</a:t>
            </a:r>
            <a:r>
              <a:rPr lang="en-US" sz="2600" dirty="0" smtClean="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39" y="1050453"/>
            <a:ext cx="2702169" cy="2021363"/>
          </a:xfrm>
          <a:prstGeom prst="rect">
            <a:avLst/>
          </a:prstGeom>
        </p:spPr>
      </p:pic>
      <p:pic>
        <p:nvPicPr>
          <p:cNvPr id="13" name="Picture 12"/>
          <p:cNvPicPr>
            <a:picLocks noChangeAspect="1"/>
          </p:cNvPicPr>
          <p:nvPr/>
        </p:nvPicPr>
        <p:blipFill>
          <a:blip r:embed="rId3"/>
          <a:stretch>
            <a:fillRect/>
          </a:stretch>
        </p:blipFill>
        <p:spPr>
          <a:xfrm>
            <a:off x="8355020" y="2459110"/>
            <a:ext cx="3259618" cy="2245360"/>
          </a:xfrm>
          <a:prstGeom prst="rect">
            <a:avLst/>
          </a:prstGeom>
          <a:effectLst>
            <a:outerShdw blurRad="50800" dist="50800" dir="5400000" algn="ctr" rotWithShape="0">
              <a:schemeClr val="tx1"/>
            </a:outerShdw>
            <a:softEdge rad="31750"/>
          </a:effectLst>
          <a:scene3d>
            <a:camera prst="orthographicFront"/>
            <a:lightRig rig="flood" dir="t"/>
          </a:scene3d>
          <a:sp3d extrusionH="209550" contourW="76200" prstMaterial="dkEdge">
            <a:bevelT w="152400"/>
            <a:bevelB w="127000"/>
            <a:contourClr>
              <a:schemeClr val="bg2">
                <a:lumMod val="50000"/>
              </a:schemeClr>
            </a:contourClr>
          </a:sp3d>
        </p:spPr>
      </p:pic>
      <p:sp>
        <p:nvSpPr>
          <p:cNvPr id="15" name="Content Placeholder 2">
            <a:extLst>
              <a:ext uri="{FF2B5EF4-FFF2-40B4-BE49-F238E27FC236}">
                <a16:creationId xmlns:a16="http://schemas.microsoft.com/office/drawing/2014/main" id="{77AEF0F9-2A07-6042-9BA2-4F4601215BF9}"/>
              </a:ext>
            </a:extLst>
          </p:cNvPr>
          <p:cNvSpPr txBox="1">
            <a:spLocks/>
          </p:cNvSpPr>
          <p:nvPr/>
        </p:nvSpPr>
        <p:spPr>
          <a:xfrm>
            <a:off x="2185426" y="3203506"/>
            <a:ext cx="6370320" cy="1134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API challenge:  configuring the schema that handles the request and responses then ensuring there are no silent errors.</a:t>
            </a:r>
          </a:p>
        </p:txBody>
      </p:sp>
      <p:pic>
        <p:nvPicPr>
          <p:cNvPr id="16" name="Picture 15"/>
          <p:cNvPicPr>
            <a:picLocks noChangeAspect="1"/>
          </p:cNvPicPr>
          <p:nvPr/>
        </p:nvPicPr>
        <p:blipFill>
          <a:blip r:embed="rId4"/>
          <a:stretch>
            <a:fillRect/>
          </a:stretch>
        </p:blipFill>
        <p:spPr>
          <a:xfrm>
            <a:off x="1314350" y="4541520"/>
            <a:ext cx="2807907" cy="1774358"/>
          </a:xfrm>
          <a:prstGeom prst="rect">
            <a:avLst/>
          </a:prstGeom>
          <a:scene3d>
            <a:camera prst="orthographicFront">
              <a:rot lat="0" lon="0" rev="0"/>
            </a:camera>
            <a:lightRig rig="freezing" dir="t"/>
          </a:scene3d>
          <a:sp3d extrusionH="152400" contourW="76200" prstMaterial="metal">
            <a:bevelT/>
            <a:bevelB/>
            <a:contourClr>
              <a:schemeClr val="bg1"/>
            </a:contourClr>
          </a:sp3d>
        </p:spPr>
      </p:pic>
    </p:spTree>
    <p:extLst>
      <p:ext uri="{BB962C8B-B14F-4D97-AF65-F5344CB8AC3E}">
        <p14:creationId xmlns:p14="http://schemas.microsoft.com/office/powerpoint/2010/main" val="104742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967924"/>
            <a:ext cx="3669161" cy="633046"/>
          </a:xfrm>
        </p:spPr>
        <p:txBody>
          <a:bodyPr>
            <a:normAutofit fontScale="90000"/>
          </a:bodyPr>
          <a:lstStyle/>
          <a:p>
            <a:r>
              <a:rPr lang="en-US" b="1" dirty="0" smtClean="0">
                <a:solidFill>
                  <a:srgbClr val="FFFFFF"/>
                </a:solidFill>
              </a:rPr>
              <a:t>Observations:</a:t>
            </a:r>
            <a:endParaRPr lang="en-US" b="1" dirty="0">
              <a:solidFill>
                <a:srgbClr val="FFFFFF"/>
              </a:solidFill>
            </a:endParaRPr>
          </a:p>
        </p:txBody>
      </p:sp>
      <p:sp>
        <p:nvSpPr>
          <p:cNvPr id="10" name="TextBox 9">
            <a:extLst>
              <a:ext uri="{FF2B5EF4-FFF2-40B4-BE49-F238E27FC236}">
                <a16:creationId xmlns:a16="http://schemas.microsoft.com/office/drawing/2014/main" id="{63E1E3F3-FD6B-3E48-A742-7B6D7FD08FD5}"/>
              </a:ext>
            </a:extLst>
          </p:cNvPr>
          <p:cNvSpPr txBox="1"/>
          <p:nvPr/>
        </p:nvSpPr>
        <p:spPr>
          <a:xfrm>
            <a:off x="189410" y="1600970"/>
            <a:ext cx="39008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a:t>
            </a:r>
            <a:r>
              <a:rPr lang="en-US" dirty="0" smtClean="0">
                <a:solidFill>
                  <a:schemeClr val="bg1"/>
                </a:solidFill>
                <a:effectLst/>
              </a:rPr>
              <a:t>keyword.  The</a:t>
            </a:r>
            <a:r>
              <a:rPr lang="en-US" dirty="0" smtClean="0">
                <a:solidFill>
                  <a:schemeClr val="bg1"/>
                </a:solidFill>
              </a:rPr>
              <a:t> </a:t>
            </a:r>
            <a:r>
              <a:rPr lang="en-US" dirty="0">
                <a:solidFill>
                  <a:schemeClr val="bg1"/>
                </a:solidFill>
              </a:rPr>
              <a:t>most popular search </a:t>
            </a:r>
            <a:r>
              <a:rPr lang="en-US" dirty="0" smtClean="0">
                <a:solidFill>
                  <a:schemeClr val="bg1"/>
                </a:solidFill>
              </a:rPr>
              <a:t>keywords have been chosen.</a:t>
            </a:r>
          </a:p>
          <a:p>
            <a:pPr marL="285750" indent="-285750">
              <a:buFont typeface="Arial" panose="020B0604020202020204" pitchFamily="34" charset="0"/>
              <a:buChar char="•"/>
            </a:pPr>
            <a:r>
              <a:rPr lang="en-US" dirty="0">
                <a:solidFill>
                  <a:schemeClr val="bg1"/>
                </a:solidFill>
              </a:rPr>
              <a:t>Most of the </a:t>
            </a:r>
            <a:r>
              <a:rPr lang="en-US" dirty="0" err="1">
                <a:solidFill>
                  <a:schemeClr val="bg1"/>
                </a:solidFill>
              </a:rPr>
              <a:t>cryptos</a:t>
            </a:r>
            <a:r>
              <a:rPr lang="en-US" dirty="0">
                <a:solidFill>
                  <a:schemeClr val="bg1"/>
                </a:solidFill>
              </a:rPr>
              <a:t> are correlated with each other - they tend to spike and crash </a:t>
            </a:r>
            <a:r>
              <a:rPr lang="en-US" dirty="0" smtClean="0">
                <a:solidFill>
                  <a:schemeClr val="bg1"/>
                </a:solidFill>
              </a:rPr>
              <a:t>collectively</a:t>
            </a:r>
          </a:p>
          <a:p>
            <a:pPr marL="285750" indent="-285750">
              <a:buFont typeface="Arial" panose="020B0604020202020204" pitchFamily="34" charset="0"/>
              <a:buChar char="•"/>
            </a:pPr>
            <a:r>
              <a:rPr lang="en-US" dirty="0">
                <a:solidFill>
                  <a:schemeClr val="bg1"/>
                </a:solidFill>
              </a:rPr>
              <a:t>2017 and 2018 </a:t>
            </a:r>
            <a:r>
              <a:rPr lang="en-US" dirty="0" smtClean="0">
                <a:solidFill>
                  <a:schemeClr val="bg1"/>
                </a:solidFill>
              </a:rPr>
              <a:t>saw the boom and crash of Bitcoin.  Other cryptocurrency followed.</a:t>
            </a:r>
          </a:p>
          <a:p>
            <a:pPr marL="285750" indent="-285750">
              <a:buFont typeface="Arial" panose="020B0604020202020204" pitchFamily="34" charset="0"/>
              <a:buChar char="•"/>
            </a:pPr>
            <a:r>
              <a:rPr lang="en-US" dirty="0" smtClean="0">
                <a:solidFill>
                  <a:schemeClr val="bg1"/>
                </a:solidFill>
              </a:rPr>
              <a:t>There are difference in scales on price of chosen market indexes. </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3860922" y="4665084"/>
            <a:ext cx="2751797" cy="1967148"/>
          </a:xfrm>
          <a:prstGeom prst="rect">
            <a:avLst/>
          </a:prstGeom>
        </p:spPr>
      </p:pic>
      <p:pic>
        <p:nvPicPr>
          <p:cNvPr id="13" name="Picture 12"/>
          <p:cNvPicPr>
            <a:picLocks noChangeAspect="1"/>
          </p:cNvPicPr>
          <p:nvPr/>
        </p:nvPicPr>
        <p:blipFill>
          <a:blip r:embed="rId4"/>
          <a:stretch>
            <a:fillRect/>
          </a:stretch>
        </p:blipFill>
        <p:spPr>
          <a:xfrm>
            <a:off x="4832634" y="3429000"/>
            <a:ext cx="5451597" cy="1898831"/>
          </a:xfrm>
          <a:prstGeom prst="rect">
            <a:avLst/>
          </a:prstGeom>
          <a:scene3d>
            <a:camera prst="orthographicFront"/>
            <a:lightRig rig="contrasting" dir="t"/>
          </a:scene3d>
        </p:spPr>
      </p:pic>
      <p:pic>
        <p:nvPicPr>
          <p:cNvPr id="15"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5"/>
          <a:srcRect r="4628" b="1"/>
          <a:stretch/>
        </p:blipFill>
        <p:spPr>
          <a:xfrm>
            <a:off x="8201774" y="4064410"/>
            <a:ext cx="3610920" cy="2262150"/>
          </a:xfrm>
          <a:prstGeom prst="rect">
            <a:avLst/>
          </a:prstGeom>
          <a:scene3d>
            <a:camera prst="orthographicFront"/>
            <a:lightRig rig="threePt" dir="t"/>
          </a:scene3d>
          <a:sp3d contourW="31750"/>
        </p:spPr>
      </p:pic>
      <p:pic>
        <p:nvPicPr>
          <p:cNvPr id="21"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6"/>
          <a:stretch>
            <a:fillRect/>
          </a:stretch>
        </p:blipFill>
        <p:spPr>
          <a:xfrm>
            <a:off x="7937827" y="149001"/>
            <a:ext cx="3746395" cy="3018297"/>
          </a:xfrm>
          <a:scene3d>
            <a:camera prst="orthographicFront"/>
            <a:lightRig rig="twoPt" dir="t"/>
          </a:scene3d>
          <a:sp3d contourW="31750"/>
        </p:spPr>
      </p:pic>
      <p:pic>
        <p:nvPicPr>
          <p:cNvPr id="4" name="Picture 3"/>
          <p:cNvPicPr>
            <a:picLocks noChangeAspect="1"/>
          </p:cNvPicPr>
          <p:nvPr/>
        </p:nvPicPr>
        <p:blipFill>
          <a:blip r:embed="rId7"/>
          <a:stretch>
            <a:fillRect/>
          </a:stretch>
        </p:blipFill>
        <p:spPr>
          <a:xfrm>
            <a:off x="6641930" y="1658149"/>
            <a:ext cx="2739978" cy="1745870"/>
          </a:xfrm>
          <a:prstGeom prst="rect">
            <a:avLst/>
          </a:prstGeom>
        </p:spPr>
      </p:pic>
      <p:pic>
        <p:nvPicPr>
          <p:cNvPr id="17"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8"/>
          <a:stretch>
            <a:fillRect/>
          </a:stretch>
        </p:blipFill>
        <p:spPr>
          <a:xfrm>
            <a:off x="3937122" y="328788"/>
            <a:ext cx="3143737" cy="2283355"/>
          </a:xfrm>
          <a:prstGeom prst="rect">
            <a:avLst/>
          </a:prstGeom>
          <a:effectLst>
            <a:reflection stA="0" endPos="65000" dist="50800" dir="5400000" sy="-100000" algn="bl" rotWithShape="0"/>
          </a:effectLst>
          <a:scene3d>
            <a:camera prst="orthographicFront"/>
            <a:lightRig rig="twoPt" dir="t"/>
          </a:scene3d>
          <a:sp3d contourW="31750"/>
        </p:spPr>
      </p:pic>
    </p:spTree>
    <p:extLst>
      <p:ext uri="{BB962C8B-B14F-4D97-AF65-F5344CB8AC3E}">
        <p14:creationId xmlns:p14="http://schemas.microsoft.com/office/powerpoint/2010/main" val="3974143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price VS google search popularity.</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BD03549-C1F0-1547-AE5F-DEE8393B4405}"/>
              </a:ext>
            </a:extLst>
          </p:cNvPr>
          <p:cNvPicPr>
            <a:picLocks noChangeAspect="1"/>
          </p:cNvPicPr>
          <p:nvPr/>
        </p:nvPicPr>
        <p:blipFill>
          <a:blip r:embed="rId2"/>
          <a:stretch>
            <a:fillRect/>
          </a:stretch>
        </p:blipFill>
        <p:spPr>
          <a:xfrm>
            <a:off x="331567" y="2720662"/>
            <a:ext cx="5455917" cy="3409949"/>
          </a:xfrm>
          <a:prstGeom prst="rect">
            <a:avLst/>
          </a:prstGeom>
        </p:spPr>
      </p:pic>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AE8F7B6-4FE8-B949-8E02-0E76A155246C}"/>
              </a:ext>
            </a:extLst>
          </p:cNvPr>
          <p:cNvPicPr>
            <a:picLocks noGrp="1" noChangeAspect="1"/>
          </p:cNvPicPr>
          <p:nvPr>
            <p:ph idx="1"/>
          </p:nvPr>
        </p:nvPicPr>
        <p:blipFill>
          <a:blip r:embed="rId3"/>
          <a:stretch>
            <a:fillRect/>
          </a:stretch>
        </p:blipFill>
        <p:spPr>
          <a:xfrm>
            <a:off x="6445073" y="2720662"/>
            <a:ext cx="5455917" cy="3409949"/>
          </a:xfrm>
          <a:prstGeom prst="rect">
            <a:avLst/>
          </a:prstGeom>
        </p:spPr>
      </p:pic>
      <p:sp>
        <p:nvSpPr>
          <p:cNvPr id="9" name="TextBox 8">
            <a:extLst>
              <a:ext uri="{FF2B5EF4-FFF2-40B4-BE49-F238E27FC236}">
                <a16:creationId xmlns:a16="http://schemas.microsoft.com/office/drawing/2014/main" id="{A7C3500F-A568-7D4D-B8CE-8086F418508C}"/>
              </a:ext>
            </a:extLst>
          </p:cNvPr>
          <p:cNvSpPr txBox="1"/>
          <p:nvPr/>
        </p:nvSpPr>
        <p:spPr>
          <a:xfrm>
            <a:off x="1192586" y="1264192"/>
            <a:ext cx="9847383" cy="738664"/>
          </a:xfrm>
          <a:prstGeom prst="rect">
            <a:avLst/>
          </a:prstGeom>
          <a:noFill/>
        </p:spPr>
        <p:txBody>
          <a:bodyPr wrap="square" rtlCol="0">
            <a:spAutoFit/>
          </a:bodyPr>
          <a:lstStyle/>
          <a:p>
            <a:r>
              <a:rPr lang="en-US" dirty="0"/>
              <a:t>.</a:t>
            </a:r>
          </a:p>
          <a:p>
            <a:pPr algn="ctr"/>
            <a:r>
              <a:rPr lang="en-US" sz="2400" dirty="0">
                <a:solidFill>
                  <a:schemeClr val="bg1"/>
                </a:solidFill>
              </a:rPr>
              <a:t>Strong correlation between google search and coin prices</a:t>
            </a:r>
            <a:endParaRPr lang="en-US" sz="2400" dirty="0"/>
          </a:p>
        </p:txBody>
      </p:sp>
    </p:spTree>
    <p:extLst>
      <p:ext uri="{BB962C8B-B14F-4D97-AF65-F5344CB8AC3E}">
        <p14:creationId xmlns:p14="http://schemas.microsoft.com/office/powerpoint/2010/main" val="212034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smtClean="0">
                <a:solidFill>
                  <a:schemeClr val="bg1"/>
                </a:solidFill>
              </a:rPr>
              <a:t>crypto VS stock market</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C3500F-A568-7D4D-B8CE-8086F418508C}"/>
              </a:ext>
            </a:extLst>
          </p:cNvPr>
          <p:cNvSpPr txBox="1"/>
          <p:nvPr/>
        </p:nvSpPr>
        <p:spPr>
          <a:xfrm>
            <a:off x="1201085" y="783628"/>
            <a:ext cx="10485120" cy="1107996"/>
          </a:xfrm>
          <a:prstGeom prst="rect">
            <a:avLst/>
          </a:prstGeom>
          <a:noFill/>
        </p:spPr>
        <p:txBody>
          <a:bodyPr wrap="square" rtlCol="0">
            <a:spAutoFit/>
          </a:bodyPr>
          <a:lstStyle/>
          <a:p>
            <a:pPr algn="ctr"/>
            <a:r>
              <a:rPr lang="en-US" dirty="0"/>
              <a:t>.</a:t>
            </a:r>
          </a:p>
          <a:p>
            <a:pPr algn="ctr"/>
            <a:r>
              <a:rPr lang="en-US" sz="2400" dirty="0" smtClean="0">
                <a:solidFill>
                  <a:schemeClr val="bg1"/>
                </a:solidFill>
              </a:rPr>
              <a:t>Using Dow Jones Industrial Average for “Market” and Bitcoin for “Cryptocurrency,” we conclude that there </a:t>
            </a:r>
            <a:r>
              <a:rPr lang="en-US" sz="2400" dirty="0" smtClean="0">
                <a:solidFill>
                  <a:schemeClr val="bg1"/>
                </a:solidFill>
              </a:rPr>
              <a:t>is no strong </a:t>
            </a:r>
            <a:r>
              <a:rPr lang="en-US" sz="2400" dirty="0">
                <a:solidFill>
                  <a:schemeClr val="bg1"/>
                </a:solidFill>
              </a:rPr>
              <a:t>correlation between </a:t>
            </a:r>
            <a:r>
              <a:rPr lang="en-US" sz="2400" dirty="0" smtClean="0">
                <a:solidFill>
                  <a:schemeClr val="bg1"/>
                </a:solidFill>
              </a:rPr>
              <a:t>the </a:t>
            </a:r>
            <a:r>
              <a:rPr lang="en-US" sz="2400" dirty="0" smtClean="0">
                <a:solidFill>
                  <a:schemeClr val="bg1"/>
                </a:solidFill>
              </a:rPr>
              <a:t>two</a:t>
            </a:r>
            <a:endParaRPr lang="en-US" sz="2400" dirty="0"/>
          </a:p>
        </p:txBody>
      </p:sp>
      <p:pic>
        <p:nvPicPr>
          <p:cNvPr id="8" name="Picture 7"/>
          <p:cNvPicPr>
            <a:picLocks noChangeAspect="1"/>
          </p:cNvPicPr>
          <p:nvPr/>
        </p:nvPicPr>
        <p:blipFill>
          <a:blip r:embed="rId2"/>
          <a:stretch>
            <a:fillRect/>
          </a:stretch>
        </p:blipFill>
        <p:spPr>
          <a:xfrm>
            <a:off x="313755" y="2521639"/>
            <a:ext cx="5522773" cy="3356979"/>
          </a:xfrm>
          <a:prstGeom prst="rect">
            <a:avLst/>
          </a:prstGeom>
        </p:spPr>
      </p:pic>
      <p:pic>
        <p:nvPicPr>
          <p:cNvPr id="3" name="Picture 2"/>
          <p:cNvPicPr>
            <a:picLocks noChangeAspect="1"/>
          </p:cNvPicPr>
          <p:nvPr/>
        </p:nvPicPr>
        <p:blipFill>
          <a:blip r:embed="rId3"/>
          <a:stretch>
            <a:fillRect/>
          </a:stretch>
        </p:blipFill>
        <p:spPr>
          <a:xfrm>
            <a:off x="6820826" y="2740444"/>
            <a:ext cx="4436454" cy="2919367"/>
          </a:xfrm>
          <a:prstGeom prst="rect">
            <a:avLst/>
          </a:prstGeom>
        </p:spPr>
      </p:pic>
      <p:pic>
        <p:nvPicPr>
          <p:cNvPr id="4" name="Picture 3"/>
          <p:cNvPicPr>
            <a:picLocks noChangeAspect="1"/>
          </p:cNvPicPr>
          <p:nvPr/>
        </p:nvPicPr>
        <p:blipFill>
          <a:blip r:embed="rId4"/>
          <a:stretch>
            <a:fillRect/>
          </a:stretch>
        </p:blipFill>
        <p:spPr>
          <a:xfrm>
            <a:off x="6962603" y="5659811"/>
            <a:ext cx="4152900" cy="514350"/>
          </a:xfrm>
          <a:prstGeom prst="rect">
            <a:avLst/>
          </a:prstGeom>
        </p:spPr>
      </p:pic>
    </p:spTree>
    <p:extLst>
      <p:ext uri="{BB962C8B-B14F-4D97-AF65-F5344CB8AC3E}">
        <p14:creationId xmlns:p14="http://schemas.microsoft.com/office/powerpoint/2010/main" val="312412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smtClean="0">
                <a:solidFill>
                  <a:schemeClr val="bg1"/>
                </a:solidFill>
              </a:rPr>
              <a:t>For Further Consideration</a:t>
            </a:r>
            <a:endParaRPr lang="en-US" sz="2800" b="1" dirty="0">
              <a:solidFill>
                <a:schemeClr val="bg1"/>
              </a:solidFill>
            </a:endParaRPr>
          </a:p>
        </p:txBody>
      </p:sp>
      <p:sp>
        <p:nvSpPr>
          <p:cNvPr id="15" name="TextBox 14">
            <a:extLst>
              <a:ext uri="{FF2B5EF4-FFF2-40B4-BE49-F238E27FC236}">
                <a16:creationId xmlns:a16="http://schemas.microsoft.com/office/drawing/2014/main" id="{7E319E74-EEDF-DF40-9B7C-AE6E1E83B766}"/>
              </a:ext>
            </a:extLst>
          </p:cNvPr>
          <p:cNvSpPr txBox="1"/>
          <p:nvPr/>
        </p:nvSpPr>
        <p:spPr>
          <a:xfrm>
            <a:off x="5374640" y="4252392"/>
            <a:ext cx="647192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Pie Charts</a:t>
            </a:r>
          </a:p>
          <a:p>
            <a:pPr marL="285750" indent="-285750">
              <a:buFont typeface="Arial" panose="020B0604020202020204" pitchFamily="34" charset="0"/>
              <a:buChar char="•"/>
            </a:pPr>
            <a:r>
              <a:rPr lang="en-US" sz="2800" dirty="0" smtClean="0"/>
              <a:t>Histograms</a:t>
            </a:r>
          </a:p>
          <a:p>
            <a:pPr marL="285750" indent="-285750">
              <a:buFont typeface="Arial" panose="020B0604020202020204" pitchFamily="34" charset="0"/>
              <a:buChar char="•"/>
            </a:pPr>
            <a:r>
              <a:rPr lang="en-US" sz="2800" dirty="0" smtClean="0"/>
              <a:t>Boxplot</a:t>
            </a:r>
          </a:p>
          <a:p>
            <a:pPr marL="285750" indent="-285750">
              <a:buFont typeface="Arial" panose="020B0604020202020204" pitchFamily="34" charset="0"/>
              <a:buChar char="•"/>
            </a:pPr>
            <a:r>
              <a:rPr lang="en-US" sz="2800" dirty="0" err="1" smtClean="0"/>
              <a:t>scipy.stats</a:t>
            </a:r>
            <a:endParaRPr lang="en-US" sz="2800" dirty="0" smtClean="0"/>
          </a:p>
          <a:p>
            <a:pPr marL="285750" indent="-285750">
              <a:buFont typeface="Arial" panose="020B0604020202020204" pitchFamily="34" charset="0"/>
              <a:buChar char="•"/>
            </a:pPr>
            <a:endParaRPr lang="en-US" sz="2800" dirty="0"/>
          </a:p>
        </p:txBody>
      </p:sp>
      <p:sp>
        <p:nvSpPr>
          <p:cNvPr id="4" name="Rectangle 3"/>
          <p:cNvSpPr/>
          <p:nvPr/>
        </p:nvSpPr>
        <p:spPr>
          <a:xfrm>
            <a:off x="442297" y="2884249"/>
            <a:ext cx="3565144" cy="1477328"/>
          </a:xfrm>
          <a:prstGeom prst="rect">
            <a:avLst/>
          </a:prstGeom>
        </p:spPr>
        <p:txBody>
          <a:bodyPr wrap="square">
            <a:spAutoFit/>
          </a:bodyPr>
          <a:lstStyle/>
          <a:p>
            <a:r>
              <a:rPr lang="en-US" dirty="0">
                <a:solidFill>
                  <a:schemeClr val="bg1"/>
                </a:solidFill>
              </a:rPr>
              <a:t>“Stock market prediction is the act of trying to determine the future… The successful prediction of a stock's future price could yield significant PROFIT” –Wikipedia.  </a:t>
            </a:r>
          </a:p>
        </p:txBody>
      </p:sp>
      <p:cxnSp>
        <p:nvCxnSpPr>
          <p:cNvPr id="6" name="Straight Connector 5"/>
          <p:cNvCxnSpPr/>
          <p:nvPr/>
        </p:nvCxnSpPr>
        <p:spPr>
          <a:xfrm>
            <a:off x="4876800" y="3841122"/>
            <a:ext cx="6969760"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319E74-EEDF-DF40-9B7C-AE6E1E83B766}"/>
              </a:ext>
            </a:extLst>
          </p:cNvPr>
          <p:cNvSpPr txBox="1"/>
          <p:nvPr/>
        </p:nvSpPr>
        <p:spPr>
          <a:xfrm>
            <a:off x="5374640" y="182323"/>
            <a:ext cx="64211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Global trends</a:t>
            </a:r>
          </a:p>
          <a:p>
            <a:pPr marL="285750" indent="-285750">
              <a:buFont typeface="Arial" panose="020B0604020202020204" pitchFamily="34" charset="0"/>
              <a:buChar char="•"/>
            </a:pPr>
            <a:r>
              <a:rPr lang="en-US" sz="2800" dirty="0" smtClean="0"/>
              <a:t>Influence of major players in the currency market to cryptocurrency</a:t>
            </a:r>
          </a:p>
          <a:p>
            <a:pPr marL="285750" indent="-285750">
              <a:buFont typeface="Arial" panose="020B0604020202020204" pitchFamily="34" charset="0"/>
              <a:buChar char="•"/>
            </a:pPr>
            <a:r>
              <a:rPr lang="en-US" sz="2800" dirty="0" smtClean="0"/>
              <a:t>The relationship between cryptocurrency, technology (e.g. machine learning), and social trust</a:t>
            </a:r>
          </a:p>
          <a:p>
            <a:pPr marL="285750" indent="-285750">
              <a:buFont typeface="Arial" panose="020B0604020202020204" pitchFamily="34" charset="0"/>
              <a:buChar char="•"/>
            </a:pPr>
            <a:r>
              <a:rPr lang="en-US" sz="2800" dirty="0" smtClean="0"/>
              <a:t>Currency regulation and timing</a:t>
            </a:r>
          </a:p>
        </p:txBody>
      </p:sp>
    </p:spTree>
    <p:extLst>
      <p:ext uri="{BB962C8B-B14F-4D97-AF65-F5344CB8AC3E}">
        <p14:creationId xmlns:p14="http://schemas.microsoft.com/office/powerpoint/2010/main" val="271526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18" y="833120"/>
            <a:ext cx="6791642" cy="4754150"/>
          </a:xfrm>
        </p:spPr>
      </p:pic>
    </p:spTree>
    <p:extLst>
      <p:ext uri="{BB962C8B-B14F-4D97-AF65-F5344CB8AC3E}">
        <p14:creationId xmlns:p14="http://schemas.microsoft.com/office/powerpoint/2010/main" val="877626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731</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Alina Smirnova and Reyna Gaoaen </vt:lpstr>
      <vt:lpstr>What is cryptocurrency..</vt:lpstr>
      <vt:lpstr>Hypothesis</vt:lpstr>
      <vt:lpstr>Data Exploration &amp; Clean-up</vt:lpstr>
      <vt:lpstr>Observations:</vt:lpstr>
      <vt:lpstr>crypto price VS google search popularity.</vt:lpstr>
      <vt:lpstr>crypto VS stock market</vt:lpstr>
      <vt:lpstr>For Further Consideration</vt:lpstr>
      <vt:lpstr>PowerPoint Presentation</vt:lpstr>
      <vt:lpstr>Appendixes</vt:lpstr>
      <vt:lpstr>Cryptocurrency market analysis (historical data)</vt:lpstr>
      <vt:lpstr>Google search popularity </vt:lpstr>
      <vt:lpstr>Check for the correlation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Alina Smirnova and Reyna Gaoaen</dc:title>
  <dc:creator>Alina Smirnova</dc:creator>
  <cp:lastModifiedBy>Gaoaen, Reynalyn S.</cp:lastModifiedBy>
  <cp:revision>41</cp:revision>
  <dcterms:created xsi:type="dcterms:W3CDTF">2019-04-03T06:14:57Z</dcterms:created>
  <dcterms:modified xsi:type="dcterms:W3CDTF">2019-04-04T17:30:17Z</dcterms:modified>
</cp:coreProperties>
</file>