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5" r:id="rId4"/>
    <p:sldId id="258" r:id="rId5"/>
    <p:sldId id="264"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9" autoAdjust="0"/>
    <p:restoredTop sz="94660"/>
  </p:normalViewPr>
  <p:slideViewPr>
    <p:cSldViewPr snapToGrid="0">
      <p:cViewPr>
        <p:scale>
          <a:sx n="66" d="100"/>
          <a:sy n="66"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FF072ED-1E39-4ACE-9AE3-2A3AD438FD37}" type="datetimeFigureOut">
              <a:rPr lang="en-US" smtClean="0"/>
              <a:t>4/2/2019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A32E95-D18F-4C82-9058-E4A4A8DBE32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16350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072ED-1E39-4ACE-9AE3-2A3AD438FD37}"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35787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072ED-1E39-4ACE-9AE3-2A3AD438FD37}"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254798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072ED-1E39-4ACE-9AE3-2A3AD438FD37}"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291433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FF072ED-1E39-4ACE-9AE3-2A3AD438FD37}" type="datetimeFigureOut">
              <a:rPr lang="en-US" smtClean="0"/>
              <a:t>4/2/2019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A32E95-D18F-4C82-9058-E4A4A8DBE32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993013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F072ED-1E39-4ACE-9AE3-2A3AD438FD37}"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245085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F072ED-1E39-4ACE-9AE3-2A3AD438FD37}"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36847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F072ED-1E39-4ACE-9AE3-2A3AD438FD37}"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22976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072ED-1E39-4ACE-9AE3-2A3AD438FD37}"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32E95-D18F-4C82-9058-E4A4A8DBE32C}" type="slidenum">
              <a:rPr lang="en-US" smtClean="0"/>
              <a:t>‹#›</a:t>
            </a:fld>
            <a:endParaRPr lang="en-US"/>
          </a:p>
        </p:txBody>
      </p:sp>
    </p:spTree>
    <p:extLst>
      <p:ext uri="{BB962C8B-B14F-4D97-AF65-F5344CB8AC3E}">
        <p14:creationId xmlns:p14="http://schemas.microsoft.com/office/powerpoint/2010/main" val="155945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F072ED-1E39-4ACE-9AE3-2A3AD438FD37}" type="datetimeFigureOut">
              <a:rPr lang="en-US" smtClean="0"/>
              <a:t>4/2/2019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A32E95-D18F-4C82-9058-E4A4A8DBE32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87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F072ED-1E39-4ACE-9AE3-2A3AD438FD37}" type="datetimeFigureOut">
              <a:rPr lang="en-US" smtClean="0"/>
              <a:t>4/2/2019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A32E95-D18F-4C82-9058-E4A4A8DBE32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328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FF072ED-1E39-4ACE-9AE3-2A3AD438FD37}" type="datetimeFigureOut">
              <a:rPr lang="en-US" smtClean="0"/>
              <a:t>4/2/2019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A32E95-D18F-4C82-9058-E4A4A8DBE32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3554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Crypto Hype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Alina </a:t>
            </a:r>
            <a:r>
              <a:rPr lang="en-US" dirty="0" err="1" smtClean="0"/>
              <a:t>Smirnova</a:t>
            </a:r>
            <a:r>
              <a:rPr lang="en-US" dirty="0" smtClean="0"/>
              <a:t> &amp; Reyna Gaoaen</a:t>
            </a:r>
          </a:p>
          <a:p>
            <a:r>
              <a:rPr lang="en-US" dirty="0" smtClean="0"/>
              <a:t>Berkeley Data Analytics </a:t>
            </a:r>
            <a:r>
              <a:rPr lang="en-US" dirty="0" err="1" smtClean="0"/>
              <a:t>Bootcamp</a:t>
            </a:r>
            <a:endParaRPr lang="en-US" dirty="0" smtClean="0"/>
          </a:p>
          <a:p>
            <a:r>
              <a:rPr lang="en-US" dirty="0" smtClean="0"/>
              <a:t>4/2/2019</a:t>
            </a:r>
            <a:endParaRPr lang="en-US" dirty="0"/>
          </a:p>
        </p:txBody>
      </p:sp>
    </p:spTree>
    <p:extLst>
      <p:ext uri="{BB962C8B-B14F-4D97-AF65-F5344CB8AC3E}">
        <p14:creationId xmlns:p14="http://schemas.microsoft.com/office/powerpoint/2010/main" val="272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much data, so little time!</a:t>
            </a:r>
            <a:endParaRPr lang="en-US" dirty="0"/>
          </a:p>
        </p:txBody>
      </p:sp>
      <p:sp>
        <p:nvSpPr>
          <p:cNvPr id="3" name="Content Placeholder 2"/>
          <p:cNvSpPr>
            <a:spLocks noGrp="1"/>
          </p:cNvSpPr>
          <p:nvPr>
            <p:ph idx="1"/>
          </p:nvPr>
        </p:nvSpPr>
        <p:spPr>
          <a:xfrm>
            <a:off x="1371600" y="1719943"/>
            <a:ext cx="9601200" cy="3581400"/>
          </a:xfrm>
        </p:spPr>
        <p:txBody>
          <a:bodyPr/>
          <a:lstStyle/>
          <a:p>
            <a:pPr marL="0" indent="0">
              <a:buNone/>
            </a:pPr>
            <a:r>
              <a:rPr lang="en-US" dirty="0" smtClean="0"/>
              <a:t>“Stock </a:t>
            </a:r>
            <a:r>
              <a:rPr lang="en-US" dirty="0"/>
              <a:t>market prediction is the act of trying to determine the </a:t>
            </a:r>
            <a:r>
              <a:rPr lang="en-US" dirty="0" smtClean="0"/>
              <a:t>future… The </a:t>
            </a:r>
            <a:r>
              <a:rPr lang="en-US" dirty="0"/>
              <a:t>successful prediction of a stock's future price could yield significant </a:t>
            </a:r>
            <a:r>
              <a:rPr lang="en-US" dirty="0" smtClean="0"/>
              <a:t>PROFIT” –Wikipedia.  </a:t>
            </a:r>
          </a:p>
          <a:p>
            <a:pPr marL="0" indent="0">
              <a:buNone/>
            </a:pPr>
            <a:endParaRPr lang="en-US" dirty="0" smtClean="0"/>
          </a:p>
          <a:p>
            <a:pPr marL="0" indent="0">
              <a:buNone/>
            </a:pPr>
            <a:r>
              <a:rPr lang="en-US" dirty="0" smtClean="0"/>
              <a:t>If we had two more weeks:</a:t>
            </a:r>
          </a:p>
          <a:p>
            <a:r>
              <a:rPr lang="en-US" dirty="0" smtClean="0"/>
              <a:t>Go back to the stock markets and find ones that might be a better predictor</a:t>
            </a:r>
          </a:p>
          <a:p>
            <a:endParaRPr lang="en-US" dirty="0" smtClean="0"/>
          </a:p>
          <a:p>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403304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81500" y="2286000"/>
            <a:ext cx="3581400" cy="3581400"/>
          </a:xfrm>
        </p:spPr>
      </p:pic>
    </p:spTree>
    <p:extLst>
      <p:ext uri="{BB962C8B-B14F-4D97-AF65-F5344CB8AC3E}">
        <p14:creationId xmlns:p14="http://schemas.microsoft.com/office/powerpoint/2010/main" val="136294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9837" y="1806575"/>
            <a:ext cx="4245427" cy="2600324"/>
          </a:xfrm>
          <a:prstGeom prst="rect">
            <a:avLst/>
          </a:prstGeom>
        </p:spPr>
      </p:pic>
      <p:sp>
        <p:nvSpPr>
          <p:cNvPr id="2" name="Title 1"/>
          <p:cNvSpPr>
            <a:spLocks noGrp="1"/>
          </p:cNvSpPr>
          <p:nvPr>
            <p:ph type="title"/>
          </p:nvPr>
        </p:nvSpPr>
        <p:spPr/>
        <p:txBody>
          <a:bodyPr/>
          <a:lstStyle/>
          <a:p>
            <a:r>
              <a:rPr lang="en-US" dirty="0" smtClean="0"/>
              <a:t>Is cryptocurrency trend predictable?</a:t>
            </a:r>
            <a:endParaRPr lang="en-US" dirty="0"/>
          </a:p>
        </p:txBody>
      </p:sp>
      <p:sp>
        <p:nvSpPr>
          <p:cNvPr id="3" name="Content Placeholder 2"/>
          <p:cNvSpPr>
            <a:spLocks noGrp="1"/>
          </p:cNvSpPr>
          <p:nvPr>
            <p:ph idx="1"/>
          </p:nvPr>
        </p:nvSpPr>
        <p:spPr>
          <a:xfrm>
            <a:off x="838200" y="1806576"/>
            <a:ext cx="6134100" cy="2922588"/>
          </a:xfrm>
        </p:spPr>
        <p:txBody>
          <a:bodyPr>
            <a:normAutofit/>
          </a:bodyPr>
          <a:lstStyle/>
          <a:p>
            <a:pPr marL="0" indent="0">
              <a:buNone/>
            </a:pPr>
            <a:r>
              <a:rPr lang="en-US" dirty="0" smtClean="0"/>
              <a:t>They hype around crypto currency started, made billions of dollars, and then died down.  After bitcoin had an unpresented boom in 2017, it started falling in 2018.  Nearly all other cryptocurrencies also peaked from December 2017 to January 2018, and then followed bitcoin’s trend.  Towards the end of 2018, the value of cryptocurrencies have fallen from their peak value.  </a:t>
            </a:r>
            <a:r>
              <a:rPr lang="en-US" b="1" dirty="0" smtClean="0">
                <a:solidFill>
                  <a:srgbClr val="C00000"/>
                </a:solidFill>
              </a:rPr>
              <a:t>Can we find trends that could have predicted this?</a:t>
            </a:r>
          </a:p>
        </p:txBody>
      </p:sp>
      <p:sp>
        <p:nvSpPr>
          <p:cNvPr id="6" name="Content Placeholder 2"/>
          <p:cNvSpPr txBox="1">
            <a:spLocks/>
          </p:cNvSpPr>
          <p:nvPr/>
        </p:nvSpPr>
        <p:spPr>
          <a:xfrm>
            <a:off x="838200" y="180657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0" name="Content Placeholder 2"/>
          <p:cNvSpPr txBox="1">
            <a:spLocks/>
          </p:cNvSpPr>
          <p:nvPr/>
        </p:nvSpPr>
        <p:spPr>
          <a:xfrm>
            <a:off x="843643" y="4729165"/>
            <a:ext cx="10657113" cy="155733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dirty="0" smtClean="0"/>
              <a:t>Questions</a:t>
            </a:r>
            <a:r>
              <a:rPr lang="en-US" dirty="0" smtClean="0"/>
              <a:t>:</a:t>
            </a:r>
          </a:p>
          <a:p>
            <a:pPr marL="457200" indent="-457200">
              <a:buFont typeface="Franklin Gothic Book" panose="020B0503020102020204" pitchFamily="34" charset="0"/>
              <a:buAutoNum type="arabicPeriod"/>
            </a:pPr>
            <a:r>
              <a:rPr lang="en-US" dirty="0" smtClean="0"/>
              <a:t>Did web searches affect contribute to the cryptocurrency hype?</a:t>
            </a:r>
          </a:p>
          <a:p>
            <a:pPr marL="457200" indent="-457200">
              <a:buFont typeface="Franklin Gothic Book" panose="020B0503020102020204" pitchFamily="34" charset="0"/>
              <a:buAutoNum type="arabicPeriod"/>
            </a:pPr>
            <a:r>
              <a:rPr lang="en-US" dirty="0" smtClean="0"/>
              <a:t>What was the effect of market rates to cryptocurrencies?</a:t>
            </a:r>
            <a:endParaRPr lang="en-US" dirty="0" smtClean="0"/>
          </a:p>
        </p:txBody>
      </p:sp>
    </p:spTree>
    <p:extLst>
      <p:ext uri="{BB962C8B-B14F-4D97-AF65-F5344CB8AC3E}">
        <p14:creationId xmlns:p14="http://schemas.microsoft.com/office/powerpoint/2010/main" val="418663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to bitcoin?</a:t>
            </a:r>
            <a:endParaRPr lang="en-US" dirty="0"/>
          </a:p>
        </p:txBody>
      </p:sp>
      <p:sp>
        <p:nvSpPr>
          <p:cNvPr id="3" name="Content Placeholder 2"/>
          <p:cNvSpPr>
            <a:spLocks noGrp="1"/>
          </p:cNvSpPr>
          <p:nvPr>
            <p:ph idx="1"/>
          </p:nvPr>
        </p:nvSpPr>
        <p:spPr>
          <a:xfrm>
            <a:off x="914400" y="1668462"/>
            <a:ext cx="10515600" cy="4503738"/>
          </a:xfrm>
        </p:spPr>
        <p:txBody>
          <a:bodyPr>
            <a:normAutofit/>
          </a:bodyPr>
          <a:lstStyle/>
          <a:p>
            <a:r>
              <a:rPr lang="en-US" dirty="0" smtClean="0"/>
              <a:t>Data Exploration:   </a:t>
            </a:r>
          </a:p>
          <a:p>
            <a:pPr lvl="1"/>
            <a:r>
              <a:rPr lang="en-US" dirty="0" smtClean="0"/>
              <a:t>List of Cryptocurrencies</a:t>
            </a:r>
          </a:p>
          <a:p>
            <a:pPr lvl="1"/>
            <a:r>
              <a:rPr lang="en-US" dirty="0" smtClean="0"/>
              <a:t>List of possible APIs to query</a:t>
            </a:r>
          </a:p>
          <a:p>
            <a:r>
              <a:rPr lang="en-US" dirty="0" smtClean="0"/>
              <a:t>Issues:</a:t>
            </a:r>
          </a:p>
          <a:p>
            <a:pPr lvl="1"/>
            <a:r>
              <a:rPr lang="en-US" dirty="0"/>
              <a:t>?</a:t>
            </a:r>
          </a:p>
          <a:p>
            <a:r>
              <a:rPr lang="en-US" dirty="0" smtClean="0"/>
              <a:t>Strategy:</a:t>
            </a:r>
          </a:p>
          <a:p>
            <a:pPr lvl="1"/>
            <a:r>
              <a:rPr lang="en-US" dirty="0" smtClean="0"/>
              <a:t>Narrow down the list of Cryptocurrency to analyze</a:t>
            </a:r>
          </a:p>
          <a:p>
            <a:pPr lvl="1"/>
            <a:r>
              <a:rPr lang="en-US" dirty="0" smtClean="0"/>
              <a:t>Identify the API to use</a:t>
            </a:r>
          </a:p>
        </p:txBody>
      </p:sp>
    </p:spTree>
    <p:extLst>
      <p:ext uri="{BB962C8B-B14F-4D97-AF65-F5344CB8AC3E}">
        <p14:creationId xmlns:p14="http://schemas.microsoft.com/office/powerpoint/2010/main" val="147719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it!</a:t>
            </a:r>
            <a:endParaRPr lang="en-US" dirty="0"/>
          </a:p>
        </p:txBody>
      </p:sp>
      <p:sp>
        <p:nvSpPr>
          <p:cNvPr id="3" name="Content Placeholder 2"/>
          <p:cNvSpPr>
            <a:spLocks noGrp="1"/>
          </p:cNvSpPr>
          <p:nvPr>
            <p:ph idx="1"/>
          </p:nvPr>
        </p:nvSpPr>
        <p:spPr>
          <a:xfrm>
            <a:off x="914400" y="1668462"/>
            <a:ext cx="10515600" cy="4503738"/>
          </a:xfrm>
        </p:spPr>
        <p:txBody>
          <a:bodyPr>
            <a:normAutofit lnSpcReduction="10000"/>
          </a:bodyPr>
          <a:lstStyle/>
          <a:p>
            <a:r>
              <a:rPr lang="en-US" dirty="0" smtClean="0"/>
              <a:t>Data required:   </a:t>
            </a:r>
          </a:p>
          <a:p>
            <a:pPr lvl="1"/>
            <a:r>
              <a:rPr lang="en-US" dirty="0" smtClean="0"/>
              <a:t>List of key words</a:t>
            </a:r>
          </a:p>
          <a:p>
            <a:pPr lvl="1"/>
            <a:r>
              <a:rPr lang="en-US" dirty="0" smtClean="0"/>
              <a:t>List of web search engine</a:t>
            </a:r>
          </a:p>
          <a:p>
            <a:pPr lvl="1"/>
            <a:r>
              <a:rPr lang="en-US" dirty="0" smtClean="0"/>
              <a:t>List of possible APIs to query</a:t>
            </a:r>
          </a:p>
          <a:p>
            <a:pPr lvl="1"/>
            <a:endParaRPr lang="en-US" dirty="0"/>
          </a:p>
          <a:p>
            <a:r>
              <a:rPr lang="en-US" dirty="0" smtClean="0"/>
              <a:t>Strategy:</a:t>
            </a:r>
          </a:p>
          <a:p>
            <a:pPr lvl="1"/>
            <a:r>
              <a:rPr lang="en-US" dirty="0" smtClean="0"/>
              <a:t>Narrow down the list of key words</a:t>
            </a:r>
          </a:p>
          <a:p>
            <a:pPr lvl="1"/>
            <a:r>
              <a:rPr lang="en-US" dirty="0" smtClean="0"/>
              <a:t>Identify the search engine to use:  Google!</a:t>
            </a:r>
          </a:p>
          <a:p>
            <a:pPr lvl="1"/>
            <a:r>
              <a:rPr lang="en-US" dirty="0" smtClean="0"/>
              <a:t>Find an API</a:t>
            </a:r>
          </a:p>
          <a:p>
            <a:pPr marL="530352" lvl="1" indent="0">
              <a:buNone/>
            </a:pPr>
            <a:endParaRPr lang="en-US" dirty="0" smtClean="0"/>
          </a:p>
          <a:p>
            <a:r>
              <a:rPr lang="en-US" dirty="0" smtClean="0"/>
              <a:t>Reduce the scope:</a:t>
            </a:r>
          </a:p>
          <a:p>
            <a:pPr lvl="1"/>
            <a:r>
              <a:rPr lang="en-US" dirty="0" smtClean="0"/>
              <a:t>Final question:</a:t>
            </a:r>
            <a:endParaRPr lang="en-US" dirty="0"/>
          </a:p>
        </p:txBody>
      </p:sp>
    </p:spTree>
    <p:extLst>
      <p:ext uri="{BB962C8B-B14F-4D97-AF65-F5344CB8AC3E}">
        <p14:creationId xmlns:p14="http://schemas.microsoft.com/office/powerpoint/2010/main" val="229835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28700"/>
          </a:xfrm>
        </p:spPr>
        <p:txBody>
          <a:bodyPr/>
          <a:lstStyle/>
          <a:p>
            <a:r>
              <a:rPr lang="en-US" dirty="0" smtClean="0"/>
              <a:t>Is it the Market?</a:t>
            </a:r>
            <a:endParaRPr lang="en-US" dirty="0"/>
          </a:p>
        </p:txBody>
      </p:sp>
      <p:sp>
        <p:nvSpPr>
          <p:cNvPr id="5" name="Content Placeholder 2"/>
          <p:cNvSpPr txBox="1">
            <a:spLocks/>
          </p:cNvSpPr>
          <p:nvPr/>
        </p:nvSpPr>
        <p:spPr>
          <a:xfrm>
            <a:off x="1014413" y="1873249"/>
            <a:ext cx="10515600" cy="48561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Data required:   </a:t>
            </a:r>
          </a:p>
          <a:p>
            <a:pPr lvl="1"/>
            <a:r>
              <a:rPr lang="en-US" dirty="0" smtClean="0"/>
              <a:t>List of Major Stock Market symbols</a:t>
            </a:r>
          </a:p>
          <a:p>
            <a:pPr lvl="1"/>
            <a:r>
              <a:rPr lang="en-US" dirty="0" smtClean="0"/>
              <a:t>List of possible APIs to query</a:t>
            </a:r>
          </a:p>
          <a:p>
            <a:pPr lvl="1"/>
            <a:endParaRPr lang="en-US" dirty="0" smtClean="0"/>
          </a:p>
          <a:p>
            <a:r>
              <a:rPr lang="en-US" dirty="0" smtClean="0"/>
              <a:t>Strategy:</a:t>
            </a:r>
          </a:p>
          <a:p>
            <a:pPr lvl="1"/>
            <a:r>
              <a:rPr lang="en-US" dirty="0" smtClean="0"/>
              <a:t>Narrow down list of stocks</a:t>
            </a:r>
          </a:p>
          <a:p>
            <a:pPr lvl="1"/>
            <a:r>
              <a:rPr lang="en-US" dirty="0" smtClean="0"/>
              <a:t>Identify the API to use</a:t>
            </a:r>
          </a:p>
          <a:p>
            <a:pPr lvl="1"/>
            <a:endParaRPr lang="en-US" dirty="0" smtClean="0"/>
          </a:p>
          <a:p>
            <a:r>
              <a:rPr lang="en-US" dirty="0" smtClean="0"/>
              <a:t>Reduce the Scope</a:t>
            </a:r>
          </a:p>
          <a:p>
            <a:pPr lvl="1"/>
            <a:r>
              <a:rPr lang="en-US" dirty="0" smtClean="0"/>
              <a:t>Question:</a:t>
            </a:r>
            <a:endParaRPr lang="en-US" dirty="0"/>
          </a:p>
        </p:txBody>
      </p:sp>
    </p:spTree>
    <p:extLst>
      <p:ext uri="{BB962C8B-B14F-4D97-AF65-F5344CB8AC3E}">
        <p14:creationId xmlns:p14="http://schemas.microsoft.com/office/powerpoint/2010/main" val="209894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Technical Disaster!</a:t>
            </a:r>
            <a:endParaRPr lang="en-US" dirty="0"/>
          </a:p>
        </p:txBody>
      </p:sp>
      <p:sp>
        <p:nvSpPr>
          <p:cNvPr id="3" name="Content Placeholder 2"/>
          <p:cNvSpPr>
            <a:spLocks noGrp="1"/>
          </p:cNvSpPr>
          <p:nvPr>
            <p:ph idx="1"/>
          </p:nvPr>
        </p:nvSpPr>
        <p:spPr/>
        <p:txBody>
          <a:bodyPr/>
          <a:lstStyle/>
          <a:p>
            <a:r>
              <a:rPr lang="en-US" dirty="0" smtClean="0"/>
              <a:t>JSON – unpacking the libraries within a library</a:t>
            </a:r>
          </a:p>
          <a:p>
            <a:r>
              <a:rPr lang="en-US" dirty="0" smtClean="0"/>
              <a:t>Catching errors, the known and the unknown </a:t>
            </a:r>
          </a:p>
          <a:p>
            <a:r>
              <a:rPr lang="en-US" dirty="0" smtClean="0"/>
              <a:t>API and timing</a:t>
            </a:r>
          </a:p>
          <a:p>
            <a:r>
              <a:rPr lang="en-US" dirty="0" smtClean="0"/>
              <a:t>Deciding on which data to show</a:t>
            </a:r>
          </a:p>
          <a:p>
            <a:endParaRPr lang="en-US" dirty="0" smtClean="0"/>
          </a:p>
          <a:p>
            <a:endParaRPr lang="en-US" dirty="0"/>
          </a:p>
        </p:txBody>
      </p:sp>
    </p:spTree>
    <p:extLst>
      <p:ext uri="{BB962C8B-B14F-4D97-AF65-F5344CB8AC3E}">
        <p14:creationId xmlns:p14="http://schemas.microsoft.com/office/powerpoint/2010/main" val="355091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result#1:</a:t>
            </a:r>
            <a:endParaRPr lang="en-US" dirty="0"/>
          </a:p>
        </p:txBody>
      </p:sp>
      <p:sp>
        <p:nvSpPr>
          <p:cNvPr id="3" name="Content Placeholder 2"/>
          <p:cNvSpPr>
            <a:spLocks noGrp="1"/>
          </p:cNvSpPr>
          <p:nvPr>
            <p:ph idx="1"/>
          </p:nvPr>
        </p:nvSpPr>
        <p:spPr/>
        <p:txBody>
          <a:bodyPr/>
          <a:lstStyle/>
          <a:p>
            <a:r>
              <a:rPr lang="en-US" dirty="0" smtClean="0"/>
              <a:t>Add a graph made from </a:t>
            </a:r>
            <a:r>
              <a:rPr lang="en-US" dirty="0" err="1" smtClean="0"/>
              <a:t>Jupyter</a:t>
            </a:r>
            <a:r>
              <a:rPr lang="en-US" dirty="0" smtClean="0"/>
              <a:t> notebook</a:t>
            </a:r>
            <a:endParaRPr lang="en-US" dirty="0"/>
          </a:p>
        </p:txBody>
      </p:sp>
    </p:spTree>
    <p:extLst>
      <p:ext uri="{BB962C8B-B14F-4D97-AF65-F5344CB8AC3E}">
        <p14:creationId xmlns:p14="http://schemas.microsoft.com/office/powerpoint/2010/main" val="25324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 #2:</a:t>
            </a:r>
            <a:endParaRPr lang="en-US" dirty="0"/>
          </a:p>
        </p:txBody>
      </p:sp>
      <p:sp>
        <p:nvSpPr>
          <p:cNvPr id="3" name="Content Placeholder 2"/>
          <p:cNvSpPr>
            <a:spLocks noGrp="1"/>
          </p:cNvSpPr>
          <p:nvPr>
            <p:ph idx="1"/>
          </p:nvPr>
        </p:nvSpPr>
        <p:spPr/>
        <p:txBody>
          <a:bodyPr/>
          <a:lstStyle/>
          <a:p>
            <a:r>
              <a:rPr lang="en-US" dirty="0"/>
              <a:t>Add a graph made from </a:t>
            </a:r>
            <a:r>
              <a:rPr lang="en-US" dirty="0" err="1"/>
              <a:t>Jupyter</a:t>
            </a:r>
            <a:r>
              <a:rPr lang="en-US" dirty="0"/>
              <a:t> notebook</a:t>
            </a:r>
          </a:p>
          <a:p>
            <a:endParaRPr lang="en-US" dirty="0"/>
          </a:p>
        </p:txBody>
      </p:sp>
    </p:spTree>
    <p:extLst>
      <p:ext uri="{BB962C8B-B14F-4D97-AF65-F5344CB8AC3E}">
        <p14:creationId xmlns:p14="http://schemas.microsoft.com/office/powerpoint/2010/main" val="11498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Discussion</a:t>
            </a:r>
            <a:endParaRPr lang="en-US" dirty="0"/>
          </a:p>
        </p:txBody>
      </p:sp>
    </p:spTree>
    <p:extLst>
      <p:ext uri="{BB962C8B-B14F-4D97-AF65-F5344CB8AC3E}">
        <p14:creationId xmlns:p14="http://schemas.microsoft.com/office/powerpoint/2010/main" val="29097992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81</TotalTime>
  <Words>354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The Crypto Hype</vt:lpstr>
      <vt:lpstr>Is cryptocurrency trend predictable?</vt:lpstr>
      <vt:lpstr>So…. How to bitcoin?</vt:lpstr>
      <vt:lpstr>Google it!</vt:lpstr>
      <vt:lpstr>Is it the Market?</vt:lpstr>
      <vt:lpstr>Our Technical Disaster!</vt:lpstr>
      <vt:lpstr>Analysis result#1:</vt:lpstr>
      <vt:lpstr>Analysis result #2:</vt:lpstr>
      <vt:lpstr>Conclusion:</vt:lpstr>
      <vt:lpstr>So much data, so little time!</vt:lpstr>
      <vt:lpstr>PowerPoint Presentation</vt:lpstr>
    </vt:vector>
  </TitlesOfParts>
  <Company>SLAC National Accelerator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Currency</dc:title>
  <dc:creator>Gaoaen, Reynalyn S.</dc:creator>
  <cp:lastModifiedBy>Gaoaen, Reynalyn S.</cp:lastModifiedBy>
  <cp:revision>10</cp:revision>
  <dcterms:created xsi:type="dcterms:W3CDTF">2019-04-03T01:54:47Z</dcterms:created>
  <dcterms:modified xsi:type="dcterms:W3CDTF">2019-04-03T03:15:52Z</dcterms:modified>
</cp:coreProperties>
</file>