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na Smirnova" initials="AS" lastIdx="2" clrIdx="0">
    <p:extLst>
      <p:ext uri="{19B8F6BF-5375-455C-9EA6-DF929625EA0E}">
        <p15:presenceInfo xmlns:p15="http://schemas.microsoft.com/office/powerpoint/2012/main" userId="4c3bf70e080a48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/>
    <p:restoredTop sz="94690"/>
  </p:normalViewPr>
  <p:slideViewPr>
    <p:cSldViewPr snapToGrid="0" snapToObjects="1">
      <p:cViewPr varScale="1">
        <p:scale>
          <a:sx n="72" d="100"/>
          <a:sy n="72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7DE0-6193-0D4F-BA6F-C5C9C7296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C71F4-3527-E442-95C0-0E942C721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1E895-8F02-6F44-99DA-370F58EB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5595-16B6-FA4A-8E7A-57CDD7B5B55A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BF709-DC02-D242-92E3-581B2459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795BD-A34E-2B4E-B815-30C3665E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C4EB-647A-9D43-9898-A028F474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7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1C69-A1DD-5349-AE7C-BACB8D6F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2D1C3-1660-FF4A-BC93-FB2D748E2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418BD-27D8-B740-92C0-B3758B08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5595-16B6-FA4A-8E7A-57CDD7B5B55A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6AF47-4378-B94F-805D-5BA88AC9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10524-E4C9-1D40-B3FB-4F850C02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C4EB-647A-9D43-9898-A028F474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3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EBFC7-7DE0-0740-96A4-EE1EFF31C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15097-B196-0843-9010-4D9EF7D6A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2950E-12DB-FA4A-933C-12F2566C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5595-16B6-FA4A-8E7A-57CDD7B5B55A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39E63-3BD5-314D-8235-97C758CB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FE830-A67D-9D42-ADA1-7E15425B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C4EB-647A-9D43-9898-A028F474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5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1D21-C67D-5140-B24D-C704ED47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17A0E-FEB1-C445-92DF-626CFCA53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88F95-6553-8C42-9492-0C02B92B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5595-16B6-FA4A-8E7A-57CDD7B5B55A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3A3EB-0DD1-CA48-942D-A0314F10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8851E-FDC5-3247-AD8C-69909B20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C4EB-647A-9D43-9898-A028F474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8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DC26-BCD3-8344-B0C7-98DAD60A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742FE-061F-2740-8A14-104FEEED4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8EA8C-DA4A-FF40-A214-9A446026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5595-16B6-FA4A-8E7A-57CDD7B5B55A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834A3-06DE-B14A-B177-1C25DC6D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D405C-193B-C343-85A9-B585ECCC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C4EB-647A-9D43-9898-A028F474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3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34A2-0076-D041-B10E-BFEFD623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89B7E-1F82-2E45-8E2B-BF22CE1CD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4C90A-AEF2-1648-B35F-26DB735C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529AD-334B-1E4B-9F01-511792F9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5595-16B6-FA4A-8E7A-57CDD7B5B55A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C18CC-A060-FC41-8FB7-B8FCD86E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908E4-210D-B949-A05B-C1BBEEB8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C4EB-647A-9D43-9898-A028F474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6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BA0C6-FEF9-A049-AE42-6A02E654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5DEC7-50E6-0E4E-866C-F2E40D8A1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3D808-A733-1A40-AC3F-343706E8B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E70F6-88C3-5F40-BE1A-E2CB25DC9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9C982-A1C5-994B-B5E8-8AD1E7988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E479F-61AF-C94B-B503-3D810776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5595-16B6-FA4A-8E7A-57CDD7B5B55A}" type="datetimeFigureOut">
              <a:rPr lang="en-US" smtClean="0"/>
              <a:t>4/2/19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115BB2-5840-564A-9190-588C85A6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E7223-484A-3647-A349-3EAF98CD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C4EB-647A-9D43-9898-A028F474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0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2E9D-0794-6547-B20A-A813527D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20F1A-C39D-AC40-A4EE-5A1CA2B4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5595-16B6-FA4A-8E7A-57CDD7B5B55A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8EE58-264F-1644-86F8-ACFDA5007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8FE9D-2B48-624C-A0BE-8D96A42F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C4EB-647A-9D43-9898-A028F474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1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071F37-DEAF-FA4E-95A8-75F2795A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5595-16B6-FA4A-8E7A-57CDD7B5B55A}" type="datetimeFigureOut">
              <a:rPr lang="en-US" smtClean="0"/>
              <a:t>4/2/19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9E642-6E06-0847-AD20-7840EA9B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4102A-0D6E-694A-8FC2-5337D641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C4EB-647A-9D43-9898-A028F474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9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B60B-7CF8-C046-B15C-71E567A9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2CDF-C481-2148-BCB0-E2AC9E05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E7D9D-C624-0448-9945-9CEDBA652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2FE1A-37A8-184A-AADC-19CC52AE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5595-16B6-FA4A-8E7A-57CDD7B5B55A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2073-460A-8847-A604-18D6FC03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F8CAC-17C0-CA4A-9E0F-3AC1541E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C4EB-647A-9D43-9898-A028F474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9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1C1B-97B9-2040-BBFA-175464EE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E6914-1F6A-674A-8026-324FF5ED9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73E80-3525-E74A-8EE0-E207852FC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950A6-054A-B748-8272-AE21798B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5595-16B6-FA4A-8E7A-57CDD7B5B55A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6DCB3-5B4D-3247-BE69-A04BC0ED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9AF74-F5D8-C342-925F-2E860AE2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C4EB-647A-9D43-9898-A028F474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5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2E6D9-26EC-CA4C-BCF5-443A46BF6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1E65E-A63C-8445-96D9-D7A83E9B2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3BA43-D807-574E-B311-061225C1E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5595-16B6-FA4A-8E7A-57CDD7B5B55A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8D7A9-EBBC-7B4D-8487-EDFDABA12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B9E89-F038-8740-A0FE-9071DC2CA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8C4EB-647A-9D43-9898-A028F474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7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CC382F-0B96-8441-8E0A-624CF8472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1263" y="4267831"/>
            <a:ext cx="5120614" cy="363184"/>
          </a:xfrm>
        </p:spPr>
        <p:txBody>
          <a:bodyPr anchor="t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Alina Smirnova and Reyna Gaoaen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B2BD2-7AAB-B746-AF06-E8FFAE7F3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1264" y="2150773"/>
            <a:ext cx="5120613" cy="2117058"/>
          </a:xfrm>
        </p:spPr>
        <p:txBody>
          <a:bodyPr anchor="b">
            <a:noAutofit/>
          </a:bodyPr>
          <a:lstStyle/>
          <a:p>
            <a:pPr algn="l"/>
            <a:r>
              <a:rPr lang="en-US" sz="4000" b="1" dirty="0">
                <a:solidFill>
                  <a:srgbClr val="000000"/>
                </a:solidFill>
              </a:rPr>
              <a:t>Analysis of Cryptocurrency market  </a:t>
            </a:r>
          </a:p>
        </p:txBody>
      </p:sp>
      <p:sp>
        <p:nvSpPr>
          <p:cNvPr id="1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73E1F-BC0C-CA48-8CBF-61FA696DF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4700"/>
            <a:ext cx="52832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7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3C7A-27E7-7D42-8260-96CF12FC9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What is cryptocurrency..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4D45-2B65-6649-91A8-0F12E1DBB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86" y="927280"/>
            <a:ext cx="10515600" cy="1326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digital currency in which encryption techniques are used to regulate the generation of units of currency and verify the transfer of funds, operating independently of a central bank.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82647-5DDB-FD4E-BB04-D236BCA2370A}"/>
              </a:ext>
            </a:extLst>
          </p:cNvPr>
          <p:cNvSpPr txBox="1"/>
          <p:nvPr/>
        </p:nvSpPr>
        <p:spPr>
          <a:xfrm>
            <a:off x="5513936" y="2743369"/>
            <a:ext cx="5859886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Interesting facts: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cryptocurrency named </a:t>
            </a:r>
            <a:r>
              <a:rPr lang="en-US" b="1" dirty="0">
                <a:solidFill>
                  <a:srgbClr val="FF0000"/>
                </a:solidFill>
              </a:rPr>
              <a:t>Bitcoin</a:t>
            </a:r>
            <a:r>
              <a:rPr lang="en-US" dirty="0"/>
              <a:t> appeared in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Satoshi Nakamoto</a:t>
            </a:r>
            <a:r>
              <a:rPr lang="en-US" dirty="0"/>
              <a:t>, the unknown inventor of Bitcoin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 $437,53 Billions </a:t>
            </a:r>
            <a:r>
              <a:rPr lang="en-US" dirty="0"/>
              <a:t>- Cryptocurrency market capitalization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expensive coin </a:t>
            </a:r>
            <a:r>
              <a:rPr lang="en-US" b="1" dirty="0"/>
              <a:t>RSK Smart Bitcoin  </a:t>
            </a:r>
            <a:r>
              <a:rPr lang="en-US" dirty="0"/>
              <a:t>-  </a:t>
            </a:r>
            <a:r>
              <a:rPr lang="en-US" b="1" dirty="0"/>
              <a:t>5032 $</a:t>
            </a: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Cheapest coin </a:t>
            </a:r>
            <a:r>
              <a:rPr lang="ru-RU" dirty="0"/>
              <a:t> </a:t>
            </a:r>
            <a:r>
              <a:rPr lang="en-US" b="1" dirty="0" err="1"/>
              <a:t>Jingtum</a:t>
            </a:r>
            <a:r>
              <a:rPr lang="en-US" b="1" dirty="0"/>
              <a:t> Tech </a:t>
            </a:r>
            <a:r>
              <a:rPr lang="en-US" dirty="0"/>
              <a:t>– </a:t>
            </a:r>
            <a:r>
              <a:rPr lang="en-US" b="1" dirty="0"/>
              <a:t>0,000891 $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1,658 cryptocurrencies, according to </a:t>
            </a:r>
            <a:r>
              <a:rPr lang="en-US" dirty="0" err="1"/>
              <a:t>investing.com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will only ever be </a:t>
            </a:r>
            <a:r>
              <a:rPr lang="en-US" b="1" dirty="0"/>
              <a:t>21 million bitcoins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Bitcoins don’t grow on trees)))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6B939B-4C9A-5C49-A8DD-1C88F484B206}"/>
              </a:ext>
            </a:extLst>
          </p:cNvPr>
          <p:cNvSpPr txBox="1"/>
          <p:nvPr/>
        </p:nvSpPr>
        <p:spPr>
          <a:xfrm>
            <a:off x="818178" y="2420203"/>
            <a:ext cx="4521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437,53 Billions </a:t>
            </a:r>
            <a:endParaRPr lang="en-US" sz="3600" b="1" i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BAFC4A-E408-F84F-8498-3A2BDFD5F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78" y="2978452"/>
            <a:ext cx="4184600" cy="290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0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80D9-AD4F-9D47-99E6-5159A6A44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3159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EF0F9-2A07-6042-9BA2-4F4601215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4249"/>
            <a:ext cx="10515600" cy="9787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Cryptocurrency market is affected by the strength of the other markets, as well as of the google search popularity.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DE980-A88D-3048-90C9-D32F0DD7604C}"/>
              </a:ext>
            </a:extLst>
          </p:cNvPr>
          <p:cNvSpPr txBox="1"/>
          <p:nvPr/>
        </p:nvSpPr>
        <p:spPr>
          <a:xfrm>
            <a:off x="838200" y="1803042"/>
            <a:ext cx="102891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Goal:</a:t>
            </a:r>
          </a:p>
          <a:p>
            <a:r>
              <a:rPr lang="en-US" sz="2800" dirty="0"/>
              <a:t>Investigate and find the relationship between cryptocurrency market, stock market and google search popularity.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641FA5-6B99-254C-9119-B8F8731857C8}"/>
              </a:ext>
            </a:extLst>
          </p:cNvPr>
          <p:cNvSpPr txBox="1"/>
          <p:nvPr/>
        </p:nvSpPr>
        <p:spPr>
          <a:xfrm>
            <a:off x="6096001" y="3429000"/>
            <a:ext cx="49283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That we 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Pytrends (google trend's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Cryptory (cryptocurrency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Coinmarketcap.com API (get market capitalization data)</a:t>
            </a:r>
          </a:p>
          <a:p>
            <a:r>
              <a:rPr lang="en-US" dirty="0"/>
              <a:t>…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416A1-5C68-EC40-936F-D4B25FBDF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586485" cy="285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1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68F61-2FA1-1244-B5F6-887BB37CE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Cryptocurrency market analysis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(historical data)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F2BF7C-FCFC-6242-AFA5-F1EC8411B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9581" y="447233"/>
            <a:ext cx="5855677" cy="1589151"/>
          </a:xfrm>
        </p:spPr>
      </p:pic>
      <p:pic>
        <p:nvPicPr>
          <p:cNvPr id="11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A08E6EF6-37B0-DE4D-9205-CF83A9636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4" y="2019010"/>
            <a:ext cx="6250770" cy="45400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319E74-EEDF-DF40-9B7C-AE6E1E83B766}"/>
              </a:ext>
            </a:extLst>
          </p:cNvPr>
          <p:cNvSpPr txBox="1"/>
          <p:nvPr/>
        </p:nvSpPr>
        <p:spPr>
          <a:xfrm>
            <a:off x="479995" y="2996374"/>
            <a:ext cx="36909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Shows price changes for most popular cryptocurrencies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demonstrates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Rapid grow by Dec 17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Is there correlation between different cryptocurrencies???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8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F1994-3CA5-1D4B-8CE6-65AFB227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rgbClr val="FFFFFF"/>
                </a:solidFill>
              </a:rPr>
              <a:t>Check for the correlation </a:t>
            </a:r>
          </a:p>
        </p:txBody>
      </p:sp>
      <p:pic>
        <p:nvPicPr>
          <p:cNvPr id="17" name="Content Placeholder 13">
            <a:extLst>
              <a:ext uri="{FF2B5EF4-FFF2-40B4-BE49-F238E27FC236}">
                <a16:creationId xmlns:a16="http://schemas.microsoft.com/office/drawing/2014/main" id="{33F92B65-ED79-DE48-B152-E23257E7F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8" b="1"/>
          <a:stretch/>
        </p:blipFill>
        <p:spPr>
          <a:xfrm>
            <a:off x="0" y="0"/>
            <a:ext cx="7966595" cy="476707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EEB4CDA9-46B1-47A6-A72B-06F18F294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595" y="773724"/>
            <a:ext cx="3487463" cy="5328138"/>
          </a:xfrm>
        </p:spPr>
        <p:txBody>
          <a:bodyPr anchor="ctr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each currency is, obviously, strongly correlated with itself</a:t>
            </a:r>
          </a:p>
          <a:p>
            <a:r>
              <a:rPr lang="en-US" sz="2000" dirty="0">
                <a:solidFill>
                  <a:schemeClr val="bg1"/>
                </a:solidFill>
              </a:rPr>
              <a:t>Most of the cryptos are correlated with each other - they tend to spike and crash collectively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Except XRP from Ripple  and BCH (Bitcoin Cash) </a:t>
            </a:r>
            <a:r>
              <a:rPr lang="ru-RU" sz="2000" dirty="0">
                <a:solidFill>
                  <a:schemeClr val="bg1"/>
                </a:solidFill>
              </a:rPr>
              <a:t> - </a:t>
            </a:r>
            <a:r>
              <a:rPr lang="en-US" sz="2000" dirty="0">
                <a:solidFill>
                  <a:schemeClr val="bg1"/>
                </a:solidFill>
              </a:rPr>
              <a:t>weak interconnection</a:t>
            </a:r>
            <a:r>
              <a:rPr lang="ru-RU" sz="2000" dirty="0">
                <a:solidFill>
                  <a:schemeClr val="bg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with others cryptos.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16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E129EF-2B4A-A945-A575-3C906AE7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9" y="1248508"/>
            <a:ext cx="3669161" cy="63304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Google search popularity </a:t>
            </a:r>
          </a:p>
        </p:txBody>
      </p:sp>
      <p:pic>
        <p:nvPicPr>
          <p:cNvPr id="9" name="Content Placeholder 8" descr="A picture containing text, map, indoor&#10;&#10;Description automatically generated">
            <a:extLst>
              <a:ext uri="{FF2B5EF4-FFF2-40B4-BE49-F238E27FC236}">
                <a16:creationId xmlns:a16="http://schemas.microsoft.com/office/drawing/2014/main" id="{8021EF25-8189-0D4D-AB3F-449C5EFC5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56737" y="597877"/>
            <a:ext cx="6635262" cy="534572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E1E3F3-FD6B-3E48-A742-7B6D7FD08FD5}"/>
              </a:ext>
            </a:extLst>
          </p:cNvPr>
          <p:cNvSpPr txBox="1"/>
          <p:nvPr/>
        </p:nvSpPr>
        <p:spPr>
          <a:xfrm>
            <a:off x="421069" y="2393575"/>
            <a:ext cx="39837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Google trends shows relative popularity</a:t>
            </a:r>
            <a:r>
              <a:rPr lang="en-US" dirty="0">
                <a:solidFill>
                  <a:schemeClr val="bg1"/>
                </a:solidFill>
                <a:effectLst/>
              </a:rPr>
              <a:t> (average total monthly/average monthly search volume for 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Chose the most popular search keywords</a:t>
            </a:r>
          </a:p>
        </p:txBody>
      </p:sp>
    </p:spTree>
    <p:extLst>
      <p:ext uri="{BB962C8B-B14F-4D97-AF65-F5344CB8AC3E}">
        <p14:creationId xmlns:p14="http://schemas.microsoft.com/office/powerpoint/2010/main" val="256700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A024F-C334-924E-AD1B-EB5A38BB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6"/>
            <a:ext cx="11139854" cy="6165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crypto price VS google search popularity.</a:t>
            </a:r>
            <a:endParaRPr lang="en-US" sz="54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D03549-C1F0-1547-AE5F-DEE8393B4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720662"/>
            <a:ext cx="5455917" cy="3409949"/>
          </a:xfrm>
          <a:prstGeom prst="rect">
            <a:avLst/>
          </a:prstGeom>
        </p:spPr>
      </p:pic>
      <p:cxnSp>
        <p:nvCxnSpPr>
          <p:cNvPr id="29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E8F7B6-4FE8-B949-8E02-0E76A1552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2720662"/>
            <a:ext cx="5455917" cy="34099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C3500F-A568-7D4D-B8CE-8086F418508C}"/>
              </a:ext>
            </a:extLst>
          </p:cNvPr>
          <p:cNvSpPr txBox="1"/>
          <p:nvPr/>
        </p:nvSpPr>
        <p:spPr>
          <a:xfrm>
            <a:off x="1192586" y="1264192"/>
            <a:ext cx="9847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Strong correlation between google search and coin prices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0344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223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Alina Smirnova and Reyna Gaoaen </vt:lpstr>
      <vt:lpstr>What is cryptocurrency..</vt:lpstr>
      <vt:lpstr>Hypothesis</vt:lpstr>
      <vt:lpstr>Cryptocurrency market analysis (historical data)</vt:lpstr>
      <vt:lpstr>Check for the correlation </vt:lpstr>
      <vt:lpstr>Google search popularity </vt:lpstr>
      <vt:lpstr>crypto price VS google search popularity.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Alina Smirnova and Reyna Gaoaen </dc:title>
  <dc:creator>Alina Smirnova</dc:creator>
  <cp:lastModifiedBy>Alina Smirnova</cp:lastModifiedBy>
  <cp:revision>3</cp:revision>
  <dcterms:created xsi:type="dcterms:W3CDTF">2019-04-03T06:14:57Z</dcterms:created>
  <dcterms:modified xsi:type="dcterms:W3CDTF">2019-04-03T06:57:57Z</dcterms:modified>
</cp:coreProperties>
</file>