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4" r:id="rId3"/>
    <p:sldId id="275" r:id="rId4"/>
    <p:sldId id="281" r:id="rId5"/>
    <p:sldId id="277" r:id="rId6"/>
    <p:sldId id="276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733"/>
    <a:srgbClr val="0C0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6615-75D9-4729-9EEE-12A2D9337CB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ё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E547-CBE7-49E0-BDB1-42B2389D6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8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8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0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8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562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5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54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9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3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8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CB2FB7-422A-46A9-BBEA-833B953460C0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9BB86E7-2362-49DB-B9CB-2547F6687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5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.hab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areer.hab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491" y="259670"/>
            <a:ext cx="11048999" cy="4283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3100" b="1" dirty="0" smtClean="0"/>
              <a:t>Итоговый проект по курсу </a:t>
            </a:r>
            <a:r>
              <a:rPr lang="en-US" sz="3100" b="1" dirty="0"/>
              <a:t>Machine </a:t>
            </a:r>
            <a:r>
              <a:rPr lang="en-US" sz="3100" b="1" dirty="0" smtClean="0"/>
              <a:t>Learning</a:t>
            </a:r>
            <a:r>
              <a:rPr lang="ru-RU" sz="3100" b="1" dirty="0" smtClean="0"/>
              <a:t> </a:t>
            </a:r>
            <a:r>
              <a:rPr lang="en-US" sz="3100" b="1" dirty="0" smtClean="0"/>
              <a:t>Professional </a:t>
            </a:r>
            <a:r>
              <a:rPr lang="ru-RU" sz="3100" b="1" dirty="0" smtClean="0"/>
              <a:t>в </a:t>
            </a:r>
            <a:r>
              <a:rPr lang="en-US" sz="3100" b="1" dirty="0" smtClean="0"/>
              <a:t>OTUS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1508" y="3218996"/>
            <a:ext cx="8678706" cy="236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820296" y="6239282"/>
            <a:ext cx="4726577" cy="316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Выполнила: Смирнова Мария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0709" y="1226322"/>
            <a:ext cx="11048999" cy="117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/>
              <a:t>Тема: Прогноз заработной платы по описанию вакансии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57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937" y="458379"/>
            <a:ext cx="10233800" cy="316438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Цели проекта: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создание </a:t>
            </a:r>
            <a:r>
              <a:rPr lang="ru-RU" dirty="0" err="1"/>
              <a:t>парсера</a:t>
            </a:r>
            <a:r>
              <a:rPr lang="ru-RU" dirty="0"/>
              <a:t> для получения данных о вакансиях </a:t>
            </a:r>
            <a:r>
              <a:rPr lang="ru-RU" dirty="0" smtClean="0"/>
              <a:t>с сайта </a:t>
            </a:r>
            <a:r>
              <a:rPr lang="en-US" dirty="0">
                <a:hlinkClick r:id="rId2"/>
              </a:rPr>
              <a:t>https://career.habr.com/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построение моделей, предсказывающих заработную </a:t>
            </a:r>
            <a:r>
              <a:rPr lang="ru-RU" dirty="0"/>
              <a:t>плату на основании полученного </a:t>
            </a:r>
            <a:r>
              <a:rPr lang="ru-RU" dirty="0" smtClean="0"/>
              <a:t>описания</a:t>
            </a:r>
          </a:p>
          <a:p>
            <a:r>
              <a:rPr lang="ru-RU" dirty="0" smtClean="0"/>
              <a:t>сравнение полученных моделей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9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Autofit/>
          </a:bodyPr>
          <a:lstStyle/>
          <a:p>
            <a:r>
              <a:rPr lang="ru-RU" sz="2000" dirty="0" smtClean="0"/>
              <a:t>С помощью библиотек </a:t>
            </a:r>
            <a:r>
              <a:rPr lang="en-US" sz="2000" dirty="0" smtClean="0"/>
              <a:t>requests </a:t>
            </a:r>
            <a:r>
              <a:rPr lang="ru-RU" sz="2000" dirty="0" smtClean="0"/>
              <a:t>и </a:t>
            </a:r>
            <a:r>
              <a:rPr lang="en-US" sz="2000" dirty="0" err="1" smtClean="0"/>
              <a:t>BeautifulSoup</a:t>
            </a:r>
            <a:r>
              <a:rPr lang="ru-RU" sz="2000" dirty="0" smtClean="0"/>
              <a:t> с сайта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career.habr.com/</a:t>
            </a:r>
            <a:r>
              <a:rPr lang="ru-RU" sz="2000" dirty="0"/>
              <a:t> </a:t>
            </a:r>
            <a:r>
              <a:rPr lang="ru-RU" sz="2000" dirty="0" smtClean="0"/>
              <a:t>был</a:t>
            </a:r>
            <a:r>
              <a:rPr lang="en-US" sz="2000" dirty="0" smtClean="0"/>
              <a:t> </a:t>
            </a:r>
            <a:r>
              <a:rPr lang="ru-RU" sz="2000" dirty="0" smtClean="0"/>
              <a:t>подготовлен </a:t>
            </a:r>
            <a:r>
              <a:rPr lang="ru-RU" sz="2000" dirty="0" err="1" smtClean="0"/>
              <a:t>парсер</a:t>
            </a:r>
            <a:r>
              <a:rPr lang="ru-RU" sz="2000" dirty="0" smtClean="0"/>
              <a:t> данных. В течение подготовки итогового проекта </a:t>
            </a:r>
            <a:r>
              <a:rPr lang="ru-RU" sz="2000" dirty="0" err="1" smtClean="0"/>
              <a:t>парсер</a:t>
            </a:r>
            <a:r>
              <a:rPr lang="ru-RU" sz="2000" dirty="0" smtClean="0"/>
              <a:t> запускался несколько раз, таким образом получилось собрать информацию о 2100 вакансиях 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9" y="1193075"/>
            <a:ext cx="8894002" cy="5468983"/>
          </a:xfrm>
        </p:spPr>
      </p:pic>
    </p:spTree>
    <p:extLst>
      <p:ext uri="{BB962C8B-B14F-4D97-AF65-F5344CB8AC3E}">
        <p14:creationId xmlns:p14="http://schemas.microsoft.com/office/powerpoint/2010/main" val="38633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Пример полученных данных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172241"/>
            <a:ext cx="10233025" cy="3658105"/>
          </a:xfrm>
        </p:spPr>
      </p:pic>
    </p:spTree>
    <p:extLst>
      <p:ext uri="{BB962C8B-B14F-4D97-AF65-F5344CB8AC3E}">
        <p14:creationId xmlns:p14="http://schemas.microsoft.com/office/powerpoint/2010/main" val="23096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823" y="191588"/>
            <a:ext cx="10515600" cy="375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Предобработка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297" y="766354"/>
            <a:ext cx="11765280" cy="2255520"/>
          </a:xfrm>
        </p:spPr>
        <p:txBody>
          <a:bodyPr>
            <a:normAutofit fontScale="85000" lnSpcReduction="20000"/>
          </a:bodyPr>
          <a:lstStyle/>
          <a:p>
            <a:r>
              <a:rPr lang="ru-RU" sz="1600" dirty="0" err="1"/>
              <a:t>Запралата</a:t>
            </a:r>
            <a:r>
              <a:rPr lang="ru-RU" sz="1600" dirty="0"/>
              <a:t> указана как в рублях, так и в долларах. Приведем ее к рублям. Официальный курс на начало подготовки проекта (11.10.2022) - 62,31. Кроме того воспользуемся регулярными выражениями, чтобы оставить только число. Если для зарплаты указан диапазон, возьмем только левую границу.</a:t>
            </a:r>
          </a:p>
          <a:p>
            <a:r>
              <a:rPr lang="ru-RU" sz="1600" dirty="0"/>
              <a:t>Н</a:t>
            </a:r>
            <a:r>
              <a:rPr lang="ru-RU" sz="1600" dirty="0" smtClean="0"/>
              <a:t>апишем</a:t>
            </a:r>
            <a:r>
              <a:rPr lang="ru-RU" sz="1600" dirty="0"/>
              <a:t> функцию, которая присвоит категории в зависимости от зарплаты с диапазоном </a:t>
            </a:r>
            <a:r>
              <a:rPr lang="ru-RU" sz="1600" dirty="0" smtClean="0"/>
              <a:t>100000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- 0 – </a:t>
            </a:r>
            <a:r>
              <a:rPr lang="ru-RU" sz="1600" dirty="0" smtClean="0"/>
              <a:t>до 99999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- 1 – от 100000 до 199999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- 2 – от 200000 до 299999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- 3 – от 300000 до 399999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- 4 – больше 400000</a:t>
            </a:r>
            <a:endParaRPr lang="ru-RU" sz="16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55" y="2589111"/>
            <a:ext cx="8068900" cy="42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9" y="86451"/>
            <a:ext cx="10369731" cy="73215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Обучение</a:t>
            </a:r>
            <a:r>
              <a:rPr lang="ru-RU" sz="3200" dirty="0"/>
              <a:t> модели на основании описания вакансии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66" y="818606"/>
            <a:ext cx="11170920" cy="969826"/>
          </a:xfrm>
        </p:spPr>
        <p:txBody>
          <a:bodyPr>
            <a:normAutofit/>
          </a:bodyPr>
          <a:lstStyle/>
          <a:p>
            <a:r>
              <a:rPr lang="ru-RU" sz="1600" dirty="0"/>
              <a:t>В данном проекте использована </a:t>
            </a:r>
            <a:r>
              <a:rPr lang="ru-RU" sz="1600" dirty="0" err="1"/>
              <a:t>предобученная</a:t>
            </a:r>
            <a:r>
              <a:rPr lang="ru-RU" sz="1600" dirty="0"/>
              <a:t> языковая модель BERT из библиотеки </a:t>
            </a:r>
            <a:r>
              <a:rPr lang="ru-RU" sz="1600" dirty="0" err="1"/>
              <a:t>huggingface</a:t>
            </a:r>
            <a:r>
              <a:rPr lang="ru-RU" sz="1600" dirty="0"/>
              <a:t> </a:t>
            </a:r>
            <a:r>
              <a:rPr lang="ru-RU" sz="1600" dirty="0" err="1"/>
              <a:t>PyTorch</a:t>
            </a:r>
            <a:r>
              <a:rPr lang="ru-RU" sz="1600" dirty="0"/>
              <a:t>. Я использовала </a:t>
            </a:r>
            <a:r>
              <a:rPr lang="ru-RU" sz="1600" dirty="0" err="1"/>
              <a:t>мультиязычную</a:t>
            </a:r>
            <a:r>
              <a:rPr lang="ru-RU" sz="1600" dirty="0"/>
              <a:t> модель "BERT </a:t>
            </a:r>
            <a:r>
              <a:rPr lang="ru-RU" sz="1600" dirty="0" err="1"/>
              <a:t>multilingual</a:t>
            </a:r>
            <a:r>
              <a:rPr lang="ru-RU" sz="1600" dirty="0"/>
              <a:t> </a:t>
            </a:r>
            <a:r>
              <a:rPr lang="ru-RU" sz="1600" dirty="0" err="1"/>
              <a:t>base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(</a:t>
            </a:r>
            <a:r>
              <a:rPr lang="ru-RU" sz="1600" dirty="0" err="1"/>
              <a:t>cased</a:t>
            </a:r>
            <a:r>
              <a:rPr lang="ru-RU" sz="1600" dirty="0"/>
              <a:t>)", поскольку в качестве данных использованы вакансии </a:t>
            </a:r>
            <a:r>
              <a:rPr lang="ru-RU" sz="1600" dirty="0" err="1"/>
              <a:t>it</a:t>
            </a:r>
            <a:r>
              <a:rPr lang="ru-RU" sz="1600" dirty="0"/>
              <a:t>-специальностей, названия и описания которых помимо русского содержат английский язык.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1" y="2131840"/>
            <a:ext cx="5531256" cy="27791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07" y="2131839"/>
            <a:ext cx="5190307" cy="27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7234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/>
              <a:t>Обучение модели на основании описания вакансии, наименования должности и названия </a:t>
            </a:r>
            <a:r>
              <a:rPr lang="ru-RU" sz="3100" b="1" dirty="0" smtClean="0"/>
              <a:t>фирмы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926" y="1094106"/>
            <a:ext cx="11022874" cy="534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/>
              <a:t>Посмотрим, сможем ли мы получить более высокое качество, если добавим к описанию название вакансии и фирмы. Сделаем это с </a:t>
            </a:r>
            <a:r>
              <a:rPr lang="ru-RU" sz="1600" dirty="0" smtClean="0"/>
              <a:t>помощью </a:t>
            </a:r>
            <a:r>
              <a:rPr lang="ru-RU" sz="1600" dirty="0"/>
              <a:t>специального </a:t>
            </a:r>
            <a:r>
              <a:rPr lang="ru-RU" sz="1600" dirty="0" err="1"/>
              <a:t>токена</a:t>
            </a:r>
            <a:r>
              <a:rPr lang="ru-RU" sz="1600" dirty="0"/>
              <a:t> [SEP]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3" y="2155372"/>
            <a:ext cx="5472385" cy="31769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85" y="2155372"/>
            <a:ext cx="6076856" cy="32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Проверка на тестовых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383" y="1355362"/>
            <a:ext cx="11066417" cy="211935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проверки на тестовых данных было отложено 10% от исходных данных</a:t>
            </a:r>
          </a:p>
          <a:p>
            <a:r>
              <a:rPr lang="ru-RU" sz="2000" dirty="0" smtClean="0"/>
              <a:t>Тестирование проводилось на модели, обученной на описании вакансии, наименовании организации и названии вакансии</a:t>
            </a:r>
          </a:p>
          <a:p>
            <a:r>
              <a:rPr lang="en-US" sz="2000" dirty="0" smtClean="0"/>
              <a:t>Accuracy </a:t>
            </a:r>
            <a:r>
              <a:rPr lang="ru-RU" sz="2000" dirty="0" smtClean="0"/>
              <a:t>на итоговых данных составила </a:t>
            </a:r>
            <a:r>
              <a:rPr lang="ru-RU" sz="2000" u="sng" dirty="0" smtClean="0"/>
              <a:t>0,77</a:t>
            </a:r>
            <a:r>
              <a:rPr lang="ru-RU" sz="2000" dirty="0" smtClean="0"/>
              <a:t>, что совпало с качеством обучаемой модели на кросс-</a:t>
            </a:r>
            <a:r>
              <a:rPr lang="ru-RU" sz="2000" dirty="0" err="1" smtClean="0"/>
              <a:t>валидации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073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Вывод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6" y="1193074"/>
            <a:ext cx="10900954" cy="4983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- Целью </a:t>
            </a:r>
            <a:r>
              <a:rPr lang="ru-RU" sz="2000" dirty="0"/>
              <a:t>данного проекта было создание </a:t>
            </a:r>
            <a:r>
              <a:rPr lang="ru-RU" sz="2000" dirty="0" err="1"/>
              <a:t>парсера</a:t>
            </a:r>
            <a:r>
              <a:rPr lang="ru-RU" sz="2000" dirty="0"/>
              <a:t> данных о вакансиях и построение модели для определения заработной платы. С поставленной задачей обученная модель </a:t>
            </a:r>
            <a:r>
              <a:rPr lang="ru-RU" sz="2000" dirty="0" smtClean="0"/>
              <a:t>справилось.</a:t>
            </a:r>
          </a:p>
          <a:p>
            <a:pPr marL="0" indent="0">
              <a:buNone/>
            </a:pPr>
            <a:endParaRPr lang="ru-RU" sz="2000" dirty="0"/>
          </a:p>
          <a:p>
            <a:pPr>
              <a:buFontTx/>
              <a:buChar char="-"/>
            </a:pPr>
            <a:r>
              <a:rPr lang="ru-RU" sz="2000" dirty="0" smtClean="0"/>
              <a:t>Качество модели можно </a:t>
            </a:r>
            <a:r>
              <a:rPr lang="ru-RU" sz="2000" dirty="0"/>
              <a:t>улучшить за счет подготовки и использования большего количества данных. 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Разработанная </a:t>
            </a:r>
            <a:r>
              <a:rPr lang="ru-RU" sz="2000" dirty="0"/>
              <a:t>модель может быть использована для сайтов и чат-ботов, чтобы </a:t>
            </a:r>
            <a:r>
              <a:rPr lang="ru-RU" sz="2000" dirty="0" smtClean="0"/>
              <a:t>сориентировать </a:t>
            </a:r>
            <a:r>
              <a:rPr lang="ru-RU" sz="2000" dirty="0"/>
              <a:t>соискателей </a:t>
            </a:r>
            <a:r>
              <a:rPr lang="ru-RU" sz="2000" dirty="0" smtClean="0"/>
              <a:t>по диапазону </a:t>
            </a:r>
            <a:r>
              <a:rPr lang="ru-RU" sz="2000" dirty="0"/>
              <a:t>заработной платы в том случае, когда она не указана. 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Также </a:t>
            </a:r>
            <a:r>
              <a:rPr lang="ru-RU" sz="2000" dirty="0"/>
              <a:t>данная модель может быть интересна для работодателей, чтобы представлять ориентировочную </a:t>
            </a:r>
            <a:r>
              <a:rPr lang="ru-RU" sz="2000" dirty="0" err="1"/>
              <a:t>зараплатную</a:t>
            </a:r>
            <a:r>
              <a:rPr lang="ru-RU" sz="2000" dirty="0"/>
              <a:t> вилку для необходимого </a:t>
            </a:r>
            <a:r>
              <a:rPr lang="ru-RU" sz="2000" dirty="0" smtClean="0"/>
              <a:t>кандидата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69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1290</TotalTime>
  <Words>345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Глубина</vt:lpstr>
      <vt:lpstr> Итоговый проект по курсу Machine Learning Professional в OTUS </vt:lpstr>
      <vt:lpstr>Презентация PowerPoint</vt:lpstr>
      <vt:lpstr>С помощью библиотек requests и BeautifulSoup с сайта https://career.habr.com/ был подготовлен парсер данных. В течение подготовки итогового проекта парсер запускался несколько раз, таким образом получилось собрать информацию о 2100 вакансиях </vt:lpstr>
      <vt:lpstr>Пример полученных данных</vt:lpstr>
      <vt:lpstr>Предобработка данных</vt:lpstr>
      <vt:lpstr>Обучение модели на основании описания вакансии</vt:lpstr>
      <vt:lpstr>Обучение модели на основании описания вакансии, наименования должности и названия фирмы</vt:lpstr>
      <vt:lpstr>Проверка на тестовых данных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Nikolaev Konstantin</dc:creator>
  <cp:lastModifiedBy>Lenin</cp:lastModifiedBy>
  <cp:revision>58</cp:revision>
  <dcterms:created xsi:type="dcterms:W3CDTF">2022-06-21T08:10:18Z</dcterms:created>
  <dcterms:modified xsi:type="dcterms:W3CDTF">2022-11-29T21:46:26Z</dcterms:modified>
</cp:coreProperties>
</file>