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Arial"/>
              </a:rPr>
              <a:t>Для перемещения страницы щёлкните мышью</a:t>
            </a:r>
            <a:endParaRPr b="0" lang="en-US" sz="1800" spc="-1" strike="noStrike">
              <a:solidFill>
                <a:srgbClr val="000000"/>
              </a:solidFill>
              <a:latin typeface="Arial"/>
            </a:endParaRP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ru-RU" sz="2000" spc="-1" strike="noStrike">
                <a:latin typeface="Arial"/>
              </a:rPr>
              <a:t>Для правки формата примечаний щёлкните мышью</a:t>
            </a:r>
            <a:endParaRPr b="0" lang="ru-RU" sz="2000" spc="-1" strike="noStrike">
              <a:latin typeface="Arial"/>
            </a:endParaRPr>
          </a:p>
        </p:txBody>
      </p:sp>
      <p:sp>
        <p:nvSpPr>
          <p:cNvPr id="4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ru-RU" sz="1400" spc="-1" strike="noStrike">
                <a:latin typeface="Times New Roman"/>
              </a:rPr>
              <a:t>&lt;верхний колонтитул&gt;</a:t>
            </a:r>
            <a:endParaRPr b="0" lang="ru-RU" sz="1400" spc="-1" strike="noStrike">
              <a:latin typeface="Times New Roman"/>
            </a:endParaRPr>
          </a:p>
        </p:txBody>
      </p:sp>
      <p:sp>
        <p:nvSpPr>
          <p:cNvPr id="44" name="PlaceHolder 4"/>
          <p:cNvSpPr>
            <a:spLocks noGrp="1"/>
          </p:cNvSpPr>
          <p:nvPr>
            <p:ph type="dt" idx="2"/>
          </p:nvPr>
        </p:nvSpPr>
        <p:spPr>
          <a:xfrm>
            <a:off x="4278960" y="0"/>
            <a:ext cx="3280680" cy="534240"/>
          </a:xfrm>
          <a:prstGeom prst="rect">
            <a:avLst/>
          </a:prstGeom>
          <a:noFill/>
          <a:ln w="0">
            <a:noFill/>
          </a:ln>
        </p:spPr>
        <p:txBody>
          <a:bodyPr lIns="0" rIns="0" tIns="0" bIns="0" anchor="t">
            <a:noAutofit/>
          </a:bodyPr>
          <a:lstStyle>
            <a:lvl1pPr algn="r">
              <a:buNone/>
              <a:defRPr b="0" lang="ru-RU" sz="1400" spc="-1" strike="noStrike">
                <a:latin typeface="Times New Roman"/>
              </a:defRPr>
            </a:lvl1pPr>
          </a:lstStyle>
          <a:p>
            <a:pPr algn="r">
              <a:buNone/>
            </a:pPr>
            <a:r>
              <a:rPr b="0" lang="ru-RU" sz="1400" spc="-1" strike="noStrike">
                <a:latin typeface="Times New Roman"/>
              </a:rPr>
              <a:t>&lt;дата/время&gt;</a:t>
            </a:r>
            <a:endParaRPr b="0" lang="ru-RU" sz="1400" spc="-1" strike="noStrike">
              <a:latin typeface="Times New Roman"/>
            </a:endParaRPr>
          </a:p>
        </p:txBody>
      </p:sp>
      <p:sp>
        <p:nvSpPr>
          <p:cNvPr id="45" name="PlaceHolder 5"/>
          <p:cNvSpPr>
            <a:spLocks noGrp="1"/>
          </p:cNvSpPr>
          <p:nvPr>
            <p:ph type="ftr" idx="3"/>
          </p:nvPr>
        </p:nvSpPr>
        <p:spPr>
          <a:xfrm>
            <a:off x="0" y="10157400"/>
            <a:ext cx="3280680" cy="534240"/>
          </a:xfrm>
          <a:prstGeom prst="rect">
            <a:avLst/>
          </a:prstGeom>
          <a:noFill/>
          <a:ln w="0">
            <a:noFill/>
          </a:ln>
        </p:spPr>
        <p:txBody>
          <a:bodyPr lIns="0" rIns="0" tIns="0" bIns="0" anchor="b">
            <a:noAutofit/>
          </a:bodyPr>
          <a:lstStyle>
            <a:lvl1pPr>
              <a:defRPr b="0" lang="ru-RU" sz="1400" spc="-1" strike="noStrike">
                <a:latin typeface="Times New Roman"/>
              </a:defRPr>
            </a:lvl1pPr>
          </a:lstStyle>
          <a:p>
            <a:r>
              <a:rPr b="0" lang="ru-RU" sz="1400" spc="-1" strike="noStrike">
                <a:latin typeface="Times New Roman"/>
              </a:rPr>
              <a:t>&lt;нижний колонтитул&gt;</a:t>
            </a:r>
            <a:endParaRPr b="0" lang="ru-RU" sz="1400" spc="-1" strike="noStrike">
              <a:latin typeface="Times New Roman"/>
            </a:endParaRPr>
          </a:p>
        </p:txBody>
      </p:sp>
      <p:sp>
        <p:nvSpPr>
          <p:cNvPr id="46" name="PlaceHolder 6"/>
          <p:cNvSpPr>
            <a:spLocks noGrp="1"/>
          </p:cNvSpPr>
          <p:nvPr>
            <p:ph type="sldNum" idx="4"/>
          </p:nvPr>
        </p:nvSpPr>
        <p:spPr>
          <a:xfrm>
            <a:off x="4278960" y="10157400"/>
            <a:ext cx="3280680" cy="534240"/>
          </a:xfrm>
          <a:prstGeom prst="rect">
            <a:avLst/>
          </a:prstGeom>
          <a:noFill/>
          <a:ln w="0">
            <a:noFill/>
          </a:ln>
        </p:spPr>
        <p:txBody>
          <a:bodyPr lIns="0" rIns="0" tIns="0" bIns="0" anchor="b">
            <a:noAutofit/>
          </a:bodyPr>
          <a:lstStyle>
            <a:lvl1pPr algn="r">
              <a:buNone/>
              <a:defRPr b="0" lang="ru-RU" sz="1400" spc="-1" strike="noStrike">
                <a:latin typeface="Times New Roman"/>
              </a:defRPr>
            </a:lvl1pPr>
          </a:lstStyle>
          <a:p>
            <a:pPr algn="r">
              <a:buNone/>
            </a:pPr>
            <a:fld id="{9A82DA9E-31CF-49ED-A013-F765CD8F32B7}" type="slidenum">
              <a:rPr b="0" lang="ru-RU" sz="1400" spc="-1" strike="noStrike">
                <a:latin typeface="Times New Roman"/>
              </a:rPr>
              <a:t>&lt;номер&gt;</a:t>
            </a:fld>
            <a:endParaRPr b="0" lang="ru-R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sldImg"/>
          </p:nvPr>
        </p:nvSpPr>
        <p:spPr>
          <a:xfrm>
            <a:off x="1143000" y="685800"/>
            <a:ext cx="4571640" cy="3428640"/>
          </a:xfrm>
          <a:prstGeom prst="rect">
            <a:avLst/>
          </a:prstGeom>
          <a:ln w="0">
            <a:noFill/>
          </a:ln>
        </p:spPr>
      </p:sp>
      <p:sp>
        <p:nvSpPr>
          <p:cNvPr id="52"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r>
              <a:rPr b="1" lang="en-US" sz="1200" spc="-1" strike="noStrike">
                <a:solidFill>
                  <a:srgbClr val="000000"/>
                </a:solidFill>
                <a:latin typeface="Arial"/>
                <a:ea typeface="Arial"/>
              </a:rPr>
              <a:t>Fig. 2. </a:t>
            </a:r>
            <a:r>
              <a:rPr b="0" lang="en-US" sz="1200" spc="-1" strike="noStrike">
                <a:solidFill>
                  <a:srgbClr val="000000"/>
                </a:solidFill>
                <a:latin typeface="Arial"/>
                <a:ea typeface="Arial"/>
              </a:rPr>
              <a:t>Comparison matrix of available proteasomal cleavage tools and their features. Eight proteasomal cleavage tools are shown (columns) along with their corresponding features (rows). Specific tools are as follows: pepsickle (presented here), NetChop 3.1 (Nielsen et al., 2005), the Proteasomal Cleavage Prediction Server (PCPS) (Gomez-Perosanz et al., 2020), PCleavage (Bhasin and Raghava, 2005), MAPPP (Holzhütter and Kloetzel, 2000), PAProC (Nussbaum et al., 2001) and the random forest-based model described in Li et al.(2012) Check marks (green) represent available features for each tool while X’s (red) represent unavailable features. Warning signs (yellow) represent missing information, or features that are mentioned but not currently available. For MAPPP, the referenced web server is no longer available and therefore we were unable to confirm tool features. For PaPRoC, we were unable to obtain the model despite repeated requests. For the random forest model proposed by Li et al., model weights for the proposed model are given, but source code is not available and the type of cleavage sites used (in vivo versus in vitro) are undefined</a:t>
            </a:r>
            <a:endParaRPr b="0" lang="ru-RU" sz="1200" spc="-1" strike="noStrike">
              <a:latin typeface="Arial"/>
            </a:endParaRPr>
          </a:p>
          <a:p>
            <a:endParaRPr b="0" lang="ru-RU" sz="1200" spc="-1" strike="noStrike">
              <a:latin typeface="Arial"/>
            </a:endParaRPr>
          </a:p>
          <a:p>
            <a:pPr>
              <a:lnSpc>
                <a:spcPct val="100000"/>
              </a:lnSpc>
              <a:spcBef>
                <a:spcPts val="360"/>
              </a:spcBef>
              <a:buNone/>
              <a:tabLst>
                <a:tab algn="l" pos="0"/>
              </a:tabLst>
            </a:pPr>
            <a:endParaRPr b="0" lang="ru-RU" sz="1200" spc="-1" strike="noStrike">
              <a:latin typeface="Arial"/>
            </a:endParaRPr>
          </a:p>
          <a:p>
            <a:pPr>
              <a:lnSpc>
                <a:spcPct val="100000"/>
              </a:lnSpc>
              <a:spcBef>
                <a:spcPts val="360"/>
              </a:spcBef>
              <a:buNone/>
              <a:tabLst>
                <a:tab algn="l" pos="0"/>
              </a:tabLst>
            </a:pPr>
            <a:r>
              <a:rPr b="0" lang="en-US" sz="1200" spc="-1" strike="noStrike">
                <a:solidFill>
                  <a:srgbClr val="000000"/>
                </a:solidFill>
                <a:latin typeface="Arial"/>
                <a:ea typeface="Arial"/>
              </a:rPr>
              <a:t>Unless provided in the caption above, the following copyright applies to the content of this slide: Published by Oxford University Press 2021.This work is written by US Government employees and is in the public domain in the US.</a:t>
            </a:r>
            <a:endParaRPr b="0" lang="ru-RU" sz="1200" spc="-1" strike="noStrike">
              <a:latin typeface="Arial"/>
            </a:endParaRPr>
          </a:p>
        </p:txBody>
      </p:sp>
      <p:sp>
        <p:nvSpPr>
          <p:cNvPr id="53" name="PlaceHolder 3"/>
          <p:cNvSpPr>
            <a:spLocks noGrp="1"/>
          </p:cNvSpPr>
          <p:nvPr>
            <p:ph type="sldNum" idx="6"/>
          </p:nvPr>
        </p:nvSpPr>
        <p:spPr>
          <a:xfrm>
            <a:off x="3884760" y="8685360"/>
            <a:ext cx="2971440" cy="456840"/>
          </a:xfrm>
          <a:prstGeom prst="rect">
            <a:avLst/>
          </a:prstGeom>
          <a:noFill/>
          <a:ln w="0">
            <a:noFill/>
          </a:ln>
        </p:spPr>
        <p:txBody>
          <a:bodyPr numCol="1" spcCol="0" lIns="90000" rIns="90000" tIns="45000" bIns="45000" anchor="b">
            <a:noAutofit/>
          </a:bodyPr>
          <a:lstStyle>
            <a:lvl1pPr algn="r">
              <a:lnSpc>
                <a:spcPct val="100000"/>
              </a:lnSpc>
              <a:buNone/>
              <a:tabLst>
                <a:tab algn="l" pos="0"/>
              </a:tabLst>
              <a:defRPr b="0" lang="en-US" sz="1200" spc="-1" strike="noStrike">
                <a:solidFill>
                  <a:srgbClr val="000000"/>
                </a:solidFill>
                <a:latin typeface="Arial"/>
                <a:ea typeface="ＭＳ Ｐゴシック"/>
              </a:defRPr>
            </a:lvl1pPr>
          </a:lstStyle>
          <a:p>
            <a:pPr algn="r">
              <a:lnSpc>
                <a:spcPct val="100000"/>
              </a:lnSpc>
              <a:buNone/>
              <a:tabLst>
                <a:tab algn="l" pos="0"/>
              </a:tabLst>
            </a:pPr>
            <a:fld id="{25578A02-C2C5-4F9E-9DEB-CDDAF982561D}" type="slidenum">
              <a:rPr b="0" lang="en-US" sz="1200" spc="-1" strike="noStrike">
                <a:solidFill>
                  <a:srgbClr val="000000"/>
                </a:solidFill>
                <a:latin typeface="Arial"/>
                <a:ea typeface="ＭＳ Ｐゴシック"/>
              </a:rPr>
              <a:t>&lt;номер&gt;</a:t>
            </a:fld>
            <a:endParaRPr b="0" lang="ru-RU"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425520"/>
            <a:ext cx="6108480" cy="6123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p:nvPr>
        </p:nvSpPr>
        <p:spPr>
          <a:xfrm>
            <a:off x="457200" y="1280880"/>
            <a:ext cx="822924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28" name="PlaceHolder 3"/>
          <p:cNvSpPr>
            <a:spLocks noGrp="1"/>
          </p:cNvSpPr>
          <p:nvPr>
            <p:ph/>
          </p:nvPr>
        </p:nvSpPr>
        <p:spPr>
          <a:xfrm>
            <a:off x="457200" y="3600720"/>
            <a:ext cx="822924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425520"/>
            <a:ext cx="6108480" cy="6123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0" name="PlaceHolder 2"/>
          <p:cNvSpPr>
            <a:spLocks noGrp="1"/>
          </p:cNvSpPr>
          <p:nvPr>
            <p:ph/>
          </p:nvPr>
        </p:nvSpPr>
        <p:spPr>
          <a:xfrm>
            <a:off x="457200" y="1280880"/>
            <a:ext cx="40158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31" name="PlaceHolder 3"/>
          <p:cNvSpPr>
            <a:spLocks noGrp="1"/>
          </p:cNvSpPr>
          <p:nvPr>
            <p:ph/>
          </p:nvPr>
        </p:nvSpPr>
        <p:spPr>
          <a:xfrm>
            <a:off x="4674240" y="1280880"/>
            <a:ext cx="40158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32" name="PlaceHolder 4"/>
          <p:cNvSpPr>
            <a:spLocks noGrp="1"/>
          </p:cNvSpPr>
          <p:nvPr>
            <p:ph/>
          </p:nvPr>
        </p:nvSpPr>
        <p:spPr>
          <a:xfrm>
            <a:off x="457200" y="3600720"/>
            <a:ext cx="40158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33" name="PlaceHolder 5"/>
          <p:cNvSpPr>
            <a:spLocks noGrp="1"/>
          </p:cNvSpPr>
          <p:nvPr>
            <p:ph/>
          </p:nvPr>
        </p:nvSpPr>
        <p:spPr>
          <a:xfrm>
            <a:off x="4674240" y="3600720"/>
            <a:ext cx="40158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425520"/>
            <a:ext cx="6108480" cy="6123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5" name="PlaceHolder 2"/>
          <p:cNvSpPr>
            <a:spLocks noGrp="1"/>
          </p:cNvSpPr>
          <p:nvPr>
            <p:ph/>
          </p:nvPr>
        </p:nvSpPr>
        <p:spPr>
          <a:xfrm>
            <a:off x="457200" y="1280880"/>
            <a:ext cx="26496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36" name="PlaceHolder 3"/>
          <p:cNvSpPr>
            <a:spLocks noGrp="1"/>
          </p:cNvSpPr>
          <p:nvPr>
            <p:ph/>
          </p:nvPr>
        </p:nvSpPr>
        <p:spPr>
          <a:xfrm>
            <a:off x="3239640" y="1280880"/>
            <a:ext cx="26496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37" name="PlaceHolder 4"/>
          <p:cNvSpPr>
            <a:spLocks noGrp="1"/>
          </p:cNvSpPr>
          <p:nvPr>
            <p:ph/>
          </p:nvPr>
        </p:nvSpPr>
        <p:spPr>
          <a:xfrm>
            <a:off x="6022080" y="1280880"/>
            <a:ext cx="26496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38" name="PlaceHolder 5"/>
          <p:cNvSpPr>
            <a:spLocks noGrp="1"/>
          </p:cNvSpPr>
          <p:nvPr>
            <p:ph/>
          </p:nvPr>
        </p:nvSpPr>
        <p:spPr>
          <a:xfrm>
            <a:off x="457200" y="3600720"/>
            <a:ext cx="26496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39" name="PlaceHolder 6"/>
          <p:cNvSpPr>
            <a:spLocks noGrp="1"/>
          </p:cNvSpPr>
          <p:nvPr>
            <p:ph/>
          </p:nvPr>
        </p:nvSpPr>
        <p:spPr>
          <a:xfrm>
            <a:off x="3239640" y="3600720"/>
            <a:ext cx="26496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40" name="PlaceHolder 7"/>
          <p:cNvSpPr>
            <a:spLocks noGrp="1"/>
          </p:cNvSpPr>
          <p:nvPr>
            <p:ph/>
          </p:nvPr>
        </p:nvSpPr>
        <p:spPr>
          <a:xfrm>
            <a:off x="6022080" y="3600720"/>
            <a:ext cx="26496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425520"/>
            <a:ext cx="6108480" cy="6123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 name="PlaceHolder 2"/>
          <p:cNvSpPr>
            <a:spLocks noGrp="1"/>
          </p:cNvSpPr>
          <p:nvPr>
            <p:ph type="subTitle"/>
          </p:nvPr>
        </p:nvSpPr>
        <p:spPr>
          <a:xfrm>
            <a:off x="457200" y="1280880"/>
            <a:ext cx="8229240" cy="4441320"/>
          </a:xfrm>
          <a:prstGeom prst="rect">
            <a:avLst/>
          </a:prstGeom>
          <a:noFill/>
          <a:ln w="0">
            <a:noFill/>
          </a:ln>
        </p:spPr>
        <p:txBody>
          <a:bodyPr lIns="0" rIns="0" tIns="0" bIns="0" anchor="ctr">
            <a:noAutofit/>
          </a:bodyPr>
          <a:p>
            <a:pPr algn="ctr">
              <a:buNone/>
            </a:pPr>
            <a:endParaRPr b="0" lang="ru-RU" sz="3200" spc="-1" strike="noStrike">
              <a:latin typeface="Arial"/>
            </a:endParaRPr>
          </a:p>
        </p:txBody>
      </p:sp>
      <p:sp>
        <p:nvSpPr>
          <p:cNvPr id="4" name="PlaceHolder 3"/>
          <p:cNvSpPr>
            <a:spLocks noGrp="1"/>
          </p:cNvSpPr>
          <p:nvPr>
            <p:ph type="ftr" idx="1"/>
          </p:nvPr>
        </p:nvSpPr>
        <p:spPr/>
        <p:txBody>
          <a:bodyPr/>
          <a:p>
            <a:r>
              <a:t>Footer</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425520"/>
            <a:ext cx="6108480" cy="6123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p:nvPr>
        </p:nvSpPr>
        <p:spPr>
          <a:xfrm>
            <a:off x="457200" y="1280880"/>
            <a:ext cx="8229240" cy="444132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425520"/>
            <a:ext cx="6108480" cy="6123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p:nvPr>
        </p:nvSpPr>
        <p:spPr>
          <a:xfrm>
            <a:off x="457200" y="1280880"/>
            <a:ext cx="4015800" cy="444132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11" name="PlaceHolder 3"/>
          <p:cNvSpPr>
            <a:spLocks noGrp="1"/>
          </p:cNvSpPr>
          <p:nvPr>
            <p:ph/>
          </p:nvPr>
        </p:nvSpPr>
        <p:spPr>
          <a:xfrm>
            <a:off x="4674240" y="1280880"/>
            <a:ext cx="4015800" cy="444132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425520"/>
            <a:ext cx="6108480" cy="6123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425520"/>
            <a:ext cx="6108480" cy="2839680"/>
          </a:xfrm>
          <a:prstGeom prst="rect">
            <a:avLst/>
          </a:prstGeom>
          <a:noFill/>
          <a:ln w="0">
            <a:noFill/>
          </a:ln>
        </p:spPr>
        <p:txBody>
          <a:bodyPr lIns="0" rIns="0" tIns="0" bIns="0" anchor="ctr">
            <a:noAutofit/>
          </a:bodyPr>
          <a:p>
            <a:pPr algn="ctr">
              <a:buNone/>
            </a:pPr>
            <a:endParaRPr b="0" lang="ru-RU" sz="3200" spc="-1" strike="noStrike">
              <a:latin typeface="Arial"/>
            </a:endParaRPr>
          </a:p>
        </p:txBody>
      </p:sp>
      <p:sp>
        <p:nvSpPr>
          <p:cNvPr id="3" name="PlaceHolder 2"/>
          <p:cNvSpPr>
            <a:spLocks noGrp="1"/>
          </p:cNvSpPr>
          <p:nvPr>
            <p:ph type="ftr" idx="1"/>
          </p:nvPr>
        </p:nvSpPr>
        <p:spPr/>
        <p:txBody>
          <a:bodyPr/>
          <a:p>
            <a:r>
              <a:t>Footer</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425520"/>
            <a:ext cx="6108480" cy="6123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 name="PlaceHolder 2"/>
          <p:cNvSpPr>
            <a:spLocks noGrp="1"/>
          </p:cNvSpPr>
          <p:nvPr>
            <p:ph/>
          </p:nvPr>
        </p:nvSpPr>
        <p:spPr>
          <a:xfrm>
            <a:off x="457200" y="1280880"/>
            <a:ext cx="40158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16" name="PlaceHolder 3"/>
          <p:cNvSpPr>
            <a:spLocks noGrp="1"/>
          </p:cNvSpPr>
          <p:nvPr>
            <p:ph/>
          </p:nvPr>
        </p:nvSpPr>
        <p:spPr>
          <a:xfrm>
            <a:off x="4674240" y="1280880"/>
            <a:ext cx="4015800" cy="444132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17" name="PlaceHolder 4"/>
          <p:cNvSpPr>
            <a:spLocks noGrp="1"/>
          </p:cNvSpPr>
          <p:nvPr>
            <p:ph/>
          </p:nvPr>
        </p:nvSpPr>
        <p:spPr>
          <a:xfrm>
            <a:off x="457200" y="3600720"/>
            <a:ext cx="40158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425520"/>
            <a:ext cx="6108480" cy="6123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 name="PlaceHolder 2"/>
          <p:cNvSpPr>
            <a:spLocks noGrp="1"/>
          </p:cNvSpPr>
          <p:nvPr>
            <p:ph/>
          </p:nvPr>
        </p:nvSpPr>
        <p:spPr>
          <a:xfrm>
            <a:off x="457200" y="1280880"/>
            <a:ext cx="4015800" cy="444132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20" name="PlaceHolder 3"/>
          <p:cNvSpPr>
            <a:spLocks noGrp="1"/>
          </p:cNvSpPr>
          <p:nvPr>
            <p:ph/>
          </p:nvPr>
        </p:nvSpPr>
        <p:spPr>
          <a:xfrm>
            <a:off x="4674240" y="1280880"/>
            <a:ext cx="40158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21" name="PlaceHolder 4"/>
          <p:cNvSpPr>
            <a:spLocks noGrp="1"/>
          </p:cNvSpPr>
          <p:nvPr>
            <p:ph/>
          </p:nvPr>
        </p:nvSpPr>
        <p:spPr>
          <a:xfrm>
            <a:off x="4674240" y="3600720"/>
            <a:ext cx="40158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425520"/>
            <a:ext cx="6108480" cy="61236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3" name="PlaceHolder 2"/>
          <p:cNvSpPr>
            <a:spLocks noGrp="1"/>
          </p:cNvSpPr>
          <p:nvPr>
            <p:ph/>
          </p:nvPr>
        </p:nvSpPr>
        <p:spPr>
          <a:xfrm>
            <a:off x="457200" y="1280880"/>
            <a:ext cx="40158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24" name="PlaceHolder 3"/>
          <p:cNvSpPr>
            <a:spLocks noGrp="1"/>
          </p:cNvSpPr>
          <p:nvPr>
            <p:ph/>
          </p:nvPr>
        </p:nvSpPr>
        <p:spPr>
          <a:xfrm>
            <a:off x="4674240" y="1280880"/>
            <a:ext cx="401580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25" name="PlaceHolder 4"/>
          <p:cNvSpPr>
            <a:spLocks noGrp="1"/>
          </p:cNvSpPr>
          <p:nvPr>
            <p:ph/>
          </p:nvPr>
        </p:nvSpPr>
        <p:spPr>
          <a:xfrm>
            <a:off x="457200" y="3600720"/>
            <a:ext cx="8229240" cy="2118240"/>
          </a:xfrm>
          <a:prstGeom prst="rect">
            <a:avLst/>
          </a:prstGeom>
          <a:noFill/>
          <a:ln w="0">
            <a:noFill/>
          </a:ln>
        </p:spPr>
        <p:txBody>
          <a:bodyPr lIns="0" rIns="0" tIns="0" bIns="0" anchor="t">
            <a:normAutofit/>
          </a:bodyPr>
          <a:p>
            <a:endParaRPr b="0" lang="en-US" sz="16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Date Placeholder 3"/>
          <p:cNvSpPr/>
          <p:nvPr/>
        </p:nvSpPr>
        <p:spPr>
          <a:xfrm>
            <a:off x="1905120" y="6400800"/>
            <a:ext cx="2133360" cy="364680"/>
          </a:xfrm>
          <a:prstGeom prst="rect">
            <a:avLst/>
          </a:prstGeom>
          <a:noFill/>
          <a:ln w="0">
            <a:noFill/>
          </a:ln>
        </p:spPr>
        <p:style>
          <a:lnRef idx="0"/>
          <a:fillRef idx="0"/>
          <a:effectRef idx="0"/>
          <a:fontRef idx="minor"/>
        </p:style>
      </p:sp>
      <p:sp>
        <p:nvSpPr>
          <p:cNvPr id="1" name="Straight Connector 8"/>
          <p:cNvSpPr/>
          <p:nvPr/>
        </p:nvSpPr>
        <p:spPr>
          <a:xfrm>
            <a:off x="0" y="5994360"/>
            <a:ext cx="9144000" cy="360"/>
          </a:xfrm>
          <a:prstGeom prst="line">
            <a:avLst/>
          </a:prstGeom>
          <a:ln w="6350">
            <a:solidFill>
              <a:srgbClr val="cfd5e4"/>
            </a:solidFill>
            <a:miter/>
          </a:ln>
        </p:spPr>
        <p:style>
          <a:lnRef idx="0"/>
          <a:fillRef idx="0"/>
          <a:effectRef idx="0"/>
          <a:fontRef idx="minor"/>
        </p:style>
      </p:sp>
      <p:sp>
        <p:nvSpPr>
          <p:cNvPr id="2" name="PlaceHolder 1"/>
          <p:cNvSpPr>
            <a:spLocks noGrp="1"/>
          </p:cNvSpPr>
          <p:nvPr>
            <p:ph type="body"/>
          </p:nvPr>
        </p:nvSpPr>
        <p:spPr>
          <a:xfrm>
            <a:off x="457200" y="1280880"/>
            <a:ext cx="8229240" cy="4441320"/>
          </a:xfrm>
          <a:prstGeom prst="rect">
            <a:avLst/>
          </a:prstGeom>
          <a:noFill/>
          <a:ln w="0">
            <a:noFill/>
          </a:ln>
        </p:spPr>
        <p:txBody>
          <a:bodyPr lIns="90000" rIns="90000" tIns="45000" bIns="45000" anchor="t">
            <a:noAutofit/>
          </a:bodyPr>
          <a:p>
            <a:pPr marL="343080" indent="-343080">
              <a:lnSpc>
                <a:spcPct val="100000"/>
              </a:lnSpc>
              <a:spcBef>
                <a:spcPts val="320"/>
              </a:spcBef>
              <a:buClr>
                <a:srgbClr val="000000"/>
              </a:buClr>
              <a:buFont typeface="Arial"/>
              <a:buChar char="•"/>
            </a:pPr>
            <a:r>
              <a:rPr b="0" lang="en-US" sz="1600" spc="-1" strike="noStrike">
                <a:solidFill>
                  <a:srgbClr val="000000"/>
                </a:solidFill>
                <a:latin typeface="Arial"/>
                <a:ea typeface="ＭＳ Ｐゴシック"/>
              </a:rPr>
              <a:t>Edit Master text styles</a:t>
            </a:r>
            <a:endParaRPr b="0" lang="en-US" sz="1600" spc="-1" strike="noStrike">
              <a:solidFill>
                <a:srgbClr val="000000"/>
              </a:solidFill>
              <a:latin typeface="Arial"/>
            </a:endParaRPr>
          </a:p>
          <a:p>
            <a:pPr lvl="1" marL="743040" indent="-285840">
              <a:lnSpc>
                <a:spcPct val="100000"/>
              </a:lnSpc>
              <a:spcBef>
                <a:spcPts val="281"/>
              </a:spcBef>
              <a:buClr>
                <a:srgbClr val="000000"/>
              </a:buClr>
              <a:buFont typeface="Arial"/>
              <a:buChar char="–"/>
            </a:pPr>
            <a:r>
              <a:rPr b="0" lang="en-US" sz="1400" spc="-1" strike="noStrike">
                <a:solidFill>
                  <a:srgbClr val="000000"/>
                </a:solidFill>
                <a:latin typeface="Arial"/>
                <a:ea typeface="ＭＳ Ｐゴシック"/>
              </a:rPr>
              <a:t>Second level</a:t>
            </a:r>
            <a:endParaRPr b="0" lang="en-US" sz="1400" spc="-1" strike="noStrike">
              <a:solidFill>
                <a:srgbClr val="000000"/>
              </a:solidFill>
              <a:latin typeface="Arial"/>
            </a:endParaRPr>
          </a:p>
          <a:p>
            <a:pPr lvl="2" marL="1143000" indent="-228600">
              <a:lnSpc>
                <a:spcPct val="100000"/>
              </a:lnSpc>
              <a:spcBef>
                <a:spcPts val="241"/>
              </a:spcBef>
              <a:buClr>
                <a:srgbClr val="000000"/>
              </a:buClr>
              <a:buFont typeface="Arial"/>
              <a:buChar char="•"/>
            </a:pPr>
            <a:r>
              <a:rPr b="0" lang="en-US" sz="1200" spc="-1" strike="noStrike">
                <a:solidFill>
                  <a:srgbClr val="000000"/>
                </a:solidFill>
                <a:latin typeface="Arial"/>
                <a:ea typeface="ＭＳ Ｐゴシック"/>
              </a:rPr>
              <a:t>Third level</a:t>
            </a:r>
            <a:endParaRPr b="0" lang="en-US" sz="1200" spc="-1" strike="noStrike">
              <a:solidFill>
                <a:srgbClr val="000000"/>
              </a:solidFill>
              <a:latin typeface="Arial"/>
            </a:endParaRPr>
          </a:p>
          <a:p>
            <a:pPr lvl="3" marL="1600200" indent="-228600">
              <a:lnSpc>
                <a:spcPct val="100000"/>
              </a:lnSpc>
              <a:spcBef>
                <a:spcPts val="241"/>
              </a:spcBef>
              <a:buClr>
                <a:srgbClr val="000000"/>
              </a:buClr>
              <a:buFont typeface="Arial"/>
              <a:buChar char="–"/>
            </a:pPr>
            <a:r>
              <a:rPr b="0" lang="en-US" sz="1200" spc="-1" strike="noStrike">
                <a:solidFill>
                  <a:srgbClr val="000000"/>
                </a:solidFill>
                <a:latin typeface="Arial"/>
                <a:ea typeface="ＭＳ Ｐゴシック"/>
              </a:rPr>
              <a:t>Fourth level</a:t>
            </a:r>
            <a:endParaRPr b="0" lang="en-US" sz="1200" spc="-1" strike="noStrike">
              <a:solidFill>
                <a:srgbClr val="000000"/>
              </a:solidFill>
              <a:latin typeface="Arial"/>
            </a:endParaRPr>
          </a:p>
          <a:p>
            <a:pPr lvl="4" marL="2057400" indent="-228600">
              <a:lnSpc>
                <a:spcPct val="100000"/>
              </a:lnSpc>
              <a:spcBef>
                <a:spcPts val="221"/>
              </a:spcBef>
              <a:buClr>
                <a:srgbClr val="000000"/>
              </a:buClr>
              <a:buFont typeface="Arial"/>
              <a:buChar char="»"/>
            </a:pPr>
            <a:r>
              <a:rPr b="0" lang="en-US" sz="1100" spc="-1" strike="noStrike">
                <a:solidFill>
                  <a:srgbClr val="000000"/>
                </a:solidFill>
                <a:latin typeface="Arial"/>
                <a:ea typeface="ＭＳ Ｐゴシック"/>
              </a:rPr>
              <a:t>Fifth level</a:t>
            </a:r>
            <a:endParaRPr b="0" lang="en-US" sz="1100" spc="-1" strike="noStrike">
              <a:solidFill>
                <a:srgbClr val="000000"/>
              </a:solidFill>
              <a:latin typeface="Arial"/>
            </a:endParaRPr>
          </a:p>
        </p:txBody>
      </p:sp>
      <p:sp>
        <p:nvSpPr>
          <p:cNvPr id="3" name="PlaceHolder 2"/>
          <p:cNvSpPr>
            <a:spLocks noGrp="1"/>
          </p:cNvSpPr>
          <p:nvPr>
            <p:ph type="title"/>
          </p:nvPr>
        </p:nvSpPr>
        <p:spPr>
          <a:xfrm>
            <a:off x="457200" y="425520"/>
            <a:ext cx="6108480" cy="612360"/>
          </a:xfrm>
          <a:prstGeom prst="rect">
            <a:avLst/>
          </a:prstGeom>
          <a:noFill/>
          <a:ln w="0">
            <a:noFill/>
          </a:ln>
        </p:spPr>
        <p:txBody>
          <a:bodyPr lIns="0" rIns="0" tIns="0" bIns="0" anchor="t">
            <a:noAutofit/>
          </a:bodyPr>
          <a:p>
            <a:pPr>
              <a:lnSpc>
                <a:spcPct val="100000"/>
              </a:lnSpc>
              <a:buNone/>
              <a:tabLst>
                <a:tab algn="l" pos="0"/>
              </a:tabLst>
            </a:pPr>
            <a:r>
              <a:rPr b="1" lang="en-US" sz="1600" spc="-1" strike="noStrike">
                <a:solidFill>
                  <a:srgbClr val="000000"/>
                </a:solidFill>
                <a:latin typeface="Arial"/>
                <a:ea typeface="ＭＳ Ｐゴシック"/>
              </a:rPr>
              <a:t>Click to edit Master title style</a:t>
            </a:r>
            <a:endParaRPr b="0" lang="en-US" sz="1600" spc="-1" strike="noStrike">
              <a:solidFill>
                <a:srgbClr val="000000"/>
              </a:solidFill>
              <a:latin typeface="Arial"/>
            </a:endParaRPr>
          </a:p>
        </p:txBody>
      </p:sp>
      <p:sp>
        <p:nvSpPr>
          <p:cNvPr id="4" name="PlaceHolder 3"/>
          <p:cNvSpPr>
            <a:spLocks noGrp="1"/>
          </p:cNvSpPr>
          <p:nvPr>
            <p:ph type="ftr" idx="1"/>
          </p:nvPr>
        </p:nvSpPr>
        <p:spPr>
          <a:xfrm>
            <a:off x="0" y="5994360"/>
            <a:ext cx="7676640" cy="863280"/>
          </a:xfrm>
          <a:prstGeom prst="rect">
            <a:avLst/>
          </a:prstGeom>
          <a:noFill/>
          <a:ln w="0">
            <a:noFill/>
          </a:ln>
        </p:spPr>
        <p:txBody>
          <a:bodyPr lIns="180000" rIns="180000" tIns="0" bIns="0" anchor="ctr">
            <a:noAutofit/>
          </a:bodyPr>
          <a:lstStyle>
            <a:lvl1pPr algn="ctr">
              <a:buNone/>
              <a:defRPr b="0" lang="ru-RU" sz="1400" spc="-1" strike="noStrike">
                <a:latin typeface="Times New Roman"/>
              </a:defRPr>
            </a:lvl1pPr>
          </a:lstStyle>
          <a:p>
            <a:pPr algn="ctr">
              <a:buNone/>
            </a:pPr>
            <a:r>
              <a:rPr b="0" lang="ru-RU" sz="1400" spc="-1" strike="noStrike">
                <a:latin typeface="Times New Roman"/>
              </a:rPr>
              <a:t>&lt;нижний колонтитул&gt;</a:t>
            </a:r>
            <a:endParaRPr b="0" lang="ru-RU"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doi.org/10.1093/bioinformatics/btab628" TargetMode="Externa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ftr" idx="5"/>
          </p:nvPr>
        </p:nvSpPr>
        <p:spPr>
          <a:xfrm>
            <a:off x="0" y="5994360"/>
            <a:ext cx="7676640" cy="863280"/>
          </a:xfrm>
          <a:prstGeom prst="rect">
            <a:avLst/>
          </a:prstGeom>
          <a:noFill/>
          <a:ln w="0">
            <a:noFill/>
          </a:ln>
        </p:spPr>
        <p:txBody>
          <a:bodyPr lIns="180000" rIns="180000" tIns="0" bIns="0" anchor="ctr">
            <a:noAutofit/>
          </a:bodyPr>
          <a:lstStyle>
            <a:lvl1pPr>
              <a:lnSpc>
                <a:spcPct val="100000"/>
              </a:lnSpc>
              <a:spcAft>
                <a:spcPts val="601"/>
              </a:spcAft>
              <a:buNone/>
              <a:tabLst>
                <a:tab algn="l" pos="0"/>
              </a:tabLst>
              <a:defRPr b="0" i="1" lang="en-US" sz="1000" spc="-1" strike="noStrike">
                <a:solidFill>
                  <a:srgbClr val="333333"/>
                </a:solidFill>
                <a:latin typeface="Arial"/>
                <a:ea typeface="ＭＳ Ｐゴシック"/>
              </a:defRPr>
            </a:lvl1pPr>
          </a:lstStyle>
          <a:p>
            <a:pPr>
              <a:lnSpc>
                <a:spcPct val="100000"/>
              </a:lnSpc>
              <a:spcAft>
                <a:spcPts val="601"/>
              </a:spcAft>
              <a:buNone/>
              <a:tabLst>
                <a:tab algn="l" pos="0"/>
              </a:tabLst>
            </a:pPr>
            <a:r>
              <a:rPr b="0" i="1" lang="en-US" sz="1000" spc="-1" strike="noStrike">
                <a:solidFill>
                  <a:srgbClr val="333333"/>
                </a:solidFill>
                <a:latin typeface="Arial"/>
                <a:ea typeface="ＭＳ Ｐゴシック"/>
              </a:rPr>
              <a:t>Bioinformatics</a:t>
            </a:r>
            <a:r>
              <a:rPr b="0" lang="en-US" sz="1000" spc="-1" strike="noStrike">
                <a:solidFill>
                  <a:srgbClr val="333333"/>
                </a:solidFill>
                <a:latin typeface="Arial"/>
                <a:ea typeface="ＭＳ Ｐゴシック"/>
              </a:rPr>
              <a:t>, Volume 37, Issue 21, 1 November 2021, Pages 3723–3733, </a:t>
            </a:r>
            <a:r>
              <a:rPr b="0" lang="en-US" sz="1000" spc="-1" strike="noStrike" u="sng">
                <a:solidFill>
                  <a:srgbClr val="0000ff"/>
                </a:solidFill>
                <a:uFillTx/>
                <a:latin typeface="Arial"/>
                <a:ea typeface="ＭＳ Ｐゴシック"/>
                <a:hlinkClick r:id="rId1"/>
              </a:rPr>
              <a:t>https://doi.org/10.1093/bioinformatics/btab628</a:t>
            </a:r>
            <a:endParaRPr b="0" lang="ru-RU" sz="1000" spc="-1" strike="noStrike">
              <a:latin typeface="Times New Roman"/>
            </a:endParaRPr>
          </a:p>
          <a:p>
            <a:pPr>
              <a:lnSpc>
                <a:spcPct val="100000"/>
              </a:lnSpc>
              <a:spcAft>
                <a:spcPts val="601"/>
              </a:spcAft>
              <a:buNone/>
              <a:tabLst>
                <a:tab algn="l" pos="0"/>
              </a:tabLst>
            </a:pPr>
            <a:r>
              <a:rPr b="0" lang="en-US" sz="800" spc="-1" strike="noStrike">
                <a:solidFill>
                  <a:srgbClr val="2a2a2a"/>
                </a:solidFill>
                <a:latin typeface="Arial"/>
                <a:ea typeface="ＭＳ Ｐゴシック"/>
              </a:rPr>
              <a:t>The content of this slide may be subject to copyright: please see the slide notes for details.</a:t>
            </a:r>
            <a:endParaRPr b="0" lang="ru-RU" sz="800" spc="-1" strike="noStrike">
              <a:latin typeface="Times New Roman"/>
            </a:endParaRPr>
          </a:p>
        </p:txBody>
      </p:sp>
      <p:sp>
        <p:nvSpPr>
          <p:cNvPr id="48" name="PlaceHolder 2"/>
          <p:cNvSpPr>
            <a:spLocks noGrp="1"/>
          </p:cNvSpPr>
          <p:nvPr>
            <p:ph type="title"/>
          </p:nvPr>
        </p:nvSpPr>
        <p:spPr>
          <a:xfrm>
            <a:off x="457200" y="425520"/>
            <a:ext cx="6108480" cy="612360"/>
          </a:xfrm>
          <a:prstGeom prst="rect">
            <a:avLst/>
          </a:prstGeom>
          <a:noFill/>
          <a:ln w="0">
            <a:noFill/>
          </a:ln>
        </p:spPr>
        <p:txBody>
          <a:bodyPr lIns="0" rIns="0" tIns="0" bIns="0" anchor="t">
            <a:noAutofit/>
          </a:bodyPr>
          <a:p>
            <a:pPr>
              <a:lnSpc>
                <a:spcPct val="100000"/>
              </a:lnSpc>
              <a:buNone/>
              <a:tabLst>
                <a:tab algn="l" pos="0"/>
              </a:tabLst>
            </a:pPr>
            <a:r>
              <a:rPr b="1" lang="en-US" sz="800" spc="-1" strike="noStrike">
                <a:solidFill>
                  <a:srgbClr val="000000"/>
                </a:solidFill>
                <a:latin typeface="Arial"/>
                <a:ea typeface="ＭＳ Ｐゴシック"/>
              </a:rPr>
              <a:t>Fig. 2. </a:t>
            </a:r>
            <a:r>
              <a:rPr b="0" lang="en-US" sz="800" spc="-1" strike="noStrike">
                <a:solidFill>
                  <a:srgbClr val="000000"/>
                </a:solidFill>
                <a:latin typeface="Arial"/>
                <a:ea typeface="ＭＳ Ｐゴシック"/>
              </a:rPr>
              <a:t>Comparison matrix of available proteasomal cleavage tools and their features. Eight proteasomal cleavage tools are shown (columns) along with their corresponding features (rows). Specific tools are as follows: pepsickle (presented here), NetChop 3.1 (Nielsen et al., 2005), the Proteasomal Cleavage Prediction Server (PCPS) (Gomez-Perosanz et al., 2020), PCleavage (Bhasin and Raghava, 2005), MAPPP (Holzhütter and Kloetzel, 2000), PAProC (Nussbaum et al., 2001) and the random forest-based model described in Li et al.(2012) Check marks (green) represent available features for each tool while X’s (red) represent unavailable features. Warning signs (yellow) represent missing information, or features that are mentioned but not currently available. For MAPPP, the referenced web server is no longer available and therefore we were unable to confirm tool features. For PaPRoC, we were unable to obtain the model despite repeated requests. For the random forest model proposed by Li et al., model weights for the proposed model are given, but source code is not available and the type of cleavage sites used (in vivo versus in vitro) are undefined</a:t>
            </a:r>
            <a:endParaRPr b="0" lang="en-US" sz="800" spc="-1" strike="noStrike">
              <a:solidFill>
                <a:srgbClr val="000000"/>
              </a:solidFill>
              <a:latin typeface="Arial"/>
            </a:endParaRPr>
          </a:p>
        </p:txBody>
      </p:sp>
      <p:pic>
        <p:nvPicPr>
          <p:cNvPr id="49" name="Picture 4" descr="Oxford University Press"/>
          <p:cNvPicPr/>
          <p:nvPr/>
        </p:nvPicPr>
        <p:blipFill>
          <a:blip r:embed="rId2"/>
          <a:stretch/>
        </p:blipFill>
        <p:spPr>
          <a:xfrm>
            <a:off x="7904160" y="6294600"/>
            <a:ext cx="1058400" cy="244080"/>
          </a:xfrm>
          <a:prstGeom prst="rect">
            <a:avLst/>
          </a:prstGeom>
          <a:ln w="0">
            <a:noFill/>
          </a:ln>
        </p:spPr>
      </p:pic>
      <p:pic>
        <p:nvPicPr>
          <p:cNvPr id="50" name="New picture" descr=""/>
          <p:cNvPicPr/>
          <p:nvPr/>
        </p:nvPicPr>
        <p:blipFill>
          <a:blip r:embed="rId3"/>
          <a:stretch/>
        </p:blipFill>
        <p:spPr>
          <a:xfrm>
            <a:off x="1440000" y="1620000"/>
            <a:ext cx="5943240" cy="30848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3343</TotalTime>
  <Application>LibreOffice/7.3.7.2$Linux_X86_64 LibreOffice_project/30$Build-2</Application>
  <AppVersion>15.0000</AppVersion>
  <Paragraphs>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2015-12-31T14:57:12Z</dcterms:created>
  <dc:creator/>
  <dc:description/>
  <dc:language>ru-RU</dc:language>
  <cp:lastModifiedBy/>
  <dcterms:modified xsi:type="dcterms:W3CDTF">2023-05-07T15:45:28Z</dcterms:modified>
  <cp:revision>165</cp:revision>
  <dc:subject/>
  <dc:title>Oxford University Press Figure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1</vt:i4>
  </property>
</Properties>
</file>