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qeyqHlF9iuJRKFPpcbiM9o/UO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DDB58-E81C-47CD-9BCD-4ED0BFD36D63}">
  <a:tblStyle styleId="{027DDB58-E81C-47CD-9BCD-4ED0BFD36D6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AE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hyperlink" Target="https://covid19.who.int/" TargetMode="External"/><Relationship Id="rId10" Type="http://schemas.openxmlformats.org/officeDocument/2006/relationships/image" Target="../media/image15.png"/><Relationship Id="rId12" Type="http://schemas.openxmlformats.org/officeDocument/2006/relationships/image" Target="../media/image16.jp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18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1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41021" l="16557" r="17419" t="12497"/>
          <a:stretch/>
        </p:blipFill>
        <p:spPr>
          <a:xfrm>
            <a:off x="50155" y="45346"/>
            <a:ext cx="3756162" cy="264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2110" y="339825"/>
            <a:ext cx="2082757" cy="25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870469" y="507942"/>
            <a:ext cx="10255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ЛЕТНЯЯ ШКОЛА ИНСТИТУТА ПАСТЕРА «НАУКА — ВРАЧАМ БУДУЩЕГО»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1" y="9258301"/>
            <a:ext cx="18288001" cy="566910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5819" y="9521267"/>
            <a:ext cx="18288000" cy="779199"/>
          </a:xfrm>
          <a:prstGeom prst="rect">
            <a:avLst/>
          </a:prstGeom>
          <a:solidFill>
            <a:srgbClr val="B1D4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2022 год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2422554" y="7784504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508401" y="7384288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720302" y="6923861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0" y="8298545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9">
            <a:alphaModFix amt="51000"/>
          </a:blip>
          <a:srcRect b="0" l="0" r="0" t="0"/>
          <a:stretch/>
        </p:blipFill>
        <p:spPr>
          <a:xfrm>
            <a:off x="1133204" y="8102522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886798" y="7784504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972645" y="7384288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5184546" y="6923861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3464244" y="8298545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9">
            <a:alphaModFix amt="51000"/>
          </a:blip>
          <a:srcRect b="0" l="0" r="0" t="0"/>
          <a:stretch/>
        </p:blipFill>
        <p:spPr>
          <a:xfrm>
            <a:off x="4597448" y="8102522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9159819" y="7798740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7245666" y="7398524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8457567" y="6938097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6737265" y="8312781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9">
            <a:alphaModFix amt="51000"/>
          </a:blip>
          <a:srcRect b="0" l="0" r="0" t="0"/>
          <a:stretch/>
        </p:blipFill>
        <p:spPr>
          <a:xfrm>
            <a:off x="7870469" y="8116758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2544225" y="7798740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630071" y="7398524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841972" y="6938097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10121670" y="8312781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9">
            <a:alphaModFix amt="51000"/>
          </a:blip>
          <a:srcRect b="0" l="0" r="0" t="0"/>
          <a:stretch/>
        </p:blipFill>
        <p:spPr>
          <a:xfrm>
            <a:off x="11254875" y="8116758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6016051" y="7784504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4101898" y="7384288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5313799" y="6923861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13593497" y="8298545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9">
            <a:alphaModFix amt="51000"/>
          </a:blip>
          <a:srcRect b="0" l="0" r="0" t="0"/>
          <a:stretch/>
        </p:blipFill>
        <p:spPr>
          <a:xfrm>
            <a:off x="14726701" y="8102522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7500986" y="7384288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16992585" y="8298545"/>
            <a:ext cx="732967" cy="732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1140078" y="3582370"/>
            <a:ext cx="1542762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Сравнение концентраций ИЛ-6 в плазме больных COVID-19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 зависимости от исхода заболевания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Смирнов Антон, РНИМУ им. Н.И. Пирогова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Лаборатория молекулярной иммунологии НИИЭМ им. Пастера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3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3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3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3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3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3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3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3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3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3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3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3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3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3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3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Выводы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675693" y="2590503"/>
            <a:ext cx="1663556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ИЛ-6 участвует в воспалительном процессе при COVID-19.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 результатам работы на ранних этапах заболевания невозможно спрогнозировать исход заболевания исключительно по концентрации ИЛ-6 в плазме.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Актуальность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7110" y="2233872"/>
            <a:ext cx="8942710" cy="5184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/>
        </p:nvSpPr>
        <p:spPr>
          <a:xfrm>
            <a:off x="217109" y="7604993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https://covid19.who.int/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Время обращения: 18.07.2022. 23:30</a:t>
            </a:r>
            <a:endParaRPr/>
          </a:p>
        </p:txBody>
      </p:sp>
      <p:pic>
        <p:nvPicPr>
          <p:cNvPr id="154" name="Google Shape;154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6510" y="2233872"/>
            <a:ext cx="8942710" cy="52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9276510" y="7600264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doi: 10.3389/fimmu.2021.613422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и задачи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675693" y="2590503"/>
            <a:ext cx="1663556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Цель. 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влияния концентрации ИЛ-6 на ранних этапах заболевания на потенциальный исход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Задачи.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Отобрать образцы по критериям включения/исключения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Разделить образцы на группы по исходу заболевания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Определить концентрацию ИЛ-6 в образцах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Методы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508401" y="2577051"/>
            <a:ext cx="536949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Критерии включения: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Возраст пациента 50-70 лет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Госпитализация на 5-10 сутки болезни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7380452" y="2525290"/>
            <a:ext cx="108387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Критерии исключения: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>
                <a:solidFill>
                  <a:schemeClr val="dk2"/>
                </a:solidFill>
              </a:rPr>
              <a:t>В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акцинирован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en-US" sz="4000">
                <a:solidFill>
                  <a:schemeClr val="dk2"/>
                </a:solidFill>
              </a:rPr>
              <a:t>О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микрон» геновариант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>
                <a:solidFill>
                  <a:schemeClr val="dk2"/>
                </a:solidFill>
              </a:rPr>
              <a:t>Б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еременност</a:t>
            </a:r>
            <a:r>
              <a:rPr lang="en-US" sz="4000">
                <a:solidFill>
                  <a:schemeClr val="dk2"/>
                </a:solidFill>
              </a:rPr>
              <a:t>ь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онкологически</a:t>
            </a:r>
            <a:r>
              <a:rPr lang="en-US" sz="4000">
                <a:solidFill>
                  <a:schemeClr val="dk2"/>
                </a:solidFill>
              </a:rPr>
              <a:t>е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заболевани</a:t>
            </a:r>
            <a:r>
              <a:rPr lang="en-US" sz="4000">
                <a:solidFill>
                  <a:schemeClr val="dk2"/>
                </a:solidFill>
              </a:rPr>
              <a:t>я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иммунодефицитны</a:t>
            </a:r>
            <a:r>
              <a:rPr lang="en-US" sz="4000">
                <a:solidFill>
                  <a:schemeClr val="dk2"/>
                </a:solidFill>
              </a:rPr>
              <a:t>е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состояни</a:t>
            </a:r>
            <a:r>
              <a:rPr lang="en-US" sz="4000">
                <a:solidFill>
                  <a:schemeClr val="dk2"/>
                </a:solidFill>
              </a:rPr>
              <a:t>я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хронически</a:t>
            </a:r>
            <a:r>
              <a:rPr lang="en-US" sz="4000">
                <a:solidFill>
                  <a:schemeClr val="dk2"/>
                </a:solidFill>
              </a:rPr>
              <a:t>е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заболевани</a:t>
            </a:r>
            <a:r>
              <a:rPr lang="en-US" sz="4000">
                <a:solidFill>
                  <a:schemeClr val="dk2"/>
                </a:solidFill>
              </a:rPr>
              <a:t>я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 стадии обострения, аутоиммунны</a:t>
            </a:r>
            <a:r>
              <a:rPr lang="en-US" sz="4000">
                <a:solidFill>
                  <a:schemeClr val="dk2"/>
                </a:solidFill>
              </a:rPr>
              <a:t>е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заболевани</a:t>
            </a:r>
            <a:r>
              <a:rPr lang="en-US" sz="4000">
                <a:solidFill>
                  <a:schemeClr val="dk2"/>
                </a:solidFill>
              </a:rPr>
              <a:t>я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гепатит B, C, ВИЧ.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3" y="8291945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44477" y="8609670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Методы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8"/>
          <p:cNvPicPr preferRelativeResize="0"/>
          <p:nvPr/>
        </p:nvPicPr>
        <p:blipFill rotWithShape="1">
          <a:blip r:embed="rId10">
            <a:alphaModFix/>
          </a:blip>
          <a:srcRect b="7753" l="4546" r="8579" t="10956"/>
          <a:stretch/>
        </p:blipFill>
        <p:spPr>
          <a:xfrm>
            <a:off x="11730588" y="2124327"/>
            <a:ext cx="6001926" cy="67393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18"/>
          <p:cNvGraphicFramePr/>
          <p:nvPr/>
        </p:nvGraphicFramePr>
        <p:xfrm>
          <a:off x="112036" y="2322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{027DDB58-E81C-47CD-9BCD-4ED0BFD36D63}</a:tableStyleId>
              </a:tblPr>
              <a:tblGrid>
                <a:gridCol w="3648325"/>
                <a:gridCol w="2815600"/>
                <a:gridCol w="3231950"/>
              </a:tblGrid>
              <a:tr h="84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Группа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Мужчины</a:t>
                      </a:r>
                      <a:endParaRPr sz="3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(n = 21)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Женщины</a:t>
                      </a:r>
                      <a:endParaRPr sz="3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(n = 24)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  <a:tr h="84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Выписка (n = 20)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9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11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  <a:tr h="84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Смерть (n = 17)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9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  <a:tr h="84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Здоровые (n = 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3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5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6" name="Google Shape;266;p18"/>
          <p:cNvSpPr txBox="1"/>
          <p:nvPr/>
        </p:nvSpPr>
        <p:spPr>
          <a:xfrm>
            <a:off x="112036" y="6309354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ИФА проводилось на наборе Интерлейкин-6-ИФА-БЕСТ (Вектор Бест, Новосибирск, Россия) в соответствии с инструкцией производителя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9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9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9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9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9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9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9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440871" y="1237955"/>
            <a:ext cx="7529008" cy="90348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19"/>
          <p:cNvGraphicFramePr/>
          <p:nvPr/>
        </p:nvGraphicFramePr>
        <p:xfrm>
          <a:off x="6535949" y="29435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{027DDB58-E81C-47CD-9BCD-4ED0BFD36D63}</a:tableStyleId>
              </a:tblPr>
              <a:tblGrid>
                <a:gridCol w="2605150"/>
                <a:gridCol w="2156350"/>
                <a:gridCol w="1542200"/>
                <a:gridCol w="1627000"/>
                <a:gridCol w="1802950"/>
                <a:gridCol w="1946725"/>
              </a:tblGrid>
              <a:tr h="84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X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Y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H0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H1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U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P-value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  <a:tr h="84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ИЛ-6 (пг/мл) у больных (умершие и выжившие)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ИЛ-6 (пг/мл) у здоровых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X &lt;=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X &gt;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282,0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3,69e-5 (Манна-Уитни)</a:t>
                      </a:r>
                      <a:endParaRPr sz="3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0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0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377827" y="1261244"/>
            <a:ext cx="7545815" cy="9054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20"/>
          <p:cNvGraphicFramePr/>
          <p:nvPr/>
        </p:nvGraphicFramePr>
        <p:xfrm>
          <a:off x="6725660" y="3797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{027DDB58-E81C-47CD-9BCD-4ED0BFD36D63}</a:tableStyleId>
              </a:tblPr>
              <a:tblGrid>
                <a:gridCol w="1890675"/>
                <a:gridCol w="2233650"/>
                <a:gridCol w="1733275"/>
                <a:gridCol w="1542200"/>
                <a:gridCol w="2053550"/>
                <a:gridCol w="1890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X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Y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H0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H1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U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P-value</a:t>
                      </a:r>
                      <a:endParaRPr sz="3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ИЛ-6 (пг/мл) у умерших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ИЛ-6 (пг/мл) у выживших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X &lt;=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X &gt;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190,5</a:t>
                      </a:r>
                      <a:endParaRPr sz="3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0,27 (Манна-Уитни)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1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1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1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Выводы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675693" y="2590503"/>
            <a:ext cx="1663556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ИЛ-6 участвует в воспалительном процессе при COVID-19.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 результатам работы на ранних этапах заболевания невозможно спрогнозировать исход заболевания исключительно по концентрации ИЛ-6 в плазме.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/>
          <p:nvPr/>
        </p:nvSpPr>
        <p:spPr>
          <a:xfrm>
            <a:off x="0" y="2020289"/>
            <a:ext cx="18288000" cy="147563"/>
          </a:xfrm>
          <a:prstGeom prst="rect">
            <a:avLst/>
          </a:prstGeom>
          <a:solidFill>
            <a:srgbClr val="203A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422554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508401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720302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0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3204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886798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3972645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5184546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3464244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4597448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9159819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7245666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8457567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6737265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7870469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2544225" y="9039992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0630071" y="8639776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1841972" y="8179349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0121670" y="9554033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254875" y="9358009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16016051" y="9025756"/>
            <a:ext cx="838863" cy="8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4101898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2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15313799" y="8165113"/>
            <a:ext cx="860643" cy="8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3593497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4726701" y="9343774"/>
            <a:ext cx="725061" cy="72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2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7500986" y="8625540"/>
            <a:ext cx="718234" cy="71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/>
          <p:cNvPicPr preferRelativeResize="0"/>
          <p:nvPr/>
        </p:nvPicPr>
        <p:blipFill rotWithShape="1">
          <a:blip r:embed="rId6">
            <a:alphaModFix amt="51000"/>
          </a:blip>
          <a:srcRect b="0" l="0" r="0" t="0"/>
          <a:stretch/>
        </p:blipFill>
        <p:spPr>
          <a:xfrm>
            <a:off x="16992585" y="9539797"/>
            <a:ext cx="732967" cy="73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/>
          <p:cNvPicPr preferRelativeResize="0"/>
          <p:nvPr/>
        </p:nvPicPr>
        <p:blipFill rotWithShape="1">
          <a:blip r:embed="rId8">
            <a:alphaModFix/>
          </a:blip>
          <a:srcRect b="41021" l="16557" r="17419" t="12497"/>
          <a:stretch/>
        </p:blipFill>
        <p:spPr>
          <a:xfrm>
            <a:off x="878333" y="414286"/>
            <a:ext cx="1868782" cy="131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7114" y="481685"/>
            <a:ext cx="1036222" cy="12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/>
          <p:nvPr/>
        </p:nvSpPr>
        <p:spPr>
          <a:xfrm>
            <a:off x="4796499" y="645406"/>
            <a:ext cx="81827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3A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Заключение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675693" y="2590503"/>
            <a:ext cx="16635561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 можно улучшить исследование?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Смотреть уровень других цитокинов: про и противовоспалительных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Смотреть уровень цитокинов в динамике</a:t>
            </a:r>
            <a:endParaRPr/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Смотреть уровень цитокинов при других геновариантах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Выражаю огромную благодарность куратору проекта Зое Коробовой и всему орг. комитету Летней школы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Lenovo</dc:creator>
</cp:coreProperties>
</file>