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9" r:id="rId1"/>
  </p:sldMasterIdLst>
  <p:notesMasterIdLst>
    <p:notesMasterId r:id="rId3"/>
  </p:notesMasterIdLst>
  <p:handoutMasterIdLst>
    <p:handoutMasterId r:id="rId4"/>
  </p:handoutMasterIdLst>
  <p:sldIdLst>
    <p:sldId id="527" r:id="rId2"/>
  </p:sldIdLst>
  <p:sldSz cx="12192000" cy="6858000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izumi" initials="k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FF6699"/>
    <a:srgbClr val="FF66CC"/>
    <a:srgbClr val="1F3BA7"/>
    <a:srgbClr val="6666FF"/>
    <a:srgbClr val="FF0000"/>
    <a:srgbClr val="404040"/>
    <a:srgbClr val="FFFFFF"/>
    <a:srgbClr val="FFDC57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テーマ スタイル 1 - アクセント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8921" autoAdjust="0"/>
  </p:normalViewPr>
  <p:slideViewPr>
    <p:cSldViewPr snapToObjects="1">
      <p:cViewPr varScale="1">
        <p:scale>
          <a:sx n="86" d="100"/>
          <a:sy n="86" d="100"/>
        </p:scale>
        <p:origin x="562" y="67"/>
      </p:cViewPr>
      <p:guideLst>
        <p:guide orient="horz" pos="2205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85" d="100"/>
          <a:sy n="85" d="100"/>
        </p:scale>
        <p:origin x="20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DCB57-7B26-864A-85AB-1FE6E8A71097}" type="datetimeFigureOut">
              <a:rPr kumimoji="1" lang="ja-JP" altLang="en-US" smtClean="0"/>
              <a:pPr/>
              <a:t>2023/10/16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1B73B-8F91-6845-8B45-1448A7A46D6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4085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B8588-1665-0A4A-AD47-68FFFFC620D1}" type="datetimeFigureOut">
              <a:rPr kumimoji="1" lang="ja-JP" altLang="en-US" smtClean="0"/>
              <a:pPr/>
              <a:t>2023/10/16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AAED7-EB68-B44B-A29A-E9CFE7A1147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394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A(白ロゴ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" y="0"/>
            <a:ext cx="12192119" cy="6858000"/>
          </a:xfrm>
          <a:prstGeom prst="rect">
            <a:avLst/>
          </a:prstGeom>
        </p:spPr>
      </p:pic>
      <p:sp>
        <p:nvSpPr>
          <p:cNvPr id="14" name="正方形/長方形 13"/>
          <p:cNvSpPr/>
          <p:nvPr userDrawn="1"/>
        </p:nvSpPr>
        <p:spPr>
          <a:xfrm>
            <a:off x="0" y="4714043"/>
            <a:ext cx="12192119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8" name="図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6773" y="257965"/>
            <a:ext cx="2626531" cy="936000"/>
          </a:xfrm>
          <a:prstGeom prst="rect">
            <a:avLst/>
          </a:prstGeom>
        </p:spPr>
      </p:pic>
      <p:sp>
        <p:nvSpPr>
          <p:cNvPr id="20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771199"/>
            <a:ext cx="993727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+mj-lt"/>
                <a:ea typeface="+mj-ea"/>
                <a:cs typeface="HGPGothicE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dirty="0"/>
              <a:t>［タイトル（１</a:t>
            </a:r>
            <a:r>
              <a:rPr lang="en-US" altLang="ja-JP" dirty="0"/>
              <a:t>〜</a:t>
            </a:r>
            <a:r>
              <a:rPr lang="ja-JP" altLang="en-US" dirty="0"/>
              <a:t>３行）］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24866"/>
            <a:ext cx="9937272" cy="1010320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609555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+mj-lt"/>
                <a:ea typeface="+mj-ea"/>
                <a:cs typeface="HGPGothicE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09555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株式会社ＮＴＴデータ　○○○○</a:t>
            </a:r>
            <a:br>
              <a:rPr lang="ja-JP" altLang="en-US" dirty="0"/>
            </a:br>
            <a:r>
              <a:rPr lang="ja-JP" altLang="en-US" dirty="0"/>
              <a:t>○○○○○○○○○○○○</a:t>
            </a:r>
          </a:p>
        </p:txBody>
      </p:sp>
      <p:sp>
        <p:nvSpPr>
          <p:cNvPr id="25" name="TextBox 12"/>
          <p:cNvSpPr txBox="1"/>
          <p:nvPr userDrawn="1"/>
        </p:nvSpPr>
        <p:spPr>
          <a:xfrm>
            <a:off x="10536125" y="6707601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HGPGothicE" charset="-128"/>
                <a:ea typeface="HGPGothicE" charset="-128"/>
                <a:cs typeface="Meiryo UI" pitchFamily="50" charset="-128"/>
              </a:rPr>
              <a:t>© 2018 NTT DATA Corporation</a:t>
            </a:r>
          </a:p>
        </p:txBody>
      </p:sp>
    </p:spTree>
    <p:extLst>
      <p:ext uri="{BB962C8B-B14F-4D97-AF65-F5344CB8AC3E}">
        <p14:creationId xmlns:p14="http://schemas.microsoft.com/office/powerpoint/2010/main" val="330855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B(Human Blue ロゴ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200" y="421200"/>
            <a:ext cx="2286000" cy="603885"/>
          </a:xfrm>
          <a:prstGeom prst="rect">
            <a:avLst/>
          </a:prstGeom>
        </p:spPr>
      </p:pic>
      <p:sp>
        <p:nvSpPr>
          <p:cNvPr id="17" name="正方形/長方形 16"/>
          <p:cNvSpPr/>
          <p:nvPr userDrawn="1"/>
        </p:nvSpPr>
        <p:spPr>
          <a:xfrm>
            <a:off x="0" y="4714043"/>
            <a:ext cx="12192119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6" name="TextBox 12"/>
          <p:cNvSpPr txBox="1"/>
          <p:nvPr userDrawn="1"/>
        </p:nvSpPr>
        <p:spPr>
          <a:xfrm>
            <a:off x="10536125" y="6707601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HGPGothicE" charset="-128"/>
                <a:ea typeface="HGPGothicE" charset="-128"/>
                <a:cs typeface="Meiryo UI" pitchFamily="50" charset="-128"/>
              </a:rPr>
              <a:t>© 2018 NTT DATA Corporation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771199"/>
            <a:ext cx="993727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+mj-lt"/>
                <a:ea typeface="+mj-ea"/>
                <a:cs typeface="HGPGothicE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dirty="0"/>
              <a:t>［タイトル（１</a:t>
            </a:r>
            <a:r>
              <a:rPr lang="en-US" altLang="ja-JP" dirty="0"/>
              <a:t>〜</a:t>
            </a:r>
            <a:r>
              <a:rPr lang="ja-JP" altLang="en-US" dirty="0"/>
              <a:t>３行）］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24866"/>
            <a:ext cx="9937272" cy="1010320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609555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+mj-lt"/>
                <a:ea typeface="+mj-ea"/>
                <a:cs typeface="HGPGothicE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09555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株式会社ＮＴＴデータ　○○○○</a:t>
            </a:r>
            <a:br>
              <a:rPr lang="ja-JP" altLang="en-US" dirty="0"/>
            </a:br>
            <a:r>
              <a:rPr lang="ja-JP" altLang="en-US" dirty="0"/>
              <a:t>○○○○○○○○○○○○</a:t>
            </a:r>
          </a:p>
        </p:txBody>
      </p:sp>
    </p:spTree>
    <p:extLst>
      <p:ext uri="{BB962C8B-B14F-4D97-AF65-F5344CB8AC3E}">
        <p14:creationId xmlns:p14="http://schemas.microsoft.com/office/powerpoint/2010/main" val="1210210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2207460" y="908721"/>
            <a:ext cx="9444545" cy="5256409"/>
          </a:xfrm>
          <a:prstGeom prst="rect">
            <a:avLst/>
          </a:prstGeom>
        </p:spPr>
        <p:txBody>
          <a:bodyPr lIns="183600" rIns="183600"/>
          <a:lstStyle>
            <a:lvl1pPr marL="457200" indent="-45720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 sz="2000" b="0" i="0" spc="100" baseline="0">
                <a:solidFill>
                  <a:schemeClr val="tx1"/>
                </a:solidFill>
                <a:latin typeface="+mn-ea"/>
                <a:ea typeface="+mn-ea"/>
                <a:cs typeface="HGPGothicE" charset="-128"/>
              </a:defRPr>
            </a:lvl1pPr>
            <a:lvl2pPr marL="609555" indent="0" fontAlgn="ctr">
              <a:spcBef>
                <a:spcPts val="0"/>
              </a:spcBef>
              <a:spcAft>
                <a:spcPts val="0"/>
              </a:spcAft>
              <a:buFontTx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fontAlgn="ctr">
              <a:spcBef>
                <a:spcPts val="0"/>
              </a:spcBef>
              <a:spcAft>
                <a:spcPts val="0"/>
              </a:spcAft>
              <a:buFontTx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>
              <a:buFontTx/>
              <a:buNone/>
              <a:defRPr>
                <a:solidFill>
                  <a:schemeClr val="tx2"/>
                </a:solidFill>
              </a:defRPr>
            </a:lvl4pPr>
            <a:lvl5pPr marL="2438218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kumimoji="1" lang="ja-JP" altLang="en-US" dirty="0"/>
              <a:t>目次を入力</a:t>
            </a:r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10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" y="275"/>
            <a:ext cx="11844000" cy="73079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dirty="0"/>
              <a:t>［目次］</a:t>
            </a:r>
          </a:p>
        </p:txBody>
      </p:sp>
      <p:sp>
        <p:nvSpPr>
          <p:cNvPr id="11" name="TextBox 16"/>
          <p:cNvSpPr txBox="1"/>
          <p:nvPr userDrawn="1"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tx1"/>
              </a:solidFill>
              <a:latin typeface="HGPGothicE" charset="-128"/>
              <a:ea typeface="HGPGothicE" charset="-128"/>
              <a:cs typeface="HGPGothicE" charset="-128"/>
            </a:endParaRPr>
          </a:p>
        </p:txBody>
      </p:sp>
      <p:sp>
        <p:nvSpPr>
          <p:cNvPr id="12" name="TextBox 12"/>
          <p:cNvSpPr txBox="1"/>
          <p:nvPr userDrawn="1"/>
        </p:nvSpPr>
        <p:spPr>
          <a:xfrm>
            <a:off x="2080172" y="6580944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tx1"/>
                </a:solidFill>
                <a:latin typeface="HGPGothicE" charset="-128"/>
                <a:ea typeface="HGPGothicE" charset="-128"/>
                <a:cs typeface="Meiryo UI" pitchFamily="50" charset="-128"/>
              </a:rPr>
              <a:t>© 2018 NTT DATA Corporation</a:t>
            </a:r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326" y="6504431"/>
            <a:ext cx="1159714" cy="29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232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中扉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1548000" y="979715"/>
            <a:ext cx="9097200" cy="4412378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algn="ctr">
              <a:defRPr sz="2400" spc="200" baseline="0">
                <a:solidFill>
                  <a:srgbClr val="FFFFFF"/>
                </a:solidFill>
                <a:latin typeface="+mj-lt"/>
                <a:ea typeface="+mj-ea"/>
              </a:defRPr>
            </a:lvl1pPr>
          </a:lstStyle>
          <a:p>
            <a:r>
              <a:rPr kumimoji="1" lang="ja-JP" altLang="en-US" dirty="0"/>
              <a:t>［中扉］</a:t>
            </a:r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0" y="6503752"/>
            <a:ext cx="1178351" cy="296174"/>
          </a:xfrm>
          <a:prstGeom prst="rect">
            <a:avLst/>
          </a:prstGeom>
        </p:spPr>
      </p:pic>
      <p:sp>
        <p:nvSpPr>
          <p:cNvPr id="11" name="TextBox 16"/>
          <p:cNvSpPr txBox="1"/>
          <p:nvPr userDrawn="1"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bg1"/>
                </a:solidFill>
                <a:latin typeface="HGPGothicE" charset="-128"/>
                <a:ea typeface="HGPGothicE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bg1"/>
              </a:solidFill>
              <a:latin typeface="HGPGothicE" charset="-128"/>
              <a:ea typeface="HGPGothicE" charset="-128"/>
              <a:cs typeface="HGPGothicE" charset="-128"/>
            </a:endParaRPr>
          </a:p>
        </p:txBody>
      </p:sp>
      <p:sp>
        <p:nvSpPr>
          <p:cNvPr id="9" name="TextBox 12"/>
          <p:cNvSpPr txBox="1"/>
          <p:nvPr userDrawn="1"/>
        </p:nvSpPr>
        <p:spPr>
          <a:xfrm>
            <a:off x="231284" y="6593330"/>
            <a:ext cx="1616243" cy="123111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marL="0" marR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bg1"/>
                </a:solidFill>
                <a:latin typeface="HGPGothicE" charset="-128"/>
                <a:ea typeface="HGPGothicE" charset="-128"/>
                <a:cs typeface="Meiryo UI" pitchFamily="50" charset="-128"/>
              </a:rPr>
              <a:t>© 2018 NTT DATA Corporation</a:t>
            </a:r>
          </a:p>
        </p:txBody>
      </p:sp>
    </p:spTree>
    <p:extLst>
      <p:ext uri="{BB962C8B-B14F-4D97-AF65-F5344CB8AC3E}">
        <p14:creationId xmlns:p14="http://schemas.microsoft.com/office/powerpoint/2010/main" val="979181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540004" y="908720"/>
            <a:ext cx="11112001" cy="5256410"/>
          </a:xfrm>
          <a:prstGeom prst="rect">
            <a:avLst/>
          </a:prstGeom>
        </p:spPr>
        <p:txBody>
          <a:bodyPr lIns="90000"/>
          <a:lstStyle>
            <a:lvl1pPr marL="0" indent="0" fontAlgn="ctr">
              <a:spcBef>
                <a:spcPts val="0"/>
              </a:spcBef>
              <a:buFont typeface="Arial" charset="0"/>
              <a:buNone/>
              <a:defRPr sz="2000" b="0" i="0" spc="100" baseline="0">
                <a:solidFill>
                  <a:schemeClr val="tx1"/>
                </a:solidFill>
                <a:latin typeface="+mn-ea"/>
                <a:ea typeface="+mn-ea"/>
                <a:cs typeface="HGPGothicE" charset="-128"/>
              </a:defRPr>
            </a:lvl1pPr>
            <a:lvl2pPr marL="609555" indent="0" fontAlgn="ctr">
              <a:spcBef>
                <a:spcPts val="0"/>
              </a:spcBef>
              <a:buFont typeface="Arial" charset="0"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fontAlgn="ctr">
              <a:spcBef>
                <a:spcPts val="0"/>
              </a:spcBef>
              <a:buFont typeface="Arial" charset="0"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>
              <a:buFontTx/>
              <a:buNone/>
              <a:defRPr>
                <a:solidFill>
                  <a:schemeClr val="tx2"/>
                </a:solidFill>
              </a:defRPr>
            </a:lvl4pPr>
            <a:lvl5pPr marL="2438218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kumimoji="1" lang="ja-JP" altLang="en-US" dirty="0"/>
              <a:t>テキストの入力</a:t>
            </a:r>
          </a:p>
        </p:txBody>
      </p:sp>
      <p:sp>
        <p:nvSpPr>
          <p:cNvPr id="4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" y="2902"/>
            <a:ext cx="11844000" cy="720000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 marL="0" indent="0">
              <a:buFont typeface="+mj-lt"/>
              <a:buNone/>
              <a:defRPr sz="240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ja-JP" altLang="en-US" dirty="0"/>
              <a:t>［タイトル］</a:t>
            </a:r>
          </a:p>
        </p:txBody>
      </p:sp>
    </p:spTree>
    <p:extLst>
      <p:ext uri="{BB962C8B-B14F-4D97-AF65-F5344CB8AC3E}">
        <p14:creationId xmlns:p14="http://schemas.microsoft.com/office/powerpoint/2010/main" val="305101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540004" y="908720"/>
            <a:ext cx="11112001" cy="5256410"/>
          </a:xfrm>
          <a:prstGeom prst="rect">
            <a:avLst/>
          </a:prstGeom>
        </p:spPr>
        <p:txBody>
          <a:bodyPr lIns="90000"/>
          <a:lstStyle>
            <a:lvl1pPr marL="0" indent="0" fontAlgn="ctr">
              <a:spcBef>
                <a:spcPts val="0"/>
              </a:spcBef>
              <a:buFontTx/>
              <a:buNone/>
              <a:defRPr sz="2000" b="0" i="0" spc="100" baseline="0">
                <a:solidFill>
                  <a:schemeClr val="tx1"/>
                </a:solidFill>
                <a:latin typeface="+mn-lt"/>
                <a:ea typeface="+mj-ea"/>
                <a:cs typeface="HGPGothicE" charset="-128"/>
              </a:defRPr>
            </a:lvl1pPr>
            <a:lvl2pPr marL="609555" indent="0" fontAlgn="ctr">
              <a:spcBef>
                <a:spcPts val="0"/>
              </a:spcBef>
              <a:buFontTx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fontAlgn="ctr">
              <a:spcBef>
                <a:spcPts val="0"/>
              </a:spcBef>
              <a:buFontTx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>
              <a:buFontTx/>
              <a:buNone/>
              <a:defRPr>
                <a:solidFill>
                  <a:schemeClr val="tx2"/>
                </a:solidFill>
              </a:defRPr>
            </a:lvl4pPr>
            <a:lvl5pPr marL="2438218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kumimoji="1" lang="ja-JP" altLang="en-US" dirty="0"/>
              <a:t>テキストの入力</a:t>
            </a:r>
          </a:p>
        </p:txBody>
      </p:sp>
      <p:sp>
        <p:nvSpPr>
          <p:cNvPr id="5" name="Rectangle 20"/>
          <p:cNvSpPr/>
          <p:nvPr userDrawn="1"/>
        </p:nvSpPr>
        <p:spPr>
          <a:xfrm>
            <a:off x="0" y="0"/>
            <a:ext cx="12192000" cy="73370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024" tIns="43200" rIns="84024" bIns="42012"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7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" y="2902"/>
            <a:ext cx="11844000" cy="720000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 marL="0" indent="0">
              <a:buFont typeface="+mj-lt"/>
              <a:buNone/>
              <a:defRPr sz="2400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ja-JP" altLang="en-US" dirty="0"/>
              <a:t>［タイトル］</a:t>
            </a:r>
          </a:p>
        </p:txBody>
      </p:sp>
    </p:spTree>
    <p:extLst>
      <p:ext uri="{BB962C8B-B14F-4D97-AF65-F5344CB8AC3E}">
        <p14:creationId xmlns:p14="http://schemas.microsoft.com/office/powerpoint/2010/main" val="1249305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とコンテンツC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0" y="6503752"/>
            <a:ext cx="1178351" cy="296174"/>
          </a:xfrm>
          <a:prstGeom prst="rect">
            <a:avLst/>
          </a:prstGeom>
        </p:spPr>
      </p:pic>
      <p:sp>
        <p:nvSpPr>
          <p:cNvPr id="9" name="TextBox 16"/>
          <p:cNvSpPr txBox="1"/>
          <p:nvPr userDrawn="1"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bg1"/>
                </a:solidFill>
                <a:latin typeface="HGPGothicE" charset="-128"/>
                <a:ea typeface="HGPGothicE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bg1"/>
              </a:solidFill>
              <a:latin typeface="HGPGothicE" charset="-128"/>
              <a:ea typeface="HGPGothicE" charset="-128"/>
              <a:cs typeface="HGPGothicE" charset="-128"/>
            </a:endParaRPr>
          </a:p>
        </p:txBody>
      </p:sp>
      <p:sp>
        <p:nvSpPr>
          <p:cNvPr id="10" name="TextBox 12"/>
          <p:cNvSpPr txBox="1"/>
          <p:nvPr userDrawn="1"/>
        </p:nvSpPr>
        <p:spPr>
          <a:xfrm>
            <a:off x="231284" y="6593330"/>
            <a:ext cx="1616243" cy="123111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marL="0" marR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bg1"/>
                </a:solidFill>
                <a:latin typeface="HGPGothicE" charset="-128"/>
                <a:ea typeface="HGPGothicE" charset="-128"/>
                <a:cs typeface="Meiryo UI" pitchFamily="50" charset="-128"/>
              </a:rPr>
              <a:t>© 2018 NTT DATA Corporation</a:t>
            </a:r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1" hasCustomPrompt="1"/>
          </p:nvPr>
        </p:nvSpPr>
        <p:spPr>
          <a:xfrm>
            <a:off x="4041690" y="2852936"/>
            <a:ext cx="4247179" cy="828102"/>
          </a:xfrm>
          <a:prstGeom prst="rect">
            <a:avLst/>
          </a:prstGeom>
          <a:ln w="38100">
            <a:solidFill>
              <a:schemeClr val="bg1"/>
            </a:solidFill>
            <a:prstDash val="sysDot"/>
          </a:ln>
        </p:spPr>
        <p:txBody>
          <a:bodyPr lIns="90000" anchor="ctr" anchorCtr="1"/>
          <a:lstStyle>
            <a:lvl1pPr marL="0" indent="0" fontAlgn="ctr">
              <a:spcBef>
                <a:spcPts val="0"/>
              </a:spcBef>
              <a:buFontTx/>
              <a:buNone/>
              <a:defRPr sz="2000" b="0" i="0" spc="79" baseline="0">
                <a:solidFill>
                  <a:schemeClr val="bg1"/>
                </a:solidFill>
                <a:latin typeface="HGPGothicE" charset="-128"/>
                <a:ea typeface="HGPGothicE" charset="-128"/>
                <a:cs typeface="HGPGothicE" charset="-128"/>
              </a:defRPr>
            </a:lvl1pPr>
            <a:lvl2pPr marL="484862" indent="0" fontAlgn="ctr">
              <a:spcBef>
                <a:spcPts val="0"/>
              </a:spcBef>
              <a:buFontTx/>
              <a:buNone/>
              <a:defRPr sz="1800" b="0" i="0" spc="79">
                <a:solidFill>
                  <a:schemeClr val="bg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969724" indent="0" fontAlgn="ctr">
              <a:spcBef>
                <a:spcPts val="0"/>
              </a:spcBef>
              <a:buFontTx/>
              <a:buNone/>
              <a:defRPr sz="1800" b="0" i="0" spc="79">
                <a:solidFill>
                  <a:schemeClr val="bg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454588" indent="0">
              <a:buFontTx/>
              <a:buNone/>
              <a:defRPr>
                <a:solidFill>
                  <a:schemeClr val="tx2"/>
                </a:solidFill>
              </a:defRPr>
            </a:lvl4pPr>
            <a:lvl5pPr marL="1939450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algn="ctr"/>
            <a:r>
              <a:rPr lang="ja-JP" altLang="en-US" sz="1800" spc="200">
                <a:solidFill>
                  <a:srgbClr val="FFFFFF"/>
                </a:solidFill>
                <a:latin typeface="HGPGothicE" charset="-128"/>
                <a:ea typeface="HGPGothicE" charset="-128"/>
                <a:cs typeface="HGPGothicE" charset="-128"/>
              </a:rPr>
              <a:t>写真</a:t>
            </a:r>
            <a:r>
              <a:rPr lang="en-US" altLang="ja-JP" sz="1800" spc="200">
                <a:solidFill>
                  <a:srgbClr val="FFFFFF"/>
                </a:solidFill>
                <a:latin typeface="HGPGothicE" charset="-128"/>
                <a:ea typeface="HGPGothicE" charset="-128"/>
                <a:cs typeface="HGPGothicE" charset="-128"/>
              </a:rPr>
              <a:t>/</a:t>
            </a:r>
            <a:r>
              <a:rPr lang="ja-JP" altLang="en-US" sz="1800" spc="200">
                <a:solidFill>
                  <a:srgbClr val="FFFFFF"/>
                </a:solidFill>
                <a:latin typeface="HGPGothicE" charset="-128"/>
                <a:ea typeface="HGPGothicE" charset="-128"/>
                <a:cs typeface="HGPGothicE" charset="-128"/>
              </a:rPr>
              <a:t>動画を貼付</a:t>
            </a:r>
            <a:endParaRPr lang="ja-JP" altLang="en-US" sz="1800" spc="200" dirty="0">
              <a:solidFill>
                <a:srgbClr val="FFFFFF"/>
              </a:solidFill>
              <a:latin typeface="HGPGothicE" charset="-128"/>
              <a:ea typeface="HGPGothicE" charset="-128"/>
              <a:cs typeface="HGPGothicE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1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クロージングロ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605" y="2976092"/>
            <a:ext cx="3597639" cy="950376"/>
          </a:xfrm>
          <a:prstGeom prst="rect">
            <a:avLst/>
          </a:prstGeom>
        </p:spPr>
      </p:pic>
      <p:sp>
        <p:nvSpPr>
          <p:cNvPr id="8" name="TextBox 12"/>
          <p:cNvSpPr txBox="1"/>
          <p:nvPr userDrawn="1"/>
        </p:nvSpPr>
        <p:spPr>
          <a:xfrm>
            <a:off x="10416480" y="6580944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tx1"/>
                </a:solidFill>
                <a:latin typeface="HGPGothicE" charset="-128"/>
                <a:ea typeface="HGPGothicE" charset="-128"/>
                <a:cs typeface="Meiryo UI" pitchFamily="50" charset="-128"/>
              </a:rPr>
              <a:t>© 2018 NTT DATA Corporation</a:t>
            </a:r>
          </a:p>
        </p:txBody>
      </p:sp>
    </p:spTree>
    <p:extLst>
      <p:ext uri="{BB962C8B-B14F-4D97-AF65-F5344CB8AC3E}">
        <p14:creationId xmlns:p14="http://schemas.microsoft.com/office/powerpoint/2010/main" val="11185968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834770" y="0"/>
            <a:ext cx="9385465" cy="66418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789942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/>
          <p:nvPr/>
        </p:nvSpPr>
        <p:spPr>
          <a:xfrm>
            <a:off x="0" y="6434124"/>
            <a:ext cx="12192000" cy="42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0" i="0" dirty="0">
              <a:solidFill>
                <a:schemeClr val="tx1"/>
              </a:solidFill>
              <a:latin typeface="HGPGothicE" charset="-128"/>
              <a:ea typeface="HGPGothicE" charset="-128"/>
            </a:endParaRPr>
          </a:p>
        </p:txBody>
      </p:sp>
      <p:sp>
        <p:nvSpPr>
          <p:cNvPr id="8" name="TextBox 12"/>
          <p:cNvSpPr txBox="1"/>
          <p:nvPr/>
        </p:nvSpPr>
        <p:spPr>
          <a:xfrm>
            <a:off x="715441" y="6593330"/>
            <a:ext cx="3149600" cy="123111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marL="0" marR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bg1"/>
                </a:solidFill>
                <a:latin typeface="HGPGothicE" charset="-128"/>
                <a:ea typeface="HGPGothicE" charset="-128"/>
                <a:cs typeface="Meiryo UI" pitchFamily="50" charset="-128"/>
              </a:rPr>
              <a:t>© 2018 NTT DATA Corporation</a:t>
            </a:r>
          </a:p>
        </p:txBody>
      </p:sp>
      <p:sp>
        <p:nvSpPr>
          <p:cNvPr id="9" name="TextBox 16"/>
          <p:cNvSpPr txBox="1"/>
          <p:nvPr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bg1"/>
                </a:solidFill>
                <a:latin typeface="HGPGothicE" charset="-128"/>
                <a:ea typeface="HGPGothicE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bg1"/>
              </a:solidFill>
              <a:latin typeface="HGPGothicE" charset="-128"/>
              <a:ea typeface="HGPGothicE" charset="-128"/>
              <a:cs typeface="HGPGothicE" charset="-128"/>
            </a:endParaRPr>
          </a:p>
        </p:txBody>
      </p:sp>
      <p:pic>
        <p:nvPicPr>
          <p:cNvPr id="20" name="図 19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581651"/>
            <a:ext cx="709083" cy="127635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0" y="6503752"/>
            <a:ext cx="1178351" cy="29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87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1" r:id="rId2"/>
    <p:sldLayoutId id="2147483683" r:id="rId3"/>
    <p:sldLayoutId id="2147483688" r:id="rId4"/>
    <p:sldLayoutId id="2147483693" r:id="rId5"/>
    <p:sldLayoutId id="2147483703" r:id="rId6"/>
    <p:sldLayoutId id="2147483707" r:id="rId7"/>
    <p:sldLayoutId id="2147483695" r:id="rId8"/>
    <p:sldLayoutId id="2147483708" r:id="rId9"/>
  </p:sldLayoutIdLst>
  <p:hf hdr="0" dt="0"/>
  <p:txStyles>
    <p:titleStyle>
      <a:lvl1pPr algn="l" defTabSz="609555" rtl="0" eaLnBrk="1" fontAlgn="base" hangingPunct="1">
        <a:spcBef>
          <a:spcPct val="0"/>
        </a:spcBef>
        <a:spcAft>
          <a:spcPct val="0"/>
        </a:spcAft>
        <a:defRPr kumimoji="1" sz="2400" b="0" i="0" kern="1200" spc="200" baseline="0">
          <a:solidFill>
            <a:srgbClr val="404040"/>
          </a:solidFill>
          <a:latin typeface="HGPGothicE" charset="-128"/>
          <a:ea typeface="HGPGothicE" charset="-128"/>
          <a:cs typeface="HGPGothicE" charset="-128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226468" indent="-226468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910099" indent="-30054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2pPr>
      <a:lvl3pPr marL="1454042" indent="-23493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3pPr>
      <a:lvl4pPr marL="2059363" indent="-230701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4pPr>
      <a:lvl5pPr marL="2666800" indent="-228584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円形吹き出し 41"/>
          <p:cNvSpPr/>
          <p:nvPr/>
        </p:nvSpPr>
        <p:spPr>
          <a:xfrm>
            <a:off x="9327349" y="2759032"/>
            <a:ext cx="2762211" cy="1050192"/>
          </a:xfrm>
          <a:prstGeom prst="wedgeEllipseCallout">
            <a:avLst>
              <a:gd name="adj1" fmla="val -60281"/>
              <a:gd name="adj2" fmla="val -8894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0" y="836713"/>
            <a:ext cx="12192000" cy="1512167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kumimoji="1" lang="ja-JP" altLang="en-US" sz="1800" b="1" dirty="0">
                <a:latin typeface="+mn-ea"/>
                <a:ea typeface="+mn-ea"/>
              </a:rPr>
              <a:t>商業施設におけるテナントへの営業販促支援の中で、インバウンドセールスのサポートがあると思います。</a:t>
            </a:r>
            <a:endParaRPr kumimoji="1" lang="en-US" altLang="ja-JP" sz="1800" b="1" dirty="0">
              <a:latin typeface="+mn-ea"/>
              <a:ea typeface="+mn-ea"/>
            </a:endParaRPr>
          </a:p>
          <a:p>
            <a:r>
              <a:rPr lang="ja-JP" altLang="en-US" sz="1800" b="1" dirty="0">
                <a:latin typeface="+mn-ea"/>
                <a:ea typeface="+mn-ea"/>
              </a:rPr>
              <a:t>本サービスは</a:t>
            </a:r>
            <a:r>
              <a:rPr kumimoji="1" lang="ja-JP" altLang="en-US" sz="1800" b="1" dirty="0">
                <a:latin typeface="+mn-ea"/>
                <a:ea typeface="+mn-ea"/>
              </a:rPr>
              <a:t>訪日外国人の最もメジャーな決済手段である</a:t>
            </a:r>
            <a:r>
              <a:rPr kumimoji="1" lang="ja-JP" altLang="en-US" sz="1800" b="1" u="sng" dirty="0">
                <a:latin typeface="+mn-ea"/>
                <a:ea typeface="+mn-ea"/>
              </a:rPr>
              <a:t>クレジット</a:t>
            </a:r>
            <a:r>
              <a:rPr lang="ja-JP" altLang="en-US" sz="1800" b="1" dirty="0">
                <a:latin typeface="+mn-ea"/>
                <a:ea typeface="+mn-ea"/>
              </a:rPr>
              <a:t>において、決済時のカード</a:t>
            </a:r>
            <a:r>
              <a:rPr lang="en-US" altLang="ja-JP" sz="1800" b="1" dirty="0">
                <a:latin typeface="+mn-ea"/>
                <a:ea typeface="+mn-ea"/>
              </a:rPr>
              <a:t>IC</a:t>
            </a:r>
            <a:r>
              <a:rPr lang="ja-JP" altLang="en-US" sz="1800" b="1" dirty="0">
                <a:latin typeface="+mn-ea"/>
                <a:ea typeface="+mn-ea"/>
              </a:rPr>
              <a:t>情報から、</a:t>
            </a:r>
            <a:endParaRPr lang="en-US" altLang="ja-JP" sz="1800" b="1" dirty="0">
              <a:latin typeface="+mn-ea"/>
              <a:ea typeface="+mn-ea"/>
            </a:endParaRPr>
          </a:p>
          <a:p>
            <a:r>
              <a:rPr lang="ja-JP" altLang="en-US" sz="1800" b="1" u="sng" dirty="0">
                <a:solidFill>
                  <a:srgbClr val="FF0000"/>
                </a:solidFill>
                <a:latin typeface="+mn-ea"/>
                <a:ea typeface="+mn-ea"/>
              </a:rPr>
              <a:t>クレジットカードの</a:t>
            </a:r>
            <a:r>
              <a:rPr kumimoji="1" lang="ja-JP" altLang="en-US" sz="1800" b="1" u="sng" dirty="0">
                <a:solidFill>
                  <a:srgbClr val="FF0000"/>
                </a:solidFill>
                <a:latin typeface="+mn-ea"/>
                <a:ea typeface="+mn-ea"/>
              </a:rPr>
              <a:t>発行国を</a:t>
            </a:r>
            <a:r>
              <a:rPr kumimoji="1" lang="en-US" altLang="ja-JP" sz="1800" b="1" u="sng" dirty="0">
                <a:solidFill>
                  <a:srgbClr val="FF0000"/>
                </a:solidFill>
                <a:latin typeface="+mn-ea"/>
                <a:ea typeface="+mn-ea"/>
              </a:rPr>
              <a:t>CAFIS</a:t>
            </a:r>
            <a:r>
              <a:rPr kumimoji="1" lang="ja-JP" altLang="en-US" sz="1800" b="1" u="sng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kumimoji="1" lang="en-US" altLang="ja-JP" sz="1800" b="1" u="sng" dirty="0">
                <a:solidFill>
                  <a:srgbClr val="FF0000"/>
                </a:solidFill>
                <a:latin typeface="+mn-ea"/>
                <a:ea typeface="+mn-ea"/>
              </a:rPr>
              <a:t>Arch</a:t>
            </a:r>
            <a:r>
              <a:rPr kumimoji="1" lang="ja-JP" altLang="en-US" sz="1800" b="1" u="sng" dirty="0">
                <a:solidFill>
                  <a:srgbClr val="FF0000"/>
                </a:solidFill>
                <a:latin typeface="+mn-ea"/>
                <a:ea typeface="+mn-ea"/>
              </a:rPr>
              <a:t>センタで判定することが可能</a:t>
            </a:r>
            <a:r>
              <a:rPr kumimoji="1" lang="ja-JP" altLang="en-US" sz="1800" b="1" dirty="0">
                <a:latin typeface="+mn-ea"/>
                <a:ea typeface="+mn-ea"/>
              </a:rPr>
              <a:t>です。</a:t>
            </a:r>
            <a:endParaRPr kumimoji="1" lang="en-US" altLang="ja-JP" sz="1800" b="1" dirty="0">
              <a:latin typeface="+mn-ea"/>
              <a:ea typeface="+mn-ea"/>
            </a:endParaRPr>
          </a:p>
          <a:p>
            <a:r>
              <a:rPr lang="ja-JP" altLang="en-US" sz="1800" b="1" dirty="0">
                <a:latin typeface="+mn-ea"/>
                <a:ea typeface="+mn-ea"/>
              </a:rPr>
              <a:t>本サービスはこの判定データを活用し、</a:t>
            </a:r>
            <a:r>
              <a:rPr lang="ja-JP" altLang="en-US" sz="1800" b="1" u="sng" dirty="0">
                <a:solidFill>
                  <a:srgbClr val="FF0000"/>
                </a:solidFill>
                <a:latin typeface="+mn-ea"/>
                <a:ea typeface="+mn-ea"/>
              </a:rPr>
              <a:t>どの国のお客様が、どの端末でお買い物をされたのかを</a:t>
            </a:r>
            <a:endParaRPr lang="en-US" altLang="ja-JP" sz="1800" b="1" u="sng" dirty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ja-JP" altLang="en-US" sz="1800" b="1" u="sng" dirty="0">
                <a:solidFill>
                  <a:srgbClr val="FF0000"/>
                </a:solidFill>
                <a:latin typeface="+mn-ea"/>
                <a:ea typeface="+mn-ea"/>
              </a:rPr>
              <a:t>翌日ダッシュボードでスピーディに可視化</a:t>
            </a:r>
            <a:r>
              <a:rPr lang="ja-JP" altLang="en-US" sz="1800" b="1" dirty="0">
                <a:latin typeface="+mn-ea"/>
                <a:ea typeface="+mn-ea"/>
              </a:rPr>
              <a:t>してご提供するサービスです。</a:t>
            </a:r>
            <a:endParaRPr kumimoji="1" lang="en-US" altLang="ja-JP" sz="1800" b="1" dirty="0">
              <a:latin typeface="+mn-ea"/>
              <a:ea typeface="+mn-ea"/>
            </a:endParaRP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/>
              <a:t>CAFIS</a:t>
            </a:r>
            <a:r>
              <a:rPr lang="ja-JP" altLang="en-US" dirty="0"/>
              <a:t> </a:t>
            </a:r>
            <a:r>
              <a:rPr lang="en-US" altLang="ja-JP" dirty="0"/>
              <a:t>Arch</a:t>
            </a:r>
            <a:r>
              <a:rPr lang="ja-JP" altLang="en-US" dirty="0"/>
              <a:t>　クレジット決済通貨レポーティングサービス（仮称）のご紹介</a:t>
            </a:r>
            <a:endParaRPr kumimoji="1" lang="ja-JP" altLang="en-US" dirty="0"/>
          </a:p>
        </p:txBody>
      </p:sp>
      <p:grpSp>
        <p:nvGrpSpPr>
          <p:cNvPr id="10" name="グループ化 9"/>
          <p:cNvGrpSpPr/>
          <p:nvPr/>
        </p:nvGrpSpPr>
        <p:grpSpPr>
          <a:xfrm>
            <a:off x="374855" y="3809224"/>
            <a:ext cx="4320000" cy="2449877"/>
            <a:chOff x="839416" y="3212976"/>
            <a:chExt cx="5832648" cy="3095744"/>
          </a:xfrm>
        </p:grpSpPr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9416" y="3212976"/>
              <a:ext cx="5832648" cy="309574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9" name="図 8"/>
            <p:cNvPicPr>
              <a:picLocks noChangeAspect="1"/>
            </p:cNvPicPr>
            <p:nvPr/>
          </p:nvPicPr>
          <p:blipFill rotWithShape="1">
            <a:blip r:embed="rId3"/>
            <a:srcRect l="9599" t="15386"/>
            <a:stretch/>
          </p:blipFill>
          <p:spPr>
            <a:xfrm>
              <a:off x="1394976" y="3685051"/>
              <a:ext cx="5272748" cy="2619416"/>
            </a:xfrm>
            <a:prstGeom prst="rect">
              <a:avLst/>
            </a:prstGeom>
          </p:spPr>
        </p:pic>
      </p:grpSp>
      <p:sp>
        <p:nvSpPr>
          <p:cNvPr id="11" name="テキスト ボックス 10"/>
          <p:cNvSpPr txBox="1"/>
          <p:nvPr/>
        </p:nvSpPr>
        <p:spPr>
          <a:xfrm>
            <a:off x="321003" y="3431316"/>
            <a:ext cx="1489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u="sng" dirty="0"/>
              <a:t>ダッシュボード画面イメージ</a:t>
            </a:r>
            <a:endParaRPr kumimoji="1" lang="en-US" altLang="ja-JP" sz="1000" u="sng" dirty="0"/>
          </a:p>
          <a:p>
            <a:r>
              <a:rPr kumimoji="1" lang="ja-JP" altLang="en-US" sz="1000" u="sng" dirty="0"/>
              <a:t>施設全体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28861" y="6336046"/>
            <a:ext cx="2467342" cy="369332"/>
          </a:xfrm>
          <a:prstGeom prst="borderCallout1">
            <a:avLst>
              <a:gd name="adj1" fmla="val 48879"/>
              <a:gd name="adj2" fmla="val -3250"/>
              <a:gd name="adj3" fmla="val -13583"/>
              <a:gd name="adj4" fmla="val -1051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r>
              <a:rPr lang="ja-JP" altLang="en-US" sz="900" dirty="0">
                <a:solidFill>
                  <a:srgbClr val="FF0000"/>
                </a:solidFill>
              </a:rPr>
              <a:t>テナント</a:t>
            </a:r>
            <a:r>
              <a:rPr kumimoji="1" lang="ja-JP" altLang="en-US" sz="900" dirty="0">
                <a:solidFill>
                  <a:srgbClr val="FF0000"/>
                </a:solidFill>
              </a:rPr>
              <a:t>情報、業種やフロア等のパラメータを</a:t>
            </a:r>
            <a:endParaRPr kumimoji="1" lang="en-US" altLang="ja-JP" sz="900" dirty="0">
              <a:solidFill>
                <a:srgbClr val="FF0000"/>
              </a:solidFill>
            </a:endParaRP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インポートすることで分析軸を増やす機能も検討中</a:t>
            </a:r>
          </a:p>
        </p:txBody>
      </p:sp>
      <p:sp>
        <p:nvSpPr>
          <p:cNvPr id="14" name="角丸四角形 13"/>
          <p:cNvSpPr/>
          <p:nvPr/>
        </p:nvSpPr>
        <p:spPr>
          <a:xfrm>
            <a:off x="288753" y="5656031"/>
            <a:ext cx="575112" cy="668887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7687" y="3822350"/>
            <a:ext cx="4320000" cy="24246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テキスト ボックス 15"/>
          <p:cNvSpPr txBox="1"/>
          <p:nvPr/>
        </p:nvSpPr>
        <p:spPr>
          <a:xfrm>
            <a:off x="508275" y="2903712"/>
            <a:ext cx="1980000" cy="408623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売上構成比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819856" y="2906640"/>
            <a:ext cx="1980000" cy="408623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会計単価比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104188" y="2906640"/>
            <a:ext cx="1980000" cy="408623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時間帯推移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264219" y="2852936"/>
            <a:ext cx="1919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kumimoji="1" lang="ja-JP" altLang="en-US" sz="800" dirty="0"/>
              <a:t>いずれも前日比含めダッシュボード表示</a:t>
            </a:r>
            <a:endParaRPr kumimoji="1" lang="en-US" altLang="ja-JP" sz="800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ja-JP" altLang="en-US" sz="800" dirty="0"/>
              <a:t>前年比表示も可能</a:t>
            </a:r>
            <a:endParaRPr lang="en-US" altLang="ja-JP" sz="800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ja-JP" altLang="en-US" sz="800" dirty="0"/>
              <a:t>端末別は帳票印刷可能</a:t>
            </a:r>
            <a:endParaRPr lang="en-US" altLang="ja-JP" sz="800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kumimoji="1" lang="ja-JP" altLang="en-US" sz="800" dirty="0"/>
              <a:t>詳細データを</a:t>
            </a:r>
            <a:r>
              <a:rPr kumimoji="1" lang="en-US" altLang="ja-JP" sz="800" dirty="0"/>
              <a:t>CSV</a:t>
            </a:r>
            <a:r>
              <a:rPr kumimoji="1" lang="ja-JP" altLang="en-US" sz="800" dirty="0"/>
              <a:t>ダウンロード可能</a:t>
            </a:r>
            <a:endParaRPr kumimoji="1" lang="en-US" altLang="ja-JP" sz="8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07367" y="2524325"/>
            <a:ext cx="8750319" cy="27699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>
                <a:solidFill>
                  <a:schemeClr val="bg1"/>
                </a:solidFill>
              </a:rPr>
              <a:t>ご提供機能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 rot="20987366">
            <a:off x="73118" y="26711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通貨別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837687" y="3550479"/>
            <a:ext cx="9637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u="sng" dirty="0"/>
              <a:t>テナント</a:t>
            </a:r>
            <a:r>
              <a:rPr kumimoji="1" lang="ja-JP" altLang="en-US" sz="1000" u="sng" dirty="0"/>
              <a:t>端末別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425147" y="4856871"/>
            <a:ext cx="803425" cy="507831"/>
          </a:xfrm>
          <a:prstGeom prst="borderCallout1">
            <a:avLst>
              <a:gd name="adj1" fmla="val -3502"/>
              <a:gd name="adj2" fmla="val 90904"/>
              <a:gd name="adj3" fmla="val -69908"/>
              <a:gd name="adj4" fmla="val 62944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r>
              <a:rPr lang="ja-JP" altLang="en-US" sz="900" dirty="0">
                <a:solidFill>
                  <a:srgbClr val="FF0000"/>
                </a:solidFill>
              </a:rPr>
              <a:t>施設からの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お知らせ表示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検討中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8642730" y="4182811"/>
            <a:ext cx="575112" cy="39831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 rot="471340">
            <a:off x="10313601" y="700400"/>
            <a:ext cx="2021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現在企画開発</a:t>
            </a:r>
            <a:r>
              <a:rPr lang="ja-JP" altLang="en-US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中</a:t>
            </a:r>
            <a:endParaRPr lang="en-US" altLang="ja-JP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kumimoji="1" lang="ja-JP" altLang="en-US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今夏提供予定</a:t>
            </a: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816080" y="6349207"/>
            <a:ext cx="2465740" cy="230832"/>
          </a:xfrm>
          <a:prstGeom prst="borderCallout1">
            <a:avLst>
              <a:gd name="adj1" fmla="val 48879"/>
              <a:gd name="adj2" fmla="val -3250"/>
              <a:gd name="adj3" fmla="val -61724"/>
              <a:gd name="adj4" fmla="val -1051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r>
              <a:rPr lang="ja-JP" altLang="en-US" sz="900" dirty="0">
                <a:solidFill>
                  <a:srgbClr val="FF0000"/>
                </a:solidFill>
              </a:rPr>
              <a:t>自テナント（自端末）と施設全体を</a:t>
            </a:r>
            <a:r>
              <a:rPr lang="en-US" altLang="ja-JP" sz="900" dirty="0">
                <a:solidFill>
                  <a:srgbClr val="FF0000"/>
                </a:solidFill>
              </a:rPr>
              <a:t>1</a:t>
            </a:r>
            <a:r>
              <a:rPr lang="ja-JP" altLang="en-US" sz="900" dirty="0">
                <a:solidFill>
                  <a:srgbClr val="FF0000"/>
                </a:solidFill>
              </a:rPr>
              <a:t>画面で表示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grpSp>
        <p:nvGrpSpPr>
          <p:cNvPr id="37" name="グループ化 36"/>
          <p:cNvGrpSpPr/>
          <p:nvPr/>
        </p:nvGrpSpPr>
        <p:grpSpPr>
          <a:xfrm>
            <a:off x="10336743" y="1348865"/>
            <a:ext cx="1296000" cy="850951"/>
            <a:chOff x="10682462" y="3212976"/>
            <a:chExt cx="1296000" cy="850951"/>
          </a:xfrm>
        </p:grpSpPr>
        <p:grpSp>
          <p:nvGrpSpPr>
            <p:cNvPr id="28" name="グループ化 27"/>
            <p:cNvGrpSpPr/>
            <p:nvPr/>
          </p:nvGrpSpPr>
          <p:grpSpPr>
            <a:xfrm>
              <a:off x="11460545" y="3212976"/>
              <a:ext cx="323010" cy="850951"/>
              <a:chOff x="1962287" y="1476135"/>
              <a:chExt cx="929394" cy="2448431"/>
            </a:xfrm>
          </p:grpSpPr>
          <p:sp>
            <p:nvSpPr>
              <p:cNvPr id="29" name="Freeform 5"/>
              <p:cNvSpPr>
                <a:spLocks/>
              </p:cNvSpPr>
              <p:nvPr/>
            </p:nvSpPr>
            <p:spPr bwMode="auto">
              <a:xfrm>
                <a:off x="2419490" y="1476135"/>
                <a:ext cx="449354" cy="447163"/>
              </a:xfrm>
              <a:custGeom>
                <a:avLst/>
                <a:gdLst>
                  <a:gd name="T0" fmla="*/ 81 w 86"/>
                  <a:gd name="T1" fmla="*/ 33 h 86"/>
                  <a:gd name="T2" fmla="*/ 53 w 86"/>
                  <a:gd name="T3" fmla="*/ 81 h 86"/>
                  <a:gd name="T4" fmla="*/ 6 w 86"/>
                  <a:gd name="T5" fmla="*/ 53 h 86"/>
                  <a:gd name="T6" fmla="*/ 33 w 86"/>
                  <a:gd name="T7" fmla="*/ 6 h 86"/>
                  <a:gd name="T8" fmla="*/ 81 w 86"/>
                  <a:gd name="T9" fmla="*/ 33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86">
                    <a:moveTo>
                      <a:pt x="81" y="33"/>
                    </a:moveTo>
                    <a:cubicBezTo>
                      <a:pt x="86" y="54"/>
                      <a:pt x="74" y="75"/>
                      <a:pt x="53" y="81"/>
                    </a:cubicBezTo>
                    <a:cubicBezTo>
                      <a:pt x="32" y="86"/>
                      <a:pt x="11" y="74"/>
                      <a:pt x="6" y="53"/>
                    </a:cubicBezTo>
                    <a:cubicBezTo>
                      <a:pt x="0" y="32"/>
                      <a:pt x="12" y="11"/>
                      <a:pt x="33" y="6"/>
                    </a:cubicBezTo>
                    <a:cubicBezTo>
                      <a:pt x="54" y="0"/>
                      <a:pt x="75" y="12"/>
                      <a:pt x="81" y="3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6"/>
              <p:cNvSpPr>
                <a:spLocks/>
              </p:cNvSpPr>
              <p:nvPr/>
            </p:nvSpPr>
            <p:spPr bwMode="auto">
              <a:xfrm>
                <a:off x="1962287" y="1969329"/>
                <a:ext cx="929394" cy="1955237"/>
              </a:xfrm>
              <a:custGeom>
                <a:avLst/>
                <a:gdLst>
                  <a:gd name="T0" fmla="*/ 144 w 179"/>
                  <a:gd name="T1" fmla="*/ 1 h 375"/>
                  <a:gd name="T2" fmla="*/ 144 w 179"/>
                  <a:gd name="T3" fmla="*/ 1 h 375"/>
                  <a:gd name="T4" fmla="*/ 144 w 179"/>
                  <a:gd name="T5" fmla="*/ 1 h 375"/>
                  <a:gd name="T6" fmla="*/ 126 w 179"/>
                  <a:gd name="T7" fmla="*/ 6 h 375"/>
                  <a:gd name="T8" fmla="*/ 117 w 179"/>
                  <a:gd name="T9" fmla="*/ 12 h 375"/>
                  <a:gd name="T10" fmla="*/ 102 w 179"/>
                  <a:gd name="T11" fmla="*/ 34 h 375"/>
                  <a:gd name="T12" fmla="*/ 79 w 179"/>
                  <a:gd name="T13" fmla="*/ 69 h 375"/>
                  <a:gd name="T14" fmla="*/ 25 w 179"/>
                  <a:gd name="T15" fmla="*/ 40 h 375"/>
                  <a:gd name="T16" fmla="*/ 4 w 179"/>
                  <a:gd name="T17" fmla="*/ 45 h 375"/>
                  <a:gd name="T18" fmla="*/ 9 w 179"/>
                  <a:gd name="T19" fmla="*/ 66 h 375"/>
                  <a:gd name="T20" fmla="*/ 73 w 179"/>
                  <a:gd name="T21" fmla="*/ 108 h 375"/>
                  <a:gd name="T22" fmla="*/ 74 w 179"/>
                  <a:gd name="T23" fmla="*/ 109 h 375"/>
                  <a:gd name="T24" fmla="*/ 100 w 179"/>
                  <a:gd name="T25" fmla="*/ 105 h 375"/>
                  <a:gd name="T26" fmla="*/ 111 w 179"/>
                  <a:gd name="T27" fmla="*/ 90 h 375"/>
                  <a:gd name="T28" fmla="*/ 123 w 179"/>
                  <a:gd name="T29" fmla="*/ 357 h 375"/>
                  <a:gd name="T30" fmla="*/ 143 w 179"/>
                  <a:gd name="T31" fmla="*/ 375 h 375"/>
                  <a:gd name="T32" fmla="*/ 163 w 179"/>
                  <a:gd name="T33" fmla="*/ 357 h 375"/>
                  <a:gd name="T34" fmla="*/ 179 w 179"/>
                  <a:gd name="T35" fmla="*/ 37 h 375"/>
                  <a:gd name="T36" fmla="*/ 144 w 179"/>
                  <a:gd name="T37" fmla="*/ 1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9" h="375">
                    <a:moveTo>
                      <a:pt x="144" y="1"/>
                    </a:moveTo>
                    <a:cubicBezTo>
                      <a:pt x="144" y="1"/>
                      <a:pt x="144" y="1"/>
                      <a:pt x="144" y="1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37" y="0"/>
                      <a:pt x="131" y="3"/>
                      <a:pt x="126" y="6"/>
                    </a:cubicBezTo>
                    <a:cubicBezTo>
                      <a:pt x="122" y="8"/>
                      <a:pt x="120" y="10"/>
                      <a:pt x="117" y="12"/>
                    </a:cubicBezTo>
                    <a:cubicBezTo>
                      <a:pt x="110" y="20"/>
                      <a:pt x="106" y="29"/>
                      <a:pt x="102" y="34"/>
                    </a:cubicBezTo>
                    <a:cubicBezTo>
                      <a:pt x="79" y="69"/>
                      <a:pt x="79" y="69"/>
                      <a:pt x="79" y="69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18" y="36"/>
                      <a:pt x="9" y="38"/>
                      <a:pt x="4" y="45"/>
                    </a:cubicBezTo>
                    <a:cubicBezTo>
                      <a:pt x="0" y="52"/>
                      <a:pt x="2" y="62"/>
                      <a:pt x="9" y="66"/>
                    </a:cubicBezTo>
                    <a:cubicBezTo>
                      <a:pt x="73" y="108"/>
                      <a:pt x="73" y="108"/>
                      <a:pt x="73" y="108"/>
                    </a:cubicBezTo>
                    <a:cubicBezTo>
                      <a:pt x="73" y="108"/>
                      <a:pt x="73" y="109"/>
                      <a:pt x="74" y="109"/>
                    </a:cubicBezTo>
                    <a:cubicBezTo>
                      <a:pt x="82" y="115"/>
                      <a:pt x="94" y="113"/>
                      <a:pt x="100" y="105"/>
                    </a:cubicBezTo>
                    <a:cubicBezTo>
                      <a:pt x="111" y="90"/>
                      <a:pt x="111" y="90"/>
                      <a:pt x="111" y="90"/>
                    </a:cubicBezTo>
                    <a:cubicBezTo>
                      <a:pt x="113" y="136"/>
                      <a:pt x="123" y="357"/>
                      <a:pt x="123" y="357"/>
                    </a:cubicBezTo>
                    <a:cubicBezTo>
                      <a:pt x="123" y="367"/>
                      <a:pt x="132" y="375"/>
                      <a:pt x="143" y="375"/>
                    </a:cubicBezTo>
                    <a:cubicBezTo>
                      <a:pt x="154" y="375"/>
                      <a:pt x="163" y="367"/>
                      <a:pt x="163" y="357"/>
                    </a:cubicBezTo>
                    <a:cubicBezTo>
                      <a:pt x="163" y="357"/>
                      <a:pt x="179" y="64"/>
                      <a:pt x="179" y="37"/>
                    </a:cubicBezTo>
                    <a:cubicBezTo>
                      <a:pt x="179" y="11"/>
                      <a:pt x="163" y="1"/>
                      <a:pt x="144" y="1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7"/>
              <p:cNvSpPr>
                <a:spLocks/>
              </p:cNvSpPr>
              <p:nvPr/>
            </p:nvSpPr>
            <p:spPr bwMode="auto">
              <a:xfrm>
                <a:off x="1978898" y="2017551"/>
                <a:ext cx="300300" cy="203853"/>
              </a:xfrm>
              <a:custGeom>
                <a:avLst/>
                <a:gdLst>
                  <a:gd name="T0" fmla="*/ 50 w 58"/>
                  <a:gd name="T1" fmla="*/ 38 h 39"/>
                  <a:gd name="T2" fmla="*/ 54 w 58"/>
                  <a:gd name="T3" fmla="*/ 37 h 39"/>
                  <a:gd name="T4" fmla="*/ 57 w 58"/>
                  <a:gd name="T5" fmla="*/ 31 h 39"/>
                  <a:gd name="T6" fmla="*/ 56 w 58"/>
                  <a:gd name="T7" fmla="*/ 27 h 39"/>
                  <a:gd name="T8" fmla="*/ 8 w 58"/>
                  <a:gd name="T9" fmla="*/ 0 h 39"/>
                  <a:gd name="T10" fmla="*/ 4 w 58"/>
                  <a:gd name="T11" fmla="*/ 2 h 39"/>
                  <a:gd name="T12" fmla="*/ 1 w 58"/>
                  <a:gd name="T13" fmla="*/ 7 h 39"/>
                  <a:gd name="T14" fmla="*/ 2 w 58"/>
                  <a:gd name="T15" fmla="*/ 11 h 39"/>
                  <a:gd name="T16" fmla="*/ 50 w 58"/>
                  <a:gd name="T17" fmla="*/ 38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" h="39">
                    <a:moveTo>
                      <a:pt x="50" y="38"/>
                    </a:moveTo>
                    <a:cubicBezTo>
                      <a:pt x="51" y="39"/>
                      <a:pt x="53" y="38"/>
                      <a:pt x="54" y="37"/>
                    </a:cubicBezTo>
                    <a:cubicBezTo>
                      <a:pt x="57" y="31"/>
                      <a:pt x="57" y="31"/>
                      <a:pt x="57" y="31"/>
                    </a:cubicBezTo>
                    <a:cubicBezTo>
                      <a:pt x="58" y="30"/>
                      <a:pt x="58" y="28"/>
                      <a:pt x="56" y="27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5" y="0"/>
                      <a:pt x="4" y="2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9"/>
                      <a:pt x="1" y="11"/>
                      <a:pt x="2" y="11"/>
                    </a:cubicBezTo>
                    <a:lnTo>
                      <a:pt x="50" y="38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8"/>
              <p:cNvSpPr>
                <a:spLocks/>
              </p:cNvSpPr>
              <p:nvPr/>
            </p:nvSpPr>
            <p:spPr bwMode="auto">
              <a:xfrm>
                <a:off x="2108230" y="1892610"/>
                <a:ext cx="405514" cy="302492"/>
              </a:xfrm>
              <a:custGeom>
                <a:avLst/>
                <a:gdLst>
                  <a:gd name="T0" fmla="*/ 78 w 78"/>
                  <a:gd name="T1" fmla="*/ 33 h 58"/>
                  <a:gd name="T2" fmla="*/ 42 w 78"/>
                  <a:gd name="T3" fmla="*/ 7 h 58"/>
                  <a:gd name="T4" fmla="*/ 13 w 78"/>
                  <a:gd name="T5" fmla="*/ 12 h 58"/>
                  <a:gd name="T6" fmla="*/ 4 w 78"/>
                  <a:gd name="T7" fmla="*/ 26 h 58"/>
                  <a:gd name="T8" fmla="*/ 17 w 78"/>
                  <a:gd name="T9" fmla="*/ 23 h 58"/>
                  <a:gd name="T10" fmla="*/ 34 w 78"/>
                  <a:gd name="T11" fmla="*/ 29 h 58"/>
                  <a:gd name="T12" fmla="*/ 62 w 78"/>
                  <a:gd name="T13" fmla="*/ 58 h 58"/>
                  <a:gd name="T14" fmla="*/ 78 w 78"/>
                  <a:gd name="T15" fmla="*/ 3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58">
                    <a:moveTo>
                      <a:pt x="78" y="33"/>
                    </a:moveTo>
                    <a:cubicBezTo>
                      <a:pt x="66" y="24"/>
                      <a:pt x="48" y="11"/>
                      <a:pt x="42" y="7"/>
                    </a:cubicBezTo>
                    <a:cubicBezTo>
                      <a:pt x="32" y="0"/>
                      <a:pt x="21" y="6"/>
                      <a:pt x="13" y="12"/>
                    </a:cubicBezTo>
                    <a:cubicBezTo>
                      <a:pt x="7" y="17"/>
                      <a:pt x="0" y="22"/>
                      <a:pt x="4" y="26"/>
                    </a:cubicBezTo>
                    <a:cubicBezTo>
                      <a:pt x="8" y="30"/>
                      <a:pt x="10" y="27"/>
                      <a:pt x="17" y="23"/>
                    </a:cubicBezTo>
                    <a:cubicBezTo>
                      <a:pt x="23" y="30"/>
                      <a:pt x="34" y="29"/>
                      <a:pt x="34" y="29"/>
                    </a:cubicBezTo>
                    <a:cubicBezTo>
                      <a:pt x="62" y="58"/>
                      <a:pt x="62" y="58"/>
                      <a:pt x="62" y="58"/>
                    </a:cubicBezTo>
                    <a:lnTo>
                      <a:pt x="78" y="3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3" name="Oval 78"/>
            <p:cNvSpPr>
              <a:spLocks noChangeArrowheads="1"/>
            </p:cNvSpPr>
            <p:nvPr/>
          </p:nvSpPr>
          <p:spPr bwMode="auto">
            <a:xfrm>
              <a:off x="11209967" y="3251647"/>
              <a:ext cx="147388" cy="14578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80"/>
            <p:cNvSpPr>
              <a:spLocks/>
            </p:cNvSpPr>
            <p:nvPr/>
          </p:nvSpPr>
          <p:spPr bwMode="auto">
            <a:xfrm>
              <a:off x="11163508" y="3423066"/>
              <a:ext cx="240307" cy="200255"/>
            </a:xfrm>
            <a:custGeom>
              <a:avLst/>
              <a:gdLst>
                <a:gd name="T0" fmla="*/ 72 w 73"/>
                <a:gd name="T1" fmla="*/ 52 h 52"/>
                <a:gd name="T2" fmla="*/ 73 w 73"/>
                <a:gd name="T3" fmla="*/ 28 h 52"/>
                <a:gd name="T4" fmla="*/ 37 w 73"/>
                <a:gd name="T5" fmla="*/ 0 h 52"/>
                <a:gd name="T6" fmla="*/ 0 w 73"/>
                <a:gd name="T7" fmla="*/ 28 h 52"/>
                <a:gd name="T8" fmla="*/ 1 w 73"/>
                <a:gd name="T9" fmla="*/ 52 h 52"/>
                <a:gd name="T10" fmla="*/ 72 w 73"/>
                <a:gd name="T11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52">
                  <a:moveTo>
                    <a:pt x="72" y="52"/>
                  </a:moveTo>
                  <a:cubicBezTo>
                    <a:pt x="73" y="28"/>
                    <a:pt x="73" y="28"/>
                    <a:pt x="73" y="28"/>
                  </a:cubicBezTo>
                  <a:cubicBezTo>
                    <a:pt x="73" y="1"/>
                    <a:pt x="47" y="0"/>
                    <a:pt x="37" y="0"/>
                  </a:cubicBezTo>
                  <a:cubicBezTo>
                    <a:pt x="26" y="0"/>
                    <a:pt x="0" y="1"/>
                    <a:pt x="0" y="28"/>
                  </a:cubicBezTo>
                  <a:cubicBezTo>
                    <a:pt x="1" y="52"/>
                    <a:pt x="1" y="52"/>
                    <a:pt x="1" y="52"/>
                  </a:cubicBezTo>
                  <a:lnTo>
                    <a:pt x="72" y="5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台形 37"/>
            <p:cNvSpPr/>
            <p:nvPr/>
          </p:nvSpPr>
          <p:spPr>
            <a:xfrm>
              <a:off x="10769405" y="3332207"/>
              <a:ext cx="323613" cy="275093"/>
            </a:xfrm>
            <a:custGeom>
              <a:avLst/>
              <a:gdLst/>
              <a:ahLst/>
              <a:cxnLst/>
              <a:rect l="l" t="t" r="r" b="b"/>
              <a:pathLst>
                <a:path w="593688" h="504675">
                  <a:moveTo>
                    <a:pt x="95771" y="0"/>
                  </a:moveTo>
                  <a:lnTo>
                    <a:pt x="301085" y="0"/>
                  </a:lnTo>
                  <a:lnTo>
                    <a:pt x="395162" y="376310"/>
                  </a:lnTo>
                  <a:lnTo>
                    <a:pt x="593688" y="376310"/>
                  </a:lnTo>
                  <a:lnTo>
                    <a:pt x="593688" y="504675"/>
                  </a:lnTo>
                  <a:lnTo>
                    <a:pt x="0" y="504675"/>
                  </a:lnTo>
                  <a:lnTo>
                    <a:pt x="0" y="383082"/>
                  </a:lnTo>
                  <a:lnTo>
                    <a:pt x="0" y="376310"/>
                  </a:lnTo>
                  <a:lnTo>
                    <a:pt x="1693" y="37631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0" rtlCol="0" anchor="ctr"/>
            <a:lstStyle/>
            <a:p>
              <a:pPr algn="ctr"/>
              <a:endParaRPr lang="ja-JP" altLang="en-US" sz="120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6" name="Freeform 312"/>
            <p:cNvSpPr>
              <a:spLocks/>
            </p:cNvSpPr>
            <p:nvPr/>
          </p:nvSpPr>
          <p:spPr bwMode="auto">
            <a:xfrm>
              <a:off x="10682462" y="3640414"/>
              <a:ext cx="1296000" cy="44905"/>
            </a:xfrm>
            <a:custGeom>
              <a:avLst/>
              <a:gdLst>
                <a:gd name="T0" fmla="*/ 511 w 511"/>
                <a:gd name="T1" fmla="*/ 0 h 24"/>
                <a:gd name="T2" fmla="*/ 441 w 511"/>
                <a:gd name="T3" fmla="*/ 0 h 24"/>
                <a:gd name="T4" fmla="*/ 261 w 511"/>
                <a:gd name="T5" fmla="*/ 0 h 24"/>
                <a:gd name="T6" fmla="*/ 0 w 511"/>
                <a:gd name="T7" fmla="*/ 0 h 24"/>
                <a:gd name="T8" fmla="*/ 0 w 511"/>
                <a:gd name="T9" fmla="*/ 24 h 24"/>
                <a:gd name="T10" fmla="*/ 261 w 511"/>
                <a:gd name="T11" fmla="*/ 24 h 24"/>
                <a:gd name="T12" fmla="*/ 403 w 511"/>
                <a:gd name="T13" fmla="*/ 24 h 24"/>
                <a:gd name="T14" fmla="*/ 511 w 511"/>
                <a:gd name="T15" fmla="*/ 24 h 24"/>
                <a:gd name="T16" fmla="*/ 511 w 511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1" h="24">
                  <a:moveTo>
                    <a:pt x="511" y="0"/>
                  </a:moveTo>
                  <a:lnTo>
                    <a:pt x="441" y="0"/>
                  </a:lnTo>
                  <a:lnTo>
                    <a:pt x="261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261" y="24"/>
                  </a:lnTo>
                  <a:lnTo>
                    <a:pt x="403" y="24"/>
                  </a:lnTo>
                  <a:lnTo>
                    <a:pt x="511" y="24"/>
                  </a:lnTo>
                  <a:lnTo>
                    <a:pt x="51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グループ化 37"/>
          <p:cNvGrpSpPr>
            <a:grpSpLocks noChangeAspect="1"/>
          </p:cNvGrpSpPr>
          <p:nvPr/>
        </p:nvGrpSpPr>
        <p:grpSpPr>
          <a:xfrm>
            <a:off x="10526034" y="1881361"/>
            <a:ext cx="583510" cy="409049"/>
            <a:chOff x="7754762" y="2460245"/>
            <a:chExt cx="371719" cy="243863"/>
          </a:xfrm>
          <a:solidFill>
            <a:schemeClr val="tx2"/>
          </a:solidFill>
        </p:grpSpPr>
        <p:sp>
          <p:nvSpPr>
            <p:cNvPr id="39" name="Freeform 41">
              <a:extLst>
                <a:ext uri="{FF2B5EF4-FFF2-40B4-BE49-F238E27FC236}">
                  <a16:creationId xmlns:a16="http://schemas.microsoft.com/office/drawing/2014/main" id="{5D4BDCD9-3E67-47DD-A42B-79D223C135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54762" y="2460245"/>
              <a:ext cx="371719" cy="243863"/>
            </a:xfrm>
            <a:custGeom>
              <a:avLst/>
              <a:gdLst>
                <a:gd name="T0" fmla="*/ 45 w 512"/>
                <a:gd name="T1" fmla="*/ 336 h 336"/>
                <a:gd name="T2" fmla="*/ 436 w 512"/>
                <a:gd name="T3" fmla="*/ 50 h 336"/>
                <a:gd name="T4" fmla="*/ 376 w 512"/>
                <a:gd name="T5" fmla="*/ 50 h 336"/>
                <a:gd name="T6" fmla="*/ 277 w 512"/>
                <a:gd name="T7" fmla="*/ 61 h 336"/>
                <a:gd name="T8" fmla="*/ 298 w 512"/>
                <a:gd name="T9" fmla="*/ 69 h 336"/>
                <a:gd name="T10" fmla="*/ 297 w 512"/>
                <a:gd name="T11" fmla="*/ 83 h 336"/>
                <a:gd name="T12" fmla="*/ 277 w 512"/>
                <a:gd name="T13" fmla="*/ 61 h 336"/>
                <a:gd name="T14" fmla="*/ 204 w 512"/>
                <a:gd name="T15" fmla="*/ 61 h 336"/>
                <a:gd name="T16" fmla="*/ 211 w 512"/>
                <a:gd name="T17" fmla="*/ 66 h 336"/>
                <a:gd name="T18" fmla="*/ 203 w 512"/>
                <a:gd name="T19" fmla="*/ 69 h 336"/>
                <a:gd name="T20" fmla="*/ 204 w 512"/>
                <a:gd name="T21" fmla="*/ 82 h 336"/>
                <a:gd name="T22" fmla="*/ 213 w 512"/>
                <a:gd name="T23" fmla="*/ 80 h 336"/>
                <a:gd name="T24" fmla="*/ 200 w 512"/>
                <a:gd name="T25" fmla="*/ 86 h 336"/>
                <a:gd name="T26" fmla="*/ 197 w 512"/>
                <a:gd name="T27" fmla="*/ 71 h 336"/>
                <a:gd name="T28" fmla="*/ 177 w 512"/>
                <a:gd name="T29" fmla="*/ 89 h 336"/>
                <a:gd name="T30" fmla="*/ 153 w 512"/>
                <a:gd name="T31" fmla="*/ 61 h 336"/>
                <a:gd name="T32" fmla="*/ 126 w 512"/>
                <a:gd name="T33" fmla="*/ 61 h 336"/>
                <a:gd name="T34" fmla="*/ 147 w 512"/>
                <a:gd name="T35" fmla="*/ 69 h 336"/>
                <a:gd name="T36" fmla="*/ 146 w 512"/>
                <a:gd name="T37" fmla="*/ 83 h 336"/>
                <a:gd name="T38" fmla="*/ 126 w 512"/>
                <a:gd name="T39" fmla="*/ 61 h 336"/>
                <a:gd name="T40" fmla="*/ 107 w 512"/>
                <a:gd name="T41" fmla="*/ 72 h 336"/>
                <a:gd name="T42" fmla="*/ 120 w 512"/>
                <a:gd name="T43" fmla="*/ 84 h 336"/>
                <a:gd name="T44" fmla="*/ 86 w 512"/>
                <a:gd name="T45" fmla="*/ 61 h 336"/>
                <a:gd name="T46" fmla="*/ 95 w 512"/>
                <a:gd name="T47" fmla="*/ 72 h 336"/>
                <a:gd name="T48" fmla="*/ 90 w 512"/>
                <a:gd name="T49" fmla="*/ 89 h 336"/>
                <a:gd name="T50" fmla="*/ 74 w 512"/>
                <a:gd name="T51" fmla="*/ 61 h 336"/>
                <a:gd name="T52" fmla="*/ 60 w 512"/>
                <a:gd name="T53" fmla="*/ 198 h 336"/>
                <a:gd name="T54" fmla="*/ 60 w 512"/>
                <a:gd name="T55" fmla="*/ 205 h 336"/>
                <a:gd name="T56" fmla="*/ 94 w 512"/>
                <a:gd name="T57" fmla="*/ 169 h 336"/>
                <a:gd name="T58" fmla="*/ 94 w 512"/>
                <a:gd name="T59" fmla="*/ 116 h 336"/>
                <a:gd name="T60" fmla="*/ 48 w 512"/>
                <a:gd name="T61" fmla="*/ 68 h 336"/>
                <a:gd name="T62" fmla="*/ 65 w 512"/>
                <a:gd name="T63" fmla="*/ 63 h 336"/>
                <a:gd name="T64" fmla="*/ 56 w 512"/>
                <a:gd name="T65" fmla="*/ 66 h 336"/>
                <a:gd name="T66" fmla="*/ 53 w 512"/>
                <a:gd name="T67" fmla="*/ 75 h 336"/>
                <a:gd name="T68" fmla="*/ 56 w 512"/>
                <a:gd name="T69" fmla="*/ 84 h 336"/>
                <a:gd name="T70" fmla="*/ 65 w 512"/>
                <a:gd name="T71" fmla="*/ 87 h 336"/>
                <a:gd name="T72" fmla="*/ 48 w 512"/>
                <a:gd name="T73" fmla="*/ 81 h 336"/>
                <a:gd name="T74" fmla="*/ 48 w 512"/>
                <a:gd name="T75" fmla="*/ 267 h 336"/>
                <a:gd name="T76" fmla="*/ 132 w 512"/>
                <a:gd name="T77" fmla="*/ 156 h 336"/>
                <a:gd name="T78" fmla="*/ 132 w 512"/>
                <a:gd name="T79" fmla="*/ 191 h 336"/>
                <a:gd name="T80" fmla="*/ 101 w 512"/>
                <a:gd name="T81" fmla="*/ 228 h 336"/>
                <a:gd name="T82" fmla="*/ 101 w 512"/>
                <a:gd name="T83" fmla="*/ 186 h 336"/>
                <a:gd name="T84" fmla="*/ 101 w 512"/>
                <a:gd name="T85" fmla="*/ 147 h 336"/>
                <a:gd name="T86" fmla="*/ 132 w 512"/>
                <a:gd name="T87" fmla="*/ 116 h 336"/>
                <a:gd name="T88" fmla="*/ 172 w 512"/>
                <a:gd name="T89" fmla="*/ 140 h 336"/>
                <a:gd name="T90" fmla="*/ 139 w 512"/>
                <a:gd name="T91" fmla="*/ 147 h 336"/>
                <a:gd name="T92" fmla="*/ 172 w 512"/>
                <a:gd name="T93" fmla="*/ 198 h 336"/>
                <a:gd name="T94" fmla="*/ 139 w 512"/>
                <a:gd name="T95" fmla="*/ 205 h 336"/>
                <a:gd name="T96" fmla="*/ 240 w 512"/>
                <a:gd name="T97" fmla="*/ 283 h 336"/>
                <a:gd name="T98" fmla="*/ 240 w 512"/>
                <a:gd name="T99" fmla="*/ 89 h 336"/>
                <a:gd name="T100" fmla="*/ 231 w 512"/>
                <a:gd name="T101" fmla="*/ 61 h 336"/>
                <a:gd name="T102" fmla="*/ 256 w 512"/>
                <a:gd name="T103" fmla="*/ 78 h 336"/>
                <a:gd name="T104" fmla="*/ 265 w 512"/>
                <a:gd name="T105" fmla="*/ 61 h 336"/>
                <a:gd name="T106" fmla="*/ 269 w 512"/>
                <a:gd name="T107" fmla="*/ 74 h 336"/>
                <a:gd name="T108" fmla="*/ 260 w 512"/>
                <a:gd name="T109" fmla="*/ 78 h 336"/>
                <a:gd name="T110" fmla="*/ 352 w 512"/>
                <a:gd name="T111" fmla="*/ 283 h 336"/>
                <a:gd name="T112" fmla="*/ 464 w 512"/>
                <a:gd name="T113" fmla="*/ 283 h 336"/>
                <a:gd name="T114" fmla="*/ 464 w 512"/>
                <a:gd name="T115" fmla="*/ 235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12" h="336">
                  <a:moveTo>
                    <a:pt x="467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316"/>
                    <a:pt x="20" y="336"/>
                    <a:pt x="45" y="336"/>
                  </a:cubicBezTo>
                  <a:cubicBezTo>
                    <a:pt x="467" y="336"/>
                    <a:pt x="467" y="336"/>
                    <a:pt x="467" y="336"/>
                  </a:cubicBezTo>
                  <a:cubicBezTo>
                    <a:pt x="492" y="336"/>
                    <a:pt x="512" y="316"/>
                    <a:pt x="512" y="291"/>
                  </a:cubicBezTo>
                  <a:cubicBezTo>
                    <a:pt x="512" y="45"/>
                    <a:pt x="512" y="45"/>
                    <a:pt x="512" y="45"/>
                  </a:cubicBezTo>
                  <a:cubicBezTo>
                    <a:pt x="512" y="20"/>
                    <a:pt x="492" y="0"/>
                    <a:pt x="467" y="0"/>
                  </a:cubicBezTo>
                  <a:close/>
                  <a:moveTo>
                    <a:pt x="436" y="50"/>
                  </a:moveTo>
                  <a:cubicBezTo>
                    <a:pt x="448" y="50"/>
                    <a:pt x="458" y="60"/>
                    <a:pt x="458" y="73"/>
                  </a:cubicBezTo>
                  <a:cubicBezTo>
                    <a:pt x="458" y="85"/>
                    <a:pt x="448" y="95"/>
                    <a:pt x="436" y="95"/>
                  </a:cubicBezTo>
                  <a:cubicBezTo>
                    <a:pt x="423" y="95"/>
                    <a:pt x="413" y="85"/>
                    <a:pt x="413" y="73"/>
                  </a:cubicBezTo>
                  <a:cubicBezTo>
                    <a:pt x="413" y="60"/>
                    <a:pt x="423" y="50"/>
                    <a:pt x="436" y="50"/>
                  </a:cubicBezTo>
                  <a:close/>
                  <a:moveTo>
                    <a:pt x="376" y="50"/>
                  </a:moveTo>
                  <a:cubicBezTo>
                    <a:pt x="388" y="50"/>
                    <a:pt x="398" y="60"/>
                    <a:pt x="398" y="73"/>
                  </a:cubicBezTo>
                  <a:cubicBezTo>
                    <a:pt x="398" y="85"/>
                    <a:pt x="388" y="95"/>
                    <a:pt x="376" y="95"/>
                  </a:cubicBezTo>
                  <a:cubicBezTo>
                    <a:pt x="364" y="95"/>
                    <a:pt x="354" y="85"/>
                    <a:pt x="354" y="73"/>
                  </a:cubicBezTo>
                  <a:cubicBezTo>
                    <a:pt x="354" y="60"/>
                    <a:pt x="364" y="50"/>
                    <a:pt x="376" y="50"/>
                  </a:cubicBezTo>
                  <a:close/>
                  <a:moveTo>
                    <a:pt x="277" y="61"/>
                  </a:moveTo>
                  <a:cubicBezTo>
                    <a:pt x="287" y="61"/>
                    <a:pt x="287" y="61"/>
                    <a:pt x="287" y="61"/>
                  </a:cubicBezTo>
                  <a:cubicBezTo>
                    <a:pt x="289" y="61"/>
                    <a:pt x="291" y="61"/>
                    <a:pt x="292" y="62"/>
                  </a:cubicBezTo>
                  <a:cubicBezTo>
                    <a:pt x="294" y="62"/>
                    <a:pt x="295" y="63"/>
                    <a:pt x="296" y="65"/>
                  </a:cubicBezTo>
                  <a:cubicBezTo>
                    <a:pt x="297" y="65"/>
                    <a:pt x="297" y="66"/>
                    <a:pt x="297" y="67"/>
                  </a:cubicBezTo>
                  <a:cubicBezTo>
                    <a:pt x="297" y="67"/>
                    <a:pt x="298" y="68"/>
                    <a:pt x="298" y="69"/>
                  </a:cubicBezTo>
                  <a:cubicBezTo>
                    <a:pt x="298" y="70"/>
                    <a:pt x="298" y="71"/>
                    <a:pt x="298" y="72"/>
                  </a:cubicBezTo>
                  <a:cubicBezTo>
                    <a:pt x="298" y="72"/>
                    <a:pt x="298" y="74"/>
                    <a:pt x="298" y="75"/>
                  </a:cubicBezTo>
                  <a:cubicBezTo>
                    <a:pt x="298" y="76"/>
                    <a:pt x="298" y="77"/>
                    <a:pt x="298" y="78"/>
                  </a:cubicBezTo>
                  <a:cubicBezTo>
                    <a:pt x="298" y="79"/>
                    <a:pt x="298" y="80"/>
                    <a:pt x="298" y="81"/>
                  </a:cubicBezTo>
                  <a:cubicBezTo>
                    <a:pt x="298" y="81"/>
                    <a:pt x="297" y="82"/>
                    <a:pt x="297" y="83"/>
                  </a:cubicBezTo>
                  <a:cubicBezTo>
                    <a:pt x="297" y="84"/>
                    <a:pt x="297" y="84"/>
                    <a:pt x="296" y="85"/>
                  </a:cubicBezTo>
                  <a:cubicBezTo>
                    <a:pt x="295" y="86"/>
                    <a:pt x="294" y="87"/>
                    <a:pt x="292" y="88"/>
                  </a:cubicBezTo>
                  <a:cubicBezTo>
                    <a:pt x="291" y="89"/>
                    <a:pt x="289" y="89"/>
                    <a:pt x="287" y="89"/>
                  </a:cubicBezTo>
                  <a:cubicBezTo>
                    <a:pt x="277" y="89"/>
                    <a:pt x="277" y="89"/>
                    <a:pt x="277" y="89"/>
                  </a:cubicBezTo>
                  <a:lnTo>
                    <a:pt x="277" y="61"/>
                  </a:lnTo>
                  <a:close/>
                  <a:moveTo>
                    <a:pt x="197" y="71"/>
                  </a:moveTo>
                  <a:cubicBezTo>
                    <a:pt x="197" y="70"/>
                    <a:pt x="198" y="69"/>
                    <a:pt x="198" y="68"/>
                  </a:cubicBezTo>
                  <a:cubicBezTo>
                    <a:pt x="198" y="67"/>
                    <a:pt x="198" y="66"/>
                    <a:pt x="199" y="66"/>
                  </a:cubicBezTo>
                  <a:cubicBezTo>
                    <a:pt x="199" y="65"/>
                    <a:pt x="200" y="64"/>
                    <a:pt x="200" y="63"/>
                  </a:cubicBezTo>
                  <a:cubicBezTo>
                    <a:pt x="201" y="62"/>
                    <a:pt x="202" y="62"/>
                    <a:pt x="204" y="61"/>
                  </a:cubicBezTo>
                  <a:cubicBezTo>
                    <a:pt x="205" y="61"/>
                    <a:pt x="206" y="60"/>
                    <a:pt x="208" y="60"/>
                  </a:cubicBezTo>
                  <a:cubicBezTo>
                    <a:pt x="211" y="60"/>
                    <a:pt x="213" y="61"/>
                    <a:pt x="215" y="63"/>
                  </a:cubicBezTo>
                  <a:cubicBezTo>
                    <a:pt x="217" y="64"/>
                    <a:pt x="218" y="66"/>
                    <a:pt x="219" y="69"/>
                  </a:cubicBezTo>
                  <a:cubicBezTo>
                    <a:pt x="213" y="69"/>
                    <a:pt x="213" y="69"/>
                    <a:pt x="213" y="69"/>
                  </a:cubicBezTo>
                  <a:cubicBezTo>
                    <a:pt x="213" y="68"/>
                    <a:pt x="212" y="67"/>
                    <a:pt x="211" y="66"/>
                  </a:cubicBezTo>
                  <a:cubicBezTo>
                    <a:pt x="211" y="66"/>
                    <a:pt x="210" y="65"/>
                    <a:pt x="208" y="65"/>
                  </a:cubicBezTo>
                  <a:cubicBezTo>
                    <a:pt x="207" y="65"/>
                    <a:pt x="207" y="65"/>
                    <a:pt x="206" y="66"/>
                  </a:cubicBezTo>
                  <a:cubicBezTo>
                    <a:pt x="205" y="66"/>
                    <a:pt x="205" y="66"/>
                    <a:pt x="204" y="67"/>
                  </a:cubicBezTo>
                  <a:cubicBezTo>
                    <a:pt x="204" y="67"/>
                    <a:pt x="204" y="67"/>
                    <a:pt x="204" y="68"/>
                  </a:cubicBezTo>
                  <a:cubicBezTo>
                    <a:pt x="204" y="68"/>
                    <a:pt x="203" y="69"/>
                    <a:pt x="203" y="69"/>
                  </a:cubicBezTo>
                  <a:cubicBezTo>
                    <a:pt x="203" y="70"/>
                    <a:pt x="203" y="70"/>
                    <a:pt x="203" y="71"/>
                  </a:cubicBezTo>
                  <a:cubicBezTo>
                    <a:pt x="203" y="72"/>
                    <a:pt x="203" y="73"/>
                    <a:pt x="203" y="75"/>
                  </a:cubicBezTo>
                  <a:cubicBezTo>
                    <a:pt x="203" y="76"/>
                    <a:pt x="203" y="77"/>
                    <a:pt x="203" y="78"/>
                  </a:cubicBezTo>
                  <a:cubicBezTo>
                    <a:pt x="203" y="79"/>
                    <a:pt x="203" y="80"/>
                    <a:pt x="203" y="80"/>
                  </a:cubicBezTo>
                  <a:cubicBezTo>
                    <a:pt x="203" y="81"/>
                    <a:pt x="204" y="81"/>
                    <a:pt x="204" y="82"/>
                  </a:cubicBezTo>
                  <a:cubicBezTo>
                    <a:pt x="204" y="82"/>
                    <a:pt x="204" y="82"/>
                    <a:pt x="204" y="83"/>
                  </a:cubicBezTo>
                  <a:cubicBezTo>
                    <a:pt x="205" y="83"/>
                    <a:pt x="205" y="84"/>
                    <a:pt x="206" y="84"/>
                  </a:cubicBezTo>
                  <a:cubicBezTo>
                    <a:pt x="207" y="84"/>
                    <a:pt x="207" y="84"/>
                    <a:pt x="208" y="84"/>
                  </a:cubicBezTo>
                  <a:cubicBezTo>
                    <a:pt x="210" y="84"/>
                    <a:pt x="211" y="84"/>
                    <a:pt x="211" y="83"/>
                  </a:cubicBezTo>
                  <a:cubicBezTo>
                    <a:pt x="212" y="82"/>
                    <a:pt x="213" y="81"/>
                    <a:pt x="213" y="80"/>
                  </a:cubicBezTo>
                  <a:cubicBezTo>
                    <a:pt x="219" y="80"/>
                    <a:pt x="219" y="80"/>
                    <a:pt x="219" y="80"/>
                  </a:cubicBezTo>
                  <a:cubicBezTo>
                    <a:pt x="218" y="83"/>
                    <a:pt x="217" y="85"/>
                    <a:pt x="215" y="87"/>
                  </a:cubicBezTo>
                  <a:cubicBezTo>
                    <a:pt x="213" y="88"/>
                    <a:pt x="211" y="89"/>
                    <a:pt x="208" y="89"/>
                  </a:cubicBezTo>
                  <a:cubicBezTo>
                    <a:pt x="206" y="89"/>
                    <a:pt x="205" y="89"/>
                    <a:pt x="204" y="88"/>
                  </a:cubicBezTo>
                  <a:cubicBezTo>
                    <a:pt x="202" y="88"/>
                    <a:pt x="201" y="87"/>
                    <a:pt x="200" y="86"/>
                  </a:cubicBezTo>
                  <a:cubicBezTo>
                    <a:pt x="200" y="85"/>
                    <a:pt x="199" y="85"/>
                    <a:pt x="199" y="84"/>
                  </a:cubicBezTo>
                  <a:cubicBezTo>
                    <a:pt x="198" y="83"/>
                    <a:pt x="198" y="82"/>
                    <a:pt x="198" y="81"/>
                  </a:cubicBezTo>
                  <a:cubicBezTo>
                    <a:pt x="198" y="80"/>
                    <a:pt x="197" y="79"/>
                    <a:pt x="197" y="78"/>
                  </a:cubicBezTo>
                  <a:cubicBezTo>
                    <a:pt x="197" y="77"/>
                    <a:pt x="197" y="76"/>
                    <a:pt x="197" y="75"/>
                  </a:cubicBezTo>
                  <a:cubicBezTo>
                    <a:pt x="197" y="73"/>
                    <a:pt x="197" y="72"/>
                    <a:pt x="197" y="71"/>
                  </a:cubicBezTo>
                  <a:close/>
                  <a:moveTo>
                    <a:pt x="163" y="61"/>
                  </a:moveTo>
                  <a:cubicBezTo>
                    <a:pt x="184" y="61"/>
                    <a:pt x="184" y="61"/>
                    <a:pt x="184" y="61"/>
                  </a:cubicBezTo>
                  <a:cubicBezTo>
                    <a:pt x="184" y="65"/>
                    <a:pt x="184" y="65"/>
                    <a:pt x="184" y="65"/>
                  </a:cubicBezTo>
                  <a:cubicBezTo>
                    <a:pt x="177" y="65"/>
                    <a:pt x="177" y="65"/>
                    <a:pt x="177" y="65"/>
                  </a:cubicBezTo>
                  <a:cubicBezTo>
                    <a:pt x="177" y="89"/>
                    <a:pt x="177" y="89"/>
                    <a:pt x="177" y="89"/>
                  </a:cubicBezTo>
                  <a:cubicBezTo>
                    <a:pt x="171" y="89"/>
                    <a:pt x="171" y="89"/>
                    <a:pt x="171" y="89"/>
                  </a:cubicBezTo>
                  <a:cubicBezTo>
                    <a:pt x="171" y="65"/>
                    <a:pt x="171" y="65"/>
                    <a:pt x="171" y="65"/>
                  </a:cubicBezTo>
                  <a:cubicBezTo>
                    <a:pt x="163" y="65"/>
                    <a:pt x="163" y="65"/>
                    <a:pt x="163" y="65"/>
                  </a:cubicBezTo>
                  <a:lnTo>
                    <a:pt x="163" y="61"/>
                  </a:lnTo>
                  <a:close/>
                  <a:moveTo>
                    <a:pt x="153" y="61"/>
                  </a:moveTo>
                  <a:cubicBezTo>
                    <a:pt x="159" y="61"/>
                    <a:pt x="159" y="61"/>
                    <a:pt x="159" y="61"/>
                  </a:cubicBezTo>
                  <a:cubicBezTo>
                    <a:pt x="159" y="89"/>
                    <a:pt x="159" y="89"/>
                    <a:pt x="159" y="89"/>
                  </a:cubicBezTo>
                  <a:cubicBezTo>
                    <a:pt x="153" y="89"/>
                    <a:pt x="153" y="89"/>
                    <a:pt x="153" y="89"/>
                  </a:cubicBezTo>
                  <a:lnTo>
                    <a:pt x="153" y="61"/>
                  </a:lnTo>
                  <a:close/>
                  <a:moveTo>
                    <a:pt x="126" y="61"/>
                  </a:moveTo>
                  <a:cubicBezTo>
                    <a:pt x="136" y="61"/>
                    <a:pt x="136" y="61"/>
                    <a:pt x="136" y="61"/>
                  </a:cubicBezTo>
                  <a:cubicBezTo>
                    <a:pt x="138" y="61"/>
                    <a:pt x="140" y="61"/>
                    <a:pt x="141" y="62"/>
                  </a:cubicBezTo>
                  <a:cubicBezTo>
                    <a:pt x="143" y="62"/>
                    <a:pt x="144" y="63"/>
                    <a:pt x="145" y="65"/>
                  </a:cubicBezTo>
                  <a:cubicBezTo>
                    <a:pt x="146" y="65"/>
                    <a:pt x="146" y="66"/>
                    <a:pt x="146" y="67"/>
                  </a:cubicBezTo>
                  <a:cubicBezTo>
                    <a:pt x="146" y="67"/>
                    <a:pt x="147" y="68"/>
                    <a:pt x="147" y="69"/>
                  </a:cubicBezTo>
                  <a:cubicBezTo>
                    <a:pt x="147" y="70"/>
                    <a:pt x="147" y="71"/>
                    <a:pt x="147" y="72"/>
                  </a:cubicBezTo>
                  <a:cubicBezTo>
                    <a:pt x="147" y="72"/>
                    <a:pt x="147" y="74"/>
                    <a:pt x="147" y="75"/>
                  </a:cubicBezTo>
                  <a:cubicBezTo>
                    <a:pt x="147" y="76"/>
                    <a:pt x="147" y="77"/>
                    <a:pt x="147" y="78"/>
                  </a:cubicBezTo>
                  <a:cubicBezTo>
                    <a:pt x="147" y="79"/>
                    <a:pt x="147" y="80"/>
                    <a:pt x="147" y="81"/>
                  </a:cubicBezTo>
                  <a:cubicBezTo>
                    <a:pt x="147" y="81"/>
                    <a:pt x="146" y="82"/>
                    <a:pt x="146" y="83"/>
                  </a:cubicBezTo>
                  <a:cubicBezTo>
                    <a:pt x="146" y="84"/>
                    <a:pt x="146" y="84"/>
                    <a:pt x="145" y="85"/>
                  </a:cubicBezTo>
                  <a:cubicBezTo>
                    <a:pt x="144" y="86"/>
                    <a:pt x="143" y="87"/>
                    <a:pt x="141" y="88"/>
                  </a:cubicBezTo>
                  <a:cubicBezTo>
                    <a:pt x="140" y="89"/>
                    <a:pt x="138" y="89"/>
                    <a:pt x="136" y="89"/>
                  </a:cubicBezTo>
                  <a:cubicBezTo>
                    <a:pt x="126" y="89"/>
                    <a:pt x="126" y="89"/>
                    <a:pt x="126" y="89"/>
                  </a:cubicBezTo>
                  <a:lnTo>
                    <a:pt x="126" y="61"/>
                  </a:lnTo>
                  <a:close/>
                  <a:moveTo>
                    <a:pt x="101" y="61"/>
                  </a:moveTo>
                  <a:cubicBezTo>
                    <a:pt x="120" y="61"/>
                    <a:pt x="120" y="61"/>
                    <a:pt x="120" y="61"/>
                  </a:cubicBezTo>
                  <a:cubicBezTo>
                    <a:pt x="120" y="65"/>
                    <a:pt x="120" y="65"/>
                    <a:pt x="120" y="65"/>
                  </a:cubicBezTo>
                  <a:cubicBezTo>
                    <a:pt x="107" y="65"/>
                    <a:pt x="107" y="65"/>
                    <a:pt x="107" y="65"/>
                  </a:cubicBezTo>
                  <a:cubicBezTo>
                    <a:pt x="107" y="72"/>
                    <a:pt x="107" y="72"/>
                    <a:pt x="107" y="72"/>
                  </a:cubicBezTo>
                  <a:cubicBezTo>
                    <a:pt x="118" y="72"/>
                    <a:pt x="118" y="72"/>
                    <a:pt x="118" y="72"/>
                  </a:cubicBezTo>
                  <a:cubicBezTo>
                    <a:pt x="118" y="77"/>
                    <a:pt x="118" y="77"/>
                    <a:pt x="118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84"/>
                    <a:pt x="107" y="84"/>
                    <a:pt x="107" y="84"/>
                  </a:cubicBezTo>
                  <a:cubicBezTo>
                    <a:pt x="120" y="84"/>
                    <a:pt x="120" y="84"/>
                    <a:pt x="120" y="84"/>
                  </a:cubicBezTo>
                  <a:cubicBezTo>
                    <a:pt x="120" y="89"/>
                    <a:pt x="120" y="89"/>
                    <a:pt x="120" y="89"/>
                  </a:cubicBezTo>
                  <a:cubicBezTo>
                    <a:pt x="101" y="89"/>
                    <a:pt x="101" y="89"/>
                    <a:pt x="101" y="89"/>
                  </a:cubicBezTo>
                  <a:lnTo>
                    <a:pt x="101" y="61"/>
                  </a:lnTo>
                  <a:close/>
                  <a:moveTo>
                    <a:pt x="74" y="61"/>
                  </a:moveTo>
                  <a:cubicBezTo>
                    <a:pt x="86" y="61"/>
                    <a:pt x="86" y="61"/>
                    <a:pt x="86" y="61"/>
                  </a:cubicBezTo>
                  <a:cubicBezTo>
                    <a:pt x="87" y="61"/>
                    <a:pt x="88" y="61"/>
                    <a:pt x="90" y="61"/>
                  </a:cubicBezTo>
                  <a:cubicBezTo>
                    <a:pt x="91" y="62"/>
                    <a:pt x="92" y="62"/>
                    <a:pt x="93" y="63"/>
                  </a:cubicBezTo>
                  <a:cubicBezTo>
                    <a:pt x="93" y="64"/>
                    <a:pt x="94" y="65"/>
                    <a:pt x="94" y="66"/>
                  </a:cubicBezTo>
                  <a:cubicBezTo>
                    <a:pt x="95" y="67"/>
                    <a:pt x="95" y="68"/>
                    <a:pt x="95" y="69"/>
                  </a:cubicBezTo>
                  <a:cubicBezTo>
                    <a:pt x="95" y="70"/>
                    <a:pt x="95" y="71"/>
                    <a:pt x="95" y="72"/>
                  </a:cubicBezTo>
                  <a:cubicBezTo>
                    <a:pt x="94" y="73"/>
                    <a:pt x="94" y="73"/>
                    <a:pt x="93" y="74"/>
                  </a:cubicBezTo>
                  <a:cubicBezTo>
                    <a:pt x="93" y="75"/>
                    <a:pt x="92" y="75"/>
                    <a:pt x="92" y="76"/>
                  </a:cubicBezTo>
                  <a:cubicBezTo>
                    <a:pt x="91" y="76"/>
                    <a:pt x="90" y="76"/>
                    <a:pt x="90" y="77"/>
                  </a:cubicBezTo>
                  <a:cubicBezTo>
                    <a:pt x="96" y="89"/>
                    <a:pt x="96" y="89"/>
                    <a:pt x="96" y="89"/>
                  </a:cubicBezTo>
                  <a:cubicBezTo>
                    <a:pt x="90" y="89"/>
                    <a:pt x="90" y="89"/>
                    <a:pt x="90" y="89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0" y="78"/>
                    <a:pt x="80" y="78"/>
                    <a:pt x="80" y="78"/>
                  </a:cubicBezTo>
                  <a:cubicBezTo>
                    <a:pt x="80" y="89"/>
                    <a:pt x="80" y="89"/>
                    <a:pt x="80" y="89"/>
                  </a:cubicBezTo>
                  <a:cubicBezTo>
                    <a:pt x="74" y="89"/>
                    <a:pt x="74" y="89"/>
                    <a:pt x="74" y="89"/>
                  </a:cubicBezTo>
                  <a:lnTo>
                    <a:pt x="74" y="61"/>
                  </a:lnTo>
                  <a:close/>
                  <a:moveTo>
                    <a:pt x="60" y="198"/>
                  </a:moveTo>
                  <a:cubicBezTo>
                    <a:pt x="60" y="176"/>
                    <a:pt x="60" y="176"/>
                    <a:pt x="60" y="176"/>
                  </a:cubicBezTo>
                  <a:cubicBezTo>
                    <a:pt x="94" y="176"/>
                    <a:pt x="94" y="176"/>
                    <a:pt x="94" y="176"/>
                  </a:cubicBezTo>
                  <a:cubicBezTo>
                    <a:pt x="94" y="198"/>
                    <a:pt x="94" y="198"/>
                    <a:pt x="94" y="198"/>
                  </a:cubicBezTo>
                  <a:lnTo>
                    <a:pt x="60" y="198"/>
                  </a:lnTo>
                  <a:close/>
                  <a:moveTo>
                    <a:pt x="94" y="205"/>
                  </a:moveTo>
                  <a:cubicBezTo>
                    <a:pt x="94" y="228"/>
                    <a:pt x="94" y="228"/>
                    <a:pt x="94" y="228"/>
                  </a:cubicBezTo>
                  <a:cubicBezTo>
                    <a:pt x="75" y="228"/>
                    <a:pt x="75" y="228"/>
                    <a:pt x="75" y="228"/>
                  </a:cubicBezTo>
                  <a:cubicBezTo>
                    <a:pt x="67" y="228"/>
                    <a:pt x="60" y="222"/>
                    <a:pt x="60" y="213"/>
                  </a:cubicBezTo>
                  <a:cubicBezTo>
                    <a:pt x="60" y="205"/>
                    <a:pt x="60" y="205"/>
                    <a:pt x="60" y="205"/>
                  </a:cubicBezTo>
                  <a:lnTo>
                    <a:pt x="94" y="205"/>
                  </a:lnTo>
                  <a:close/>
                  <a:moveTo>
                    <a:pt x="60" y="169"/>
                  </a:moveTo>
                  <a:cubicBezTo>
                    <a:pt x="60" y="147"/>
                    <a:pt x="60" y="147"/>
                    <a:pt x="60" y="147"/>
                  </a:cubicBezTo>
                  <a:cubicBezTo>
                    <a:pt x="94" y="147"/>
                    <a:pt x="94" y="147"/>
                    <a:pt x="94" y="147"/>
                  </a:cubicBezTo>
                  <a:cubicBezTo>
                    <a:pt x="94" y="169"/>
                    <a:pt x="94" y="169"/>
                    <a:pt x="94" y="169"/>
                  </a:cubicBezTo>
                  <a:lnTo>
                    <a:pt x="60" y="169"/>
                  </a:lnTo>
                  <a:close/>
                  <a:moveTo>
                    <a:pt x="60" y="140"/>
                  </a:moveTo>
                  <a:cubicBezTo>
                    <a:pt x="60" y="131"/>
                    <a:pt x="60" y="131"/>
                    <a:pt x="60" y="131"/>
                  </a:cubicBezTo>
                  <a:cubicBezTo>
                    <a:pt x="60" y="123"/>
                    <a:pt x="67" y="116"/>
                    <a:pt x="75" y="116"/>
                  </a:cubicBezTo>
                  <a:cubicBezTo>
                    <a:pt x="94" y="116"/>
                    <a:pt x="94" y="116"/>
                    <a:pt x="94" y="116"/>
                  </a:cubicBezTo>
                  <a:cubicBezTo>
                    <a:pt x="94" y="140"/>
                    <a:pt x="94" y="140"/>
                    <a:pt x="94" y="140"/>
                  </a:cubicBezTo>
                  <a:lnTo>
                    <a:pt x="60" y="140"/>
                  </a:lnTo>
                  <a:close/>
                  <a:moveTo>
                    <a:pt x="48" y="75"/>
                  </a:moveTo>
                  <a:cubicBezTo>
                    <a:pt x="48" y="73"/>
                    <a:pt x="48" y="72"/>
                    <a:pt x="48" y="71"/>
                  </a:cubicBezTo>
                  <a:cubicBezTo>
                    <a:pt x="48" y="70"/>
                    <a:pt x="48" y="69"/>
                    <a:pt x="48" y="68"/>
                  </a:cubicBezTo>
                  <a:cubicBezTo>
                    <a:pt x="48" y="67"/>
                    <a:pt x="49" y="66"/>
                    <a:pt x="49" y="66"/>
                  </a:cubicBezTo>
                  <a:cubicBezTo>
                    <a:pt x="49" y="65"/>
                    <a:pt x="50" y="64"/>
                    <a:pt x="51" y="63"/>
                  </a:cubicBezTo>
                  <a:cubicBezTo>
                    <a:pt x="52" y="62"/>
                    <a:pt x="53" y="62"/>
                    <a:pt x="54" y="61"/>
                  </a:cubicBezTo>
                  <a:cubicBezTo>
                    <a:pt x="55" y="61"/>
                    <a:pt x="57" y="60"/>
                    <a:pt x="58" y="60"/>
                  </a:cubicBezTo>
                  <a:cubicBezTo>
                    <a:pt x="61" y="60"/>
                    <a:pt x="64" y="61"/>
                    <a:pt x="65" y="63"/>
                  </a:cubicBezTo>
                  <a:cubicBezTo>
                    <a:pt x="67" y="64"/>
                    <a:pt x="69" y="66"/>
                    <a:pt x="69" y="69"/>
                  </a:cubicBezTo>
                  <a:cubicBezTo>
                    <a:pt x="63" y="69"/>
                    <a:pt x="63" y="69"/>
                    <a:pt x="63" y="69"/>
                  </a:cubicBezTo>
                  <a:cubicBezTo>
                    <a:pt x="63" y="68"/>
                    <a:pt x="63" y="67"/>
                    <a:pt x="62" y="66"/>
                  </a:cubicBezTo>
                  <a:cubicBezTo>
                    <a:pt x="61" y="66"/>
                    <a:pt x="60" y="65"/>
                    <a:pt x="58" y="65"/>
                  </a:cubicBezTo>
                  <a:cubicBezTo>
                    <a:pt x="58" y="65"/>
                    <a:pt x="57" y="65"/>
                    <a:pt x="56" y="66"/>
                  </a:cubicBezTo>
                  <a:cubicBezTo>
                    <a:pt x="56" y="66"/>
                    <a:pt x="55" y="66"/>
                    <a:pt x="55" y="67"/>
                  </a:cubicBezTo>
                  <a:cubicBezTo>
                    <a:pt x="55" y="67"/>
                    <a:pt x="54" y="67"/>
                    <a:pt x="54" y="68"/>
                  </a:cubicBezTo>
                  <a:cubicBezTo>
                    <a:pt x="54" y="68"/>
                    <a:pt x="54" y="69"/>
                    <a:pt x="54" y="69"/>
                  </a:cubicBezTo>
                  <a:cubicBezTo>
                    <a:pt x="54" y="70"/>
                    <a:pt x="54" y="70"/>
                    <a:pt x="53" y="71"/>
                  </a:cubicBezTo>
                  <a:cubicBezTo>
                    <a:pt x="53" y="72"/>
                    <a:pt x="53" y="73"/>
                    <a:pt x="53" y="75"/>
                  </a:cubicBezTo>
                  <a:cubicBezTo>
                    <a:pt x="53" y="76"/>
                    <a:pt x="53" y="77"/>
                    <a:pt x="53" y="78"/>
                  </a:cubicBezTo>
                  <a:cubicBezTo>
                    <a:pt x="54" y="79"/>
                    <a:pt x="54" y="80"/>
                    <a:pt x="54" y="80"/>
                  </a:cubicBezTo>
                  <a:cubicBezTo>
                    <a:pt x="54" y="81"/>
                    <a:pt x="54" y="81"/>
                    <a:pt x="54" y="82"/>
                  </a:cubicBezTo>
                  <a:cubicBezTo>
                    <a:pt x="54" y="82"/>
                    <a:pt x="55" y="82"/>
                    <a:pt x="55" y="83"/>
                  </a:cubicBezTo>
                  <a:cubicBezTo>
                    <a:pt x="55" y="83"/>
                    <a:pt x="56" y="84"/>
                    <a:pt x="56" y="84"/>
                  </a:cubicBezTo>
                  <a:cubicBezTo>
                    <a:pt x="57" y="84"/>
                    <a:pt x="58" y="84"/>
                    <a:pt x="58" y="84"/>
                  </a:cubicBezTo>
                  <a:cubicBezTo>
                    <a:pt x="60" y="84"/>
                    <a:pt x="61" y="84"/>
                    <a:pt x="62" y="83"/>
                  </a:cubicBezTo>
                  <a:cubicBezTo>
                    <a:pt x="63" y="82"/>
                    <a:pt x="63" y="81"/>
                    <a:pt x="63" y="80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9" y="83"/>
                    <a:pt x="67" y="85"/>
                    <a:pt x="65" y="87"/>
                  </a:cubicBezTo>
                  <a:cubicBezTo>
                    <a:pt x="64" y="88"/>
                    <a:pt x="61" y="89"/>
                    <a:pt x="58" y="89"/>
                  </a:cubicBezTo>
                  <a:cubicBezTo>
                    <a:pt x="57" y="89"/>
                    <a:pt x="55" y="89"/>
                    <a:pt x="54" y="88"/>
                  </a:cubicBezTo>
                  <a:cubicBezTo>
                    <a:pt x="53" y="88"/>
                    <a:pt x="52" y="87"/>
                    <a:pt x="51" y="86"/>
                  </a:cubicBezTo>
                  <a:cubicBezTo>
                    <a:pt x="50" y="85"/>
                    <a:pt x="49" y="85"/>
                    <a:pt x="49" y="84"/>
                  </a:cubicBezTo>
                  <a:cubicBezTo>
                    <a:pt x="49" y="83"/>
                    <a:pt x="48" y="82"/>
                    <a:pt x="48" y="81"/>
                  </a:cubicBezTo>
                  <a:cubicBezTo>
                    <a:pt x="48" y="80"/>
                    <a:pt x="48" y="79"/>
                    <a:pt x="48" y="78"/>
                  </a:cubicBezTo>
                  <a:cubicBezTo>
                    <a:pt x="48" y="77"/>
                    <a:pt x="48" y="76"/>
                    <a:pt x="48" y="75"/>
                  </a:cubicBezTo>
                  <a:close/>
                  <a:moveTo>
                    <a:pt x="128" y="283"/>
                  </a:moveTo>
                  <a:cubicBezTo>
                    <a:pt x="48" y="283"/>
                    <a:pt x="48" y="283"/>
                    <a:pt x="48" y="283"/>
                  </a:cubicBezTo>
                  <a:cubicBezTo>
                    <a:pt x="48" y="267"/>
                    <a:pt x="48" y="267"/>
                    <a:pt x="48" y="267"/>
                  </a:cubicBezTo>
                  <a:cubicBezTo>
                    <a:pt x="128" y="267"/>
                    <a:pt x="128" y="267"/>
                    <a:pt x="128" y="267"/>
                  </a:cubicBezTo>
                  <a:lnTo>
                    <a:pt x="128" y="283"/>
                  </a:lnTo>
                  <a:close/>
                  <a:moveTo>
                    <a:pt x="132" y="140"/>
                  </a:moveTo>
                  <a:cubicBezTo>
                    <a:pt x="132" y="147"/>
                    <a:pt x="132" y="147"/>
                    <a:pt x="132" y="147"/>
                  </a:cubicBezTo>
                  <a:cubicBezTo>
                    <a:pt x="132" y="156"/>
                    <a:pt x="132" y="156"/>
                    <a:pt x="132" y="156"/>
                  </a:cubicBezTo>
                  <a:cubicBezTo>
                    <a:pt x="132" y="157"/>
                    <a:pt x="132" y="157"/>
                    <a:pt x="132" y="157"/>
                  </a:cubicBezTo>
                  <a:cubicBezTo>
                    <a:pt x="132" y="169"/>
                    <a:pt x="132" y="169"/>
                    <a:pt x="132" y="169"/>
                  </a:cubicBezTo>
                  <a:cubicBezTo>
                    <a:pt x="132" y="176"/>
                    <a:pt x="132" y="176"/>
                    <a:pt x="132" y="176"/>
                  </a:cubicBezTo>
                  <a:cubicBezTo>
                    <a:pt x="132" y="186"/>
                    <a:pt x="132" y="186"/>
                    <a:pt x="132" y="186"/>
                  </a:cubicBezTo>
                  <a:cubicBezTo>
                    <a:pt x="132" y="191"/>
                    <a:pt x="132" y="191"/>
                    <a:pt x="132" y="191"/>
                  </a:cubicBezTo>
                  <a:cubicBezTo>
                    <a:pt x="132" y="198"/>
                    <a:pt x="132" y="198"/>
                    <a:pt x="132" y="198"/>
                  </a:cubicBezTo>
                  <a:cubicBezTo>
                    <a:pt x="132" y="205"/>
                    <a:pt x="132" y="205"/>
                    <a:pt x="132" y="205"/>
                  </a:cubicBezTo>
                  <a:cubicBezTo>
                    <a:pt x="132" y="218"/>
                    <a:pt x="132" y="218"/>
                    <a:pt x="132" y="218"/>
                  </a:cubicBezTo>
                  <a:cubicBezTo>
                    <a:pt x="132" y="228"/>
                    <a:pt x="132" y="228"/>
                    <a:pt x="132" y="228"/>
                  </a:cubicBezTo>
                  <a:cubicBezTo>
                    <a:pt x="101" y="228"/>
                    <a:pt x="101" y="228"/>
                    <a:pt x="101" y="228"/>
                  </a:cubicBezTo>
                  <a:cubicBezTo>
                    <a:pt x="101" y="218"/>
                    <a:pt x="101" y="218"/>
                    <a:pt x="101" y="218"/>
                  </a:cubicBezTo>
                  <a:cubicBezTo>
                    <a:pt x="101" y="205"/>
                    <a:pt x="101" y="205"/>
                    <a:pt x="101" y="205"/>
                  </a:cubicBezTo>
                  <a:cubicBezTo>
                    <a:pt x="101" y="198"/>
                    <a:pt x="101" y="198"/>
                    <a:pt x="101" y="198"/>
                  </a:cubicBezTo>
                  <a:cubicBezTo>
                    <a:pt x="101" y="191"/>
                    <a:pt x="101" y="191"/>
                    <a:pt x="101" y="191"/>
                  </a:cubicBezTo>
                  <a:cubicBezTo>
                    <a:pt x="101" y="186"/>
                    <a:pt x="101" y="186"/>
                    <a:pt x="101" y="186"/>
                  </a:cubicBezTo>
                  <a:cubicBezTo>
                    <a:pt x="101" y="176"/>
                    <a:pt x="101" y="176"/>
                    <a:pt x="101" y="176"/>
                  </a:cubicBezTo>
                  <a:cubicBezTo>
                    <a:pt x="101" y="169"/>
                    <a:pt x="101" y="169"/>
                    <a:pt x="101" y="169"/>
                  </a:cubicBezTo>
                  <a:cubicBezTo>
                    <a:pt x="101" y="157"/>
                    <a:pt x="101" y="157"/>
                    <a:pt x="101" y="157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101" y="147"/>
                    <a:pt x="101" y="147"/>
                    <a:pt x="101" y="147"/>
                  </a:cubicBezTo>
                  <a:cubicBezTo>
                    <a:pt x="101" y="140"/>
                    <a:pt x="101" y="140"/>
                    <a:pt x="101" y="140"/>
                  </a:cubicBezTo>
                  <a:cubicBezTo>
                    <a:pt x="101" y="132"/>
                    <a:pt x="101" y="132"/>
                    <a:pt x="101" y="132"/>
                  </a:cubicBezTo>
                  <a:cubicBezTo>
                    <a:pt x="101" y="116"/>
                    <a:pt x="101" y="116"/>
                    <a:pt x="101" y="116"/>
                  </a:cubicBezTo>
                  <a:cubicBezTo>
                    <a:pt x="119" y="116"/>
                    <a:pt x="119" y="116"/>
                    <a:pt x="119" y="116"/>
                  </a:cubicBezTo>
                  <a:cubicBezTo>
                    <a:pt x="132" y="116"/>
                    <a:pt x="132" y="116"/>
                    <a:pt x="132" y="116"/>
                  </a:cubicBezTo>
                  <a:cubicBezTo>
                    <a:pt x="137" y="116"/>
                    <a:pt x="137" y="116"/>
                    <a:pt x="137" y="116"/>
                  </a:cubicBezTo>
                  <a:cubicBezTo>
                    <a:pt x="154" y="116"/>
                    <a:pt x="154" y="116"/>
                    <a:pt x="154" y="116"/>
                  </a:cubicBezTo>
                  <a:cubicBezTo>
                    <a:pt x="157" y="116"/>
                    <a:pt x="157" y="116"/>
                    <a:pt x="157" y="116"/>
                  </a:cubicBezTo>
                  <a:cubicBezTo>
                    <a:pt x="166" y="116"/>
                    <a:pt x="172" y="123"/>
                    <a:pt x="172" y="131"/>
                  </a:cubicBezTo>
                  <a:cubicBezTo>
                    <a:pt x="172" y="140"/>
                    <a:pt x="172" y="140"/>
                    <a:pt x="172" y="140"/>
                  </a:cubicBezTo>
                  <a:cubicBezTo>
                    <a:pt x="154" y="140"/>
                    <a:pt x="154" y="140"/>
                    <a:pt x="154" y="140"/>
                  </a:cubicBezTo>
                  <a:cubicBezTo>
                    <a:pt x="137" y="140"/>
                    <a:pt x="137" y="140"/>
                    <a:pt x="137" y="140"/>
                  </a:cubicBezTo>
                  <a:lnTo>
                    <a:pt x="132" y="140"/>
                  </a:lnTo>
                  <a:close/>
                  <a:moveTo>
                    <a:pt x="139" y="169"/>
                  </a:moveTo>
                  <a:cubicBezTo>
                    <a:pt x="139" y="147"/>
                    <a:pt x="139" y="147"/>
                    <a:pt x="139" y="147"/>
                  </a:cubicBezTo>
                  <a:cubicBezTo>
                    <a:pt x="172" y="147"/>
                    <a:pt x="172" y="147"/>
                    <a:pt x="172" y="147"/>
                  </a:cubicBezTo>
                  <a:cubicBezTo>
                    <a:pt x="172" y="169"/>
                    <a:pt x="172" y="169"/>
                    <a:pt x="172" y="169"/>
                  </a:cubicBezTo>
                  <a:lnTo>
                    <a:pt x="139" y="169"/>
                  </a:lnTo>
                  <a:close/>
                  <a:moveTo>
                    <a:pt x="172" y="176"/>
                  </a:moveTo>
                  <a:cubicBezTo>
                    <a:pt x="172" y="198"/>
                    <a:pt x="172" y="198"/>
                    <a:pt x="172" y="198"/>
                  </a:cubicBezTo>
                  <a:cubicBezTo>
                    <a:pt x="139" y="198"/>
                    <a:pt x="139" y="198"/>
                    <a:pt x="139" y="198"/>
                  </a:cubicBezTo>
                  <a:cubicBezTo>
                    <a:pt x="139" y="176"/>
                    <a:pt x="139" y="176"/>
                    <a:pt x="139" y="176"/>
                  </a:cubicBezTo>
                  <a:lnTo>
                    <a:pt x="172" y="176"/>
                  </a:lnTo>
                  <a:close/>
                  <a:moveTo>
                    <a:pt x="139" y="228"/>
                  </a:moveTo>
                  <a:cubicBezTo>
                    <a:pt x="139" y="205"/>
                    <a:pt x="139" y="205"/>
                    <a:pt x="139" y="205"/>
                  </a:cubicBezTo>
                  <a:cubicBezTo>
                    <a:pt x="172" y="205"/>
                    <a:pt x="172" y="205"/>
                    <a:pt x="172" y="205"/>
                  </a:cubicBezTo>
                  <a:cubicBezTo>
                    <a:pt x="172" y="213"/>
                    <a:pt x="172" y="213"/>
                    <a:pt x="172" y="213"/>
                  </a:cubicBezTo>
                  <a:cubicBezTo>
                    <a:pt x="172" y="222"/>
                    <a:pt x="166" y="228"/>
                    <a:pt x="157" y="228"/>
                  </a:cubicBezTo>
                  <a:lnTo>
                    <a:pt x="139" y="228"/>
                  </a:lnTo>
                  <a:close/>
                  <a:moveTo>
                    <a:pt x="240" y="283"/>
                  </a:moveTo>
                  <a:cubicBezTo>
                    <a:pt x="160" y="283"/>
                    <a:pt x="160" y="283"/>
                    <a:pt x="160" y="283"/>
                  </a:cubicBezTo>
                  <a:cubicBezTo>
                    <a:pt x="160" y="267"/>
                    <a:pt x="160" y="267"/>
                    <a:pt x="160" y="267"/>
                  </a:cubicBezTo>
                  <a:cubicBezTo>
                    <a:pt x="240" y="267"/>
                    <a:pt x="240" y="267"/>
                    <a:pt x="240" y="267"/>
                  </a:cubicBezTo>
                  <a:lnTo>
                    <a:pt x="240" y="283"/>
                  </a:lnTo>
                  <a:close/>
                  <a:moveTo>
                    <a:pt x="240" y="89"/>
                  </a:moveTo>
                  <a:cubicBezTo>
                    <a:pt x="239" y="84"/>
                    <a:pt x="239" y="84"/>
                    <a:pt x="239" y="84"/>
                  </a:cubicBezTo>
                  <a:cubicBezTo>
                    <a:pt x="228" y="84"/>
                    <a:pt x="228" y="84"/>
                    <a:pt x="228" y="84"/>
                  </a:cubicBezTo>
                  <a:cubicBezTo>
                    <a:pt x="227" y="89"/>
                    <a:pt x="227" y="89"/>
                    <a:pt x="227" y="89"/>
                  </a:cubicBezTo>
                  <a:cubicBezTo>
                    <a:pt x="221" y="89"/>
                    <a:pt x="221" y="89"/>
                    <a:pt x="221" y="89"/>
                  </a:cubicBezTo>
                  <a:cubicBezTo>
                    <a:pt x="231" y="61"/>
                    <a:pt x="231" y="61"/>
                    <a:pt x="231" y="61"/>
                  </a:cubicBezTo>
                  <a:cubicBezTo>
                    <a:pt x="236" y="61"/>
                    <a:pt x="236" y="61"/>
                    <a:pt x="236" y="61"/>
                  </a:cubicBezTo>
                  <a:cubicBezTo>
                    <a:pt x="246" y="89"/>
                    <a:pt x="246" y="89"/>
                    <a:pt x="246" y="89"/>
                  </a:cubicBezTo>
                  <a:lnTo>
                    <a:pt x="240" y="89"/>
                  </a:lnTo>
                  <a:close/>
                  <a:moveTo>
                    <a:pt x="260" y="78"/>
                  </a:moveTo>
                  <a:cubicBezTo>
                    <a:pt x="256" y="78"/>
                    <a:pt x="256" y="78"/>
                    <a:pt x="256" y="78"/>
                  </a:cubicBezTo>
                  <a:cubicBezTo>
                    <a:pt x="256" y="89"/>
                    <a:pt x="256" y="89"/>
                    <a:pt x="256" y="89"/>
                  </a:cubicBezTo>
                  <a:cubicBezTo>
                    <a:pt x="250" y="89"/>
                    <a:pt x="250" y="89"/>
                    <a:pt x="250" y="89"/>
                  </a:cubicBezTo>
                  <a:cubicBezTo>
                    <a:pt x="250" y="61"/>
                    <a:pt x="250" y="61"/>
                    <a:pt x="250" y="61"/>
                  </a:cubicBezTo>
                  <a:cubicBezTo>
                    <a:pt x="261" y="61"/>
                    <a:pt x="261" y="61"/>
                    <a:pt x="261" y="61"/>
                  </a:cubicBezTo>
                  <a:cubicBezTo>
                    <a:pt x="263" y="61"/>
                    <a:pt x="264" y="61"/>
                    <a:pt x="265" y="61"/>
                  </a:cubicBezTo>
                  <a:cubicBezTo>
                    <a:pt x="267" y="62"/>
                    <a:pt x="268" y="62"/>
                    <a:pt x="268" y="63"/>
                  </a:cubicBezTo>
                  <a:cubicBezTo>
                    <a:pt x="269" y="64"/>
                    <a:pt x="270" y="65"/>
                    <a:pt x="270" y="66"/>
                  </a:cubicBezTo>
                  <a:cubicBezTo>
                    <a:pt x="271" y="67"/>
                    <a:pt x="271" y="68"/>
                    <a:pt x="271" y="69"/>
                  </a:cubicBezTo>
                  <a:cubicBezTo>
                    <a:pt x="271" y="70"/>
                    <a:pt x="271" y="71"/>
                    <a:pt x="270" y="72"/>
                  </a:cubicBezTo>
                  <a:cubicBezTo>
                    <a:pt x="270" y="73"/>
                    <a:pt x="270" y="73"/>
                    <a:pt x="269" y="74"/>
                  </a:cubicBezTo>
                  <a:cubicBezTo>
                    <a:pt x="269" y="75"/>
                    <a:pt x="268" y="75"/>
                    <a:pt x="268" y="76"/>
                  </a:cubicBezTo>
                  <a:cubicBezTo>
                    <a:pt x="267" y="76"/>
                    <a:pt x="266" y="76"/>
                    <a:pt x="266" y="77"/>
                  </a:cubicBezTo>
                  <a:cubicBezTo>
                    <a:pt x="272" y="89"/>
                    <a:pt x="272" y="89"/>
                    <a:pt x="272" y="89"/>
                  </a:cubicBezTo>
                  <a:cubicBezTo>
                    <a:pt x="265" y="89"/>
                    <a:pt x="265" y="89"/>
                    <a:pt x="265" y="89"/>
                  </a:cubicBezTo>
                  <a:lnTo>
                    <a:pt x="260" y="78"/>
                  </a:lnTo>
                  <a:close/>
                  <a:moveTo>
                    <a:pt x="352" y="283"/>
                  </a:moveTo>
                  <a:cubicBezTo>
                    <a:pt x="272" y="283"/>
                    <a:pt x="272" y="283"/>
                    <a:pt x="272" y="283"/>
                  </a:cubicBezTo>
                  <a:cubicBezTo>
                    <a:pt x="272" y="267"/>
                    <a:pt x="272" y="267"/>
                    <a:pt x="272" y="267"/>
                  </a:cubicBezTo>
                  <a:cubicBezTo>
                    <a:pt x="352" y="267"/>
                    <a:pt x="352" y="267"/>
                    <a:pt x="352" y="267"/>
                  </a:cubicBezTo>
                  <a:lnTo>
                    <a:pt x="352" y="283"/>
                  </a:lnTo>
                  <a:close/>
                  <a:moveTo>
                    <a:pt x="464" y="283"/>
                  </a:moveTo>
                  <a:cubicBezTo>
                    <a:pt x="384" y="283"/>
                    <a:pt x="384" y="283"/>
                    <a:pt x="384" y="283"/>
                  </a:cubicBezTo>
                  <a:cubicBezTo>
                    <a:pt x="384" y="267"/>
                    <a:pt x="384" y="267"/>
                    <a:pt x="384" y="267"/>
                  </a:cubicBezTo>
                  <a:cubicBezTo>
                    <a:pt x="464" y="267"/>
                    <a:pt x="464" y="267"/>
                    <a:pt x="464" y="267"/>
                  </a:cubicBezTo>
                  <a:lnTo>
                    <a:pt x="464" y="283"/>
                  </a:lnTo>
                  <a:close/>
                  <a:moveTo>
                    <a:pt x="464" y="235"/>
                  </a:moveTo>
                  <a:cubicBezTo>
                    <a:pt x="304" y="235"/>
                    <a:pt x="304" y="235"/>
                    <a:pt x="304" y="235"/>
                  </a:cubicBezTo>
                  <a:cubicBezTo>
                    <a:pt x="304" y="219"/>
                    <a:pt x="304" y="219"/>
                    <a:pt x="304" y="219"/>
                  </a:cubicBezTo>
                  <a:cubicBezTo>
                    <a:pt x="464" y="219"/>
                    <a:pt x="464" y="219"/>
                    <a:pt x="464" y="219"/>
                  </a:cubicBezTo>
                  <a:lnTo>
                    <a:pt x="464" y="2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ja-JP" altLang="en-US" dirty="0">
                <a:latin typeface="+mn-ea"/>
              </a:endParaRP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5021E0AE-3A30-4B73-98A4-CB69A4AC4284}"/>
                </a:ext>
              </a:extLst>
            </p:cNvPr>
            <p:cNvSpPr txBox="1"/>
            <p:nvPr/>
          </p:nvSpPr>
          <p:spPr>
            <a:xfrm>
              <a:off x="7783452" y="2467859"/>
              <a:ext cx="310352" cy="73395"/>
            </a:xfrm>
            <a:prstGeom prst="rect">
              <a:avLst/>
            </a:prstGeom>
            <a:grp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kumimoji="1" lang="en-US" altLang="ja-JP" sz="800" b="1" dirty="0">
                  <a:solidFill>
                    <a:schemeClr val="bg1"/>
                  </a:solidFill>
                  <a:latin typeface="+mn-ea"/>
                </a:rPr>
                <a:t>CREDIT</a:t>
              </a:r>
              <a:endParaRPr kumimoji="1" lang="ja-JP" altLang="en-US" sz="8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41" name="正方形/長方形 40"/>
          <p:cNvSpPr/>
          <p:nvPr/>
        </p:nvSpPr>
        <p:spPr>
          <a:xfrm>
            <a:off x="9302411" y="2924722"/>
            <a:ext cx="286465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b="1" u="sng" dirty="0"/>
              <a:t>テナントへ情報展開することで、店舗の販促・編集力の強化につなげて頂ければと考えております！！</a:t>
            </a:r>
            <a:endParaRPr lang="en-US" altLang="ja-JP" sz="1400" b="1" u="sng" dirty="0"/>
          </a:p>
          <a:p>
            <a:endParaRPr lang="en-US" altLang="ja-JP" sz="1400" b="1" dirty="0"/>
          </a:p>
          <a:p>
            <a:r>
              <a:rPr lang="en-US" altLang="ja-JP" sz="1400" b="1" dirty="0"/>
              <a:t>[</a:t>
            </a:r>
            <a:r>
              <a:rPr lang="ja-JP" altLang="en-US" sz="1400" b="1" dirty="0"/>
              <a:t>例</a:t>
            </a:r>
            <a:r>
              <a:rPr lang="en-US" altLang="ja-JP" sz="1400" b="1" dirty="0"/>
              <a:t>]</a:t>
            </a:r>
          </a:p>
          <a:p>
            <a:r>
              <a:rPr lang="ja-JP" altLang="en-US" sz="1400" b="1" dirty="0"/>
              <a:t>施設全体では</a:t>
            </a:r>
            <a:r>
              <a:rPr lang="en-US" altLang="ja-JP" sz="1400" b="1" dirty="0"/>
              <a:t>A</a:t>
            </a:r>
            <a:r>
              <a:rPr lang="ja-JP" altLang="en-US" sz="1400" b="1" dirty="0"/>
              <a:t>国の支払（来館利用者）が多いが、テナント</a:t>
            </a:r>
            <a:r>
              <a:rPr lang="en-US" altLang="ja-JP" sz="1400" b="1" dirty="0"/>
              <a:t>B</a:t>
            </a:r>
            <a:r>
              <a:rPr lang="ja-JP" altLang="en-US" sz="1400" b="1" dirty="0"/>
              <a:t>では少ないことから、テナント</a:t>
            </a:r>
            <a:r>
              <a:rPr lang="en-US" altLang="ja-JP" sz="1400" b="1" dirty="0"/>
              <a:t>B</a:t>
            </a:r>
            <a:r>
              <a:rPr lang="ja-JP" altLang="en-US" sz="1400" b="1" dirty="0"/>
              <a:t>で</a:t>
            </a:r>
            <a:r>
              <a:rPr lang="en-US" altLang="ja-JP" sz="1400" b="1" dirty="0"/>
              <a:t>A</a:t>
            </a:r>
            <a:r>
              <a:rPr lang="ja-JP" altLang="en-US" sz="1400" b="1" dirty="0"/>
              <a:t>国の言葉の</a:t>
            </a:r>
            <a:r>
              <a:rPr lang="en-US" altLang="ja-JP" sz="1400" b="1" dirty="0"/>
              <a:t>POP</a:t>
            </a:r>
            <a:r>
              <a:rPr lang="ja-JP" altLang="en-US" sz="1400" b="1" dirty="0" err="1"/>
              <a:t>を掲</a:t>
            </a:r>
            <a:r>
              <a:rPr lang="ja-JP" altLang="en-US" sz="1400" b="1" dirty="0"/>
              <a:t>出をアドバイスしたところ、誘客に成功！！</a:t>
            </a:r>
            <a:endParaRPr lang="en-US" altLang="ja-JP" sz="1400" b="1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9340605" y="5157192"/>
            <a:ext cx="2945037" cy="1308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/>
              <a:t>より効率的に、スピーディな情報提供の実現として</a:t>
            </a:r>
            <a:endParaRPr lang="en-US" altLang="ja-JP" sz="1000" dirty="0"/>
          </a:p>
          <a:p>
            <a:r>
              <a:rPr kumimoji="1" lang="ja-JP" altLang="en-US" sz="1000" dirty="0"/>
              <a:t>テナントへの本帳票連携を自動化する場合</a:t>
            </a:r>
            <a:r>
              <a:rPr kumimoji="1" lang="en-US" altLang="ja-JP" sz="1000" dirty="0"/>
              <a:t>…</a:t>
            </a:r>
          </a:p>
          <a:p>
            <a:endParaRPr lang="en-US" altLang="ja-JP" sz="1000" dirty="0"/>
          </a:p>
          <a:p>
            <a:endParaRPr kumimoji="1" lang="en-US" altLang="ja-JP" sz="1000" dirty="0"/>
          </a:p>
          <a:p>
            <a:endParaRPr lang="en-US" altLang="ja-JP" sz="1000" dirty="0"/>
          </a:p>
          <a:p>
            <a:r>
              <a:rPr kumimoji="1" lang="ja-JP" altLang="en-US" sz="1000" dirty="0"/>
              <a:t>　　　　　　　　　　　　　　　　　をご</a:t>
            </a:r>
            <a:r>
              <a:rPr lang="ja-JP" altLang="en-US" sz="1000" dirty="0"/>
              <a:t>提案させて</a:t>
            </a:r>
            <a:r>
              <a:rPr kumimoji="1" lang="ja-JP" altLang="en-US" sz="1000" dirty="0"/>
              <a:t>頂けます！</a:t>
            </a:r>
            <a:endParaRPr kumimoji="1" lang="en-US" altLang="ja-JP" sz="1000" dirty="0"/>
          </a:p>
          <a:p>
            <a:endParaRPr lang="en-US" altLang="ja-JP" sz="300" dirty="0"/>
          </a:p>
          <a:p>
            <a:r>
              <a:rPr lang="en-US" altLang="ja-JP" sz="800" dirty="0"/>
              <a:t>※</a:t>
            </a:r>
            <a:r>
              <a:rPr lang="ja-JP" altLang="en-US" sz="800" dirty="0"/>
              <a:t>テナント管理システムの日次帳票や月次精算書と</a:t>
            </a:r>
            <a:endParaRPr lang="en-US" altLang="ja-JP" sz="800" dirty="0"/>
          </a:p>
          <a:p>
            <a:r>
              <a:rPr kumimoji="1" lang="ja-JP" altLang="en-US" sz="800" dirty="0"/>
              <a:t>　 組み合わせた電子データ運用を実現させることが可能です。</a:t>
            </a:r>
          </a:p>
        </p:txBody>
      </p:sp>
      <p:pic>
        <p:nvPicPr>
          <p:cNvPr id="44" name="図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6976" y="5496574"/>
            <a:ext cx="1337458" cy="66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915388"/>
      </p:ext>
    </p:extLst>
  </p:cSld>
  <p:clrMapOvr>
    <a:masterClrMapping/>
  </p:clrMapOvr>
</p:sld>
</file>

<file path=ppt/theme/theme1.xml><?xml version="1.0" encoding="utf-8"?>
<a:theme xmlns:a="http://schemas.openxmlformats.org/drawingml/2006/main" name="プレゼンテーションテンプレート2017">
  <a:themeElements>
    <a:clrScheme name="NTT DATA COLOR MASTER">
      <a:dk1>
        <a:srgbClr val="404040"/>
      </a:dk1>
      <a:lt1>
        <a:srgbClr val="FFFFFF"/>
      </a:lt1>
      <a:dk2>
        <a:srgbClr val="0F1C50"/>
      </a:dk2>
      <a:lt2>
        <a:srgbClr val="0080B1"/>
      </a:lt2>
      <a:accent1>
        <a:srgbClr val="C2CEE6"/>
      </a:accent1>
      <a:accent2>
        <a:srgbClr val="6785C1"/>
      </a:accent2>
      <a:accent3>
        <a:srgbClr val="E6B600"/>
      </a:accent3>
      <a:accent4>
        <a:srgbClr val="BC4328"/>
      </a:accent4>
      <a:accent5>
        <a:srgbClr val="83B254"/>
      </a:accent5>
      <a:accent6>
        <a:srgbClr val="AA3C80"/>
      </a:accent6>
      <a:hlink>
        <a:srgbClr val="0000FF"/>
      </a:hlink>
      <a:folHlink>
        <a:srgbClr val="800080"/>
      </a:folHlink>
    </a:clrScheme>
    <a:fontScheme name="SegoeUI_MeiryoUI">
      <a:majorFont>
        <a:latin typeface="Segoe UI"/>
        <a:ea typeface="Meiryo UI"/>
        <a:cs typeface=""/>
      </a:majorFont>
      <a:minorFont>
        <a:latin typeface="Segoe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accent1">
              <a:lumMod val="75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プレゼンテーション1" id="{8FC3137D-0B5C-46B9-B208-C01DA0A1A37E}" vid="{AECFEA65-9CF6-44BB-B011-4CAEBD2624D2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Presentation_Template_169_JP_MeiryoUI_SegoeUI</Template>
  <TotalTime>4764</TotalTime>
  <Words>336</Words>
  <Application>Microsoft Office PowerPoint</Application>
  <PresentationFormat>ワイド画面</PresentationFormat>
  <Paragraphs>40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1" baseType="lpstr">
      <vt:lpstr>HGPGothicE</vt:lpstr>
      <vt:lpstr>HGP創英角ｺﾞｼｯｸUB</vt:lpstr>
      <vt:lpstr>Meiryo UI</vt:lpstr>
      <vt:lpstr>MS PGothic</vt:lpstr>
      <vt:lpstr>メイリオ</vt:lpstr>
      <vt:lpstr>Yu Gothic</vt:lpstr>
      <vt:lpstr>Arial</vt:lpstr>
      <vt:lpstr>Segoe UI</vt:lpstr>
      <vt:lpstr>Wingdings</vt:lpstr>
      <vt:lpstr>プレゼンテーションテンプレート2017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松永知之</dc:creator>
  <cp:lastModifiedBy>山本 啓/yamamoto, kei (smis)</cp:lastModifiedBy>
  <cp:revision>456</cp:revision>
  <cp:lastPrinted>2018-10-19T05:07:42Z</cp:lastPrinted>
  <dcterms:created xsi:type="dcterms:W3CDTF">2017-01-24T04:57:33Z</dcterms:created>
  <dcterms:modified xsi:type="dcterms:W3CDTF">2023-10-16T01:58:58Z</dcterms:modified>
  <cp:version>1.1</cp:version>
</cp:coreProperties>
</file>