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D221-7D21-4530-8DB3-4A35B7D8B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6D0B7D-5842-46F5-B2C9-CDCB111F4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DAB626-DE48-4642-ABF8-5BC9602B27AB}"/>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5D45C4EA-5A5E-47BB-A4C8-8C0F377841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852CA2-6E0C-4450-84D3-F6EC91FEF204}"/>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2772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E810-CFF4-4AA3-B066-387FE6F7AD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5F11B3-956A-4571-A894-05344443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A84C8C-99F9-4A98-8B3D-B5F06560F6F4}"/>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987DD7BD-4FDF-47F0-9E50-8400F9014B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64267D-A9E4-4235-8B73-D070512B581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9115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4C122-16A9-4526-993E-2E07CDDEF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363318C-00C1-4AF0-8CB9-12C8D17DC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10811-2780-405A-AA95-216EB9C93B54}"/>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262FDA4E-B1E4-4F78-A68A-2A37310E4F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9EDD32-C3FF-42F7-92B4-4231F266BA5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222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B3C-8C04-4868-944E-CCDC1416A6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50685D-C6B6-40D8-85D9-65D28565F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F331F-C000-4426-B5ED-9DDF6E59FD77}"/>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8FAFAAD0-8067-4974-A672-1008897D9E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C15F6-059C-40A6-A56B-011CE163023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88759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AD23-A06B-4815-9005-8EC257834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C039DB-29F0-4EDB-92BB-554851196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7D25F-A4B2-46A3-8328-7B29353258D5}"/>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4F4E596C-CD99-4ED6-983D-FB9A20131B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4EAC63-3130-4887-A493-0D5BB5C855D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306375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223-1C20-478F-8252-469FF4BDFD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42F2D-2FC6-411D-B64B-750649C28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22B9048-F766-44FE-B87E-9242B2772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8B27A29-3309-4F33-8DB9-17CE9475C38E}"/>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A21F7B54-0931-4522-88BE-30ED2E677D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BE3E7-8168-4390-B1DB-EE064154D486}"/>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6685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146A-2BE3-4F25-8008-FA458BF1972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2EAF76-5C1F-444C-A6A6-2098A16AA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B860E-C511-4FBE-AE82-C64CD7EEA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6490DD-BC0A-447A-ABF5-984D266F2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7D9F-E555-41D0-9B5C-88DE9C0A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6C1382-A7A3-46CA-BC6A-CBD39572A4B8}"/>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8" name="Footer Placeholder 7">
            <a:extLst>
              <a:ext uri="{FF2B5EF4-FFF2-40B4-BE49-F238E27FC236}">
                <a16:creationId xmlns:a16="http://schemas.microsoft.com/office/drawing/2014/main" id="{9E83F541-4BAC-4978-BF30-9F7D04C666A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1148CB-584A-4C6E-A7E5-8E819ED3A8E7}"/>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53291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C37D-92A0-46FD-ABE8-B947465C49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74A685-00F6-4E7D-859F-2E4A8BC02A25}"/>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4" name="Footer Placeholder 3">
            <a:extLst>
              <a:ext uri="{FF2B5EF4-FFF2-40B4-BE49-F238E27FC236}">
                <a16:creationId xmlns:a16="http://schemas.microsoft.com/office/drawing/2014/main" id="{C08AE30A-B3F3-4FFF-A935-9549D69886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C2FF4F4-E6A2-4FBA-821B-E4E6D64BCFF0}"/>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61310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5719A-65EF-477B-8E35-5D5021E0CF1A}"/>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3" name="Footer Placeholder 2">
            <a:extLst>
              <a:ext uri="{FF2B5EF4-FFF2-40B4-BE49-F238E27FC236}">
                <a16:creationId xmlns:a16="http://schemas.microsoft.com/office/drawing/2014/main" id="{F9AF5741-97CC-43D3-98D6-49F537A7A5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F0611A-184F-4870-9BFE-CD06C84BD0D3}"/>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0964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253-3211-4BCA-B3B0-D8C759F6B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58E6E3-884B-48EF-973F-2B45F987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2B3174-ECC9-4949-8CBE-949C82251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66A4-0F4A-4862-A847-38F73920CBF2}"/>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2C92D13C-331F-4D69-929A-675FA01930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63CE0-A3C9-4AB1-9D21-1EF15EF82ECD}"/>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897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07-9C02-4AA9-8C89-75B956439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25E874-C97E-4D71-80C6-A5C81B45D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0414E7-6195-4CA7-90EE-E4F64491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CFBD7-31FD-4A26-93F0-DF24946A464E}"/>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D7B2D0CD-A3CB-4737-A4D5-56B06FC004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17ACA6-F2EA-4965-9FBD-29E00320C3EF}"/>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47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EA61F-2CF3-49FD-9BC0-0AB7215FF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217066-89CF-45F5-AED2-CD129F387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09B017-ED71-445B-9C2F-AD86372A7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CD118F52-EA10-4FEF-8F2C-7E3E50199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90EFA6-779D-4644-B974-1431D4BB1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32646-9C7A-49D2-9146-197827EF411D}" type="slidenum">
              <a:rPr lang="en-CA" smtClean="0"/>
              <a:t>‹#›</a:t>
            </a:fld>
            <a:endParaRPr lang="en-CA"/>
          </a:p>
        </p:txBody>
      </p:sp>
    </p:spTree>
    <p:extLst>
      <p:ext uri="{BB962C8B-B14F-4D97-AF65-F5344CB8AC3E}">
        <p14:creationId xmlns:p14="http://schemas.microsoft.com/office/powerpoint/2010/main" val="306240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D764-5D4D-4FC2-BB25-62CFD0A96AD2}"/>
              </a:ext>
            </a:extLst>
          </p:cNvPr>
          <p:cNvSpPr>
            <a:spLocks noGrp="1"/>
          </p:cNvSpPr>
          <p:nvPr>
            <p:ph type="ctrTitle"/>
          </p:nvPr>
        </p:nvSpPr>
        <p:spPr/>
        <p:txBody>
          <a:bodyPr/>
          <a:lstStyle/>
          <a:p>
            <a:r>
              <a:rPr lang="en-CA" dirty="0"/>
              <a:t>Advance Django</a:t>
            </a:r>
          </a:p>
        </p:txBody>
      </p:sp>
      <p:sp>
        <p:nvSpPr>
          <p:cNvPr id="3" name="Subtitle 2">
            <a:extLst>
              <a:ext uri="{FF2B5EF4-FFF2-40B4-BE49-F238E27FC236}">
                <a16:creationId xmlns:a16="http://schemas.microsoft.com/office/drawing/2014/main" id="{90815F04-5A88-4D4C-B360-3C3E129987E5}"/>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096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7F54-AD14-43AF-9418-C3C2C29DAFFE}"/>
              </a:ext>
            </a:extLst>
          </p:cNvPr>
          <p:cNvSpPr>
            <a:spLocks noGrp="1"/>
          </p:cNvSpPr>
          <p:nvPr>
            <p:ph type="title"/>
          </p:nvPr>
        </p:nvSpPr>
        <p:spPr/>
        <p:txBody>
          <a:bodyPr/>
          <a:lstStyle/>
          <a:p>
            <a:r>
              <a:rPr lang="en-US" dirty="0"/>
              <a:t>Core App Custom Model</a:t>
            </a:r>
            <a:endParaRPr lang="en-CA" dirty="0"/>
          </a:p>
        </p:txBody>
      </p:sp>
      <p:sp>
        <p:nvSpPr>
          <p:cNvPr id="3" name="Content Placeholder 2">
            <a:extLst>
              <a:ext uri="{FF2B5EF4-FFF2-40B4-BE49-F238E27FC236}">
                <a16:creationId xmlns:a16="http://schemas.microsoft.com/office/drawing/2014/main" id="{C9280B11-434C-47E4-B454-A0B3BC2F3065}"/>
              </a:ext>
            </a:extLst>
          </p:cNvPr>
          <p:cNvSpPr>
            <a:spLocks noGrp="1"/>
          </p:cNvSpPr>
          <p:nvPr>
            <p:ph idx="1"/>
          </p:nvPr>
        </p:nvSpPr>
        <p:spPr/>
        <p:txBody>
          <a:bodyPr/>
          <a:lstStyle/>
          <a:p>
            <a:r>
              <a:rPr lang="en-US" dirty="0"/>
              <a:t>Before creating custom user model (for login n all), create test files to run tests on base user model.</a:t>
            </a:r>
          </a:p>
          <a:p>
            <a:r>
              <a:rPr lang="en-US" dirty="0"/>
              <a:t>Then create custom user model.</a:t>
            </a:r>
          </a:p>
          <a:p>
            <a:pPr lvl="1"/>
            <a:r>
              <a:rPr lang="en-US" dirty="0"/>
              <a:t>You’ll have to create user manager as well.</a:t>
            </a:r>
          </a:p>
          <a:p>
            <a:pPr lvl="1"/>
            <a:r>
              <a:rPr lang="en-US" dirty="0"/>
              <a:t>Add user model to settings.</a:t>
            </a:r>
          </a:p>
          <a:p>
            <a:pPr lvl="1"/>
            <a:r>
              <a:rPr lang="en-US" dirty="0"/>
              <a:t>Then run migration using command: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makemigrations</a:t>
            </a:r>
            <a:r>
              <a:rPr lang="en-US" sz="1800" dirty="0">
                <a:solidFill>
                  <a:prstClr val="black"/>
                </a:solidFill>
                <a:latin typeface="Lucida Console" panose="020B0609040504020204" pitchFamily="49" charset="0"/>
              </a:rPr>
              <a:t> core"</a:t>
            </a:r>
          </a:p>
          <a:p>
            <a:pPr lvl="1"/>
            <a:r>
              <a:rPr lang="en-CA" dirty="0"/>
              <a:t>Then run the test command to check everything’s working: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pPr lvl="1"/>
            <a:endParaRPr lang="en-CA" dirty="0"/>
          </a:p>
          <a:p>
            <a:pPr lvl="1"/>
            <a:endParaRPr lang="en-CA" dirty="0"/>
          </a:p>
        </p:txBody>
      </p:sp>
    </p:spTree>
    <p:extLst>
      <p:ext uri="{BB962C8B-B14F-4D97-AF65-F5344CB8AC3E}">
        <p14:creationId xmlns:p14="http://schemas.microsoft.com/office/powerpoint/2010/main" val="408582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DCD-C8DD-42B1-96F9-996FC1956FFD}"/>
              </a:ext>
            </a:extLst>
          </p:cNvPr>
          <p:cNvSpPr>
            <a:spLocks noGrp="1"/>
          </p:cNvSpPr>
          <p:nvPr>
            <p:ph type="title"/>
          </p:nvPr>
        </p:nvSpPr>
        <p:spPr/>
        <p:txBody>
          <a:bodyPr/>
          <a:lstStyle/>
          <a:p>
            <a:r>
              <a:rPr lang="en-US" dirty="0"/>
              <a:t>Admin Setup</a:t>
            </a:r>
            <a:endParaRPr lang="en-CA" dirty="0"/>
          </a:p>
        </p:txBody>
      </p:sp>
      <p:sp>
        <p:nvSpPr>
          <p:cNvPr id="3" name="Content Placeholder 2">
            <a:extLst>
              <a:ext uri="{FF2B5EF4-FFF2-40B4-BE49-F238E27FC236}">
                <a16:creationId xmlns:a16="http://schemas.microsoft.com/office/drawing/2014/main" id="{8ACE3EEC-F82D-40B2-A838-0FDFCA63EC7D}"/>
              </a:ext>
            </a:extLst>
          </p:cNvPr>
          <p:cNvSpPr>
            <a:spLocks noGrp="1"/>
          </p:cNvSpPr>
          <p:nvPr>
            <p:ph idx="1"/>
          </p:nvPr>
        </p:nvSpPr>
        <p:spPr/>
        <p:txBody>
          <a:bodyPr/>
          <a:lstStyle/>
          <a:p>
            <a:r>
              <a:rPr lang="en-US" dirty="0"/>
              <a:t>To call tests on admin, create test_admin.py in tests folder.</a:t>
            </a:r>
          </a:p>
          <a:p>
            <a:pPr lvl="1"/>
            <a:r>
              <a:rPr lang="en-CA" dirty="0"/>
              <a:t>Setup function will force login the admin and create new user.</a:t>
            </a:r>
          </a:p>
          <a:p>
            <a:pPr lvl="1"/>
            <a:r>
              <a:rPr lang="en-CA" dirty="0"/>
              <a:t>Test user listed will check if users will be listed on the </a:t>
            </a:r>
            <a:r>
              <a:rPr lang="en-CA" dirty="0" err="1"/>
              <a:t>url</a:t>
            </a:r>
            <a:r>
              <a:rPr lang="en-CA" dirty="0"/>
              <a:t> or not.</a:t>
            </a:r>
          </a:p>
          <a:p>
            <a:pPr lvl="2"/>
            <a:r>
              <a:rPr lang="en-CA" dirty="0"/>
              <a:t>to make the test successful, new model (</a:t>
            </a:r>
            <a:r>
              <a:rPr lang="en-CA" dirty="0" err="1"/>
              <a:t>UserAdmin</a:t>
            </a:r>
            <a:r>
              <a:rPr lang="en-CA" dirty="0"/>
              <a:t>) needs to be created and registered.</a:t>
            </a:r>
          </a:p>
          <a:p>
            <a:pPr lvl="2"/>
            <a:r>
              <a:rPr lang="en-CA" dirty="0" err="1"/>
              <a:t>UserAdmin</a:t>
            </a:r>
            <a:r>
              <a:rPr lang="en-CA" dirty="0"/>
              <a:t> will allow us to make changes in other </a:t>
            </a:r>
            <a:r>
              <a:rPr lang="en-CA" dirty="0" err="1"/>
              <a:t>users’s</a:t>
            </a:r>
            <a:r>
              <a:rPr lang="en-CA" dirty="0"/>
              <a:t> data using admin panel. </a:t>
            </a:r>
            <a:r>
              <a:rPr lang="en-CA" dirty="0" err="1"/>
              <a:t>ie</a:t>
            </a:r>
            <a:r>
              <a:rPr lang="en-CA" dirty="0"/>
              <a:t> passwords. Admin can change user’s information from the admin panel.</a:t>
            </a:r>
          </a:p>
          <a:p>
            <a:pPr lvl="2"/>
            <a:r>
              <a:rPr lang="en-CA" dirty="0"/>
              <a:t>Admin features: list users, edit users, add user, (delete may not require any changes)</a:t>
            </a:r>
          </a:p>
          <a:p>
            <a:pPr lvl="2"/>
            <a:r>
              <a:rPr lang="en-CA" dirty="0"/>
              <a:t>Note: remember that these features are already implemented by Django… if we had not made any changes into their code, we would not need to make test calls for it. ( by changes I means overriding default user methods create/update to support email rather username.)</a:t>
            </a:r>
          </a:p>
        </p:txBody>
      </p:sp>
    </p:spTree>
    <p:extLst>
      <p:ext uri="{BB962C8B-B14F-4D97-AF65-F5344CB8AC3E}">
        <p14:creationId xmlns:p14="http://schemas.microsoft.com/office/powerpoint/2010/main" val="143525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7452-7EF1-4AAB-B88A-8E5E7728A8EC}"/>
              </a:ext>
            </a:extLst>
          </p:cNvPr>
          <p:cNvSpPr>
            <a:spLocks noGrp="1"/>
          </p:cNvSpPr>
          <p:nvPr>
            <p:ph type="title"/>
          </p:nvPr>
        </p:nvSpPr>
        <p:spPr/>
        <p:txBody>
          <a:bodyPr/>
          <a:lstStyle/>
          <a:p>
            <a:r>
              <a:rPr lang="en-CA" dirty="0"/>
              <a:t>Make a way for the database</a:t>
            </a:r>
          </a:p>
        </p:txBody>
      </p:sp>
      <p:sp>
        <p:nvSpPr>
          <p:cNvPr id="3" name="Content Placeholder 2">
            <a:extLst>
              <a:ext uri="{FF2B5EF4-FFF2-40B4-BE49-F238E27FC236}">
                <a16:creationId xmlns:a16="http://schemas.microsoft.com/office/drawing/2014/main" id="{4523270A-8DBE-433F-835F-7C7C657C6DB6}"/>
              </a:ext>
            </a:extLst>
          </p:cNvPr>
          <p:cNvSpPr>
            <a:spLocks noGrp="1"/>
          </p:cNvSpPr>
          <p:nvPr>
            <p:ph idx="1"/>
          </p:nvPr>
        </p:nvSpPr>
        <p:spPr/>
        <p:txBody>
          <a:bodyPr/>
          <a:lstStyle/>
          <a:p>
            <a:r>
              <a:rPr lang="en-CA" dirty="0"/>
              <a:t>Now we have our admin setup, we can try it on the web page. However one piece is still missing in this puzzle; Database. We’ll setup </a:t>
            </a:r>
            <a:r>
              <a:rPr lang="en-CA" dirty="0" err="1"/>
              <a:t>postgres</a:t>
            </a:r>
            <a:r>
              <a:rPr lang="en-CA" dirty="0"/>
              <a:t> for your database use.</a:t>
            </a:r>
          </a:p>
          <a:p>
            <a:pPr lvl="1"/>
            <a:r>
              <a:rPr lang="en-CA" dirty="0"/>
              <a:t>Steps:</a:t>
            </a:r>
          </a:p>
          <a:p>
            <a:pPr lvl="2"/>
            <a:r>
              <a:rPr lang="en-CA" dirty="0"/>
              <a:t>Setup database service in the docker-compose file.</a:t>
            </a:r>
          </a:p>
          <a:p>
            <a:pPr lvl="2"/>
            <a:r>
              <a:rPr lang="en-CA" dirty="0"/>
              <a:t>Add “psycopg2” module to the requirement file which will allow </a:t>
            </a:r>
            <a:r>
              <a:rPr lang="en-CA" dirty="0" err="1"/>
              <a:t>postgres</a:t>
            </a:r>
            <a:r>
              <a:rPr lang="en-CA" dirty="0"/>
              <a:t> connection to the Django or vis-a-versa</a:t>
            </a:r>
          </a:p>
          <a:p>
            <a:pPr lvl="2"/>
            <a:r>
              <a:rPr lang="en-CA" dirty="0"/>
              <a:t>Add installation module </a:t>
            </a:r>
            <a:r>
              <a:rPr lang="en-CA" dirty="0" err="1"/>
              <a:t>postgres</a:t>
            </a:r>
            <a:r>
              <a:rPr lang="en-CA" dirty="0"/>
              <a:t>-client and dependencies required for module listed above and </a:t>
            </a:r>
            <a:r>
              <a:rPr lang="en-CA" dirty="0" err="1"/>
              <a:t>postgres</a:t>
            </a:r>
            <a:r>
              <a:rPr lang="en-CA" dirty="0"/>
              <a:t> as well. (before installing requirements.txt)</a:t>
            </a:r>
          </a:p>
          <a:p>
            <a:pPr lvl="2"/>
            <a:r>
              <a:rPr lang="en-CA" dirty="0"/>
              <a:t>Add Database settings in settings file of the app (project).</a:t>
            </a:r>
          </a:p>
          <a:p>
            <a:pPr lvl="2"/>
            <a:r>
              <a:rPr lang="en-CA" dirty="0"/>
              <a:t>Call docker-compose build</a:t>
            </a:r>
          </a:p>
          <a:p>
            <a:pPr lvl="2"/>
            <a:endParaRPr lang="en-CA" dirty="0"/>
          </a:p>
        </p:txBody>
      </p:sp>
    </p:spTree>
    <p:extLst>
      <p:ext uri="{BB962C8B-B14F-4D97-AF65-F5344CB8AC3E}">
        <p14:creationId xmlns:p14="http://schemas.microsoft.com/office/powerpoint/2010/main" val="137046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7984-7FB0-4A1D-9DD1-089660FB9DC1}"/>
              </a:ext>
            </a:extLst>
          </p:cNvPr>
          <p:cNvSpPr>
            <a:spLocks noGrp="1"/>
          </p:cNvSpPr>
          <p:nvPr>
            <p:ph type="title"/>
          </p:nvPr>
        </p:nvSpPr>
        <p:spPr/>
        <p:txBody>
          <a:bodyPr/>
          <a:lstStyle/>
          <a:p>
            <a:r>
              <a:rPr lang="en-CA" dirty="0"/>
              <a:t>Mocking</a:t>
            </a:r>
          </a:p>
        </p:txBody>
      </p:sp>
      <p:sp>
        <p:nvSpPr>
          <p:cNvPr id="3" name="Content Placeholder 2">
            <a:extLst>
              <a:ext uri="{FF2B5EF4-FFF2-40B4-BE49-F238E27FC236}">
                <a16:creationId xmlns:a16="http://schemas.microsoft.com/office/drawing/2014/main" id="{43B372B9-CAC6-4C6D-AACD-2A6DD41DF655}"/>
              </a:ext>
            </a:extLst>
          </p:cNvPr>
          <p:cNvSpPr>
            <a:spLocks noGrp="1"/>
          </p:cNvSpPr>
          <p:nvPr>
            <p:ph idx="1"/>
          </p:nvPr>
        </p:nvSpPr>
        <p:spPr/>
        <p:txBody>
          <a:bodyPr/>
          <a:lstStyle/>
          <a:p>
            <a:r>
              <a:rPr lang="en-CA" dirty="0"/>
              <a:t>Allows us to perform testing on external services.</a:t>
            </a:r>
          </a:p>
          <a:p>
            <a:pPr lvl="1"/>
            <a:r>
              <a:rPr lang="en-CA" dirty="0"/>
              <a:t>Why mocking?</a:t>
            </a:r>
          </a:p>
          <a:p>
            <a:pPr lvl="2"/>
            <a:r>
              <a:rPr lang="en-CA" dirty="0"/>
              <a:t>If you want to test mail server, you might generate lots of mails for testing purpose which may generate unnecessary backlogs in your email server.</a:t>
            </a:r>
          </a:p>
          <a:p>
            <a:pPr lvl="2"/>
            <a:r>
              <a:rPr lang="en-CA" dirty="0"/>
              <a:t>Mocking will prevent these as it won’t actually sent the email. It’ll only check if you’ve implemented the functions correctly with the right parameter to generate the email.</a:t>
            </a:r>
          </a:p>
          <a:p>
            <a:pPr lvl="2"/>
            <a:endParaRPr lang="en-CA" dirty="0"/>
          </a:p>
        </p:txBody>
      </p:sp>
    </p:spTree>
    <p:extLst>
      <p:ext uri="{BB962C8B-B14F-4D97-AF65-F5344CB8AC3E}">
        <p14:creationId xmlns:p14="http://schemas.microsoft.com/office/powerpoint/2010/main" val="47444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53B5-055B-4F0D-A15D-489CEF626148}"/>
              </a:ext>
            </a:extLst>
          </p:cNvPr>
          <p:cNvSpPr>
            <a:spLocks noGrp="1"/>
          </p:cNvSpPr>
          <p:nvPr>
            <p:ph type="title"/>
          </p:nvPr>
        </p:nvSpPr>
        <p:spPr/>
        <p:txBody>
          <a:bodyPr/>
          <a:lstStyle/>
          <a:p>
            <a:r>
              <a:rPr lang="en-CA" dirty="0"/>
              <a:t>Continuation in database setup</a:t>
            </a:r>
          </a:p>
        </p:txBody>
      </p:sp>
      <p:sp>
        <p:nvSpPr>
          <p:cNvPr id="3" name="Content Placeholder 2">
            <a:extLst>
              <a:ext uri="{FF2B5EF4-FFF2-40B4-BE49-F238E27FC236}">
                <a16:creationId xmlns:a16="http://schemas.microsoft.com/office/drawing/2014/main" id="{F5650F8E-4B61-498D-9831-1E93C731ECF9}"/>
              </a:ext>
            </a:extLst>
          </p:cNvPr>
          <p:cNvSpPr>
            <a:spLocks noGrp="1"/>
          </p:cNvSpPr>
          <p:nvPr>
            <p:ph idx="1"/>
          </p:nvPr>
        </p:nvSpPr>
        <p:spPr/>
        <p:txBody>
          <a:bodyPr>
            <a:normAutofit lnSpcReduction="10000"/>
          </a:bodyPr>
          <a:lstStyle/>
          <a:p>
            <a:r>
              <a:rPr lang="en-CA" dirty="0"/>
              <a:t>After you make changes in the settings file to provide connection to </a:t>
            </a:r>
            <a:r>
              <a:rPr lang="en-CA" dirty="0" err="1"/>
              <a:t>postgres</a:t>
            </a:r>
            <a:r>
              <a:rPr lang="en-CA" dirty="0"/>
              <a:t> database,</a:t>
            </a:r>
          </a:p>
          <a:p>
            <a:pPr lvl="1"/>
            <a:r>
              <a:rPr lang="en-CA" dirty="0"/>
              <a:t>We’ll make sure that database is available for the Django to use.</a:t>
            </a:r>
          </a:p>
          <a:p>
            <a:pPr lvl="2"/>
            <a:r>
              <a:rPr lang="en-CA" dirty="0"/>
              <a:t>To do that, we’ll first perform test on database using mocking method. This test will allow us to understand why do we need to make sure that database is available for Django. ( create test commands file and implement tests on mock object of the </a:t>
            </a:r>
            <a:r>
              <a:rPr lang="en-CA" dirty="0" err="1"/>
              <a:t>postgres</a:t>
            </a:r>
            <a:r>
              <a:rPr lang="en-CA" dirty="0"/>
              <a:t> functions)</a:t>
            </a:r>
          </a:p>
          <a:p>
            <a:pPr lvl="2"/>
            <a:r>
              <a:rPr lang="en-CA" dirty="0"/>
              <a:t>Create </a:t>
            </a:r>
            <a:r>
              <a:rPr lang="en-CA" dirty="0" err="1"/>
              <a:t>wait_for_db</a:t>
            </a:r>
            <a:r>
              <a:rPr lang="en-CA" dirty="0"/>
              <a:t> command ( in file core&gt;management&gt;commands&gt;wait_for_db.py)</a:t>
            </a:r>
          </a:p>
          <a:p>
            <a:pPr lvl="2"/>
            <a:r>
              <a:rPr lang="en-CA" dirty="0"/>
              <a:t>Try test command again to test if </a:t>
            </a:r>
            <a:r>
              <a:rPr lang="en-CA" dirty="0" err="1"/>
              <a:t>wait_for_db</a:t>
            </a:r>
            <a:r>
              <a:rPr lang="en-CA" dirty="0"/>
              <a:t> works or not.</a:t>
            </a:r>
          </a:p>
          <a:p>
            <a:pPr lvl="2"/>
            <a:r>
              <a:rPr lang="en-CA" dirty="0"/>
              <a:t>Note: in the testing we’re mocking the behaviour of the database. In first function, we’re setting the return value to true, which suggests that database connected successfully. In second test, we’re setting the side effect to the function where it’ll raise error 5 times and on sixth call, it’ll give the True return.  Annotation makes sure that sleep method in the wait for </a:t>
            </a:r>
            <a:r>
              <a:rPr lang="en-CA" dirty="0" err="1"/>
              <a:t>db</a:t>
            </a:r>
            <a:r>
              <a:rPr lang="en-CA" dirty="0"/>
              <a:t> won’t actually delays our result. You can remove that line and see the effect by running the test command again.</a:t>
            </a:r>
          </a:p>
          <a:p>
            <a:pPr lvl="2"/>
            <a:endParaRPr lang="en-CA" dirty="0"/>
          </a:p>
        </p:txBody>
      </p:sp>
    </p:spTree>
    <p:extLst>
      <p:ext uri="{BB962C8B-B14F-4D97-AF65-F5344CB8AC3E}">
        <p14:creationId xmlns:p14="http://schemas.microsoft.com/office/powerpoint/2010/main" val="171043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2C0E-CB75-4812-8461-4B83017D0A7A}"/>
              </a:ext>
            </a:extLst>
          </p:cNvPr>
          <p:cNvSpPr>
            <a:spLocks noGrp="1"/>
          </p:cNvSpPr>
          <p:nvPr>
            <p:ph type="title"/>
          </p:nvPr>
        </p:nvSpPr>
        <p:spPr/>
        <p:txBody>
          <a:bodyPr/>
          <a:lstStyle/>
          <a:p>
            <a:r>
              <a:rPr lang="en-CA" dirty="0"/>
              <a:t>Cont.</a:t>
            </a:r>
          </a:p>
        </p:txBody>
      </p:sp>
      <p:sp>
        <p:nvSpPr>
          <p:cNvPr id="3" name="Content Placeholder 2">
            <a:extLst>
              <a:ext uri="{FF2B5EF4-FFF2-40B4-BE49-F238E27FC236}">
                <a16:creationId xmlns:a16="http://schemas.microsoft.com/office/drawing/2014/main" id="{9B4F53EB-49C0-4643-942B-070996DF4C53}"/>
              </a:ext>
            </a:extLst>
          </p:cNvPr>
          <p:cNvSpPr>
            <a:spLocks noGrp="1"/>
          </p:cNvSpPr>
          <p:nvPr>
            <p:ph idx="1"/>
          </p:nvPr>
        </p:nvSpPr>
        <p:spPr/>
        <p:txBody>
          <a:bodyPr/>
          <a:lstStyle/>
          <a:p>
            <a:r>
              <a:rPr lang="en-CA" dirty="0"/>
              <a:t>Lastly, add that command (</a:t>
            </a:r>
            <a:r>
              <a:rPr lang="en-CA" dirty="0" err="1"/>
              <a:t>wait_for_db</a:t>
            </a:r>
            <a:r>
              <a:rPr lang="en-CA" dirty="0"/>
              <a:t> to the docker-compose app service’s command list</a:t>
            </a:r>
          </a:p>
          <a:p>
            <a:pPr lvl="1"/>
            <a:r>
              <a:rPr lang="en-CA" dirty="0" err="1"/>
              <a:t>sh</a:t>
            </a:r>
            <a:r>
              <a:rPr lang="en-CA" dirty="0"/>
              <a:t> -c "python manage.py </a:t>
            </a:r>
            <a:r>
              <a:rPr lang="en-CA" dirty="0" err="1"/>
              <a:t>wait_for_db</a:t>
            </a:r>
            <a:r>
              <a:rPr lang="en-CA" dirty="0"/>
              <a:t> &amp;&amp;</a:t>
            </a:r>
          </a:p>
          <a:p>
            <a:pPr lvl="1"/>
            <a:r>
              <a:rPr lang="en-CA" dirty="0"/>
              <a:t>             python manage.py migrate &amp;&amp;</a:t>
            </a:r>
          </a:p>
          <a:p>
            <a:pPr lvl="1"/>
            <a:r>
              <a:rPr lang="en-CA" dirty="0"/>
              <a:t>             python manage.py </a:t>
            </a:r>
            <a:r>
              <a:rPr lang="en-CA" dirty="0" err="1"/>
              <a:t>runserver</a:t>
            </a:r>
            <a:r>
              <a:rPr lang="en-CA" dirty="0"/>
              <a:t> 0.0.0.0:8000“</a:t>
            </a:r>
          </a:p>
          <a:p>
            <a:r>
              <a:rPr lang="en-CA" dirty="0"/>
              <a:t>We’ll also have to supply migrate command to perform database migration.</a:t>
            </a:r>
          </a:p>
          <a:p>
            <a:pPr lvl="1"/>
            <a:r>
              <a:rPr lang="en-CA" dirty="0"/>
              <a:t>Creates required tables in the database. (uses the models)</a:t>
            </a:r>
          </a:p>
          <a:p>
            <a:r>
              <a:rPr lang="en-CA" dirty="0"/>
              <a:t>Run docker-compose up to make migrations.</a:t>
            </a:r>
          </a:p>
        </p:txBody>
      </p:sp>
    </p:spTree>
    <p:extLst>
      <p:ext uri="{BB962C8B-B14F-4D97-AF65-F5344CB8AC3E}">
        <p14:creationId xmlns:p14="http://schemas.microsoft.com/office/powerpoint/2010/main" val="256014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66FF-7E7D-4496-8B0B-02CFA85CD3B7}"/>
              </a:ext>
            </a:extLst>
          </p:cNvPr>
          <p:cNvSpPr>
            <a:spLocks noGrp="1"/>
          </p:cNvSpPr>
          <p:nvPr>
            <p:ph type="title"/>
          </p:nvPr>
        </p:nvSpPr>
        <p:spPr/>
        <p:txBody>
          <a:bodyPr/>
          <a:lstStyle/>
          <a:p>
            <a:r>
              <a:rPr lang="en-CA" dirty="0"/>
              <a:t>View on browser</a:t>
            </a:r>
          </a:p>
        </p:txBody>
      </p:sp>
      <p:sp>
        <p:nvSpPr>
          <p:cNvPr id="3" name="Content Placeholder 2">
            <a:extLst>
              <a:ext uri="{FF2B5EF4-FFF2-40B4-BE49-F238E27FC236}">
                <a16:creationId xmlns:a16="http://schemas.microsoft.com/office/drawing/2014/main" id="{E19CE7F7-F5DB-48D1-8AA1-842A521ED074}"/>
              </a:ext>
            </a:extLst>
          </p:cNvPr>
          <p:cNvSpPr>
            <a:spLocks noGrp="1"/>
          </p:cNvSpPr>
          <p:nvPr>
            <p:ph idx="1"/>
          </p:nvPr>
        </p:nvSpPr>
        <p:spPr/>
        <p:txBody>
          <a:bodyPr/>
          <a:lstStyle/>
          <a:p>
            <a:r>
              <a:rPr lang="en-CA" dirty="0"/>
              <a:t>Open </a:t>
            </a:r>
            <a:r>
              <a:rPr lang="en-CA" dirty="0" err="1"/>
              <a:t>cmd</a:t>
            </a:r>
            <a:r>
              <a:rPr lang="en-CA" dirty="0"/>
              <a:t> and call this command to create superuser in order to access admin panel:</a:t>
            </a:r>
          </a:p>
          <a:p>
            <a:pPr lvl="1"/>
            <a:r>
              <a:rPr lang="en-US" sz="1800" dirty="0">
                <a:solidFill>
                  <a:prstClr val="black"/>
                </a:solidFill>
                <a:latin typeface="Lucida Console" panose="020B0609040504020204" pitchFamily="49" charset="0"/>
              </a:rPr>
              <a:t>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createsuperuser</a:t>
            </a:r>
            <a:r>
              <a:rPr lang="en-US" sz="1800" dirty="0">
                <a:solidFill>
                  <a:prstClr val="black"/>
                </a:solidFill>
                <a:latin typeface="Lucida Console" panose="020B0609040504020204" pitchFamily="49" charset="0"/>
              </a:rPr>
              <a:t>“</a:t>
            </a:r>
            <a:endParaRPr lang="en-CA" sz="1800" dirty="0">
              <a:solidFill>
                <a:prstClr val="black"/>
              </a:solidFill>
              <a:latin typeface="Lucida Console" panose="020B0609040504020204" pitchFamily="49" charset="0"/>
            </a:endParaRPr>
          </a:p>
          <a:p>
            <a:pPr lvl="1"/>
            <a:endParaRPr lang="en-CA" dirty="0"/>
          </a:p>
        </p:txBody>
      </p:sp>
    </p:spTree>
    <p:extLst>
      <p:ext uri="{BB962C8B-B14F-4D97-AF65-F5344CB8AC3E}">
        <p14:creationId xmlns:p14="http://schemas.microsoft.com/office/powerpoint/2010/main" val="284372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9FFD-F528-4819-8EE4-B5A0797BF693}"/>
              </a:ext>
            </a:extLst>
          </p:cNvPr>
          <p:cNvSpPr>
            <a:spLocks noGrp="1"/>
          </p:cNvSpPr>
          <p:nvPr>
            <p:ph type="title"/>
          </p:nvPr>
        </p:nvSpPr>
        <p:spPr/>
        <p:txBody>
          <a:bodyPr/>
          <a:lstStyle/>
          <a:p>
            <a:r>
              <a:rPr lang="en-CA" dirty="0"/>
              <a:t>Now lets manage users (CRUD on users)</a:t>
            </a:r>
          </a:p>
        </p:txBody>
      </p:sp>
      <p:sp>
        <p:nvSpPr>
          <p:cNvPr id="3" name="Content Placeholder 2">
            <a:extLst>
              <a:ext uri="{FF2B5EF4-FFF2-40B4-BE49-F238E27FC236}">
                <a16:creationId xmlns:a16="http://schemas.microsoft.com/office/drawing/2014/main" id="{DE14E6A6-3ACF-4A1E-B488-A4CE3C749028}"/>
              </a:ext>
            </a:extLst>
          </p:cNvPr>
          <p:cNvSpPr>
            <a:spLocks noGrp="1"/>
          </p:cNvSpPr>
          <p:nvPr>
            <p:ph idx="1"/>
          </p:nvPr>
        </p:nvSpPr>
        <p:spPr/>
        <p:txBody>
          <a:bodyPr/>
          <a:lstStyle/>
          <a:p>
            <a:r>
              <a:rPr lang="en-CA" dirty="0"/>
              <a:t>To manage users, we’ll create new app first. (like core)</a:t>
            </a:r>
          </a:p>
          <a:p>
            <a:pPr lvl="1"/>
            <a:r>
              <a:rPr lang="en-CA" dirty="0"/>
              <a:t> </a:t>
            </a:r>
            <a:r>
              <a:rPr lang="en-US" sz="1800" dirty="0">
                <a:solidFill>
                  <a:prstClr val="black"/>
                </a:solidFill>
                <a:latin typeface="Lucida Console" panose="020B0609040504020204" pitchFamily="49" charset="0"/>
              </a:rPr>
              <a:t>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startapp</a:t>
            </a:r>
            <a:r>
              <a:rPr lang="en-US" sz="1800" dirty="0">
                <a:solidFill>
                  <a:prstClr val="black"/>
                </a:solidFill>
                <a:latin typeface="Lucida Console" panose="020B0609040504020204" pitchFamily="49" charset="0"/>
              </a:rPr>
              <a:t> user"</a:t>
            </a:r>
          </a:p>
          <a:p>
            <a:pPr lvl="1"/>
            <a:r>
              <a:rPr lang="en-CA" dirty="0"/>
              <a:t>Remove test, admin, model files and create test &gt; __init__.py</a:t>
            </a:r>
          </a:p>
          <a:p>
            <a:pPr lvl="1"/>
            <a:r>
              <a:rPr lang="en-CA" dirty="0"/>
              <a:t>Add </a:t>
            </a:r>
            <a:r>
              <a:rPr lang="en-CA" dirty="0" err="1"/>
              <a:t>rest_framework</a:t>
            </a:r>
            <a:r>
              <a:rPr lang="en-CA" dirty="0"/>
              <a:t>, </a:t>
            </a:r>
            <a:r>
              <a:rPr lang="en-CA" dirty="0" err="1"/>
              <a:t>authtoken</a:t>
            </a:r>
            <a:r>
              <a:rPr lang="en-CA" dirty="0"/>
              <a:t> and user apps in installed app (settings)</a:t>
            </a:r>
          </a:p>
          <a:p>
            <a:pPr lvl="1"/>
            <a:r>
              <a:rPr lang="en-CA" dirty="0"/>
              <a:t>Create the test class and add tests for create user </a:t>
            </a:r>
            <a:r>
              <a:rPr lang="en-CA" dirty="0" err="1"/>
              <a:t>api</a:t>
            </a:r>
            <a:endParaRPr lang="en-CA"/>
          </a:p>
          <a:p>
            <a:pPr lvl="1"/>
            <a:endParaRPr lang="en-CA" dirty="0"/>
          </a:p>
          <a:p>
            <a:pPr lvl="1"/>
            <a:endParaRPr lang="en-CA" dirty="0"/>
          </a:p>
          <a:p>
            <a:pPr lvl="1"/>
            <a:endParaRPr lang="en-CA" dirty="0"/>
          </a:p>
        </p:txBody>
      </p:sp>
    </p:spTree>
    <p:extLst>
      <p:ext uri="{BB962C8B-B14F-4D97-AF65-F5344CB8AC3E}">
        <p14:creationId xmlns:p14="http://schemas.microsoft.com/office/powerpoint/2010/main" val="376017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C36-83CB-4981-9379-43EC8DC835DF}"/>
              </a:ext>
            </a:extLst>
          </p:cNvPr>
          <p:cNvSpPr>
            <a:spLocks noGrp="1"/>
          </p:cNvSpPr>
          <p:nvPr>
            <p:ph type="title"/>
          </p:nvPr>
        </p:nvSpPr>
        <p:spPr/>
        <p:txBody>
          <a:bodyPr/>
          <a:lstStyle/>
          <a:p>
            <a:r>
              <a:rPr lang="en-US" dirty="0"/>
              <a:t>Notes</a:t>
            </a:r>
            <a:endParaRPr lang="en-CA" dirty="0"/>
          </a:p>
        </p:txBody>
      </p:sp>
      <p:sp>
        <p:nvSpPr>
          <p:cNvPr id="3" name="Content Placeholder 2">
            <a:extLst>
              <a:ext uri="{FF2B5EF4-FFF2-40B4-BE49-F238E27FC236}">
                <a16:creationId xmlns:a16="http://schemas.microsoft.com/office/drawing/2014/main" id="{A1D327CE-7AE7-459F-A902-86104F4373FA}"/>
              </a:ext>
            </a:extLst>
          </p:cNvPr>
          <p:cNvSpPr>
            <a:spLocks noGrp="1"/>
          </p:cNvSpPr>
          <p:nvPr>
            <p:ph idx="1"/>
          </p:nvPr>
        </p:nvSpPr>
        <p:spPr/>
        <p:txBody>
          <a:bodyPr/>
          <a:lstStyle/>
          <a:p>
            <a:r>
              <a:rPr lang="en-US" dirty="0"/>
              <a:t>Always run docker-compose build command when adding new module to requirement file.</a:t>
            </a:r>
          </a:p>
          <a:p>
            <a:r>
              <a:rPr lang="en-US" dirty="0"/>
              <a:t>Always write test first before developing models.</a:t>
            </a:r>
          </a:p>
          <a:p>
            <a:r>
              <a:rPr lang="en-US" dirty="0"/>
              <a:t>Each test function will have refresh the database</a:t>
            </a:r>
          </a:p>
          <a:p>
            <a:endParaRPr lang="en-CA" dirty="0"/>
          </a:p>
        </p:txBody>
      </p:sp>
    </p:spTree>
    <p:extLst>
      <p:ext uri="{BB962C8B-B14F-4D97-AF65-F5344CB8AC3E}">
        <p14:creationId xmlns:p14="http://schemas.microsoft.com/office/powerpoint/2010/main" val="131227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E257-CD07-48E8-8EC8-AD05B4B04EE1}"/>
              </a:ext>
            </a:extLst>
          </p:cNvPr>
          <p:cNvSpPr>
            <a:spLocks noGrp="1"/>
          </p:cNvSpPr>
          <p:nvPr>
            <p:ph type="title"/>
          </p:nvPr>
        </p:nvSpPr>
        <p:spPr/>
        <p:txBody>
          <a:bodyPr/>
          <a:lstStyle/>
          <a:p>
            <a:r>
              <a:rPr lang="en-CA" dirty="0"/>
              <a:t>Why Advance Django</a:t>
            </a:r>
          </a:p>
        </p:txBody>
      </p:sp>
      <p:sp>
        <p:nvSpPr>
          <p:cNvPr id="3" name="Content Placeholder 2">
            <a:extLst>
              <a:ext uri="{FF2B5EF4-FFF2-40B4-BE49-F238E27FC236}">
                <a16:creationId xmlns:a16="http://schemas.microsoft.com/office/drawing/2014/main" id="{27CD702B-8D08-486C-AD62-A69581C4F30B}"/>
              </a:ext>
            </a:extLst>
          </p:cNvPr>
          <p:cNvSpPr>
            <a:spLocks noGrp="1"/>
          </p:cNvSpPr>
          <p:nvPr>
            <p:ph idx="1"/>
          </p:nvPr>
        </p:nvSpPr>
        <p:spPr/>
        <p:txBody>
          <a:bodyPr/>
          <a:lstStyle/>
          <a:p>
            <a:r>
              <a:rPr lang="en-CA" dirty="0"/>
              <a:t>In basics, we’ve learnt a lot of Django concept. Those concepts are good enough to work for a production ready project.</a:t>
            </a:r>
          </a:p>
          <a:p>
            <a:r>
              <a:rPr lang="en-CA" dirty="0"/>
              <a:t>But what you’ll learn in this project is additional technologies that can be used for Django like Docker and Postgres. Along with that, you’ll be learning TDD based development approach which is quite tough but is necessary in long term development process.</a:t>
            </a:r>
          </a:p>
          <a:p>
            <a:r>
              <a:rPr lang="en-CA" dirty="0"/>
              <a:t> </a:t>
            </a:r>
          </a:p>
        </p:txBody>
      </p:sp>
    </p:spTree>
    <p:extLst>
      <p:ext uri="{BB962C8B-B14F-4D97-AF65-F5344CB8AC3E}">
        <p14:creationId xmlns:p14="http://schemas.microsoft.com/office/powerpoint/2010/main" val="261644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832-08C7-4D79-87D0-1DE6AD12153C}"/>
              </a:ext>
            </a:extLst>
          </p:cNvPr>
          <p:cNvSpPr>
            <a:spLocks noGrp="1"/>
          </p:cNvSpPr>
          <p:nvPr>
            <p:ph type="title"/>
          </p:nvPr>
        </p:nvSpPr>
        <p:spPr/>
        <p:txBody>
          <a:bodyPr/>
          <a:lstStyle/>
          <a:p>
            <a:r>
              <a:rPr lang="en-CA" dirty="0"/>
              <a:t>Technologies</a:t>
            </a:r>
          </a:p>
        </p:txBody>
      </p:sp>
      <p:sp>
        <p:nvSpPr>
          <p:cNvPr id="3" name="Content Placeholder 2">
            <a:extLst>
              <a:ext uri="{FF2B5EF4-FFF2-40B4-BE49-F238E27FC236}">
                <a16:creationId xmlns:a16="http://schemas.microsoft.com/office/drawing/2014/main" id="{BE106897-E32A-4EDD-A062-B2720E688BE1}"/>
              </a:ext>
            </a:extLst>
          </p:cNvPr>
          <p:cNvSpPr>
            <a:spLocks noGrp="1"/>
          </p:cNvSpPr>
          <p:nvPr>
            <p:ph idx="1"/>
          </p:nvPr>
        </p:nvSpPr>
        <p:spPr/>
        <p:txBody>
          <a:bodyPr/>
          <a:lstStyle/>
          <a:p>
            <a:r>
              <a:rPr lang="en-CA" dirty="0"/>
              <a:t>Python</a:t>
            </a:r>
          </a:p>
          <a:p>
            <a:r>
              <a:rPr lang="en-CA" dirty="0"/>
              <a:t>Django</a:t>
            </a:r>
          </a:p>
          <a:p>
            <a:r>
              <a:rPr lang="en-CA" dirty="0"/>
              <a:t>Django REST Framework</a:t>
            </a:r>
          </a:p>
          <a:p>
            <a:r>
              <a:rPr lang="en-CA" dirty="0"/>
              <a:t>Docker</a:t>
            </a:r>
          </a:p>
          <a:p>
            <a:r>
              <a:rPr lang="en-CA" dirty="0"/>
              <a:t>Travis-CI ( to test code on changes and notify if anything’s broken)</a:t>
            </a:r>
          </a:p>
          <a:p>
            <a:r>
              <a:rPr lang="en-CA" dirty="0"/>
              <a:t>Postgres</a:t>
            </a:r>
          </a:p>
          <a:p>
            <a:r>
              <a:rPr lang="en-CA" dirty="0"/>
              <a:t>TDD</a:t>
            </a:r>
          </a:p>
        </p:txBody>
      </p:sp>
    </p:spTree>
    <p:extLst>
      <p:ext uri="{BB962C8B-B14F-4D97-AF65-F5344CB8AC3E}">
        <p14:creationId xmlns:p14="http://schemas.microsoft.com/office/powerpoint/2010/main" val="320340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8CB2-2DA0-4183-89E4-9ACA768DD376}"/>
              </a:ext>
            </a:extLst>
          </p:cNvPr>
          <p:cNvSpPr>
            <a:spLocks noGrp="1"/>
          </p:cNvSpPr>
          <p:nvPr>
            <p:ph type="title"/>
          </p:nvPr>
        </p:nvSpPr>
        <p:spPr/>
        <p:txBody>
          <a:bodyPr/>
          <a:lstStyle/>
          <a:p>
            <a:r>
              <a:rPr lang="en-CA" dirty="0"/>
              <a:t>Steps</a:t>
            </a:r>
          </a:p>
        </p:txBody>
      </p:sp>
      <p:sp>
        <p:nvSpPr>
          <p:cNvPr id="3" name="Content Placeholder 2">
            <a:extLst>
              <a:ext uri="{FF2B5EF4-FFF2-40B4-BE49-F238E27FC236}">
                <a16:creationId xmlns:a16="http://schemas.microsoft.com/office/drawing/2014/main" id="{781A7306-2D36-4394-AEC4-D3AE17870378}"/>
              </a:ext>
            </a:extLst>
          </p:cNvPr>
          <p:cNvSpPr>
            <a:spLocks noGrp="1"/>
          </p:cNvSpPr>
          <p:nvPr>
            <p:ph idx="1"/>
          </p:nvPr>
        </p:nvSpPr>
        <p:spPr/>
        <p:txBody>
          <a:bodyPr/>
          <a:lstStyle/>
          <a:p>
            <a:pPr marL="514350" indent="-514350">
              <a:buFont typeface="+mj-lt"/>
              <a:buAutoNum type="arabicPeriod"/>
            </a:pPr>
            <a:r>
              <a:rPr lang="en-CA" dirty="0"/>
              <a:t>Create Git Project</a:t>
            </a:r>
          </a:p>
          <a:p>
            <a:pPr marL="514350" indent="-514350">
              <a:buFont typeface="+mj-lt"/>
              <a:buAutoNum type="arabicPeriod"/>
            </a:pPr>
            <a:r>
              <a:rPr lang="en-CA" dirty="0"/>
              <a:t>Setup Docker &amp; Django project</a:t>
            </a:r>
          </a:p>
        </p:txBody>
      </p:sp>
    </p:spTree>
    <p:extLst>
      <p:ext uri="{BB962C8B-B14F-4D97-AF65-F5344CB8AC3E}">
        <p14:creationId xmlns:p14="http://schemas.microsoft.com/office/powerpoint/2010/main" val="5260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314F-E7EF-4E05-82EA-5F65B2EC8832}"/>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D9E5F7C4-CD08-4FFF-A4F3-AF7C6DDC1FFF}"/>
              </a:ext>
            </a:extLst>
          </p:cNvPr>
          <p:cNvSpPr>
            <a:spLocks noGrp="1"/>
          </p:cNvSpPr>
          <p:nvPr>
            <p:ph idx="1"/>
          </p:nvPr>
        </p:nvSpPr>
        <p:spPr/>
        <p:txBody>
          <a:bodyPr/>
          <a:lstStyle/>
          <a:p>
            <a:r>
              <a:rPr lang="en-CA" dirty="0"/>
              <a:t>Create </a:t>
            </a:r>
            <a:r>
              <a:rPr lang="en-CA" dirty="0" err="1"/>
              <a:t>Dockerfile</a:t>
            </a:r>
            <a:endParaRPr lang="en-CA" dirty="0"/>
          </a:p>
          <a:p>
            <a:pPr lvl="1"/>
            <a:r>
              <a:rPr lang="en-CA" dirty="0"/>
              <a:t>Select </a:t>
            </a:r>
            <a:r>
              <a:rPr lang="en-CA" dirty="0" err="1"/>
              <a:t>linux</a:t>
            </a:r>
            <a:r>
              <a:rPr lang="en-CA" dirty="0"/>
              <a:t> version (alpine)</a:t>
            </a:r>
          </a:p>
          <a:p>
            <a:pPr lvl="1"/>
            <a:r>
              <a:rPr lang="en-CA" dirty="0"/>
              <a:t>Install python packages (requirements.txt)</a:t>
            </a:r>
          </a:p>
          <a:p>
            <a:pPr lvl="1"/>
            <a:r>
              <a:rPr lang="en-CA" dirty="0"/>
              <a:t>Setup working </a:t>
            </a:r>
            <a:r>
              <a:rPr lang="en-CA" dirty="0" err="1"/>
              <a:t>dir</a:t>
            </a:r>
            <a:r>
              <a:rPr lang="en-CA" dirty="0"/>
              <a:t> (/app)</a:t>
            </a:r>
          </a:p>
          <a:p>
            <a:pPr lvl="1"/>
            <a:r>
              <a:rPr lang="en-CA" dirty="0"/>
              <a:t>Add user (user)</a:t>
            </a:r>
          </a:p>
          <a:p>
            <a:r>
              <a:rPr lang="en-CA" dirty="0"/>
              <a:t>Create Docker-Compose </a:t>
            </a:r>
            <a:r>
              <a:rPr lang="en-CA" dirty="0" err="1"/>
              <a:t>yml</a:t>
            </a:r>
            <a:r>
              <a:rPr lang="en-CA" dirty="0"/>
              <a:t> file</a:t>
            </a:r>
          </a:p>
          <a:p>
            <a:pPr lvl="1"/>
            <a:r>
              <a:rPr lang="en-CA" dirty="0"/>
              <a:t>Create new app service</a:t>
            </a:r>
          </a:p>
          <a:p>
            <a:pPr lvl="1"/>
            <a:r>
              <a:rPr lang="en-CA" dirty="0"/>
              <a:t>Set build context, ports, </a:t>
            </a:r>
            <a:r>
              <a:rPr lang="en-CA" dirty="0" err="1"/>
              <a:t>volumns</a:t>
            </a:r>
            <a:r>
              <a:rPr lang="en-CA" dirty="0"/>
              <a:t>, and commands.</a:t>
            </a:r>
          </a:p>
          <a:p>
            <a:pPr lvl="1"/>
            <a:endParaRPr lang="en-CA" dirty="0"/>
          </a:p>
        </p:txBody>
      </p:sp>
    </p:spTree>
    <p:extLst>
      <p:ext uri="{BB962C8B-B14F-4D97-AF65-F5344CB8AC3E}">
        <p14:creationId xmlns:p14="http://schemas.microsoft.com/office/powerpoint/2010/main" val="10260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C0D1-C891-490C-9F4B-AA1EC30D6E16}"/>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92F79582-32AF-495D-A11C-72DBF49C0BAF}"/>
              </a:ext>
            </a:extLst>
          </p:cNvPr>
          <p:cNvSpPr>
            <a:spLocks noGrp="1"/>
          </p:cNvSpPr>
          <p:nvPr>
            <p:ph idx="1"/>
          </p:nvPr>
        </p:nvSpPr>
        <p:spPr/>
        <p:txBody>
          <a:bodyPr/>
          <a:lstStyle/>
          <a:p>
            <a:r>
              <a:rPr lang="en-CA" dirty="0"/>
              <a:t>Run the following commands</a:t>
            </a:r>
          </a:p>
          <a:p>
            <a:pPr lvl="1"/>
            <a:r>
              <a:rPr lang="en-CA" i="1" dirty="0">
                <a:effectLst>
                  <a:outerShdw blurRad="38100" dist="38100" dir="2700000" algn="tl">
                    <a:srgbClr val="000000">
                      <a:alpha val="43137"/>
                    </a:srgbClr>
                  </a:outerShdw>
                </a:effectLst>
              </a:rPr>
              <a:t>docker build .  </a:t>
            </a:r>
            <a:r>
              <a:rPr lang="en-CA" dirty="0"/>
              <a:t>(build image)</a:t>
            </a:r>
          </a:p>
          <a:p>
            <a:pPr lvl="1"/>
            <a:r>
              <a:rPr lang="en-CA" i="1" dirty="0">
                <a:effectLst>
                  <a:outerShdw blurRad="38100" dist="38100" dir="2700000" algn="tl">
                    <a:srgbClr val="000000">
                      <a:alpha val="43137"/>
                    </a:srgbClr>
                  </a:outerShdw>
                </a:effectLst>
              </a:rPr>
              <a:t>docker-compose build </a:t>
            </a:r>
            <a:r>
              <a:rPr lang="en-CA" dirty="0"/>
              <a:t>(setup services)</a:t>
            </a:r>
          </a:p>
          <a:p>
            <a:pPr lvl="1"/>
            <a:r>
              <a:rPr lang="en-CA" i="1" dirty="0">
                <a:effectLst>
                  <a:outerShdw blurRad="38100" dist="38100" dir="2700000" algn="tl">
                    <a:srgbClr val="000000">
                      <a:alpha val="43137"/>
                    </a:srgbClr>
                  </a:outerShdw>
                </a:effectLst>
              </a:rPr>
              <a:t>docker-compose run app </a:t>
            </a:r>
            <a:r>
              <a:rPr lang="en-CA" i="1" dirty="0" err="1">
                <a:effectLst>
                  <a:outerShdw blurRad="38100" dist="38100" dir="2700000" algn="tl">
                    <a:srgbClr val="000000">
                      <a:alpha val="43137"/>
                    </a:srgbClr>
                  </a:outerShdw>
                </a:effectLst>
              </a:rPr>
              <a:t>sh</a:t>
            </a:r>
            <a:r>
              <a:rPr lang="en-CA" i="1" dirty="0">
                <a:effectLst>
                  <a:outerShdw blurRad="38100" dist="38100" dir="2700000" algn="tl">
                    <a:srgbClr val="000000">
                      <a:alpha val="43137"/>
                    </a:srgbClr>
                  </a:outerShdw>
                </a:effectLst>
              </a:rPr>
              <a:t> –c “django-admin.py </a:t>
            </a:r>
            <a:r>
              <a:rPr lang="en-CA" i="1" dirty="0" err="1">
                <a:effectLst>
                  <a:outerShdw blurRad="38100" dist="38100" dir="2700000" algn="tl">
                    <a:srgbClr val="000000">
                      <a:alpha val="43137"/>
                    </a:srgbClr>
                  </a:outerShdw>
                </a:effectLst>
              </a:rPr>
              <a:t>startproject</a:t>
            </a:r>
            <a:r>
              <a:rPr lang="en-CA" i="1" dirty="0">
                <a:effectLst>
                  <a:outerShdw blurRad="38100" dist="38100" dir="2700000" algn="tl">
                    <a:srgbClr val="000000">
                      <a:alpha val="43137"/>
                    </a:srgbClr>
                  </a:outerShdw>
                </a:effectLst>
              </a:rPr>
              <a:t> app .”</a:t>
            </a:r>
            <a:r>
              <a:rPr lang="en-CA" dirty="0"/>
              <a:t> (creates Django project in /app folder)</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131106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94B6-E74C-4B18-82F0-B7DA91A266C4}"/>
              </a:ext>
            </a:extLst>
          </p:cNvPr>
          <p:cNvSpPr>
            <a:spLocks noGrp="1"/>
          </p:cNvSpPr>
          <p:nvPr>
            <p:ph type="title"/>
          </p:nvPr>
        </p:nvSpPr>
        <p:spPr/>
        <p:txBody>
          <a:bodyPr/>
          <a:lstStyle/>
          <a:p>
            <a:r>
              <a:rPr lang="en-US" dirty="0"/>
              <a:t>Setting up Travis CI</a:t>
            </a:r>
            <a:endParaRPr lang="en-CA" dirty="0"/>
          </a:p>
        </p:txBody>
      </p:sp>
      <p:sp>
        <p:nvSpPr>
          <p:cNvPr id="3" name="Content Placeholder 2">
            <a:extLst>
              <a:ext uri="{FF2B5EF4-FFF2-40B4-BE49-F238E27FC236}">
                <a16:creationId xmlns:a16="http://schemas.microsoft.com/office/drawing/2014/main" id="{083EB1CC-2063-4217-9D39-2934374E4691}"/>
              </a:ext>
            </a:extLst>
          </p:cNvPr>
          <p:cNvSpPr>
            <a:spLocks noGrp="1"/>
          </p:cNvSpPr>
          <p:nvPr>
            <p:ph idx="1"/>
          </p:nvPr>
        </p:nvSpPr>
        <p:spPr/>
        <p:txBody>
          <a:bodyPr/>
          <a:lstStyle/>
          <a:p>
            <a:r>
              <a:rPr lang="en-US" dirty="0"/>
              <a:t>This will give us notifications when our build fails after pushing the project to the </a:t>
            </a:r>
            <a:r>
              <a:rPr lang="en-US" dirty="0" err="1"/>
              <a:t>github</a:t>
            </a:r>
            <a:r>
              <a:rPr lang="en-US" dirty="0"/>
              <a:t>.</a:t>
            </a:r>
          </a:p>
          <a:p>
            <a:pPr lvl="1"/>
            <a:r>
              <a:rPr lang="en-US" dirty="0"/>
              <a:t>Setup the </a:t>
            </a:r>
            <a:r>
              <a:rPr lang="en-US" dirty="0" err="1"/>
              <a:t>travis</a:t>
            </a:r>
            <a:r>
              <a:rPr lang="en-US" dirty="0"/>
              <a:t> ci using their website.</a:t>
            </a:r>
          </a:p>
          <a:p>
            <a:pPr lvl="1"/>
            <a:r>
              <a:rPr lang="en-US" dirty="0"/>
              <a:t>Enable the project repo</a:t>
            </a:r>
          </a:p>
          <a:p>
            <a:pPr lvl="1"/>
            <a:r>
              <a:rPr lang="en-US" dirty="0"/>
              <a:t>Create .</a:t>
            </a:r>
            <a:r>
              <a:rPr lang="en-US" dirty="0" err="1"/>
              <a:t>travis.yml</a:t>
            </a:r>
            <a:r>
              <a:rPr lang="en-US" dirty="0"/>
              <a:t> file to configure </a:t>
            </a:r>
            <a:r>
              <a:rPr lang="en-US" dirty="0" err="1"/>
              <a:t>travis</a:t>
            </a:r>
            <a:r>
              <a:rPr lang="en-US" dirty="0"/>
              <a:t> services and scripts</a:t>
            </a:r>
          </a:p>
          <a:p>
            <a:pPr lvl="2"/>
            <a:r>
              <a:rPr lang="en-US" dirty="0"/>
              <a:t>If you’re adding new modules in </a:t>
            </a:r>
            <a:r>
              <a:rPr lang="en-US" dirty="0" err="1"/>
              <a:t>travis</a:t>
            </a:r>
            <a:r>
              <a:rPr lang="en-US" dirty="0"/>
              <a:t>, add those in requirements.txt as well </a:t>
            </a:r>
          </a:p>
          <a:p>
            <a:pPr lvl="3"/>
            <a:r>
              <a:rPr lang="en-US" dirty="0" err="1"/>
              <a:t>eg</a:t>
            </a:r>
            <a:r>
              <a:rPr lang="en-US" dirty="0"/>
              <a:t>: flake8 ( tool for python coding standard management)</a:t>
            </a:r>
          </a:p>
          <a:p>
            <a:pPr lvl="3"/>
            <a:r>
              <a:rPr lang="en-US" dirty="0"/>
              <a:t>If you’re adding anything to requirements run “docker-compose build” command</a:t>
            </a:r>
          </a:p>
          <a:p>
            <a:pPr lvl="1"/>
            <a:r>
              <a:rPr lang="en-US" dirty="0"/>
              <a:t>Add .flake8 file in the app (the project) to exclude some of the files which are not required to check programming errors using flake8. ( </a:t>
            </a:r>
            <a:r>
              <a:rPr lang="en-US" dirty="0" err="1"/>
              <a:t>eg</a:t>
            </a:r>
            <a:r>
              <a:rPr lang="en-US" dirty="0"/>
              <a:t>: auto generated ones)</a:t>
            </a:r>
            <a:endParaRPr lang="en-CA" dirty="0"/>
          </a:p>
        </p:txBody>
      </p:sp>
    </p:spTree>
    <p:extLst>
      <p:ext uri="{BB962C8B-B14F-4D97-AF65-F5344CB8AC3E}">
        <p14:creationId xmlns:p14="http://schemas.microsoft.com/office/powerpoint/2010/main" val="41631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317A-477E-4D9A-B554-9AA49BB84E6F}"/>
              </a:ext>
            </a:extLst>
          </p:cNvPr>
          <p:cNvSpPr>
            <a:spLocks noGrp="1"/>
          </p:cNvSpPr>
          <p:nvPr>
            <p:ph type="title"/>
          </p:nvPr>
        </p:nvSpPr>
        <p:spPr/>
        <p:txBody>
          <a:bodyPr/>
          <a:lstStyle/>
          <a:p>
            <a:r>
              <a:rPr lang="en-US" dirty="0"/>
              <a:t>Setup Test file</a:t>
            </a:r>
            <a:endParaRPr lang="en-CA" dirty="0"/>
          </a:p>
        </p:txBody>
      </p:sp>
      <p:sp>
        <p:nvSpPr>
          <p:cNvPr id="3" name="Content Placeholder 2">
            <a:extLst>
              <a:ext uri="{FF2B5EF4-FFF2-40B4-BE49-F238E27FC236}">
                <a16:creationId xmlns:a16="http://schemas.microsoft.com/office/drawing/2014/main" id="{1547D115-B778-4038-9CD7-C8517A8B5434}"/>
              </a:ext>
            </a:extLst>
          </p:cNvPr>
          <p:cNvSpPr>
            <a:spLocks noGrp="1"/>
          </p:cNvSpPr>
          <p:nvPr>
            <p:ph idx="1"/>
          </p:nvPr>
        </p:nvSpPr>
        <p:spPr/>
        <p:txBody>
          <a:bodyPr/>
          <a:lstStyle/>
          <a:p>
            <a:r>
              <a:rPr lang="en-US" dirty="0"/>
              <a:t>Create function file when you’re going to add main functions</a:t>
            </a:r>
          </a:p>
          <a:p>
            <a:r>
              <a:rPr lang="en-US" dirty="0"/>
              <a:t>Create Test.py file and add class which will use </a:t>
            </a:r>
            <a:r>
              <a:rPr lang="en-US" dirty="0" err="1"/>
              <a:t>TestCase</a:t>
            </a:r>
            <a:r>
              <a:rPr lang="en-US" dirty="0"/>
              <a:t> and assert functions to test the functions.</a:t>
            </a:r>
          </a:p>
          <a:p>
            <a:r>
              <a:rPr lang="en-US" dirty="0"/>
              <a:t>Use this command to run the test:</a:t>
            </a:r>
          </a:p>
          <a:p>
            <a:pPr lvl="1"/>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r>
              <a:rPr lang="en-US" dirty="0"/>
              <a:t>Remember we’ll be using docker compose through out the project to run things separately than the main system.</a:t>
            </a:r>
          </a:p>
          <a:p>
            <a:endParaRPr lang="en-US" dirty="0"/>
          </a:p>
        </p:txBody>
      </p:sp>
    </p:spTree>
    <p:extLst>
      <p:ext uri="{BB962C8B-B14F-4D97-AF65-F5344CB8AC3E}">
        <p14:creationId xmlns:p14="http://schemas.microsoft.com/office/powerpoint/2010/main" val="381956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F76D-4797-45A3-BFF4-48E187752BB9}"/>
              </a:ext>
            </a:extLst>
          </p:cNvPr>
          <p:cNvSpPr>
            <a:spLocks noGrp="1"/>
          </p:cNvSpPr>
          <p:nvPr>
            <p:ph type="title"/>
          </p:nvPr>
        </p:nvSpPr>
        <p:spPr/>
        <p:txBody>
          <a:bodyPr/>
          <a:lstStyle/>
          <a:p>
            <a:r>
              <a:rPr lang="en-US" dirty="0"/>
              <a:t>Create Core App</a:t>
            </a:r>
            <a:endParaRPr lang="en-CA" dirty="0"/>
          </a:p>
        </p:txBody>
      </p:sp>
      <p:sp>
        <p:nvSpPr>
          <p:cNvPr id="3" name="Content Placeholder 2">
            <a:extLst>
              <a:ext uri="{FF2B5EF4-FFF2-40B4-BE49-F238E27FC236}">
                <a16:creationId xmlns:a16="http://schemas.microsoft.com/office/drawing/2014/main" id="{7ECFEA08-5029-4E6E-8723-6BE091963256}"/>
              </a:ext>
            </a:extLst>
          </p:cNvPr>
          <p:cNvSpPr>
            <a:spLocks noGrp="1"/>
          </p:cNvSpPr>
          <p:nvPr>
            <p:ph idx="1"/>
          </p:nvPr>
        </p:nvSpPr>
        <p:spPr/>
        <p:txBody>
          <a:bodyPr/>
          <a:lstStyle/>
          <a:p>
            <a:r>
              <a:rPr lang="en-US" dirty="0"/>
              <a:t>The reason to setup core application module is to have all common configurations in one app.</a:t>
            </a:r>
          </a:p>
          <a:p>
            <a:pPr lvl="1"/>
            <a:r>
              <a:rPr lang="en-US" dirty="0"/>
              <a:t>May include:</a:t>
            </a:r>
          </a:p>
          <a:p>
            <a:pPr lvl="2"/>
            <a:r>
              <a:rPr lang="en-US" dirty="0"/>
              <a:t>Migrations</a:t>
            </a:r>
          </a:p>
          <a:p>
            <a:pPr lvl="2"/>
            <a:r>
              <a:rPr lang="en-US" dirty="0"/>
              <a:t>Databases</a:t>
            </a:r>
          </a:p>
          <a:p>
            <a:r>
              <a:rPr lang="en-US" dirty="0"/>
              <a:t>Setup:</a:t>
            </a:r>
          </a:p>
          <a:p>
            <a:pPr lvl="1"/>
            <a:r>
              <a:rPr lang="en-US" sz="1800" dirty="0">
                <a:solidFill>
                  <a:prstClr val="black"/>
                </a:solidFill>
                <a:latin typeface="Lucida Console" panose="020B0609040504020204" pitchFamily="49" charset="0"/>
              </a:rPr>
              <a:t>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startapp</a:t>
            </a:r>
            <a:r>
              <a:rPr lang="en-US" sz="1800" dirty="0">
                <a:solidFill>
                  <a:prstClr val="black"/>
                </a:solidFill>
                <a:latin typeface="Lucida Console" panose="020B0609040504020204" pitchFamily="49" charset="0"/>
              </a:rPr>
              <a:t> core"</a:t>
            </a:r>
          </a:p>
          <a:p>
            <a:pPr lvl="1"/>
            <a:r>
              <a:rPr lang="en-US" dirty="0"/>
              <a:t>Remove tests.py and views.py</a:t>
            </a:r>
          </a:p>
          <a:p>
            <a:pPr lvl="2"/>
            <a:r>
              <a:rPr lang="en-US" dirty="0"/>
              <a:t>We’ll have separate folder for tests functions and core project does not serve any views.</a:t>
            </a:r>
          </a:p>
          <a:p>
            <a:pPr lvl="1"/>
            <a:r>
              <a:rPr lang="en-US" dirty="0"/>
              <a:t>Create Tests folder inside core folder and add __init__.py file in that folder.</a:t>
            </a:r>
          </a:p>
          <a:p>
            <a:pPr lvl="1"/>
            <a:r>
              <a:rPr lang="en-US" dirty="0"/>
              <a:t>Add core app to </a:t>
            </a:r>
            <a:r>
              <a:rPr lang="en-US" dirty="0" err="1"/>
              <a:t>installed_apps</a:t>
            </a:r>
            <a:r>
              <a:rPr lang="en-US" dirty="0"/>
              <a:t> list in settings.py</a:t>
            </a:r>
          </a:p>
        </p:txBody>
      </p:sp>
    </p:spTree>
    <p:extLst>
      <p:ext uri="{BB962C8B-B14F-4D97-AF65-F5344CB8AC3E}">
        <p14:creationId xmlns:p14="http://schemas.microsoft.com/office/powerpoint/2010/main" val="86884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1361</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Lucida Console</vt:lpstr>
      <vt:lpstr>Office Theme</vt:lpstr>
      <vt:lpstr>Advance Django</vt:lpstr>
      <vt:lpstr>Why Advance Django</vt:lpstr>
      <vt:lpstr>Technologies</vt:lpstr>
      <vt:lpstr>Steps</vt:lpstr>
      <vt:lpstr>Setup Docker &amp; Django</vt:lpstr>
      <vt:lpstr>Setup Docker &amp; Django</vt:lpstr>
      <vt:lpstr>Setting up Travis CI</vt:lpstr>
      <vt:lpstr>Setup Test file</vt:lpstr>
      <vt:lpstr>Create Core App</vt:lpstr>
      <vt:lpstr>Core App Custom Model</vt:lpstr>
      <vt:lpstr>Admin Setup</vt:lpstr>
      <vt:lpstr>Make a way for the database</vt:lpstr>
      <vt:lpstr>Mocking</vt:lpstr>
      <vt:lpstr>Continuation in database setup</vt:lpstr>
      <vt:lpstr>Cont.</vt:lpstr>
      <vt:lpstr>View on browser</vt:lpstr>
      <vt:lpstr>Now lets manage users (CRUD on users)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Django</dc:title>
  <dc:creator>smit shah</dc:creator>
  <cp:lastModifiedBy>smit shah</cp:lastModifiedBy>
  <cp:revision>31</cp:revision>
  <dcterms:created xsi:type="dcterms:W3CDTF">2022-01-07T00:34:07Z</dcterms:created>
  <dcterms:modified xsi:type="dcterms:W3CDTF">2022-01-10T06:23:13Z</dcterms:modified>
</cp:coreProperties>
</file>