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D221-7D21-4530-8DB3-4A35B7D8B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6D0B7D-5842-46F5-B2C9-CDCB111F4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ADAB626-DE48-4642-ABF8-5BC9602B27AB}"/>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5D45C4EA-5A5E-47BB-A4C8-8C0F377841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A852CA2-6E0C-4450-84D3-F6EC91FEF204}"/>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2772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E810-CFF4-4AA3-B066-387FE6F7AD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5F11B3-956A-4571-A894-05344443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A84C8C-99F9-4A98-8B3D-B5F06560F6F4}"/>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987DD7BD-4FDF-47F0-9E50-8400F9014B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064267D-A9E4-4235-8B73-D070512B581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9115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4C122-16A9-4526-993E-2E07CDDEF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363318C-00C1-4AF0-8CB9-12C8D17DC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10811-2780-405A-AA95-216EB9C93B54}"/>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262FDA4E-B1E4-4F78-A68A-2A37310E4F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9EDD32-C3FF-42F7-92B4-4231F266BA5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222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B3C-8C04-4868-944E-CCDC1416A6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50685D-C6B6-40D8-85D9-65D28565F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AF331F-C000-4426-B5ED-9DDF6E59FD77}"/>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8FAFAAD0-8067-4974-A672-1008897D9E3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C15F6-059C-40A6-A56B-011CE163023B}"/>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88759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AD23-A06B-4815-9005-8EC257834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C039DB-29F0-4EDB-92BB-554851196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97D25F-A4B2-46A3-8328-7B29353258D5}"/>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4F4E596C-CD99-4ED6-983D-FB9A20131B9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4EAC63-3130-4887-A493-0D5BB5C855D8}"/>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306375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8223-1C20-478F-8252-469FF4BDFD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42F2D-2FC6-411D-B64B-750649C2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22B9048-F766-44FE-B87E-9242B2772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8B27A29-3309-4F33-8DB9-17CE9475C38E}"/>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A21F7B54-0931-4522-88BE-30ED2E677D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BE3E7-8168-4390-B1DB-EE064154D486}"/>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6685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146A-2BE3-4F25-8008-FA458BF1972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2EAF76-5C1F-444C-A6A6-2098A16AA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B860E-C511-4FBE-AE82-C64CD7EEA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6490DD-BC0A-447A-ABF5-984D266F2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F7D9F-E555-41D0-9B5C-88DE9C0A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6C1382-A7A3-46CA-BC6A-CBD39572A4B8}"/>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8" name="Footer Placeholder 7">
            <a:extLst>
              <a:ext uri="{FF2B5EF4-FFF2-40B4-BE49-F238E27FC236}">
                <a16:creationId xmlns:a16="http://schemas.microsoft.com/office/drawing/2014/main" id="{9E83F541-4BAC-4978-BF30-9F7D04C666A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1148CB-584A-4C6E-A7E5-8E819ED3A8E7}"/>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253291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C37D-92A0-46FD-ABE8-B947465C49E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74A685-00F6-4E7D-859F-2E4A8BC02A25}"/>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4" name="Footer Placeholder 3">
            <a:extLst>
              <a:ext uri="{FF2B5EF4-FFF2-40B4-BE49-F238E27FC236}">
                <a16:creationId xmlns:a16="http://schemas.microsoft.com/office/drawing/2014/main" id="{C08AE30A-B3F3-4FFF-A935-9549D69886B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C2FF4F4-E6A2-4FBA-821B-E4E6D64BCFF0}"/>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61310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5719A-65EF-477B-8E35-5D5021E0CF1A}"/>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3" name="Footer Placeholder 2">
            <a:extLst>
              <a:ext uri="{FF2B5EF4-FFF2-40B4-BE49-F238E27FC236}">
                <a16:creationId xmlns:a16="http://schemas.microsoft.com/office/drawing/2014/main" id="{F9AF5741-97CC-43D3-98D6-49F537A7A56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6F0611A-184F-4870-9BFE-CD06C84BD0D3}"/>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30964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4253-3211-4BCA-B3B0-D8C759F6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58E6E3-884B-48EF-973F-2B45F987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92B3174-ECC9-4949-8CBE-949C82251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966A4-0F4A-4862-A847-38F73920CBF2}"/>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2C92D13C-331F-4D69-929A-675FA019309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D263CE0-A3C9-4AB1-9D21-1EF15EF82ECD}"/>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89718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07-9C02-4AA9-8C89-75B95643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5E874-C97E-4D71-80C6-A5C81B45D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D0414E7-6195-4CA7-90EE-E4F644918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CFBD7-31FD-4A26-93F0-DF24946A464E}"/>
              </a:ext>
            </a:extLst>
          </p:cNvPr>
          <p:cNvSpPr>
            <a:spLocks noGrp="1"/>
          </p:cNvSpPr>
          <p:nvPr>
            <p:ph type="dt" sz="half" idx="10"/>
          </p:nvPr>
        </p:nvSpPr>
        <p:spPr/>
        <p:txBody>
          <a:bodyPr/>
          <a:lstStyle/>
          <a:p>
            <a:fld id="{2917F6B5-2107-4D80-BD2C-D086FFE2E6AE}" type="datetimeFigureOut">
              <a:rPr lang="en-CA" smtClean="0"/>
              <a:t>2022-01-09</a:t>
            </a:fld>
            <a:endParaRPr lang="en-CA"/>
          </a:p>
        </p:txBody>
      </p:sp>
      <p:sp>
        <p:nvSpPr>
          <p:cNvPr id="6" name="Footer Placeholder 5">
            <a:extLst>
              <a:ext uri="{FF2B5EF4-FFF2-40B4-BE49-F238E27FC236}">
                <a16:creationId xmlns:a16="http://schemas.microsoft.com/office/drawing/2014/main" id="{D7B2D0CD-A3CB-4737-A4D5-56B06FC004A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17ACA6-F2EA-4965-9FBD-29E00320C3EF}"/>
              </a:ext>
            </a:extLst>
          </p:cNvPr>
          <p:cNvSpPr>
            <a:spLocks noGrp="1"/>
          </p:cNvSpPr>
          <p:nvPr>
            <p:ph type="sldNum" sz="quarter" idx="12"/>
          </p:nvPr>
        </p:nvSpPr>
        <p:spPr/>
        <p:txBody>
          <a:bodyPr/>
          <a:lstStyle/>
          <a:p>
            <a:fld id="{39232646-9C7A-49D2-9146-197827EF411D}" type="slidenum">
              <a:rPr lang="en-CA" smtClean="0"/>
              <a:t>‹#›</a:t>
            </a:fld>
            <a:endParaRPr lang="en-CA"/>
          </a:p>
        </p:txBody>
      </p:sp>
    </p:spTree>
    <p:extLst>
      <p:ext uri="{BB962C8B-B14F-4D97-AF65-F5344CB8AC3E}">
        <p14:creationId xmlns:p14="http://schemas.microsoft.com/office/powerpoint/2010/main" val="1547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EA61F-2CF3-49FD-9BC0-0AB7215FF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7217066-89CF-45F5-AED2-CD129F38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9B017-ED71-445B-9C2F-AD86372A73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F6B5-2107-4D80-BD2C-D086FFE2E6AE}" type="datetimeFigureOut">
              <a:rPr lang="en-CA" smtClean="0"/>
              <a:t>2022-01-09</a:t>
            </a:fld>
            <a:endParaRPr lang="en-CA"/>
          </a:p>
        </p:txBody>
      </p:sp>
      <p:sp>
        <p:nvSpPr>
          <p:cNvPr id="5" name="Footer Placeholder 4">
            <a:extLst>
              <a:ext uri="{FF2B5EF4-FFF2-40B4-BE49-F238E27FC236}">
                <a16:creationId xmlns:a16="http://schemas.microsoft.com/office/drawing/2014/main" id="{CD118F52-EA10-4FEF-8F2C-7E3E50199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D90EFA6-779D-4644-B974-1431D4BB1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2646-9C7A-49D2-9146-197827EF411D}" type="slidenum">
              <a:rPr lang="en-CA" smtClean="0"/>
              <a:t>‹#›</a:t>
            </a:fld>
            <a:endParaRPr lang="en-CA"/>
          </a:p>
        </p:txBody>
      </p:sp>
    </p:spTree>
    <p:extLst>
      <p:ext uri="{BB962C8B-B14F-4D97-AF65-F5344CB8AC3E}">
        <p14:creationId xmlns:p14="http://schemas.microsoft.com/office/powerpoint/2010/main" val="306240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D764-5D4D-4FC2-BB25-62CFD0A96AD2}"/>
              </a:ext>
            </a:extLst>
          </p:cNvPr>
          <p:cNvSpPr>
            <a:spLocks noGrp="1"/>
          </p:cNvSpPr>
          <p:nvPr>
            <p:ph type="ctrTitle"/>
          </p:nvPr>
        </p:nvSpPr>
        <p:spPr/>
        <p:txBody>
          <a:bodyPr/>
          <a:lstStyle/>
          <a:p>
            <a:r>
              <a:rPr lang="en-CA" dirty="0"/>
              <a:t>Advance Django</a:t>
            </a:r>
          </a:p>
        </p:txBody>
      </p:sp>
      <p:sp>
        <p:nvSpPr>
          <p:cNvPr id="3" name="Subtitle 2">
            <a:extLst>
              <a:ext uri="{FF2B5EF4-FFF2-40B4-BE49-F238E27FC236}">
                <a16:creationId xmlns:a16="http://schemas.microsoft.com/office/drawing/2014/main" id="{90815F04-5A88-4D4C-B360-3C3E129987E5}"/>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096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F54-AD14-43AF-9418-C3C2C29DAFFE}"/>
              </a:ext>
            </a:extLst>
          </p:cNvPr>
          <p:cNvSpPr>
            <a:spLocks noGrp="1"/>
          </p:cNvSpPr>
          <p:nvPr>
            <p:ph type="title"/>
          </p:nvPr>
        </p:nvSpPr>
        <p:spPr/>
        <p:txBody>
          <a:bodyPr/>
          <a:lstStyle/>
          <a:p>
            <a:r>
              <a:rPr lang="en-US" dirty="0"/>
              <a:t>Core App Custom Model</a:t>
            </a:r>
            <a:endParaRPr lang="en-CA" dirty="0"/>
          </a:p>
        </p:txBody>
      </p:sp>
      <p:sp>
        <p:nvSpPr>
          <p:cNvPr id="3" name="Content Placeholder 2">
            <a:extLst>
              <a:ext uri="{FF2B5EF4-FFF2-40B4-BE49-F238E27FC236}">
                <a16:creationId xmlns:a16="http://schemas.microsoft.com/office/drawing/2014/main" id="{C9280B11-434C-47E4-B454-A0B3BC2F3065}"/>
              </a:ext>
            </a:extLst>
          </p:cNvPr>
          <p:cNvSpPr>
            <a:spLocks noGrp="1"/>
          </p:cNvSpPr>
          <p:nvPr>
            <p:ph idx="1"/>
          </p:nvPr>
        </p:nvSpPr>
        <p:spPr/>
        <p:txBody>
          <a:bodyPr/>
          <a:lstStyle/>
          <a:p>
            <a:r>
              <a:rPr lang="en-US" dirty="0"/>
              <a:t>Before creating custom user model (for login n all), create test files to run tests on base user model.</a:t>
            </a:r>
          </a:p>
          <a:p>
            <a:r>
              <a:rPr lang="en-US" dirty="0"/>
              <a:t>Then create custom user model.</a:t>
            </a:r>
          </a:p>
          <a:p>
            <a:pPr lvl="1"/>
            <a:r>
              <a:rPr lang="en-US" dirty="0"/>
              <a:t>You’ll have to create user manager as well.</a:t>
            </a:r>
          </a:p>
          <a:p>
            <a:pPr lvl="1"/>
            <a:r>
              <a:rPr lang="en-US" dirty="0"/>
              <a:t>Add user model to settings.</a:t>
            </a:r>
          </a:p>
          <a:p>
            <a:pPr lvl="1"/>
            <a:r>
              <a:rPr lang="en-US" dirty="0"/>
              <a:t>Then run migration using command: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makemigrations</a:t>
            </a:r>
            <a:r>
              <a:rPr lang="en-US" sz="1800" dirty="0">
                <a:solidFill>
                  <a:prstClr val="black"/>
                </a:solidFill>
                <a:latin typeface="Lucida Console" panose="020B0609040504020204" pitchFamily="49" charset="0"/>
              </a:rPr>
              <a:t> core"</a:t>
            </a:r>
          </a:p>
          <a:p>
            <a:pPr lvl="1"/>
            <a:r>
              <a:rPr lang="en-CA" dirty="0"/>
              <a:t>Then run the test command to check everything’s working: </a:t>
            </a:r>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pPr lvl="1"/>
            <a:endParaRPr lang="en-CA" dirty="0"/>
          </a:p>
          <a:p>
            <a:pPr lvl="1"/>
            <a:endParaRPr lang="en-CA" dirty="0"/>
          </a:p>
        </p:txBody>
      </p:sp>
    </p:spTree>
    <p:extLst>
      <p:ext uri="{BB962C8B-B14F-4D97-AF65-F5344CB8AC3E}">
        <p14:creationId xmlns:p14="http://schemas.microsoft.com/office/powerpoint/2010/main" val="408582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DCD-C8DD-42B1-96F9-996FC1956FFD}"/>
              </a:ext>
            </a:extLst>
          </p:cNvPr>
          <p:cNvSpPr>
            <a:spLocks noGrp="1"/>
          </p:cNvSpPr>
          <p:nvPr>
            <p:ph type="title"/>
          </p:nvPr>
        </p:nvSpPr>
        <p:spPr/>
        <p:txBody>
          <a:bodyPr/>
          <a:lstStyle/>
          <a:p>
            <a:r>
              <a:rPr lang="en-US" dirty="0"/>
              <a:t>Admin Setup</a:t>
            </a:r>
            <a:endParaRPr lang="en-CA" dirty="0"/>
          </a:p>
        </p:txBody>
      </p:sp>
      <p:sp>
        <p:nvSpPr>
          <p:cNvPr id="3" name="Content Placeholder 2">
            <a:extLst>
              <a:ext uri="{FF2B5EF4-FFF2-40B4-BE49-F238E27FC236}">
                <a16:creationId xmlns:a16="http://schemas.microsoft.com/office/drawing/2014/main" id="{8ACE3EEC-F82D-40B2-A838-0FDFCA63EC7D}"/>
              </a:ext>
            </a:extLst>
          </p:cNvPr>
          <p:cNvSpPr>
            <a:spLocks noGrp="1"/>
          </p:cNvSpPr>
          <p:nvPr>
            <p:ph idx="1"/>
          </p:nvPr>
        </p:nvSpPr>
        <p:spPr/>
        <p:txBody>
          <a:bodyPr/>
          <a:lstStyle/>
          <a:p>
            <a:r>
              <a:rPr lang="en-US" dirty="0"/>
              <a:t>To call tests on admin, create test_admin.py in tests folder.</a:t>
            </a:r>
          </a:p>
          <a:p>
            <a:pPr lvl="1"/>
            <a:r>
              <a:rPr lang="en-CA" dirty="0"/>
              <a:t>Setup function will force login the admin and create new user.</a:t>
            </a:r>
          </a:p>
          <a:p>
            <a:pPr lvl="1"/>
            <a:r>
              <a:rPr lang="en-CA" dirty="0"/>
              <a:t>Test user listed will check if users will be listed on the </a:t>
            </a:r>
            <a:r>
              <a:rPr lang="en-CA" dirty="0" err="1"/>
              <a:t>url</a:t>
            </a:r>
            <a:r>
              <a:rPr lang="en-CA" dirty="0"/>
              <a:t> or not.</a:t>
            </a:r>
          </a:p>
          <a:p>
            <a:pPr lvl="2"/>
            <a:r>
              <a:rPr lang="en-CA" dirty="0"/>
              <a:t>to make the test successful, new model (</a:t>
            </a:r>
            <a:r>
              <a:rPr lang="en-CA" dirty="0" err="1"/>
              <a:t>UserAdmin</a:t>
            </a:r>
            <a:r>
              <a:rPr lang="en-CA" dirty="0"/>
              <a:t>) needs to be created and registered.</a:t>
            </a:r>
          </a:p>
          <a:p>
            <a:pPr lvl="2"/>
            <a:r>
              <a:rPr lang="en-CA" dirty="0" err="1"/>
              <a:t>UserAdmin</a:t>
            </a:r>
            <a:r>
              <a:rPr lang="en-CA" dirty="0"/>
              <a:t> will allow us to make changes in other </a:t>
            </a:r>
            <a:r>
              <a:rPr lang="en-CA" dirty="0" err="1"/>
              <a:t>users’s</a:t>
            </a:r>
            <a:r>
              <a:rPr lang="en-CA" dirty="0"/>
              <a:t> data using admin panel. </a:t>
            </a:r>
            <a:r>
              <a:rPr lang="en-CA" dirty="0" err="1"/>
              <a:t>ie</a:t>
            </a:r>
            <a:r>
              <a:rPr lang="en-CA" dirty="0"/>
              <a:t> passwords. Admin can change user’s information from the admin panel.</a:t>
            </a:r>
          </a:p>
          <a:p>
            <a:pPr lvl="2"/>
            <a:r>
              <a:rPr lang="en-CA" dirty="0"/>
              <a:t>Admin features: list users, edit users, add user, (delete may not require </a:t>
            </a:r>
            <a:r>
              <a:rPr lang="en-CA"/>
              <a:t>any changes)</a:t>
            </a:r>
            <a:endParaRPr lang="en-CA" dirty="0"/>
          </a:p>
          <a:p>
            <a:pPr lvl="2"/>
            <a:r>
              <a:rPr lang="en-CA" dirty="0"/>
              <a:t>Note: remember that these features are already implemented by Django… if we had not made any changes into their code, we would not need to make test calls for it. ( by changes I means overriding default user methods create/update to support email rather username.)</a:t>
            </a:r>
          </a:p>
        </p:txBody>
      </p:sp>
    </p:spTree>
    <p:extLst>
      <p:ext uri="{BB962C8B-B14F-4D97-AF65-F5344CB8AC3E}">
        <p14:creationId xmlns:p14="http://schemas.microsoft.com/office/powerpoint/2010/main" val="143525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C36-83CB-4981-9379-43EC8DC835DF}"/>
              </a:ext>
            </a:extLst>
          </p:cNvPr>
          <p:cNvSpPr>
            <a:spLocks noGrp="1"/>
          </p:cNvSpPr>
          <p:nvPr>
            <p:ph type="title"/>
          </p:nvPr>
        </p:nvSpPr>
        <p:spPr/>
        <p:txBody>
          <a:bodyPr/>
          <a:lstStyle/>
          <a:p>
            <a:r>
              <a:rPr lang="en-US" dirty="0"/>
              <a:t>Notes</a:t>
            </a:r>
            <a:endParaRPr lang="en-CA" dirty="0"/>
          </a:p>
        </p:txBody>
      </p:sp>
      <p:sp>
        <p:nvSpPr>
          <p:cNvPr id="3" name="Content Placeholder 2">
            <a:extLst>
              <a:ext uri="{FF2B5EF4-FFF2-40B4-BE49-F238E27FC236}">
                <a16:creationId xmlns:a16="http://schemas.microsoft.com/office/drawing/2014/main" id="{A1D327CE-7AE7-459F-A902-86104F4373FA}"/>
              </a:ext>
            </a:extLst>
          </p:cNvPr>
          <p:cNvSpPr>
            <a:spLocks noGrp="1"/>
          </p:cNvSpPr>
          <p:nvPr>
            <p:ph idx="1"/>
          </p:nvPr>
        </p:nvSpPr>
        <p:spPr/>
        <p:txBody>
          <a:bodyPr/>
          <a:lstStyle/>
          <a:p>
            <a:r>
              <a:rPr lang="en-US" dirty="0"/>
              <a:t>Always run docker-compose build command when adding new module to requirement file.</a:t>
            </a:r>
          </a:p>
          <a:p>
            <a:r>
              <a:rPr lang="en-US" dirty="0"/>
              <a:t>Always write test first before developing models.</a:t>
            </a:r>
          </a:p>
          <a:p>
            <a:endParaRPr lang="en-CA" dirty="0"/>
          </a:p>
        </p:txBody>
      </p:sp>
    </p:spTree>
    <p:extLst>
      <p:ext uri="{BB962C8B-B14F-4D97-AF65-F5344CB8AC3E}">
        <p14:creationId xmlns:p14="http://schemas.microsoft.com/office/powerpoint/2010/main" val="131227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E257-CD07-48E8-8EC8-AD05B4B04EE1}"/>
              </a:ext>
            </a:extLst>
          </p:cNvPr>
          <p:cNvSpPr>
            <a:spLocks noGrp="1"/>
          </p:cNvSpPr>
          <p:nvPr>
            <p:ph type="title"/>
          </p:nvPr>
        </p:nvSpPr>
        <p:spPr/>
        <p:txBody>
          <a:bodyPr/>
          <a:lstStyle/>
          <a:p>
            <a:r>
              <a:rPr lang="en-CA" dirty="0"/>
              <a:t>Why Advance Django</a:t>
            </a:r>
          </a:p>
        </p:txBody>
      </p:sp>
      <p:sp>
        <p:nvSpPr>
          <p:cNvPr id="3" name="Content Placeholder 2">
            <a:extLst>
              <a:ext uri="{FF2B5EF4-FFF2-40B4-BE49-F238E27FC236}">
                <a16:creationId xmlns:a16="http://schemas.microsoft.com/office/drawing/2014/main" id="{27CD702B-8D08-486C-AD62-A69581C4F30B}"/>
              </a:ext>
            </a:extLst>
          </p:cNvPr>
          <p:cNvSpPr>
            <a:spLocks noGrp="1"/>
          </p:cNvSpPr>
          <p:nvPr>
            <p:ph idx="1"/>
          </p:nvPr>
        </p:nvSpPr>
        <p:spPr/>
        <p:txBody>
          <a:bodyPr/>
          <a:lstStyle/>
          <a:p>
            <a:r>
              <a:rPr lang="en-CA" dirty="0"/>
              <a:t>In basics, we’ve learnt a lot of Django concept. Those concepts are good enough to work for a production ready project.</a:t>
            </a:r>
          </a:p>
          <a:p>
            <a:r>
              <a:rPr lang="en-CA" dirty="0"/>
              <a:t>But what you’ll learn in this project is additional technologies that can be used for Django like Docker and Postgres. Along with that, you’ll be learning TDD based development approach which is quite tough but is necessary in long term development process.</a:t>
            </a:r>
          </a:p>
          <a:p>
            <a:r>
              <a:rPr lang="en-CA" dirty="0"/>
              <a:t> </a:t>
            </a:r>
          </a:p>
        </p:txBody>
      </p:sp>
    </p:spTree>
    <p:extLst>
      <p:ext uri="{BB962C8B-B14F-4D97-AF65-F5344CB8AC3E}">
        <p14:creationId xmlns:p14="http://schemas.microsoft.com/office/powerpoint/2010/main" val="26164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832-08C7-4D79-87D0-1DE6AD12153C}"/>
              </a:ext>
            </a:extLst>
          </p:cNvPr>
          <p:cNvSpPr>
            <a:spLocks noGrp="1"/>
          </p:cNvSpPr>
          <p:nvPr>
            <p:ph type="title"/>
          </p:nvPr>
        </p:nvSpPr>
        <p:spPr/>
        <p:txBody>
          <a:bodyPr/>
          <a:lstStyle/>
          <a:p>
            <a:r>
              <a:rPr lang="en-CA" dirty="0"/>
              <a:t>Technologies</a:t>
            </a:r>
          </a:p>
        </p:txBody>
      </p:sp>
      <p:sp>
        <p:nvSpPr>
          <p:cNvPr id="3" name="Content Placeholder 2">
            <a:extLst>
              <a:ext uri="{FF2B5EF4-FFF2-40B4-BE49-F238E27FC236}">
                <a16:creationId xmlns:a16="http://schemas.microsoft.com/office/drawing/2014/main" id="{BE106897-E32A-4EDD-A062-B2720E688BE1}"/>
              </a:ext>
            </a:extLst>
          </p:cNvPr>
          <p:cNvSpPr>
            <a:spLocks noGrp="1"/>
          </p:cNvSpPr>
          <p:nvPr>
            <p:ph idx="1"/>
          </p:nvPr>
        </p:nvSpPr>
        <p:spPr/>
        <p:txBody>
          <a:bodyPr/>
          <a:lstStyle/>
          <a:p>
            <a:r>
              <a:rPr lang="en-CA" dirty="0"/>
              <a:t>Python</a:t>
            </a:r>
          </a:p>
          <a:p>
            <a:r>
              <a:rPr lang="en-CA" dirty="0"/>
              <a:t>Django</a:t>
            </a:r>
          </a:p>
          <a:p>
            <a:r>
              <a:rPr lang="en-CA" dirty="0"/>
              <a:t>Django REST Framework</a:t>
            </a:r>
          </a:p>
          <a:p>
            <a:r>
              <a:rPr lang="en-CA" dirty="0"/>
              <a:t>Docker</a:t>
            </a:r>
          </a:p>
          <a:p>
            <a:r>
              <a:rPr lang="en-CA" dirty="0"/>
              <a:t>Travis-CI ( to test code on changes and notify if anything’s broken)</a:t>
            </a:r>
          </a:p>
          <a:p>
            <a:r>
              <a:rPr lang="en-CA" dirty="0"/>
              <a:t>Postgres</a:t>
            </a:r>
          </a:p>
          <a:p>
            <a:r>
              <a:rPr lang="en-CA" dirty="0"/>
              <a:t>TDD</a:t>
            </a:r>
          </a:p>
        </p:txBody>
      </p:sp>
    </p:spTree>
    <p:extLst>
      <p:ext uri="{BB962C8B-B14F-4D97-AF65-F5344CB8AC3E}">
        <p14:creationId xmlns:p14="http://schemas.microsoft.com/office/powerpoint/2010/main" val="320340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8CB2-2DA0-4183-89E4-9ACA768DD376}"/>
              </a:ext>
            </a:extLst>
          </p:cNvPr>
          <p:cNvSpPr>
            <a:spLocks noGrp="1"/>
          </p:cNvSpPr>
          <p:nvPr>
            <p:ph type="title"/>
          </p:nvPr>
        </p:nvSpPr>
        <p:spPr/>
        <p:txBody>
          <a:bodyPr/>
          <a:lstStyle/>
          <a:p>
            <a:r>
              <a:rPr lang="en-CA" dirty="0"/>
              <a:t>Steps</a:t>
            </a:r>
          </a:p>
        </p:txBody>
      </p:sp>
      <p:sp>
        <p:nvSpPr>
          <p:cNvPr id="3" name="Content Placeholder 2">
            <a:extLst>
              <a:ext uri="{FF2B5EF4-FFF2-40B4-BE49-F238E27FC236}">
                <a16:creationId xmlns:a16="http://schemas.microsoft.com/office/drawing/2014/main" id="{781A7306-2D36-4394-AEC4-D3AE17870378}"/>
              </a:ext>
            </a:extLst>
          </p:cNvPr>
          <p:cNvSpPr>
            <a:spLocks noGrp="1"/>
          </p:cNvSpPr>
          <p:nvPr>
            <p:ph idx="1"/>
          </p:nvPr>
        </p:nvSpPr>
        <p:spPr/>
        <p:txBody>
          <a:bodyPr/>
          <a:lstStyle/>
          <a:p>
            <a:pPr marL="514350" indent="-514350">
              <a:buFont typeface="+mj-lt"/>
              <a:buAutoNum type="arabicPeriod"/>
            </a:pPr>
            <a:r>
              <a:rPr lang="en-CA" dirty="0"/>
              <a:t>Create Git Project</a:t>
            </a:r>
          </a:p>
          <a:p>
            <a:pPr marL="514350" indent="-514350">
              <a:buFont typeface="+mj-lt"/>
              <a:buAutoNum type="arabicPeriod"/>
            </a:pPr>
            <a:r>
              <a:rPr lang="en-CA" dirty="0"/>
              <a:t>Setup Docker &amp; Django project</a:t>
            </a:r>
          </a:p>
        </p:txBody>
      </p:sp>
    </p:spTree>
    <p:extLst>
      <p:ext uri="{BB962C8B-B14F-4D97-AF65-F5344CB8AC3E}">
        <p14:creationId xmlns:p14="http://schemas.microsoft.com/office/powerpoint/2010/main" val="52608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314F-E7EF-4E05-82EA-5F65B2EC8832}"/>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D9E5F7C4-CD08-4FFF-A4F3-AF7C6DDC1FFF}"/>
              </a:ext>
            </a:extLst>
          </p:cNvPr>
          <p:cNvSpPr>
            <a:spLocks noGrp="1"/>
          </p:cNvSpPr>
          <p:nvPr>
            <p:ph idx="1"/>
          </p:nvPr>
        </p:nvSpPr>
        <p:spPr/>
        <p:txBody>
          <a:bodyPr/>
          <a:lstStyle/>
          <a:p>
            <a:r>
              <a:rPr lang="en-CA" dirty="0"/>
              <a:t>Create </a:t>
            </a:r>
            <a:r>
              <a:rPr lang="en-CA" dirty="0" err="1"/>
              <a:t>Dockerfile</a:t>
            </a:r>
            <a:endParaRPr lang="en-CA" dirty="0"/>
          </a:p>
          <a:p>
            <a:pPr lvl="1"/>
            <a:r>
              <a:rPr lang="en-CA" dirty="0"/>
              <a:t>Select </a:t>
            </a:r>
            <a:r>
              <a:rPr lang="en-CA" dirty="0" err="1"/>
              <a:t>linux</a:t>
            </a:r>
            <a:r>
              <a:rPr lang="en-CA" dirty="0"/>
              <a:t> version (alpine)</a:t>
            </a:r>
          </a:p>
          <a:p>
            <a:pPr lvl="1"/>
            <a:r>
              <a:rPr lang="en-CA" dirty="0"/>
              <a:t>Install python packages (requirements.txt)</a:t>
            </a:r>
          </a:p>
          <a:p>
            <a:pPr lvl="1"/>
            <a:r>
              <a:rPr lang="en-CA" dirty="0"/>
              <a:t>Setup working </a:t>
            </a:r>
            <a:r>
              <a:rPr lang="en-CA" dirty="0" err="1"/>
              <a:t>dir</a:t>
            </a:r>
            <a:r>
              <a:rPr lang="en-CA" dirty="0"/>
              <a:t> (/app)</a:t>
            </a:r>
          </a:p>
          <a:p>
            <a:pPr lvl="1"/>
            <a:r>
              <a:rPr lang="en-CA" dirty="0"/>
              <a:t>Add user (user)</a:t>
            </a:r>
          </a:p>
          <a:p>
            <a:r>
              <a:rPr lang="en-CA" dirty="0"/>
              <a:t>Create Docker-Compose </a:t>
            </a:r>
            <a:r>
              <a:rPr lang="en-CA" dirty="0" err="1"/>
              <a:t>yml</a:t>
            </a:r>
            <a:r>
              <a:rPr lang="en-CA" dirty="0"/>
              <a:t> file</a:t>
            </a:r>
          </a:p>
          <a:p>
            <a:pPr lvl="1"/>
            <a:r>
              <a:rPr lang="en-CA" dirty="0"/>
              <a:t>Create new app service</a:t>
            </a:r>
          </a:p>
          <a:p>
            <a:pPr lvl="1"/>
            <a:r>
              <a:rPr lang="en-CA" dirty="0"/>
              <a:t>Set build context, ports, </a:t>
            </a:r>
            <a:r>
              <a:rPr lang="en-CA" dirty="0" err="1"/>
              <a:t>volumns</a:t>
            </a:r>
            <a:r>
              <a:rPr lang="en-CA" dirty="0"/>
              <a:t>, and commands.</a:t>
            </a:r>
          </a:p>
          <a:p>
            <a:pPr lvl="1"/>
            <a:endParaRPr lang="en-CA" dirty="0"/>
          </a:p>
        </p:txBody>
      </p:sp>
    </p:spTree>
    <p:extLst>
      <p:ext uri="{BB962C8B-B14F-4D97-AF65-F5344CB8AC3E}">
        <p14:creationId xmlns:p14="http://schemas.microsoft.com/office/powerpoint/2010/main" val="102606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C0D1-C891-490C-9F4B-AA1EC30D6E16}"/>
              </a:ext>
            </a:extLst>
          </p:cNvPr>
          <p:cNvSpPr>
            <a:spLocks noGrp="1"/>
          </p:cNvSpPr>
          <p:nvPr>
            <p:ph type="title"/>
          </p:nvPr>
        </p:nvSpPr>
        <p:spPr/>
        <p:txBody>
          <a:bodyPr/>
          <a:lstStyle/>
          <a:p>
            <a:r>
              <a:rPr lang="en-CA" dirty="0"/>
              <a:t>Setup Docker &amp; Django</a:t>
            </a:r>
          </a:p>
        </p:txBody>
      </p:sp>
      <p:sp>
        <p:nvSpPr>
          <p:cNvPr id="3" name="Content Placeholder 2">
            <a:extLst>
              <a:ext uri="{FF2B5EF4-FFF2-40B4-BE49-F238E27FC236}">
                <a16:creationId xmlns:a16="http://schemas.microsoft.com/office/drawing/2014/main" id="{92F79582-32AF-495D-A11C-72DBF49C0BAF}"/>
              </a:ext>
            </a:extLst>
          </p:cNvPr>
          <p:cNvSpPr>
            <a:spLocks noGrp="1"/>
          </p:cNvSpPr>
          <p:nvPr>
            <p:ph idx="1"/>
          </p:nvPr>
        </p:nvSpPr>
        <p:spPr/>
        <p:txBody>
          <a:bodyPr/>
          <a:lstStyle/>
          <a:p>
            <a:r>
              <a:rPr lang="en-CA" dirty="0"/>
              <a:t>Run the following commands</a:t>
            </a:r>
          </a:p>
          <a:p>
            <a:pPr lvl="1"/>
            <a:r>
              <a:rPr lang="en-CA" i="1" dirty="0">
                <a:effectLst>
                  <a:outerShdw blurRad="38100" dist="38100" dir="2700000" algn="tl">
                    <a:srgbClr val="000000">
                      <a:alpha val="43137"/>
                    </a:srgbClr>
                  </a:outerShdw>
                </a:effectLst>
              </a:rPr>
              <a:t>docker build .  </a:t>
            </a:r>
            <a:r>
              <a:rPr lang="en-CA" dirty="0"/>
              <a:t>(build image)</a:t>
            </a:r>
          </a:p>
          <a:p>
            <a:pPr lvl="1"/>
            <a:r>
              <a:rPr lang="en-CA" i="1" dirty="0">
                <a:effectLst>
                  <a:outerShdw blurRad="38100" dist="38100" dir="2700000" algn="tl">
                    <a:srgbClr val="000000">
                      <a:alpha val="43137"/>
                    </a:srgbClr>
                  </a:outerShdw>
                </a:effectLst>
              </a:rPr>
              <a:t>docker-compose build </a:t>
            </a:r>
            <a:r>
              <a:rPr lang="en-CA" dirty="0"/>
              <a:t>(setup services)</a:t>
            </a:r>
          </a:p>
          <a:p>
            <a:pPr lvl="1"/>
            <a:r>
              <a:rPr lang="en-CA" i="1" dirty="0">
                <a:effectLst>
                  <a:outerShdw blurRad="38100" dist="38100" dir="2700000" algn="tl">
                    <a:srgbClr val="000000">
                      <a:alpha val="43137"/>
                    </a:srgbClr>
                  </a:outerShdw>
                </a:effectLst>
              </a:rPr>
              <a:t>docker-compose run app </a:t>
            </a:r>
            <a:r>
              <a:rPr lang="en-CA" i="1" dirty="0" err="1">
                <a:effectLst>
                  <a:outerShdw blurRad="38100" dist="38100" dir="2700000" algn="tl">
                    <a:srgbClr val="000000">
                      <a:alpha val="43137"/>
                    </a:srgbClr>
                  </a:outerShdw>
                </a:effectLst>
              </a:rPr>
              <a:t>sh</a:t>
            </a:r>
            <a:r>
              <a:rPr lang="en-CA" i="1" dirty="0">
                <a:effectLst>
                  <a:outerShdw blurRad="38100" dist="38100" dir="2700000" algn="tl">
                    <a:srgbClr val="000000">
                      <a:alpha val="43137"/>
                    </a:srgbClr>
                  </a:outerShdw>
                </a:effectLst>
              </a:rPr>
              <a:t> –c “django-admin.py </a:t>
            </a:r>
            <a:r>
              <a:rPr lang="en-CA" i="1" dirty="0" err="1">
                <a:effectLst>
                  <a:outerShdw blurRad="38100" dist="38100" dir="2700000" algn="tl">
                    <a:srgbClr val="000000">
                      <a:alpha val="43137"/>
                    </a:srgbClr>
                  </a:outerShdw>
                </a:effectLst>
              </a:rPr>
              <a:t>startproject</a:t>
            </a:r>
            <a:r>
              <a:rPr lang="en-CA" i="1" dirty="0">
                <a:effectLst>
                  <a:outerShdw blurRad="38100" dist="38100" dir="2700000" algn="tl">
                    <a:srgbClr val="000000">
                      <a:alpha val="43137"/>
                    </a:srgbClr>
                  </a:outerShdw>
                </a:effectLst>
              </a:rPr>
              <a:t> app .”</a:t>
            </a:r>
            <a:r>
              <a:rPr lang="en-CA" dirty="0"/>
              <a:t> (creates Django project in /app folder)</a:t>
            </a:r>
          </a:p>
          <a:p>
            <a:pPr lvl="1"/>
            <a:endParaRPr lang="en-CA" dirty="0"/>
          </a:p>
          <a:p>
            <a:pPr lvl="1"/>
            <a:endParaRPr lang="en-CA" dirty="0"/>
          </a:p>
          <a:p>
            <a:pPr lvl="1"/>
            <a:endParaRPr lang="en-CA" dirty="0"/>
          </a:p>
        </p:txBody>
      </p:sp>
    </p:spTree>
    <p:extLst>
      <p:ext uri="{BB962C8B-B14F-4D97-AF65-F5344CB8AC3E}">
        <p14:creationId xmlns:p14="http://schemas.microsoft.com/office/powerpoint/2010/main" val="131106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94B6-E74C-4B18-82F0-B7DA91A266C4}"/>
              </a:ext>
            </a:extLst>
          </p:cNvPr>
          <p:cNvSpPr>
            <a:spLocks noGrp="1"/>
          </p:cNvSpPr>
          <p:nvPr>
            <p:ph type="title"/>
          </p:nvPr>
        </p:nvSpPr>
        <p:spPr/>
        <p:txBody>
          <a:bodyPr/>
          <a:lstStyle/>
          <a:p>
            <a:r>
              <a:rPr lang="en-US" dirty="0"/>
              <a:t>Setting up Travis CI</a:t>
            </a:r>
            <a:endParaRPr lang="en-CA" dirty="0"/>
          </a:p>
        </p:txBody>
      </p:sp>
      <p:sp>
        <p:nvSpPr>
          <p:cNvPr id="3" name="Content Placeholder 2">
            <a:extLst>
              <a:ext uri="{FF2B5EF4-FFF2-40B4-BE49-F238E27FC236}">
                <a16:creationId xmlns:a16="http://schemas.microsoft.com/office/drawing/2014/main" id="{083EB1CC-2063-4217-9D39-2934374E4691}"/>
              </a:ext>
            </a:extLst>
          </p:cNvPr>
          <p:cNvSpPr>
            <a:spLocks noGrp="1"/>
          </p:cNvSpPr>
          <p:nvPr>
            <p:ph idx="1"/>
          </p:nvPr>
        </p:nvSpPr>
        <p:spPr/>
        <p:txBody>
          <a:bodyPr/>
          <a:lstStyle/>
          <a:p>
            <a:r>
              <a:rPr lang="en-US" dirty="0"/>
              <a:t>This will give us notifications when our build fails after pushing the project to the </a:t>
            </a:r>
            <a:r>
              <a:rPr lang="en-US" dirty="0" err="1"/>
              <a:t>github</a:t>
            </a:r>
            <a:r>
              <a:rPr lang="en-US" dirty="0"/>
              <a:t>.</a:t>
            </a:r>
          </a:p>
          <a:p>
            <a:pPr lvl="1"/>
            <a:r>
              <a:rPr lang="en-US" dirty="0"/>
              <a:t>Setup the </a:t>
            </a:r>
            <a:r>
              <a:rPr lang="en-US" dirty="0" err="1"/>
              <a:t>travis</a:t>
            </a:r>
            <a:r>
              <a:rPr lang="en-US" dirty="0"/>
              <a:t> ci using their website.</a:t>
            </a:r>
          </a:p>
          <a:p>
            <a:pPr lvl="1"/>
            <a:r>
              <a:rPr lang="en-US" dirty="0"/>
              <a:t>Enable the project repo</a:t>
            </a:r>
          </a:p>
          <a:p>
            <a:pPr lvl="1"/>
            <a:r>
              <a:rPr lang="en-US" dirty="0"/>
              <a:t>Create .</a:t>
            </a:r>
            <a:r>
              <a:rPr lang="en-US" dirty="0" err="1"/>
              <a:t>travis.yml</a:t>
            </a:r>
            <a:r>
              <a:rPr lang="en-US" dirty="0"/>
              <a:t> file to configure </a:t>
            </a:r>
            <a:r>
              <a:rPr lang="en-US" dirty="0" err="1"/>
              <a:t>travis</a:t>
            </a:r>
            <a:r>
              <a:rPr lang="en-US" dirty="0"/>
              <a:t> services and scripts</a:t>
            </a:r>
          </a:p>
          <a:p>
            <a:pPr lvl="2"/>
            <a:r>
              <a:rPr lang="en-US" dirty="0"/>
              <a:t>If you’re adding new modules in </a:t>
            </a:r>
            <a:r>
              <a:rPr lang="en-US" dirty="0" err="1"/>
              <a:t>travis</a:t>
            </a:r>
            <a:r>
              <a:rPr lang="en-US" dirty="0"/>
              <a:t>, add those in requirements.txt as well </a:t>
            </a:r>
          </a:p>
          <a:p>
            <a:pPr lvl="3"/>
            <a:r>
              <a:rPr lang="en-US" dirty="0" err="1"/>
              <a:t>eg</a:t>
            </a:r>
            <a:r>
              <a:rPr lang="en-US" dirty="0"/>
              <a:t>: flake8 ( tool for python coding standard management)</a:t>
            </a:r>
          </a:p>
          <a:p>
            <a:pPr lvl="3"/>
            <a:r>
              <a:rPr lang="en-US" dirty="0"/>
              <a:t>If you’re adding anything to requirements run “docker-compose build” command</a:t>
            </a:r>
          </a:p>
          <a:p>
            <a:pPr lvl="1"/>
            <a:r>
              <a:rPr lang="en-US" dirty="0"/>
              <a:t>Add .flake8 file in the app (the project) to exclude some of the files which are not required to check programming errors using flake8. ( </a:t>
            </a:r>
            <a:r>
              <a:rPr lang="en-US" dirty="0" err="1"/>
              <a:t>eg</a:t>
            </a:r>
            <a:r>
              <a:rPr lang="en-US" dirty="0"/>
              <a:t>: auto generated ones)</a:t>
            </a:r>
            <a:endParaRPr lang="en-CA" dirty="0"/>
          </a:p>
        </p:txBody>
      </p:sp>
    </p:spTree>
    <p:extLst>
      <p:ext uri="{BB962C8B-B14F-4D97-AF65-F5344CB8AC3E}">
        <p14:creationId xmlns:p14="http://schemas.microsoft.com/office/powerpoint/2010/main" val="416313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317A-477E-4D9A-B554-9AA49BB84E6F}"/>
              </a:ext>
            </a:extLst>
          </p:cNvPr>
          <p:cNvSpPr>
            <a:spLocks noGrp="1"/>
          </p:cNvSpPr>
          <p:nvPr>
            <p:ph type="title"/>
          </p:nvPr>
        </p:nvSpPr>
        <p:spPr/>
        <p:txBody>
          <a:bodyPr/>
          <a:lstStyle/>
          <a:p>
            <a:r>
              <a:rPr lang="en-US" dirty="0"/>
              <a:t>Setup Test file</a:t>
            </a:r>
            <a:endParaRPr lang="en-CA" dirty="0"/>
          </a:p>
        </p:txBody>
      </p:sp>
      <p:sp>
        <p:nvSpPr>
          <p:cNvPr id="3" name="Content Placeholder 2">
            <a:extLst>
              <a:ext uri="{FF2B5EF4-FFF2-40B4-BE49-F238E27FC236}">
                <a16:creationId xmlns:a16="http://schemas.microsoft.com/office/drawing/2014/main" id="{1547D115-B778-4038-9CD7-C8517A8B5434}"/>
              </a:ext>
            </a:extLst>
          </p:cNvPr>
          <p:cNvSpPr>
            <a:spLocks noGrp="1"/>
          </p:cNvSpPr>
          <p:nvPr>
            <p:ph idx="1"/>
          </p:nvPr>
        </p:nvSpPr>
        <p:spPr/>
        <p:txBody>
          <a:bodyPr/>
          <a:lstStyle/>
          <a:p>
            <a:r>
              <a:rPr lang="en-US" dirty="0"/>
              <a:t>Create function file when you’re going to add main functions</a:t>
            </a:r>
          </a:p>
          <a:p>
            <a:r>
              <a:rPr lang="en-US" dirty="0"/>
              <a:t>Create Test.py file and add class which will use </a:t>
            </a:r>
            <a:r>
              <a:rPr lang="en-US" dirty="0" err="1"/>
              <a:t>TestCase</a:t>
            </a:r>
            <a:r>
              <a:rPr lang="en-US" dirty="0"/>
              <a:t> and assert functions to test the functions.</a:t>
            </a:r>
          </a:p>
          <a:p>
            <a:r>
              <a:rPr lang="en-US" dirty="0"/>
              <a:t>Use this command to run the test:</a:t>
            </a:r>
          </a:p>
          <a:p>
            <a:pPr lvl="1"/>
            <a:r>
              <a:rPr lang="en-US" sz="1800" dirty="0">
                <a:solidFill>
                  <a:prstClr val="black"/>
                </a:solidFill>
                <a:latin typeface="Lucida Console" panose="020B0609040504020204" pitchFamily="49" charset="0"/>
              </a:rPr>
              <a:t>$ 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test &amp;&amp; flake8"</a:t>
            </a:r>
          </a:p>
          <a:p>
            <a:r>
              <a:rPr lang="en-US" dirty="0"/>
              <a:t>Remember we’ll be using docker compose through out the project to run things separately than the main system.</a:t>
            </a:r>
          </a:p>
          <a:p>
            <a:endParaRPr lang="en-US" dirty="0"/>
          </a:p>
        </p:txBody>
      </p:sp>
    </p:spTree>
    <p:extLst>
      <p:ext uri="{BB962C8B-B14F-4D97-AF65-F5344CB8AC3E}">
        <p14:creationId xmlns:p14="http://schemas.microsoft.com/office/powerpoint/2010/main" val="3819569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F76D-4797-45A3-BFF4-48E187752BB9}"/>
              </a:ext>
            </a:extLst>
          </p:cNvPr>
          <p:cNvSpPr>
            <a:spLocks noGrp="1"/>
          </p:cNvSpPr>
          <p:nvPr>
            <p:ph type="title"/>
          </p:nvPr>
        </p:nvSpPr>
        <p:spPr/>
        <p:txBody>
          <a:bodyPr/>
          <a:lstStyle/>
          <a:p>
            <a:r>
              <a:rPr lang="en-US" dirty="0"/>
              <a:t>Create Core App</a:t>
            </a:r>
            <a:endParaRPr lang="en-CA" dirty="0"/>
          </a:p>
        </p:txBody>
      </p:sp>
      <p:sp>
        <p:nvSpPr>
          <p:cNvPr id="3" name="Content Placeholder 2">
            <a:extLst>
              <a:ext uri="{FF2B5EF4-FFF2-40B4-BE49-F238E27FC236}">
                <a16:creationId xmlns:a16="http://schemas.microsoft.com/office/drawing/2014/main" id="{7ECFEA08-5029-4E6E-8723-6BE091963256}"/>
              </a:ext>
            </a:extLst>
          </p:cNvPr>
          <p:cNvSpPr>
            <a:spLocks noGrp="1"/>
          </p:cNvSpPr>
          <p:nvPr>
            <p:ph idx="1"/>
          </p:nvPr>
        </p:nvSpPr>
        <p:spPr/>
        <p:txBody>
          <a:bodyPr/>
          <a:lstStyle/>
          <a:p>
            <a:r>
              <a:rPr lang="en-US" dirty="0"/>
              <a:t>The reason to setup core application module is to have all common configurations in one app.</a:t>
            </a:r>
          </a:p>
          <a:p>
            <a:pPr lvl="1"/>
            <a:r>
              <a:rPr lang="en-US" dirty="0"/>
              <a:t>May include:</a:t>
            </a:r>
          </a:p>
          <a:p>
            <a:pPr lvl="2"/>
            <a:r>
              <a:rPr lang="en-US" dirty="0"/>
              <a:t>Migrations</a:t>
            </a:r>
          </a:p>
          <a:p>
            <a:pPr lvl="2"/>
            <a:r>
              <a:rPr lang="en-US" dirty="0"/>
              <a:t>Databases</a:t>
            </a:r>
          </a:p>
          <a:p>
            <a:r>
              <a:rPr lang="en-US" dirty="0"/>
              <a:t>Setup:</a:t>
            </a:r>
          </a:p>
          <a:p>
            <a:pPr lvl="1"/>
            <a:r>
              <a:rPr lang="en-US" sz="1800" dirty="0">
                <a:solidFill>
                  <a:prstClr val="black"/>
                </a:solidFill>
                <a:latin typeface="Lucida Console" panose="020B0609040504020204" pitchFamily="49" charset="0"/>
              </a:rPr>
              <a:t>docker-compose run app </a:t>
            </a:r>
            <a:r>
              <a:rPr lang="en-US" sz="1800" dirty="0" err="1">
                <a:solidFill>
                  <a:prstClr val="black"/>
                </a:solidFill>
                <a:latin typeface="Lucida Console" panose="020B0609040504020204" pitchFamily="49" charset="0"/>
              </a:rPr>
              <a:t>sh</a:t>
            </a:r>
            <a:r>
              <a:rPr lang="en-US" sz="1800" dirty="0">
                <a:solidFill>
                  <a:prstClr val="black"/>
                </a:solidFill>
                <a:latin typeface="Lucida Console" panose="020B0609040504020204" pitchFamily="49" charset="0"/>
              </a:rPr>
              <a:t> -c "python manage.py </a:t>
            </a:r>
            <a:r>
              <a:rPr lang="en-US" sz="1800" dirty="0" err="1">
                <a:solidFill>
                  <a:prstClr val="black"/>
                </a:solidFill>
                <a:latin typeface="Lucida Console" panose="020B0609040504020204" pitchFamily="49" charset="0"/>
              </a:rPr>
              <a:t>startapp</a:t>
            </a:r>
            <a:r>
              <a:rPr lang="en-US" sz="1800" dirty="0">
                <a:solidFill>
                  <a:prstClr val="black"/>
                </a:solidFill>
                <a:latin typeface="Lucida Console" panose="020B0609040504020204" pitchFamily="49" charset="0"/>
              </a:rPr>
              <a:t> core"</a:t>
            </a:r>
          </a:p>
          <a:p>
            <a:pPr lvl="1"/>
            <a:r>
              <a:rPr lang="en-US" dirty="0"/>
              <a:t>Remove tests.py and views.py</a:t>
            </a:r>
          </a:p>
          <a:p>
            <a:pPr lvl="2"/>
            <a:r>
              <a:rPr lang="en-US" dirty="0"/>
              <a:t>We’ll have separate folder for tests functions and core project does not serve any views.</a:t>
            </a:r>
          </a:p>
          <a:p>
            <a:pPr lvl="1"/>
            <a:r>
              <a:rPr lang="en-US" dirty="0"/>
              <a:t>Create Tests folder inside core folder and add __init__.py file in that folder.</a:t>
            </a:r>
          </a:p>
          <a:p>
            <a:pPr lvl="1"/>
            <a:r>
              <a:rPr lang="en-US" dirty="0"/>
              <a:t>Add core app to </a:t>
            </a:r>
            <a:r>
              <a:rPr lang="en-US" dirty="0" err="1"/>
              <a:t>installed_apps</a:t>
            </a:r>
            <a:r>
              <a:rPr lang="en-US" dirty="0"/>
              <a:t> list in settings.py</a:t>
            </a:r>
          </a:p>
        </p:txBody>
      </p:sp>
    </p:spTree>
    <p:extLst>
      <p:ext uri="{BB962C8B-B14F-4D97-AF65-F5344CB8AC3E}">
        <p14:creationId xmlns:p14="http://schemas.microsoft.com/office/powerpoint/2010/main" val="868843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766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Lucida Console</vt:lpstr>
      <vt:lpstr>Office Theme</vt:lpstr>
      <vt:lpstr>Advance Django</vt:lpstr>
      <vt:lpstr>Why Advance Django</vt:lpstr>
      <vt:lpstr>Technologies</vt:lpstr>
      <vt:lpstr>Steps</vt:lpstr>
      <vt:lpstr>Setup Docker &amp; Django</vt:lpstr>
      <vt:lpstr>Setup Docker &amp; Django</vt:lpstr>
      <vt:lpstr>Setting up Travis CI</vt:lpstr>
      <vt:lpstr>Setup Test file</vt:lpstr>
      <vt:lpstr>Create Core App</vt:lpstr>
      <vt:lpstr>Core App Custom Model</vt:lpstr>
      <vt:lpstr>Admin Setup</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Django</dc:title>
  <dc:creator>smit shah</dc:creator>
  <cp:lastModifiedBy>smit shah</cp:lastModifiedBy>
  <cp:revision>19</cp:revision>
  <dcterms:created xsi:type="dcterms:W3CDTF">2022-01-07T00:34:07Z</dcterms:created>
  <dcterms:modified xsi:type="dcterms:W3CDTF">2022-01-09T21:41:39Z</dcterms:modified>
</cp:coreProperties>
</file>