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8288000" cy="10287000"/>
  <p:notesSz cx="6858000" cy="9144000"/>
  <p:embeddedFontLst>
    <p:embeddedFont>
      <p:font typeface="Cormorant Garamond Bold Italics" panose="020B0604020202020204" charset="0"/>
      <p:regular r:id="rId13"/>
    </p:embeddedFont>
    <p:embeddedFont>
      <p:font typeface="Quicksan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8623" y="1707464"/>
            <a:ext cx="16368044" cy="2865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0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Canadian Job Satisfaction Insights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2209135" y="5289727"/>
            <a:ext cx="12812922" cy="1704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Dataset: Job satisfaction, by gender and province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38600" y="7637312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200" dirty="0"/>
              <a:t>Created by Smit Soni</a:t>
            </a:r>
            <a:endParaRPr lang="en-US" sz="314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718" y="2844143"/>
            <a:ext cx="14606925" cy="453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2134" lvl="1" indent="-286067" algn="l">
              <a:lnSpc>
                <a:spcPts val="4504"/>
              </a:lnSpc>
              <a:buAutoNum type="arabicPeriod"/>
            </a:pPr>
            <a:r>
              <a:rPr lang="en-US" sz="264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analysis revealed that job satisfaction varies significantly across provinces and between genders in Canada.</a:t>
            </a:r>
          </a:p>
          <a:p>
            <a:pPr marL="572134" lvl="1" indent="-286067" algn="l">
              <a:lnSpc>
                <a:spcPts val="4504"/>
              </a:lnSpc>
              <a:buAutoNum type="arabicPeriod"/>
            </a:pPr>
            <a:r>
              <a:rPr lang="en-US" sz="264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 generally reported higher satisfaction levels than women, with the gap being more pronounced in some regions.</a:t>
            </a:r>
          </a:p>
          <a:p>
            <a:pPr marL="572134" lvl="1" indent="-286067" algn="l">
              <a:lnSpc>
                <a:spcPts val="4504"/>
              </a:lnSpc>
              <a:buAutoNum type="arabicPeriod"/>
            </a:pPr>
            <a:r>
              <a:rPr lang="en-US" sz="264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These findings highlight the importance of implementing region-specific and gender-sensitive workplace policies to enhance employee well-being and support equitable labor market participation across the country.</a:t>
            </a:r>
          </a:p>
          <a:p>
            <a:pPr marL="0" lvl="0" indent="0" algn="ctr">
              <a:lnSpc>
                <a:spcPts val="4504"/>
              </a:lnSpc>
            </a:pPr>
            <a:endParaRPr lang="en-US" sz="264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30743" y="207774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AutoShape 4"/>
          <p:cNvSpPr/>
          <p:nvPr/>
        </p:nvSpPr>
        <p:spPr>
          <a:xfrm>
            <a:off x="5830743" y="888088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1028700" y="914400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52375" y="2604764"/>
            <a:ext cx="14015234" cy="5575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142" lvl="1" indent="-285571" algn="l">
              <a:lnSpc>
                <a:spcPts val="4497"/>
              </a:lnSpc>
              <a:buAutoNum type="arabicPeriod"/>
            </a:pPr>
            <a:r>
              <a:rPr lang="en-US" sz="26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Job satisfaction is a key indicator of well-being within the workplace and a vital part of Canada's Quality of Life Framework.</a:t>
            </a:r>
          </a:p>
          <a:p>
            <a:pPr marL="571142" lvl="1" indent="-285571" algn="l">
              <a:lnSpc>
                <a:spcPts val="4497"/>
              </a:lnSpc>
              <a:buAutoNum type="arabicPeriod"/>
            </a:pPr>
            <a:r>
              <a:rPr lang="en-US" sz="26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It reflects how content individuals are with their jobs and can be influenced by factors such as gender, region, and overall employment conditions.</a:t>
            </a:r>
          </a:p>
          <a:p>
            <a:pPr marL="571142" lvl="1" indent="-285571" algn="l">
              <a:lnSpc>
                <a:spcPts val="4497"/>
              </a:lnSpc>
              <a:buAutoNum type="arabicPeriod"/>
            </a:pPr>
            <a:r>
              <a:rPr lang="en-US" sz="26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 this presentation, we will explore job satisfaction by gender across Canadian provinces, using data from Statistics Canada.</a:t>
            </a:r>
          </a:p>
          <a:p>
            <a:pPr marL="571142" lvl="1" indent="-285571" algn="l">
              <a:lnSpc>
                <a:spcPts val="4497"/>
              </a:lnSpc>
              <a:buAutoNum type="arabicPeriod"/>
            </a:pPr>
            <a:r>
              <a:rPr lang="en-US" sz="26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goal is to analyze how satisfaction levels vary between men and women and identify provinces with the highest and lowest satisfaction rates, helping us understand regional and gender-based disparities in work life.</a:t>
            </a:r>
          </a:p>
          <a:p>
            <a:pPr marL="0" lvl="0" indent="0" algn="ctr">
              <a:lnSpc>
                <a:spcPts val="4497"/>
              </a:lnSpc>
            </a:pPr>
            <a:endParaRPr lang="en-US" sz="264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30743" y="207774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4" name="AutoShape 4"/>
          <p:cNvSpPr/>
          <p:nvPr/>
        </p:nvSpPr>
        <p:spPr>
          <a:xfrm>
            <a:off x="5830743" y="888088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6900" y="3600453"/>
            <a:ext cx="17539261" cy="5429247"/>
          </a:xfrm>
          <a:custGeom>
            <a:avLst/>
            <a:gdLst/>
            <a:ahLst/>
            <a:cxnLst/>
            <a:rect l="l" t="t" r="r" b="b"/>
            <a:pathLst>
              <a:path w="17539261" h="4224077">
                <a:moveTo>
                  <a:pt x="0" y="0"/>
                </a:moveTo>
                <a:lnTo>
                  <a:pt x="17539261" y="0"/>
                </a:lnTo>
                <a:lnTo>
                  <a:pt x="17539261" y="4224077"/>
                </a:lnTo>
                <a:lnTo>
                  <a:pt x="0" y="4224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6" r="-68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TextBox 3"/>
          <p:cNvSpPr txBox="1"/>
          <p:nvPr/>
        </p:nvSpPr>
        <p:spPr>
          <a:xfrm>
            <a:off x="645048" y="637809"/>
            <a:ext cx="5313352" cy="409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27"/>
              </a:lnSpc>
              <a:spcBef>
                <a:spcPct val="0"/>
              </a:spcBef>
            </a:pPr>
            <a:r>
              <a:rPr lang="en-US" sz="387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About Data:</a:t>
            </a:r>
          </a:p>
          <a:p>
            <a:pPr marL="0" lvl="0" indent="0" algn="l">
              <a:lnSpc>
                <a:spcPts val="5427"/>
              </a:lnSpc>
              <a:spcBef>
                <a:spcPct val="0"/>
              </a:spcBef>
            </a:pPr>
            <a:endParaRPr lang="en-US" sz="3876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  <a:p>
            <a:pPr marL="0" lvl="0" indent="0" algn="l">
              <a:lnSpc>
                <a:spcPts val="5427"/>
              </a:lnSpc>
              <a:spcBef>
                <a:spcPct val="0"/>
              </a:spcBef>
            </a:pPr>
            <a:r>
              <a:rPr lang="en-US" sz="3876" b="1" i="1" u="none" strike="noStrike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Domain =Prosperity</a:t>
            </a:r>
          </a:p>
          <a:p>
            <a:pPr marL="0" lvl="0" indent="0" algn="l">
              <a:lnSpc>
                <a:spcPts val="5427"/>
              </a:lnSpc>
              <a:spcBef>
                <a:spcPct val="0"/>
              </a:spcBef>
            </a:pPr>
            <a:r>
              <a:rPr lang="en-US" sz="3876" b="1" i="1" u="none" strike="noStrike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Indicator= Job Satisfaction</a:t>
            </a:r>
          </a:p>
          <a:p>
            <a:pPr marL="0" lvl="0" indent="0" algn="l">
              <a:lnSpc>
                <a:spcPts val="5427"/>
              </a:lnSpc>
              <a:spcBef>
                <a:spcPct val="0"/>
              </a:spcBef>
            </a:pPr>
            <a:endParaRPr lang="en-US" sz="3876" b="1" i="1" u="none" strike="noStrike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  <a:p>
            <a:pPr marL="0" lvl="0" indent="0" algn="l">
              <a:lnSpc>
                <a:spcPts val="5427"/>
              </a:lnSpc>
              <a:spcBef>
                <a:spcPct val="0"/>
              </a:spcBef>
            </a:pPr>
            <a:endParaRPr lang="en-US" sz="3876" b="1" i="1" u="none" strike="noStrike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795507" y="5524500"/>
            <a:ext cx="15002832" cy="1837847"/>
          </a:xfrm>
          <a:custGeom>
            <a:avLst/>
            <a:gdLst/>
            <a:ahLst/>
            <a:cxnLst/>
            <a:rect l="l" t="t" r="r" b="b"/>
            <a:pathLst>
              <a:path w="15002832" h="1837847">
                <a:moveTo>
                  <a:pt x="0" y="0"/>
                </a:moveTo>
                <a:lnTo>
                  <a:pt x="15002832" y="0"/>
                </a:lnTo>
                <a:lnTo>
                  <a:pt x="15002832" y="1837847"/>
                </a:lnTo>
                <a:lnTo>
                  <a:pt x="0" y="18378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TextBox 4"/>
          <p:cNvSpPr txBox="1"/>
          <p:nvPr/>
        </p:nvSpPr>
        <p:spPr>
          <a:xfrm>
            <a:off x="1181344" y="1570624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About Data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1344" y="2871049"/>
            <a:ext cx="10529585" cy="2272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2"/>
              </a:lnSpc>
            </a:pPr>
            <a:r>
              <a:rPr lang="en-US" sz="364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Domain =Prosperity</a:t>
            </a:r>
          </a:p>
          <a:p>
            <a:pPr marL="0" lvl="0" indent="0" algn="l">
              <a:lnSpc>
                <a:spcPts val="6192"/>
              </a:lnSpc>
            </a:pPr>
            <a:r>
              <a:rPr lang="en-US" sz="364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Indicator= Job Satisfaction</a:t>
            </a:r>
          </a:p>
          <a:p>
            <a:pPr marL="0" lvl="0" indent="0" algn="l">
              <a:lnSpc>
                <a:spcPts val="6192"/>
              </a:lnSpc>
            </a:pPr>
            <a:endParaRPr lang="en-US" sz="3642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69551"/>
            <a:ext cx="7514133" cy="6330250"/>
            <a:chOff x="0" y="0"/>
            <a:chExt cx="1979031" cy="16672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9031" cy="1667227"/>
            </a:xfrm>
            <a:custGeom>
              <a:avLst/>
              <a:gdLst/>
              <a:ahLst/>
              <a:cxnLst/>
              <a:rect l="l" t="t" r="r" b="b"/>
              <a:pathLst>
                <a:path w="1979031" h="1667227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614681"/>
                  </a:lnTo>
                  <a:cubicBezTo>
                    <a:pt x="1979031" y="1628617"/>
                    <a:pt x="1973495" y="1641982"/>
                    <a:pt x="1963641" y="1651836"/>
                  </a:cubicBezTo>
                  <a:cubicBezTo>
                    <a:pt x="1953786" y="1661690"/>
                    <a:pt x="1940421" y="1667227"/>
                    <a:pt x="1926485" y="1667227"/>
                  </a:cubicBezTo>
                  <a:lnTo>
                    <a:pt x="52546" y="1667227"/>
                  </a:lnTo>
                  <a:cubicBezTo>
                    <a:pt x="38610" y="1667227"/>
                    <a:pt x="25245" y="1661690"/>
                    <a:pt x="15390" y="1651836"/>
                  </a:cubicBezTo>
                  <a:cubicBezTo>
                    <a:pt x="5536" y="1641982"/>
                    <a:pt x="0" y="1628617"/>
                    <a:pt x="0" y="1614681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79031" cy="179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45167" y="3669551"/>
            <a:ext cx="7514133" cy="6260364"/>
            <a:chOff x="0" y="0"/>
            <a:chExt cx="1979031" cy="16488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79031" cy="1648820"/>
            </a:xfrm>
            <a:custGeom>
              <a:avLst/>
              <a:gdLst/>
              <a:ahLst/>
              <a:cxnLst/>
              <a:rect l="l" t="t" r="r" b="b"/>
              <a:pathLst>
                <a:path w="1979031" h="1648820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979031" cy="1772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59866" y="3669551"/>
            <a:ext cx="6851801" cy="5884982"/>
          </a:xfrm>
          <a:custGeom>
            <a:avLst/>
            <a:gdLst/>
            <a:ahLst/>
            <a:cxnLst/>
            <a:rect l="l" t="t" r="r" b="b"/>
            <a:pathLst>
              <a:path w="6851801" h="5884982">
                <a:moveTo>
                  <a:pt x="0" y="0"/>
                </a:moveTo>
                <a:lnTo>
                  <a:pt x="6851801" y="0"/>
                </a:lnTo>
                <a:lnTo>
                  <a:pt x="6851801" y="5884982"/>
                </a:lnTo>
                <a:lnTo>
                  <a:pt x="0" y="5884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0038124" y="3852888"/>
            <a:ext cx="6928218" cy="5893688"/>
          </a:xfrm>
          <a:custGeom>
            <a:avLst/>
            <a:gdLst/>
            <a:ahLst/>
            <a:cxnLst/>
            <a:rect l="l" t="t" r="r" b="b"/>
            <a:pathLst>
              <a:path w="6928218" h="5893688">
                <a:moveTo>
                  <a:pt x="0" y="0"/>
                </a:moveTo>
                <a:lnTo>
                  <a:pt x="6928218" y="0"/>
                </a:lnTo>
                <a:lnTo>
                  <a:pt x="6928218" y="5893688"/>
                </a:lnTo>
                <a:lnTo>
                  <a:pt x="0" y="58936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1028700" y="599709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Histogram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9613" y="1998181"/>
            <a:ext cx="15386441" cy="1427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1211" lvl="1" indent="-245605" algn="just">
              <a:lnSpc>
                <a:spcPts val="3867"/>
              </a:lnSpc>
              <a:buFont typeface="Arial"/>
              <a:buChar char="•"/>
            </a:pPr>
            <a:r>
              <a:rPr lang="en-US" sz="227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Most men report job satisfaction between 74% and 76%, and is uniformly distributed</a:t>
            </a:r>
          </a:p>
          <a:p>
            <a:pPr marL="491211" lvl="1" indent="-245605" algn="just">
              <a:lnSpc>
                <a:spcPts val="3867"/>
              </a:lnSpc>
              <a:buFont typeface="Arial"/>
              <a:buChar char="•"/>
            </a:pPr>
            <a:r>
              <a:rPr lang="en-US" sz="227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Women’s satisfaction levels vary more widely, with a concentration between 75% and 80%.</a:t>
            </a:r>
          </a:p>
          <a:p>
            <a:pPr algn="just">
              <a:lnSpc>
                <a:spcPts val="3867"/>
              </a:lnSpc>
            </a:pPr>
            <a:endParaRPr lang="en-US" sz="227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75297" y="3956750"/>
            <a:ext cx="7514133" cy="6330250"/>
            <a:chOff x="0" y="0"/>
            <a:chExt cx="1979031" cy="16672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9031" cy="1667227"/>
            </a:xfrm>
            <a:custGeom>
              <a:avLst/>
              <a:gdLst/>
              <a:ahLst/>
              <a:cxnLst/>
              <a:rect l="l" t="t" r="r" b="b"/>
              <a:pathLst>
                <a:path w="1979031" h="1667227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614681"/>
                  </a:lnTo>
                  <a:cubicBezTo>
                    <a:pt x="1979031" y="1628617"/>
                    <a:pt x="1973495" y="1641982"/>
                    <a:pt x="1963641" y="1651836"/>
                  </a:cubicBezTo>
                  <a:cubicBezTo>
                    <a:pt x="1953786" y="1661690"/>
                    <a:pt x="1940421" y="1667227"/>
                    <a:pt x="1926485" y="1667227"/>
                  </a:cubicBezTo>
                  <a:lnTo>
                    <a:pt x="52546" y="1667227"/>
                  </a:lnTo>
                  <a:cubicBezTo>
                    <a:pt x="38610" y="1667227"/>
                    <a:pt x="25245" y="1661690"/>
                    <a:pt x="15390" y="1651836"/>
                  </a:cubicBezTo>
                  <a:cubicBezTo>
                    <a:pt x="5536" y="1641982"/>
                    <a:pt x="0" y="1628617"/>
                    <a:pt x="0" y="1614681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79031" cy="179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075297" y="4053118"/>
            <a:ext cx="7312729" cy="5899789"/>
          </a:xfrm>
          <a:custGeom>
            <a:avLst/>
            <a:gdLst/>
            <a:ahLst/>
            <a:cxnLst/>
            <a:rect l="l" t="t" r="r" b="b"/>
            <a:pathLst>
              <a:path w="8681858" h="7608639">
                <a:moveTo>
                  <a:pt x="0" y="0"/>
                </a:moveTo>
                <a:lnTo>
                  <a:pt x="8681858" y="0"/>
                </a:lnTo>
                <a:lnTo>
                  <a:pt x="8681858" y="7608639"/>
                </a:lnTo>
                <a:lnTo>
                  <a:pt x="0" y="760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597459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Pie Chart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8973" y="1806099"/>
            <a:ext cx="15386441" cy="191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1211" lvl="1" indent="-245605" algn="just">
              <a:lnSpc>
                <a:spcPts val="3867"/>
              </a:lnSpc>
              <a:buFont typeface="Arial"/>
              <a:buChar char="•"/>
            </a:pPr>
            <a:r>
              <a:rPr lang="en-US" sz="227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Overall Job Satisfaction Breakdown</a:t>
            </a:r>
          </a:p>
          <a:p>
            <a:pPr algn="just">
              <a:lnSpc>
                <a:spcPts val="3867"/>
              </a:lnSpc>
            </a:pPr>
            <a:endParaRPr lang="en-US" sz="2275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491211" lvl="1" indent="-245605" algn="just">
              <a:lnSpc>
                <a:spcPts val="3867"/>
              </a:lnSpc>
              <a:buFont typeface="Arial"/>
              <a:buChar char="•"/>
            </a:pPr>
            <a:r>
              <a:rPr lang="en-US" sz="227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majority of respondents report being satisfied, with a smaller portion feeling neutral or dissatisfied.</a:t>
            </a:r>
          </a:p>
          <a:p>
            <a:pPr algn="just">
              <a:lnSpc>
                <a:spcPts val="3867"/>
              </a:lnSpc>
            </a:pPr>
            <a:endParaRPr lang="en-US" sz="2275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0519" y="2270900"/>
            <a:ext cx="8348494" cy="7508723"/>
            <a:chOff x="0" y="0"/>
            <a:chExt cx="2198780" cy="19776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8780" cy="1977606"/>
            </a:xfrm>
            <a:custGeom>
              <a:avLst/>
              <a:gdLst/>
              <a:ahLst/>
              <a:cxnLst/>
              <a:rect l="l" t="t" r="r" b="b"/>
              <a:pathLst>
                <a:path w="2198780" h="1977606">
                  <a:moveTo>
                    <a:pt x="47295" y="0"/>
                  </a:moveTo>
                  <a:lnTo>
                    <a:pt x="2151486" y="0"/>
                  </a:lnTo>
                  <a:cubicBezTo>
                    <a:pt x="2164029" y="0"/>
                    <a:pt x="2176058" y="4983"/>
                    <a:pt x="2184928" y="13852"/>
                  </a:cubicBezTo>
                  <a:cubicBezTo>
                    <a:pt x="2193797" y="22722"/>
                    <a:pt x="2198780" y="34751"/>
                    <a:pt x="2198780" y="47295"/>
                  </a:cubicBezTo>
                  <a:lnTo>
                    <a:pt x="2198780" y="1930311"/>
                  </a:lnTo>
                  <a:cubicBezTo>
                    <a:pt x="2198780" y="1942855"/>
                    <a:pt x="2193797" y="1954884"/>
                    <a:pt x="2184928" y="1963754"/>
                  </a:cubicBezTo>
                  <a:cubicBezTo>
                    <a:pt x="2176058" y="1972623"/>
                    <a:pt x="2164029" y="1977606"/>
                    <a:pt x="2151486" y="1977606"/>
                  </a:cubicBezTo>
                  <a:lnTo>
                    <a:pt x="47295" y="1977606"/>
                  </a:lnTo>
                  <a:cubicBezTo>
                    <a:pt x="34751" y="1977606"/>
                    <a:pt x="22722" y="1972623"/>
                    <a:pt x="13852" y="1963754"/>
                  </a:cubicBezTo>
                  <a:cubicBezTo>
                    <a:pt x="4983" y="1954884"/>
                    <a:pt x="0" y="1942855"/>
                    <a:pt x="0" y="1930311"/>
                  </a:cubicBezTo>
                  <a:lnTo>
                    <a:pt x="0" y="47295"/>
                  </a:lnTo>
                  <a:cubicBezTo>
                    <a:pt x="0" y="34751"/>
                    <a:pt x="4983" y="22722"/>
                    <a:pt x="13852" y="13852"/>
                  </a:cubicBezTo>
                  <a:cubicBezTo>
                    <a:pt x="22722" y="4983"/>
                    <a:pt x="34751" y="0"/>
                    <a:pt x="4729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198780" cy="21014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55133" y="2270900"/>
            <a:ext cx="8611103" cy="7757933"/>
            <a:chOff x="0" y="0"/>
            <a:chExt cx="2267945" cy="20432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67945" cy="2043242"/>
            </a:xfrm>
            <a:custGeom>
              <a:avLst/>
              <a:gdLst/>
              <a:ahLst/>
              <a:cxnLst/>
              <a:rect l="l" t="t" r="r" b="b"/>
              <a:pathLst>
                <a:path w="2267945" h="2043242">
                  <a:moveTo>
                    <a:pt x="45852" y="0"/>
                  </a:moveTo>
                  <a:lnTo>
                    <a:pt x="2222092" y="0"/>
                  </a:lnTo>
                  <a:cubicBezTo>
                    <a:pt x="2247416" y="0"/>
                    <a:pt x="2267945" y="20529"/>
                    <a:pt x="2267945" y="45852"/>
                  </a:cubicBezTo>
                  <a:lnTo>
                    <a:pt x="2267945" y="1997389"/>
                  </a:lnTo>
                  <a:cubicBezTo>
                    <a:pt x="2267945" y="2009550"/>
                    <a:pt x="2263114" y="2021213"/>
                    <a:pt x="2254515" y="2029812"/>
                  </a:cubicBezTo>
                  <a:cubicBezTo>
                    <a:pt x="2245916" y="2038411"/>
                    <a:pt x="2234253" y="2043242"/>
                    <a:pt x="2222092" y="2043242"/>
                  </a:cubicBezTo>
                  <a:lnTo>
                    <a:pt x="45852" y="2043242"/>
                  </a:lnTo>
                  <a:cubicBezTo>
                    <a:pt x="33691" y="2043242"/>
                    <a:pt x="22029" y="2038411"/>
                    <a:pt x="13430" y="2029812"/>
                  </a:cubicBezTo>
                  <a:cubicBezTo>
                    <a:pt x="4831" y="2021213"/>
                    <a:pt x="0" y="2009550"/>
                    <a:pt x="0" y="1997389"/>
                  </a:cubicBezTo>
                  <a:lnTo>
                    <a:pt x="0" y="45852"/>
                  </a:lnTo>
                  <a:cubicBezTo>
                    <a:pt x="0" y="33691"/>
                    <a:pt x="4831" y="22029"/>
                    <a:pt x="13430" y="13430"/>
                  </a:cubicBezTo>
                  <a:cubicBezTo>
                    <a:pt x="22029" y="4831"/>
                    <a:pt x="33691" y="0"/>
                    <a:pt x="4585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2267945" cy="21670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70518" y="2531805"/>
            <a:ext cx="8447409" cy="7735957"/>
          </a:xfrm>
          <a:custGeom>
            <a:avLst/>
            <a:gdLst/>
            <a:ahLst/>
            <a:cxnLst/>
            <a:rect l="l" t="t" r="r" b="b"/>
            <a:pathLst>
              <a:path w="8348494" h="7166629">
                <a:moveTo>
                  <a:pt x="0" y="0"/>
                </a:moveTo>
                <a:lnTo>
                  <a:pt x="8348493" y="0"/>
                </a:lnTo>
                <a:lnTo>
                  <a:pt x="8348493" y="7166629"/>
                </a:lnTo>
                <a:lnTo>
                  <a:pt x="0" y="7166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9256218" y="2395829"/>
            <a:ext cx="8661263" cy="8074884"/>
          </a:xfrm>
          <a:custGeom>
            <a:avLst/>
            <a:gdLst/>
            <a:ahLst/>
            <a:cxnLst/>
            <a:rect l="l" t="t" r="r" b="b"/>
            <a:pathLst>
              <a:path w="8364924" h="7498039">
                <a:moveTo>
                  <a:pt x="0" y="0"/>
                </a:moveTo>
                <a:lnTo>
                  <a:pt x="8364925" y="0"/>
                </a:lnTo>
                <a:lnTo>
                  <a:pt x="8364925" y="7498039"/>
                </a:lnTo>
                <a:lnTo>
                  <a:pt x="0" y="7498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07" r="-2107"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10" name="TextBox 10"/>
          <p:cNvSpPr txBox="1"/>
          <p:nvPr/>
        </p:nvSpPr>
        <p:spPr>
          <a:xfrm>
            <a:off x="675232" y="53765"/>
            <a:ext cx="15395734" cy="202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144"/>
              </a:lnSpc>
              <a:spcBef>
                <a:spcPct val="0"/>
              </a:spcBef>
            </a:pPr>
            <a:r>
              <a:rPr lang="en-US" sz="581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Bar Chart:</a:t>
            </a:r>
          </a:p>
          <a:p>
            <a:pPr marL="0" lvl="0" indent="0" algn="l">
              <a:lnSpc>
                <a:spcPts val="8144"/>
              </a:lnSpc>
              <a:spcBef>
                <a:spcPct val="0"/>
              </a:spcBef>
            </a:pPr>
            <a:r>
              <a:rPr lang="en-US" sz="5817" b="1" i="1" u="none" strike="noStrik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Total Satisfaction and disatisfaction by Province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27722" y="3449372"/>
            <a:ext cx="8537158" cy="6837628"/>
            <a:chOff x="0" y="0"/>
            <a:chExt cx="2248470" cy="18008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8470" cy="1800857"/>
            </a:xfrm>
            <a:custGeom>
              <a:avLst/>
              <a:gdLst/>
              <a:ahLst/>
              <a:cxnLst/>
              <a:rect l="l" t="t" r="r" b="b"/>
              <a:pathLst>
                <a:path w="2248470" h="1800857">
                  <a:moveTo>
                    <a:pt x="46249" y="0"/>
                  </a:moveTo>
                  <a:lnTo>
                    <a:pt x="2202220" y="0"/>
                  </a:lnTo>
                  <a:cubicBezTo>
                    <a:pt x="2214486" y="0"/>
                    <a:pt x="2226250" y="4873"/>
                    <a:pt x="2234923" y="13546"/>
                  </a:cubicBezTo>
                  <a:cubicBezTo>
                    <a:pt x="2243597" y="22220"/>
                    <a:pt x="2248470" y="33983"/>
                    <a:pt x="2248470" y="46249"/>
                  </a:cubicBezTo>
                  <a:lnTo>
                    <a:pt x="2248470" y="1754607"/>
                  </a:lnTo>
                  <a:cubicBezTo>
                    <a:pt x="2248470" y="1766874"/>
                    <a:pt x="2243597" y="1778637"/>
                    <a:pt x="2234923" y="1787311"/>
                  </a:cubicBezTo>
                  <a:cubicBezTo>
                    <a:pt x="2226250" y="1795984"/>
                    <a:pt x="2214486" y="1800857"/>
                    <a:pt x="2202220" y="1800857"/>
                  </a:cubicBezTo>
                  <a:lnTo>
                    <a:pt x="46249" y="1800857"/>
                  </a:lnTo>
                  <a:cubicBezTo>
                    <a:pt x="33983" y="1800857"/>
                    <a:pt x="22220" y="1795984"/>
                    <a:pt x="13546" y="1787311"/>
                  </a:cubicBezTo>
                  <a:cubicBezTo>
                    <a:pt x="4873" y="1778637"/>
                    <a:pt x="0" y="1766874"/>
                    <a:pt x="0" y="1754607"/>
                  </a:cubicBezTo>
                  <a:lnTo>
                    <a:pt x="0" y="46249"/>
                  </a:lnTo>
                  <a:cubicBezTo>
                    <a:pt x="0" y="33983"/>
                    <a:pt x="4873" y="22220"/>
                    <a:pt x="13546" y="13546"/>
                  </a:cubicBezTo>
                  <a:cubicBezTo>
                    <a:pt x="22220" y="4873"/>
                    <a:pt x="33983" y="0"/>
                    <a:pt x="462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248470" cy="19246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627722" y="3789650"/>
            <a:ext cx="8326278" cy="6497350"/>
          </a:xfrm>
          <a:custGeom>
            <a:avLst/>
            <a:gdLst/>
            <a:ahLst/>
            <a:cxnLst/>
            <a:rect l="l" t="t" r="r" b="b"/>
            <a:pathLst>
              <a:path w="7760407" h="6497350">
                <a:moveTo>
                  <a:pt x="0" y="0"/>
                </a:moveTo>
                <a:lnTo>
                  <a:pt x="7760407" y="0"/>
                </a:lnTo>
                <a:lnTo>
                  <a:pt x="7760407" y="6497350"/>
                </a:lnTo>
                <a:lnTo>
                  <a:pt x="0" y="6497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597459"/>
            <a:ext cx="10326591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Stacked Bar Chart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8973" y="1746873"/>
            <a:ext cx="15386441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Gender Comparison: Satisfaction by Province</a:t>
            </a:r>
          </a:p>
          <a:p>
            <a:pPr algn="l">
              <a:lnSpc>
                <a:spcPts val="4079"/>
              </a:lnSpc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Across most provinces, men report slightly higher job satisfaction than women.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69551"/>
            <a:ext cx="8716467" cy="6260364"/>
            <a:chOff x="0" y="0"/>
            <a:chExt cx="2295695" cy="16488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5695" cy="1648820"/>
            </a:xfrm>
            <a:custGeom>
              <a:avLst/>
              <a:gdLst/>
              <a:ahLst/>
              <a:cxnLst/>
              <a:rect l="l" t="t" r="r" b="b"/>
              <a:pathLst>
                <a:path w="2295695" h="1648820">
                  <a:moveTo>
                    <a:pt x="45298" y="0"/>
                  </a:moveTo>
                  <a:lnTo>
                    <a:pt x="2250397" y="0"/>
                  </a:lnTo>
                  <a:cubicBezTo>
                    <a:pt x="2262411" y="0"/>
                    <a:pt x="2273933" y="4772"/>
                    <a:pt x="2282428" y="13267"/>
                  </a:cubicBezTo>
                  <a:cubicBezTo>
                    <a:pt x="2290923" y="21762"/>
                    <a:pt x="2295695" y="33284"/>
                    <a:pt x="2295695" y="45298"/>
                  </a:cubicBezTo>
                  <a:lnTo>
                    <a:pt x="2295695" y="1603522"/>
                  </a:lnTo>
                  <a:cubicBezTo>
                    <a:pt x="2295695" y="1628540"/>
                    <a:pt x="2275414" y="1648820"/>
                    <a:pt x="2250397" y="1648820"/>
                  </a:cubicBezTo>
                  <a:lnTo>
                    <a:pt x="45298" y="1648820"/>
                  </a:lnTo>
                  <a:cubicBezTo>
                    <a:pt x="33284" y="1648820"/>
                    <a:pt x="21762" y="1644048"/>
                    <a:pt x="13267" y="1635553"/>
                  </a:cubicBezTo>
                  <a:cubicBezTo>
                    <a:pt x="4772" y="1627058"/>
                    <a:pt x="0" y="1615536"/>
                    <a:pt x="0" y="1603522"/>
                  </a:cubicBezTo>
                  <a:lnTo>
                    <a:pt x="0" y="45298"/>
                  </a:lnTo>
                  <a:cubicBezTo>
                    <a:pt x="0" y="33284"/>
                    <a:pt x="4772" y="21762"/>
                    <a:pt x="13267" y="13267"/>
                  </a:cubicBezTo>
                  <a:cubicBezTo>
                    <a:pt x="21762" y="4772"/>
                    <a:pt x="33284" y="0"/>
                    <a:pt x="45298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295695" cy="1772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3669551"/>
            <a:ext cx="8529711" cy="6260364"/>
            <a:chOff x="0" y="0"/>
            <a:chExt cx="2246508" cy="164882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46508" cy="1648820"/>
            </a:xfrm>
            <a:custGeom>
              <a:avLst/>
              <a:gdLst/>
              <a:ahLst/>
              <a:cxnLst/>
              <a:rect l="l" t="t" r="r" b="b"/>
              <a:pathLst>
                <a:path w="2246508" h="1648820">
                  <a:moveTo>
                    <a:pt x="46290" y="0"/>
                  </a:moveTo>
                  <a:lnTo>
                    <a:pt x="2200218" y="0"/>
                  </a:lnTo>
                  <a:cubicBezTo>
                    <a:pt x="2212495" y="0"/>
                    <a:pt x="2224269" y="4877"/>
                    <a:pt x="2232950" y="13558"/>
                  </a:cubicBezTo>
                  <a:cubicBezTo>
                    <a:pt x="2241631" y="22239"/>
                    <a:pt x="2246508" y="34013"/>
                    <a:pt x="2246508" y="46290"/>
                  </a:cubicBezTo>
                  <a:lnTo>
                    <a:pt x="2246508" y="1602530"/>
                  </a:lnTo>
                  <a:cubicBezTo>
                    <a:pt x="2246508" y="1628095"/>
                    <a:pt x="2225784" y="1648820"/>
                    <a:pt x="2200218" y="1648820"/>
                  </a:cubicBezTo>
                  <a:lnTo>
                    <a:pt x="46290" y="1648820"/>
                  </a:lnTo>
                  <a:cubicBezTo>
                    <a:pt x="20725" y="1648820"/>
                    <a:pt x="0" y="1628095"/>
                    <a:pt x="0" y="1602530"/>
                  </a:cubicBezTo>
                  <a:lnTo>
                    <a:pt x="0" y="46290"/>
                  </a:lnTo>
                  <a:cubicBezTo>
                    <a:pt x="0" y="20725"/>
                    <a:pt x="20725" y="0"/>
                    <a:pt x="4629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2246508" cy="1772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22140" y="4017863"/>
            <a:ext cx="7698829" cy="5436449"/>
          </a:xfrm>
          <a:custGeom>
            <a:avLst/>
            <a:gdLst/>
            <a:ahLst/>
            <a:cxnLst/>
            <a:rect l="l" t="t" r="r" b="b"/>
            <a:pathLst>
              <a:path w="7698829" h="5436449">
                <a:moveTo>
                  <a:pt x="0" y="0"/>
                </a:moveTo>
                <a:lnTo>
                  <a:pt x="7698829" y="0"/>
                </a:lnTo>
                <a:lnTo>
                  <a:pt x="7698829" y="5436449"/>
                </a:lnTo>
                <a:lnTo>
                  <a:pt x="0" y="5436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41" b="-641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9144000" y="4002246"/>
            <a:ext cx="8115300" cy="5467683"/>
          </a:xfrm>
          <a:custGeom>
            <a:avLst/>
            <a:gdLst/>
            <a:ahLst/>
            <a:cxnLst/>
            <a:rect l="l" t="t" r="r" b="b"/>
            <a:pathLst>
              <a:path w="8115300" h="5467683">
                <a:moveTo>
                  <a:pt x="0" y="0"/>
                </a:moveTo>
                <a:lnTo>
                  <a:pt x="8115300" y="0"/>
                </a:lnTo>
                <a:lnTo>
                  <a:pt x="8115300" y="5467684"/>
                </a:lnTo>
                <a:lnTo>
                  <a:pt x="0" y="54676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1122140" y="582832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Dot Chart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5236" y="1829972"/>
            <a:ext cx="17092837" cy="191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1211" lvl="1" indent="-245605" algn="just">
              <a:lnSpc>
                <a:spcPts val="3867"/>
              </a:lnSpc>
              <a:buFont typeface="Arial"/>
              <a:buChar char="•"/>
            </a:pPr>
            <a:r>
              <a:rPr lang="en-US" sz="227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Men’s Job Dissatisfaction by Province: We can see man in New founland and labrador has highest dissatisfaction rate </a:t>
            </a:r>
          </a:p>
          <a:p>
            <a:pPr marL="491211" lvl="1" indent="-245605" algn="just">
              <a:lnSpc>
                <a:spcPts val="3867"/>
              </a:lnSpc>
              <a:buFont typeface="Arial"/>
              <a:buChar char="•"/>
            </a:pPr>
            <a:r>
              <a:rPr lang="en-US" sz="227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Women’s Job Dissatisfaction by Province: The highest levels are seen in British Columbia and Saskatchewan, while the lowest dissatisfaction is found in Newfoundland and Labrador</a:t>
            </a:r>
          </a:p>
          <a:p>
            <a:pPr algn="just">
              <a:lnSpc>
                <a:spcPts val="3867"/>
              </a:lnSpc>
            </a:pPr>
            <a:endParaRPr lang="en-US" sz="2275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339</Words>
  <Application>Microsoft Office PowerPoint</Application>
  <PresentationFormat>Custom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Quicksand</vt:lpstr>
      <vt:lpstr>Cormorant Garamond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Smit Soni</dc:creator>
  <cp:lastModifiedBy>Smit Hiteshkumar Soni</cp:lastModifiedBy>
  <cp:revision>3</cp:revision>
  <dcterms:created xsi:type="dcterms:W3CDTF">2006-08-16T00:00:00Z</dcterms:created>
  <dcterms:modified xsi:type="dcterms:W3CDTF">2025-04-16T18:45:50Z</dcterms:modified>
  <dc:identifier>DAGjsDpwdfc</dc:identifier>
</cp:coreProperties>
</file>