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61" r:id="rId4"/>
    <p:sldId id="278" r:id="rId5"/>
    <p:sldId id="279" r:id="rId6"/>
    <p:sldId id="281" r:id="rId7"/>
    <p:sldId id="280" r:id="rId8"/>
    <p:sldId id="265" r:id="rId9"/>
    <p:sldId id="282" r:id="rId10"/>
    <p:sldId id="284" r:id="rId11"/>
    <p:sldId id="283" r:id="rId12"/>
    <p:sldId id="285" r:id="rId13"/>
    <p:sldId id="289" r:id="rId14"/>
    <p:sldId id="286" r:id="rId15"/>
    <p:sldId id="290" r:id="rId16"/>
    <p:sldId id="287" r:id="rId17"/>
    <p:sldId id="291" r:id="rId18"/>
    <p:sldId id="288" r:id="rId19"/>
    <p:sldId id="292" r:id="rId20"/>
    <p:sldId id="294" r:id="rId21"/>
    <p:sldId id="295" r:id="rId22"/>
    <p:sldId id="296" r:id="rId23"/>
    <p:sldId id="297" r:id="rId24"/>
    <p:sldId id="298" r:id="rId25"/>
    <p:sldId id="300" r:id="rId26"/>
    <p:sldId id="299" r:id="rId27"/>
    <p:sldId id="301" r:id="rId28"/>
    <p:sldId id="275" r:id="rId29"/>
    <p:sldId id="27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731A-91B7-42AC-B4C5-8CF4A97990F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A02B-5071-46C7-A4C3-CBB8FFE2B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4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731A-91B7-42AC-B4C5-8CF4A97990F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A02B-5071-46C7-A4C3-CBB8FFE2B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8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731A-91B7-42AC-B4C5-8CF4A97990F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A02B-5071-46C7-A4C3-CBB8FFE2B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95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731A-91B7-42AC-B4C5-8CF4A97990F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A02B-5071-46C7-A4C3-CBB8FFE2B97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9166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731A-91B7-42AC-B4C5-8CF4A97990F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A02B-5071-46C7-A4C3-CBB8FFE2B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5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731A-91B7-42AC-B4C5-8CF4A97990F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A02B-5071-46C7-A4C3-CBB8FFE2B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82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731A-91B7-42AC-B4C5-8CF4A97990F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A02B-5071-46C7-A4C3-CBB8FFE2B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77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731A-91B7-42AC-B4C5-8CF4A97990F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A02B-5071-46C7-A4C3-CBB8FFE2B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96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731A-91B7-42AC-B4C5-8CF4A97990F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A02B-5071-46C7-A4C3-CBB8FFE2B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80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14889-04F3-4FC1-B93B-DFDCEEFA1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12CA0-679B-4399-B0C2-7D49C145C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E0ABD-12B5-4099-855E-063F89621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035EB-476A-4BE6-8BF3-3CF7C454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731A-91B7-42AC-B4C5-8CF4A97990F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ADA20-20AD-4480-A44E-0E9D71C7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0DFFA-7F56-4CC1-91C2-6273C82A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A02B-5071-46C7-A4C3-CBB8FFE2B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563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43B7-107E-4720-8CC3-7BAC92F3B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5898E-3200-40F4-98E9-4FDD07F06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2CC5D-2DBB-48E2-9E84-156FDFED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731A-91B7-42AC-B4C5-8CF4A97990F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AABA8-5BFF-4355-8619-AE3D0EB7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F1EC6-5665-49BF-87A6-D4A18A44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A02B-5071-46C7-A4C3-CBB8FFE2B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8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731A-91B7-42AC-B4C5-8CF4A97990F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A02B-5071-46C7-A4C3-CBB8FFE2B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731A-91B7-42AC-B4C5-8CF4A97990F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A02B-5071-46C7-A4C3-CBB8FFE2B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2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731A-91B7-42AC-B4C5-8CF4A97990F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A02B-5071-46C7-A4C3-CBB8FFE2B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2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731A-91B7-42AC-B4C5-8CF4A97990F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A02B-5071-46C7-A4C3-CBB8FFE2B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9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731A-91B7-42AC-B4C5-8CF4A97990F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A02B-5071-46C7-A4C3-CBB8FFE2B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3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731A-91B7-42AC-B4C5-8CF4A97990F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A02B-5071-46C7-A4C3-CBB8FFE2B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2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731A-91B7-42AC-B4C5-8CF4A97990F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A02B-5071-46C7-A4C3-CBB8FFE2B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3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731A-91B7-42AC-B4C5-8CF4A97990F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A02B-5071-46C7-A4C3-CBB8FFE2B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45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F25731A-91B7-42AC-B4C5-8CF4A97990FE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15EA02B-5071-46C7-A4C3-CBB8FFE2B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7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E065-5CBD-4A1C-B1DA-3C415A1DA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424" y="1007536"/>
            <a:ext cx="7197726" cy="2421464"/>
          </a:xfrm>
        </p:spPr>
        <p:txBody>
          <a:bodyPr/>
          <a:lstStyle/>
          <a:p>
            <a:r>
              <a:rPr lang="en-US" b="1" dirty="0">
                <a:latin typeface="+mn-lt"/>
              </a:rPr>
              <a:t>CREDIT EDA CASE STUDY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6A240-6782-4406-84C3-CD1178CF3765}"/>
              </a:ext>
            </a:extLst>
          </p:cNvPr>
          <p:cNvSpPr txBox="1"/>
          <p:nvPr/>
        </p:nvSpPr>
        <p:spPr>
          <a:xfrm>
            <a:off x="3779837" y="4591050"/>
            <a:ext cx="6886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BY KETAN SONI AND SMIT JAKHOTIA</a:t>
            </a:r>
          </a:p>
        </p:txBody>
      </p:sp>
    </p:spTree>
    <p:extLst>
      <p:ext uri="{BB962C8B-B14F-4D97-AF65-F5344CB8AC3E}">
        <p14:creationId xmlns:p14="http://schemas.microsoft.com/office/powerpoint/2010/main" val="4270527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BDB73-4D36-4C5E-AE92-E0558683E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113942"/>
            <a:ext cx="10364451" cy="1596177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TARGET Analysis for Numerical Variables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69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9962-0A3A-453F-9E74-F112DA90F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542191"/>
            <a:ext cx="10163801" cy="88655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LOAN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Annunity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324BA-8755-42B2-944B-AF54AF4AD0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541597"/>
            <a:ext cx="10363826" cy="3424107"/>
          </a:xfrm>
        </p:spPr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can observe that the distribution curve is quite normal for both Defaulters and Non-Defaulters.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24253-C11D-4D6D-A432-A3F97757E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6" y="2497889"/>
            <a:ext cx="11449050" cy="411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7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34FD-5258-4B59-8784-240F9C1D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10278100" cy="113408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Credit Amount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EDF7D-A03C-4B8E-80EF-E8A15CD5BE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00124" y="1576517"/>
            <a:ext cx="10363826" cy="3424107"/>
          </a:xfrm>
        </p:spPr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can observe that the distribution curve is not normal for both Defaulters and Non-Defaulters. We can say that the credit amount of the loan varies.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F7D276-C788-4DCC-A6D8-49AD806E0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3" y="2857500"/>
            <a:ext cx="11839574" cy="374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66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77BF-15BB-440F-A4EE-0C6E72367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190142"/>
            <a:ext cx="10364451" cy="1596177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Bivariate analysis for new application dataset</a:t>
            </a:r>
          </a:p>
        </p:txBody>
      </p:sp>
    </p:spTree>
    <p:extLst>
      <p:ext uri="{BB962C8B-B14F-4D97-AF65-F5344CB8AC3E}">
        <p14:creationId xmlns:p14="http://schemas.microsoft.com/office/powerpoint/2010/main" val="3593994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5D49-15E8-41BB-B9EE-B18D2BCB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8"/>
            <a:ext cx="10144750" cy="1353158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AMT_CREDIT vs NAME_FAMILY_STATUS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3BAFF8-F571-464A-802A-2E55C58529E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85776" y="2466655"/>
            <a:ext cx="4838492" cy="41246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755B5E-4EB2-4842-8800-01C9429A2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626" y="2466653"/>
            <a:ext cx="5472113" cy="41246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F53234-F8E0-4B31-AB51-68390012619F}"/>
              </a:ext>
            </a:extLst>
          </p:cNvPr>
          <p:cNvSpPr txBox="1"/>
          <p:nvPr/>
        </p:nvSpPr>
        <p:spPr>
          <a:xfrm>
            <a:off x="842962" y="1504950"/>
            <a:ext cx="10506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can observe that people having Single/not married and Married Family Status who are non-defaulters have more credit loan amount as compared to defaulters.</a:t>
            </a:r>
          </a:p>
        </p:txBody>
      </p:sp>
    </p:spTree>
    <p:extLst>
      <p:ext uri="{BB962C8B-B14F-4D97-AF65-F5344CB8AC3E}">
        <p14:creationId xmlns:p14="http://schemas.microsoft.com/office/powerpoint/2010/main" val="2934935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DAB9-B821-4DBD-B6DF-2F40CF3B8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75" y="2209192"/>
            <a:ext cx="10364451" cy="1596177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Correlation of target 0 (NON - Defaulter) and Target 1 (defaulter)</a:t>
            </a:r>
          </a:p>
        </p:txBody>
      </p:sp>
    </p:spTree>
    <p:extLst>
      <p:ext uri="{BB962C8B-B14F-4D97-AF65-F5344CB8AC3E}">
        <p14:creationId xmlns:p14="http://schemas.microsoft.com/office/powerpoint/2010/main" val="2490323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C7AFE-0B4F-4755-B8B7-5C694611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54E40E-2BCC-4F8C-B48F-5A17290FAD6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300" y="90206"/>
            <a:ext cx="11982450" cy="66994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3464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D1BD4B-26F3-41CA-8822-72F4215E8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42103"/>
            <a:ext cx="12039600" cy="68158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72622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DD664-AC6D-44FA-B587-FCF8BAF0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Insights for Correlation of target 0 and target 1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99A99-A863-4B30-9A34-F6C48B8584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Credit amount is inversely proportional to the date of birth, which means Credit amount is higher for low age and vice-versa.</a:t>
            </a:r>
          </a:p>
          <a:p>
            <a:pPr algn="l"/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observe that there is a high correlation between goods price and credit amounts.</a:t>
            </a:r>
          </a:p>
          <a:p>
            <a:pPr algn="l"/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Also we observe that the goods price with low amount have high loan annuity in defaulters.</a:t>
            </a:r>
          </a:p>
          <a:p>
            <a:pPr algn="l"/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non-defaulters, people with all age groups tend to take higher credit loan as compared to non-defaulters.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389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24AF493-DF30-4E6D-A7FA-0604252E0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1" y="1619249"/>
            <a:ext cx="7586663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8ED952-2CD9-4422-AEB6-25DDB4B79112}"/>
              </a:ext>
            </a:extLst>
          </p:cNvPr>
          <p:cNvSpPr txBox="1"/>
          <p:nvPr/>
        </p:nvSpPr>
        <p:spPr>
          <a:xfrm>
            <a:off x="1676400" y="790575"/>
            <a:ext cx="8705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TOP 10 CORRELATION FOR DEFAULTERS</a:t>
            </a:r>
          </a:p>
        </p:txBody>
      </p:sp>
    </p:spTree>
    <p:extLst>
      <p:ext uri="{BB962C8B-B14F-4D97-AF65-F5344CB8AC3E}">
        <p14:creationId xmlns:p14="http://schemas.microsoft.com/office/powerpoint/2010/main" val="162421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7E7DE-F489-4524-B1A8-6529EE7F6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87" y="2238375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CATEGORICAL UNIVARIATE ANALYSIS FOR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TARGET 1 (DEFAULT) And Target 0 (NON - DEFAULT)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FOR NEW Application Dataset</a:t>
            </a:r>
          </a:p>
        </p:txBody>
      </p:sp>
    </p:spTree>
    <p:extLst>
      <p:ext uri="{BB962C8B-B14F-4D97-AF65-F5344CB8AC3E}">
        <p14:creationId xmlns:p14="http://schemas.microsoft.com/office/powerpoint/2010/main" val="3182313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D69A-DCA3-4859-9361-00C602E08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550" y="2152042"/>
            <a:ext cx="10364451" cy="1596177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analysis for previous application dataset</a:t>
            </a:r>
          </a:p>
        </p:txBody>
      </p:sp>
    </p:spTree>
    <p:extLst>
      <p:ext uri="{BB962C8B-B14F-4D97-AF65-F5344CB8AC3E}">
        <p14:creationId xmlns:p14="http://schemas.microsoft.com/office/powerpoint/2010/main" val="1826548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ECFC-15A2-409E-9389-0B914411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Insights for 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NAME_CLIENT_TYPE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74E56-CB7D-400D-BCAC-4DABAD4103C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We can observe that there is a huge amount of clients who are repeaters.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B69B4F-B5FD-47C6-B1F8-44AAF420D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687" y="2833879"/>
            <a:ext cx="4272754" cy="369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02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7ACB-7DC1-4465-BBAF-3214D81B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Insights for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NAME_contract_status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9AA5C-41B2-4B07-9975-10DF5A0D8A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We can observe that majority loans are approved. Also, Canceled and Refused Loans are almost equal.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F4E68-843A-4BCB-B2F6-88A2B7909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475" y="2944875"/>
            <a:ext cx="4225122" cy="377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27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11F3-8734-41F1-984C-AE92E2681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75" y="2371117"/>
            <a:ext cx="10364451" cy="1596177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UNIVARIATE ANALAYSIS FOR 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AMT_ANNUITY, AMT_CREDIT and AMT_GOODS_PRICE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546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57C7B2-3BC2-42F3-AFB2-D9268C49F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990600"/>
            <a:ext cx="11911013" cy="5867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BE4A3D-B890-4D52-A6F8-7DA8A27BE764}"/>
              </a:ext>
            </a:extLst>
          </p:cNvPr>
          <p:cNvSpPr txBox="1"/>
          <p:nvPr/>
        </p:nvSpPr>
        <p:spPr>
          <a:xfrm>
            <a:off x="2695575" y="247948"/>
            <a:ext cx="10096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We can observe that there are some outliers in AMT_ANNUITY, AMT_CREDIT and AMT_GOODS_PRICE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46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672E-2CFB-44E2-9619-5A4C13ED6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142517"/>
            <a:ext cx="10364451" cy="1596177"/>
          </a:xfrm>
        </p:spPr>
        <p:txBody>
          <a:bodyPr/>
          <a:lstStyle/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BIVariate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analysis for previous application dataset</a:t>
            </a:r>
          </a:p>
        </p:txBody>
      </p:sp>
    </p:spTree>
    <p:extLst>
      <p:ext uri="{BB962C8B-B14F-4D97-AF65-F5344CB8AC3E}">
        <p14:creationId xmlns:p14="http://schemas.microsoft.com/office/powerpoint/2010/main" val="100003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C4729F-FD5F-4C2E-8221-A44BDEE44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9030"/>
            <a:ext cx="12192000" cy="51189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093195-7DB4-4299-BD79-D78A733E58D5}"/>
              </a:ext>
            </a:extLst>
          </p:cNvPr>
          <p:cNvSpPr txBox="1"/>
          <p:nvPr/>
        </p:nvSpPr>
        <p:spPr>
          <a:xfrm>
            <a:off x="1323975" y="752475"/>
            <a:ext cx="9544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TARGET VS NAME_CONTRACT_STATUS</a:t>
            </a:r>
          </a:p>
        </p:txBody>
      </p:sp>
    </p:spTree>
    <p:extLst>
      <p:ext uri="{BB962C8B-B14F-4D97-AF65-F5344CB8AC3E}">
        <p14:creationId xmlns:p14="http://schemas.microsoft.com/office/powerpoint/2010/main" val="2109512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BDFD55-1C69-40FF-B0B5-F71D09CF2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3800"/>
            <a:ext cx="12192000" cy="54315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9E053B-4FC9-456E-9B03-8BA08F0ADBAB}"/>
              </a:ext>
            </a:extLst>
          </p:cNvPr>
          <p:cNvSpPr txBox="1"/>
          <p:nvPr/>
        </p:nvSpPr>
        <p:spPr>
          <a:xfrm>
            <a:off x="1371600" y="657225"/>
            <a:ext cx="873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CODE_GENDER VS NAME_CONTRACT_STATUS</a:t>
            </a:r>
          </a:p>
        </p:txBody>
      </p:sp>
    </p:spTree>
    <p:extLst>
      <p:ext uri="{BB962C8B-B14F-4D97-AF65-F5344CB8AC3E}">
        <p14:creationId xmlns:p14="http://schemas.microsoft.com/office/powerpoint/2010/main" val="2388941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A71F2-82E6-4126-80AE-F951F88B5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173325" cy="1162658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E27F0-3C51-4B76-8D61-29AB9BA50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033718"/>
            <a:ext cx="10364452" cy="342410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Banks should consider Income Type  of Student , Pensioner and Businessman for successful payments.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Banks should focus less on Income Type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as they are having most number of unsuccessful payments.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Banks should consider  clients from housing type With Parents as Top priority as they are having least number of unsuccessful payments.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Female clients with higher education have less chances of being a defaulter.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Clients with high income category can be preferred for bank loans.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Group whose previous loan status was refused have significant chance of defaulting.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890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82324-E554-4F2D-9A24-7640012F9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51" y="2524125"/>
            <a:ext cx="10131425" cy="1456267"/>
          </a:xfrm>
        </p:spPr>
        <p:txBody>
          <a:bodyPr/>
          <a:lstStyle/>
          <a:p>
            <a:pPr algn="ctr"/>
            <a:r>
              <a:rPr lang="en-US" b="1" dirty="0">
                <a:cs typeface="Calibri" panose="020F0502020204030204" pitchFamily="34" charset="0"/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386665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80C63-3A11-423B-BA55-4AA4FC73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8858"/>
            <a:ext cx="4371975" cy="137160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DISTRIBUTION OF Income Source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3D25D02-16E5-4D0C-A632-8767CF5E7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057766"/>
            <a:ext cx="6172200" cy="473294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5E0B1-C5A3-45F6-8246-2654B7EB1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843616"/>
            <a:ext cx="4371975" cy="4114799"/>
          </a:xfrm>
        </p:spPr>
        <p:txBody>
          <a:bodyPr>
            <a:normAutofit fontScale="4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For Income Type Working, Commercial associate the number of credits are higher than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Less number of credits for income type Student , Unemployed and Maternity leave.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2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also observe a decrease in the Defaulters who are Pensioners and an increase in the Defaulters who are Working when compared the percentage of both Defaulters and Non-Defaulters.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5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294713-BF8C-42F8-A0AC-EC4209919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80"/>
            <a:ext cx="12192000" cy="67756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7936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05C21-24D7-4560-9E50-8B8F33B08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DISTRIBUTION OF Age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GRoups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E6D25-0E08-4BE7-BD42-602190ACA05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observe that there is an increase in the Defaulters who are young in age when compared to the percentages of Defaulters and Non Defaulters</a:t>
            </a:r>
          </a:p>
          <a:p>
            <a:endParaRPr lang="en-US" i="0" dirty="0">
              <a:effectLst/>
              <a:latin typeface="Helvetica Neue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1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072FF0-25C1-4FF3-AAA2-9CFD0FFF7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975"/>
            <a:ext cx="12192000" cy="6676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9083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601C-BDF9-48A0-91F9-E6658522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Distribution for LOAN type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63EA-3B98-4EF5-A0AA-953D987272B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can observe that cash loans are mostly preferred by both Defaulters and Non-Defaulters. Though there is a significant decrease in Defaulters who go for revolving loans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36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7659-6CEA-4B46-94DC-3539D428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51F98-5E61-4211-85A0-A6FE86456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C708D2-5FEB-4453-A9BA-94F7ABEF4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25325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89224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4C00-045A-4EBA-9045-9522FC01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DISTRIBUTION OF FAMILY Status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75799-12B0-4F81-A093-ADC1B31CE7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observe an increase in Defaulters for both Single/not married and Civil Marriage, where as there is a decrease in Widow defaulters when compared with both Defaulters and Non-Defaulters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78804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216</TotalTime>
  <Words>605</Words>
  <Application>Microsoft Office PowerPoint</Application>
  <PresentationFormat>Widescreen</PresentationFormat>
  <Paragraphs>47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Helvetica Neue</vt:lpstr>
      <vt:lpstr>Tw Cen MT</vt:lpstr>
      <vt:lpstr>Droplet</vt:lpstr>
      <vt:lpstr>CREDIT EDA CASE STUDY</vt:lpstr>
      <vt:lpstr>CATEGORICAL UNIVARIATE ANALYSIS FOR  TARGET 1 (DEFAULT) And Target 0 (NON - DEFAULT) FOR NEW Application Dataset</vt:lpstr>
      <vt:lpstr>DISTRIBUTION OF Income Source</vt:lpstr>
      <vt:lpstr>PowerPoint Presentation</vt:lpstr>
      <vt:lpstr>DISTRIBUTION OF Age GRoups</vt:lpstr>
      <vt:lpstr>PowerPoint Presentation</vt:lpstr>
      <vt:lpstr>Distribution for LOAN type</vt:lpstr>
      <vt:lpstr>PowerPoint Presentation</vt:lpstr>
      <vt:lpstr>DISTRIBUTION OF FAMILY Status</vt:lpstr>
      <vt:lpstr>TARGET Analysis for Numerical Variables</vt:lpstr>
      <vt:lpstr>LOAN Annunity</vt:lpstr>
      <vt:lpstr>Credit Amount</vt:lpstr>
      <vt:lpstr>Bivariate analysis for new application dataset</vt:lpstr>
      <vt:lpstr>AMT_CREDIT vs NAME_FAMILY_STATUS </vt:lpstr>
      <vt:lpstr>Correlation of target 0 (NON - Defaulter) and Target 1 (defaulter)</vt:lpstr>
      <vt:lpstr>PowerPoint Presentation</vt:lpstr>
      <vt:lpstr>PowerPoint Presentation</vt:lpstr>
      <vt:lpstr>Insights for Correlation of target 0 and target 1  </vt:lpstr>
      <vt:lpstr>PowerPoint Presentation</vt:lpstr>
      <vt:lpstr>Data analysis for previous application dataset</vt:lpstr>
      <vt:lpstr>Insights for NAME_CLIENT_TYPE</vt:lpstr>
      <vt:lpstr>Insights for NAME_contract_status</vt:lpstr>
      <vt:lpstr>UNIVARIATE ANALAYSIS FOR AMT_ANNUITY, AMT_CREDIT and AMT_GOODS_PRICE</vt:lpstr>
      <vt:lpstr>PowerPoint Presentation</vt:lpstr>
      <vt:lpstr>BIVariate analysis for previous application dataset</vt:lpstr>
      <vt:lpstr>PowerPoint Presentation</vt:lpstr>
      <vt:lpstr>PowerPoint Presentation</vt:lpstr>
      <vt:lpstr>Conclusion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dc:creator>Ketan Soni</dc:creator>
  <cp:lastModifiedBy>Ketan Soni</cp:lastModifiedBy>
  <cp:revision>10</cp:revision>
  <dcterms:created xsi:type="dcterms:W3CDTF">2021-09-29T12:28:53Z</dcterms:created>
  <dcterms:modified xsi:type="dcterms:W3CDTF">2021-09-29T16:05:49Z</dcterms:modified>
</cp:coreProperties>
</file>