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5" r:id="rId1"/>
  </p:sldMasterIdLst>
  <p:notesMasterIdLst>
    <p:notesMasterId r:id="rId8"/>
  </p:notesMasterIdLst>
  <p:sldIdLst>
    <p:sldId id="256" r:id="rId2"/>
    <p:sldId id="260" r:id="rId3"/>
    <p:sldId id="261" r:id="rId4"/>
    <p:sldId id="262" r:id="rId5"/>
    <p:sldId id="266" r:id="rId6"/>
    <p:sldId id="270" r:id="rId7"/>
  </p:sldIdLst>
  <p:sldSz cx="12192000" cy="6858000"/>
  <p:notesSz cx="6858000" cy="9144000"/>
  <p:embeddedFontLst>
    <p:embeddedFont>
      <p:font typeface="Roboto" charset="0"/>
      <p:regular r:id="rId9"/>
      <p:bold r:id="rId10"/>
      <p:italic r:id="rId11"/>
      <p:boldItalic r:id="rId1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8" autoAdjust="0"/>
    <p:restoredTop sz="94660"/>
  </p:normalViewPr>
  <p:slideViewPr>
    <p:cSldViewPr snapToGrid="0">
      <p:cViewPr>
        <p:scale>
          <a:sx n="66" d="100"/>
          <a:sy n="66" d="100"/>
        </p:scale>
        <p:origin x="-1330" y="-701"/>
      </p:cViewPr>
      <p:guideLst>
        <p:guide orient="horz" pos="2160"/>
        <p:guide pos="384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870276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267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64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651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579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6377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768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61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891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823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370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328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678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39499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683087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xmlns="" id="{F0A604E4-7307-451C-93BE-F1F7E1BF3B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xmlns="" id="{F7F3A0AA-35E5-4085-942B-7378390306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xmlns="" id="{402F5C38-C747-4173-ABBF-656E39E821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E37EECFC-A684-4391-AE85-4CDAF5565F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
          <p:cNvSpPr txBox="1">
            <a:spLocks noGrp="1"/>
          </p:cNvSpPr>
          <p:nvPr>
            <p:ph type="title"/>
          </p:nvPr>
        </p:nvSpPr>
        <p:spPr>
          <a:xfrm>
            <a:off x="699714" y="5490971"/>
            <a:ext cx="6962072" cy="1159200"/>
          </a:xfrm>
          <a:prstGeom prst="rect">
            <a:avLst/>
          </a:prstGeom>
        </p:spPr>
        <p:txBody>
          <a:bodyPr spcFirstLastPara="1" vert="horz" lIns="91440" tIns="45720" rIns="91440" bIns="45720" rtlCol="0" anchor="ctr" anchorCtr="0">
            <a:normAutofit fontScale="90000"/>
          </a:bodyPr>
          <a:lstStyle/>
          <a:p>
            <a:pPr lvl="0" algn="l">
              <a:spcBef>
                <a:spcPct val="0"/>
              </a:spcBef>
              <a:buClr>
                <a:schemeClr val="dk1"/>
              </a:buClr>
            </a:pPr>
            <a:r>
              <a:rPr lang="en-US" sz="1900" kern="1200" dirty="0">
                <a:solidFill>
                  <a:srgbClr val="FFFFFF"/>
                </a:solidFill>
                <a:latin typeface="+mj-lt"/>
                <a:ea typeface="+mj-ea"/>
                <a:cs typeface="+mj-cs"/>
                <a:sym typeface="Roboto"/>
              </a:rPr>
              <a:t>Team Name : </a:t>
            </a:r>
            <a:r>
              <a:rPr lang="en-IN" sz="2000" dirty="0" err="1"/>
              <a:t>Mymtraminds</a:t>
            </a:r>
            <a:endParaRPr lang="en-US" sz="1900" kern="1200" dirty="0">
              <a:solidFill>
                <a:srgbClr val="FFFFFF"/>
              </a:solidFill>
              <a:latin typeface="+mj-lt"/>
              <a:ea typeface="+mj-ea"/>
              <a:cs typeface="+mj-cs"/>
              <a:sym typeface="Roboto"/>
            </a:endParaRPr>
          </a:p>
          <a:p>
            <a:pPr marL="0" lvl="0" indent="0" algn="l">
              <a:spcBef>
                <a:spcPct val="0"/>
              </a:spcBef>
              <a:spcAft>
                <a:spcPts val="0"/>
              </a:spcAft>
              <a:buClr>
                <a:schemeClr val="dk1"/>
              </a:buClr>
              <a:buSzPts val="4400"/>
            </a:pPr>
            <a:endParaRPr lang="en-US" sz="1900" kern="1200" dirty="0">
              <a:solidFill>
                <a:srgbClr val="FFFFFF"/>
              </a:solidFill>
              <a:latin typeface="+mj-lt"/>
              <a:ea typeface="+mj-ea"/>
              <a:cs typeface="+mj-cs"/>
            </a:endParaRPr>
          </a:p>
          <a:p>
            <a:pPr marL="0" lvl="0" indent="0" algn="l">
              <a:spcBef>
                <a:spcPct val="0"/>
              </a:spcBef>
              <a:spcAft>
                <a:spcPts val="0"/>
              </a:spcAft>
              <a:buClr>
                <a:schemeClr val="dk1"/>
              </a:buClr>
              <a:buSzPts val="4400"/>
            </a:pPr>
            <a:r>
              <a:rPr lang="en-US" sz="1900" kern="1200" dirty="0">
                <a:solidFill>
                  <a:srgbClr val="FFFFFF"/>
                </a:solidFill>
                <a:latin typeface="+mj-lt"/>
                <a:ea typeface="+mj-ea"/>
                <a:cs typeface="+mj-cs"/>
              </a:rPr>
              <a:t>Team </a:t>
            </a:r>
            <a:r>
              <a:rPr lang="en-US" sz="1900" kern="1200" dirty="0">
                <a:solidFill>
                  <a:srgbClr val="FFFFFF"/>
                </a:solidFill>
                <a:latin typeface="+mj-lt"/>
                <a:ea typeface="+mj-ea"/>
                <a:cs typeface="+mj-cs"/>
                <a:sym typeface="Roboto"/>
              </a:rPr>
              <a:t>Details</a:t>
            </a:r>
            <a:r>
              <a:rPr lang="en-US" sz="1900" kern="1200" dirty="0">
                <a:solidFill>
                  <a:srgbClr val="FFFFFF"/>
                </a:solidFill>
                <a:latin typeface="+mj-lt"/>
                <a:ea typeface="+mj-ea"/>
                <a:cs typeface="+mj-cs"/>
              </a:rPr>
              <a:t>: Smita Singh(“Leader”/ “Developer”)</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                       </a:t>
            </a:r>
            <a:r>
              <a:rPr lang="en-US" sz="1900" kern="1200" dirty="0" err="1" smtClean="0">
                <a:solidFill>
                  <a:srgbClr val="FFFFFF"/>
                </a:solidFill>
                <a:latin typeface="+mj-lt"/>
                <a:ea typeface="+mj-ea"/>
                <a:cs typeface="+mj-cs"/>
              </a:rPr>
              <a:t>Sneha</a:t>
            </a:r>
            <a:r>
              <a:rPr lang="en-US" sz="1900" kern="1200" dirty="0" smtClean="0">
                <a:solidFill>
                  <a:srgbClr val="FFFFFF"/>
                </a:solidFill>
                <a:latin typeface="+mj-lt"/>
                <a:ea typeface="+mj-ea"/>
                <a:cs typeface="+mj-cs"/>
              </a:rPr>
              <a:t> </a:t>
            </a:r>
            <a:r>
              <a:rPr lang="en-US" sz="1900" kern="1200" dirty="0">
                <a:solidFill>
                  <a:srgbClr val="FFFFFF"/>
                </a:solidFill>
                <a:latin typeface="+mj-lt"/>
                <a:ea typeface="+mj-ea"/>
                <a:cs typeface="+mj-cs"/>
              </a:rPr>
              <a:t>Jaiswal(“Designer</a:t>
            </a:r>
            <a:r>
              <a:rPr lang="en-US" sz="1900" kern="1200" dirty="0" smtClean="0">
                <a:solidFill>
                  <a:srgbClr val="FFFFFF"/>
                </a:solidFill>
                <a:latin typeface="+mj-lt"/>
                <a:ea typeface="+mj-ea"/>
                <a:cs typeface="+mj-cs"/>
              </a:rPr>
              <a:t>”)</a:t>
            </a:r>
            <a:br>
              <a:rPr lang="en-US" sz="1900" kern="1200" dirty="0" smtClean="0">
                <a:solidFill>
                  <a:srgbClr val="FFFFFF"/>
                </a:solidFill>
                <a:latin typeface="+mj-lt"/>
                <a:ea typeface="+mj-ea"/>
                <a:cs typeface="+mj-cs"/>
              </a:rPr>
            </a:br>
            <a:r>
              <a:rPr lang="en-US" sz="1900" dirty="0">
                <a:solidFill>
                  <a:srgbClr val="FFFFFF"/>
                </a:solidFill>
                <a:latin typeface="+mj-lt"/>
                <a:ea typeface="+mj-ea"/>
                <a:cs typeface="+mj-cs"/>
              </a:rPr>
              <a:t> </a:t>
            </a:r>
            <a:r>
              <a:rPr lang="en-US" sz="1900" dirty="0" smtClean="0">
                <a:solidFill>
                  <a:srgbClr val="FFFFFF"/>
                </a:solidFill>
                <a:latin typeface="+mj-lt"/>
                <a:ea typeface="+mj-ea"/>
                <a:cs typeface="+mj-cs"/>
              </a:rPr>
              <a:t>                      </a:t>
            </a:r>
            <a:r>
              <a:rPr lang="en-US" sz="1900" dirty="0" err="1" smtClean="0">
                <a:solidFill>
                  <a:srgbClr val="FFFFFF"/>
                </a:solidFill>
                <a:latin typeface="+mj-lt"/>
                <a:ea typeface="+mj-ea"/>
                <a:cs typeface="+mj-cs"/>
              </a:rPr>
              <a:t>Sunidhi</a:t>
            </a:r>
            <a:r>
              <a:rPr lang="en-US" sz="1900" dirty="0" smtClean="0">
                <a:solidFill>
                  <a:srgbClr val="FFFFFF"/>
                </a:solidFill>
                <a:latin typeface="+mj-lt"/>
                <a:ea typeface="+mj-ea"/>
                <a:cs typeface="+mj-cs"/>
              </a:rPr>
              <a:t> </a:t>
            </a:r>
            <a:r>
              <a:rPr lang="en-US" sz="1900" dirty="0" err="1" smtClean="0">
                <a:solidFill>
                  <a:srgbClr val="FFFFFF"/>
                </a:solidFill>
                <a:latin typeface="+mj-lt"/>
                <a:ea typeface="+mj-ea"/>
                <a:cs typeface="+mj-cs"/>
              </a:rPr>
              <a:t>Tomer</a:t>
            </a:r>
            <a:r>
              <a:rPr lang="en-US" sz="1900" dirty="0" smtClean="0">
                <a:solidFill>
                  <a:srgbClr val="FFFFFF"/>
                </a:solidFill>
                <a:latin typeface="+mj-lt"/>
                <a:ea typeface="+mj-ea"/>
                <a:cs typeface="+mj-cs"/>
              </a:rPr>
              <a:t> (“</a:t>
            </a:r>
            <a:r>
              <a:rPr lang="en-US" sz="1900" dirty="0" err="1" smtClean="0">
                <a:solidFill>
                  <a:srgbClr val="FFFFFF"/>
                </a:solidFill>
                <a:latin typeface="+mj-lt"/>
                <a:ea typeface="+mj-ea"/>
                <a:cs typeface="+mj-cs"/>
              </a:rPr>
              <a:t>Devops</a:t>
            </a:r>
            <a:r>
              <a:rPr lang="en-US" sz="1900" smtClean="0">
                <a:solidFill>
                  <a:srgbClr val="FFFFFF"/>
                </a:solidFill>
                <a:latin typeface="+mj-lt"/>
                <a:ea typeface="+mj-ea"/>
                <a:cs typeface="+mj-cs"/>
              </a:rPr>
              <a:t>”)</a:t>
            </a:r>
            <a:endParaRPr lang="en-US" sz="1900" kern="1200" dirty="0">
              <a:solidFill>
                <a:srgbClr val="FFFFFF"/>
              </a:solidFill>
              <a:latin typeface="+mj-lt"/>
              <a:ea typeface="+mj-ea"/>
              <a:cs typeface="+mj-cs"/>
              <a:sym typeface="Roboto"/>
            </a:endParaRPr>
          </a:p>
        </p:txBody>
      </p:sp>
      <p:pic>
        <p:nvPicPr>
          <p:cNvPr id="82" name="Google Shape;82;p1"/>
          <p:cNvPicPr preferRelativeResize="0"/>
          <p:nvPr/>
        </p:nvPicPr>
        <p:blipFill rotWithShape="1">
          <a:blip r:embed="rId3"/>
          <a:srcRect t="3177" b="6654"/>
          <a:stretch/>
        </p:blipFill>
        <p:spPr>
          <a:xfrm>
            <a:off x="101600" y="0"/>
            <a:ext cx="12090394" cy="5267258"/>
          </a:xfrm>
          <a:prstGeom prst="rect">
            <a:avLst/>
          </a:prstGeom>
          <a:noFill/>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98476A0-0238-C0A3-FF47-27E83E67797D}"/>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b="1" u="sng" spc="100" dirty="0">
                <a:effectLst>
                  <a:outerShdw blurRad="38100" dist="38100" dir="2700000" algn="tl">
                    <a:srgbClr val="000000">
                      <a:alpha val="43137"/>
                    </a:srgbClr>
                  </a:outerShdw>
                </a:effectLst>
              </a:rPr>
              <a:t>Project Overview And Goals </a:t>
            </a:r>
          </a:p>
        </p:txBody>
      </p:sp>
      <p:pic>
        <p:nvPicPr>
          <p:cNvPr id="8" name="Picture Placeholder 7" descr="A hand holding a globe&#10;&#10;Description automatically generated">
            <a:extLst>
              <a:ext uri="{FF2B5EF4-FFF2-40B4-BE49-F238E27FC236}">
                <a16:creationId xmlns:a16="http://schemas.microsoft.com/office/drawing/2014/main" xmlns="" id="{AAE61281-BE7E-6064-1F8D-2684246CC2E5}"/>
              </a:ext>
            </a:extLst>
          </p:cNvPr>
          <p:cNvPicPr>
            <a:picLocks noGrp="1" noChangeAspect="1"/>
          </p:cNvPicPr>
          <p:nvPr>
            <p:ph type="pic" idx="1"/>
          </p:nvPr>
        </p:nvPicPr>
        <p:blipFill rotWithShape="1">
          <a:blip r:embed="rId2"/>
          <a:srcRect l="17173" r="7393" b="1"/>
          <a:stretch/>
        </p:blipFill>
        <p:spPr>
          <a:xfrm>
            <a:off x="1" y="-19358"/>
            <a:ext cx="7335519" cy="6877357"/>
          </a:xfrm>
          <a:prstGeom prst="rect">
            <a:avLst/>
          </a:prstGeom>
        </p:spPr>
      </p:pic>
      <p:sp>
        <p:nvSpPr>
          <p:cNvPr id="137" name="Text Placeholder 3">
            <a:extLst>
              <a:ext uri="{FF2B5EF4-FFF2-40B4-BE49-F238E27FC236}">
                <a16:creationId xmlns:a16="http://schemas.microsoft.com/office/drawing/2014/main" xmlns="" id="{F02C1E73-F39D-4CF6-FEFB-C5420E4DA576}"/>
              </a:ext>
            </a:extLst>
          </p:cNvPr>
          <p:cNvSpPr>
            <a:spLocks noGrp="1"/>
          </p:cNvSpPr>
          <p:nvPr>
            <p:ph type="body" sz="half" idx="2"/>
          </p:nvPr>
        </p:nvSpPr>
        <p:spPr>
          <a:xfrm>
            <a:off x="7887210" y="2444361"/>
            <a:ext cx="3822189" cy="3742762"/>
          </a:xfrm>
        </p:spPr>
        <p:txBody>
          <a:bodyPr vert="horz" lIns="91440" tIns="45720" rIns="91440" bIns="45720" rtlCol="0">
            <a:normAutofit/>
          </a:bodyPr>
          <a:lstStyle/>
          <a:p>
            <a:r>
              <a:rPr lang="en-US" sz="1400" b="1" dirty="0">
                <a:solidFill>
                  <a:schemeClr val="accent3">
                    <a:lumMod val="50000"/>
                  </a:schemeClr>
                </a:solidFill>
              </a:rPr>
              <a:t>Project Overview</a:t>
            </a:r>
          </a:p>
          <a:p>
            <a:pPr indent="-228600">
              <a:buFont typeface="Arial" panose="020B0604020202020204" pitchFamily="34" charset="0"/>
              <a:buChar char="•"/>
            </a:pPr>
            <a:r>
              <a:rPr lang="en-US" sz="1400" dirty="0"/>
              <a:t>Demand forecasting is an estimate of sales during a specified future period based on the proposed marketing plan and a set of particular uncontrollable and competitive force</a:t>
            </a:r>
          </a:p>
          <a:p>
            <a:r>
              <a:rPr lang="en-US" sz="1400" b="1" u="sng" dirty="0">
                <a:solidFill>
                  <a:schemeClr val="accent3">
                    <a:lumMod val="50000"/>
                  </a:schemeClr>
                </a:solidFill>
              </a:rPr>
              <a:t>Goals</a:t>
            </a:r>
            <a:r>
              <a:rPr lang="en-US" sz="1400" b="1" dirty="0"/>
              <a:t>: </a:t>
            </a:r>
          </a:p>
          <a:p>
            <a:pPr indent="-228600">
              <a:buFont typeface="Arial" panose="020B0604020202020204" pitchFamily="34" charset="0"/>
              <a:buChar char="•"/>
            </a:pPr>
            <a:r>
              <a:rPr lang="en-US" sz="1400" dirty="0"/>
              <a:t>Accurate demand forecasting serves as the cornerstone of business success, wielding its influence across a multitude of operational facets. The ability to predict future consumer preferences and market trends empowers organizations to make informed decisions, optimize resource allocation, and maintain a competitive edge</a:t>
            </a:r>
          </a:p>
        </p:txBody>
      </p:sp>
    </p:spTree>
    <p:extLst>
      <p:ext uri="{BB962C8B-B14F-4D97-AF65-F5344CB8AC3E}">
        <p14:creationId xmlns:p14="http://schemas.microsoft.com/office/powerpoint/2010/main" val="166052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4" name="Rectangle 1093">
            <a:extLst>
              <a:ext uri="{FF2B5EF4-FFF2-40B4-BE49-F238E27FC236}">
                <a16:creationId xmlns:a16="http://schemas.microsoft.com/office/drawing/2014/main" xmlns="" id="{A2679492-7988-4050-9056-5424444524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77B698F-23DE-3BBB-C0D3-004C23D40350}"/>
              </a:ext>
            </a:extLst>
          </p:cNvPr>
          <p:cNvSpPr>
            <a:spLocks noGrp="1"/>
          </p:cNvSpPr>
          <p:nvPr>
            <p:ph type="title"/>
          </p:nvPr>
        </p:nvSpPr>
        <p:spPr>
          <a:xfrm>
            <a:off x="5878307" y="-5332"/>
            <a:ext cx="5094493" cy="1224532"/>
          </a:xfrm>
        </p:spPr>
        <p:txBody>
          <a:bodyPr vert="horz" lIns="91440" tIns="45720" rIns="91440" bIns="45720" rtlCol="0" anchor="b">
            <a:normAutofit fontScale="90000"/>
          </a:bodyPr>
          <a:lstStyle/>
          <a:p>
            <a:r>
              <a:rPr lang="en-US" sz="3100" kern="1200" dirty="0">
                <a:latin typeface="+mj-lt"/>
                <a:ea typeface="+mj-ea"/>
                <a:cs typeface="+mj-cs"/>
              </a:rPr>
              <a:t/>
            </a:r>
            <a:br>
              <a:rPr lang="en-US" sz="3100" kern="1200" dirty="0">
                <a:latin typeface="+mj-lt"/>
                <a:ea typeface="+mj-ea"/>
                <a:cs typeface="+mj-cs"/>
              </a:rPr>
            </a:br>
            <a:r>
              <a:rPr lang="en-US" sz="3100" b="1" kern="1200" dirty="0">
                <a:effectLst>
                  <a:glow>
                    <a:schemeClr val="accent1">
                      <a:alpha val="0"/>
                    </a:schemeClr>
                  </a:glow>
                  <a:outerShdw blurRad="38100" dist="38100" dir="2700000" algn="tl">
                    <a:srgbClr val="000000">
                      <a:alpha val="43137"/>
                    </a:srgbClr>
                  </a:outerShdw>
                </a:effectLst>
                <a:latin typeface="+mj-lt"/>
                <a:ea typeface="+mj-ea"/>
                <a:cs typeface="+mj-cs"/>
              </a:rPr>
              <a:t>Strategic Approach and Workflow Diagram</a:t>
            </a:r>
          </a:p>
        </p:txBody>
      </p:sp>
      <p:sp>
        <p:nvSpPr>
          <p:cNvPr id="1096" name="Rectangle 1095">
            <a:extLst>
              <a:ext uri="{FF2B5EF4-FFF2-40B4-BE49-F238E27FC236}">
                <a16:creationId xmlns:a16="http://schemas.microsoft.com/office/drawing/2014/main" xmlns="" id="{B091B163-7D61-4891-ABCF-5C13D9C418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363AA5CE-AC80-026F-72CB-E29A78AFEBE0}"/>
              </a:ext>
            </a:extLst>
          </p:cNvPr>
          <p:cNvPicPr>
            <a:picLocks noChangeAspect="1"/>
          </p:cNvPicPr>
          <p:nvPr/>
        </p:nvPicPr>
        <p:blipFill rotWithShape="1">
          <a:blip r:embed="rId3"/>
          <a:srcRect t="211" r="3" b="3"/>
          <a:stretch/>
        </p:blipFill>
        <p:spPr>
          <a:xfrm>
            <a:off x="0" y="0"/>
            <a:ext cx="5820421" cy="6858000"/>
          </a:xfrm>
          <a:prstGeom prst="rect">
            <a:avLst/>
          </a:prstGeom>
        </p:spPr>
      </p:pic>
      <p:sp>
        <p:nvSpPr>
          <p:cNvPr id="1074" name="Content Placeholder 1073">
            <a:extLst>
              <a:ext uri="{FF2B5EF4-FFF2-40B4-BE49-F238E27FC236}">
                <a16:creationId xmlns:a16="http://schemas.microsoft.com/office/drawing/2014/main" xmlns="" id="{6A5D43DD-54A3-43DF-9D44-D038E71E442C}"/>
              </a:ext>
            </a:extLst>
          </p:cNvPr>
          <p:cNvSpPr>
            <a:spLocks noGrp="1"/>
          </p:cNvSpPr>
          <p:nvPr>
            <p:ph idx="1"/>
          </p:nvPr>
        </p:nvSpPr>
        <p:spPr>
          <a:xfrm>
            <a:off x="6096000" y="1410680"/>
            <a:ext cx="5262878" cy="4637695"/>
          </a:xfrm>
        </p:spPr>
        <p:txBody>
          <a:bodyPr anchor="t">
            <a:normAutofit fontScale="47500" lnSpcReduction="20000"/>
          </a:bodyPr>
          <a:lstStyle/>
          <a:p>
            <a:pPr marL="0" indent="0">
              <a:buNone/>
            </a:pPr>
            <a:r>
              <a:rPr lang="en-IN" sz="2500" dirty="0">
                <a:solidFill>
                  <a:schemeClr val="tx1">
                    <a:alpha val="80000"/>
                  </a:schemeClr>
                </a:solidFill>
              </a:rPr>
              <a:t>  </a:t>
            </a:r>
            <a:r>
              <a:rPr lang="en-IN" sz="3400" b="1" dirty="0">
                <a:solidFill>
                  <a:schemeClr val="tx1">
                    <a:alpha val="80000"/>
                  </a:schemeClr>
                </a:solidFill>
                <a:effectLst>
                  <a:outerShdw blurRad="38100" dist="38100" dir="2700000" algn="tl">
                    <a:srgbClr val="000000">
                      <a:alpha val="43137"/>
                    </a:srgbClr>
                  </a:outerShdw>
                </a:effectLst>
              </a:rPr>
              <a:t>Challenges</a:t>
            </a:r>
          </a:p>
          <a:p>
            <a:r>
              <a:rPr lang="en-IN" sz="2900" dirty="0">
                <a:solidFill>
                  <a:schemeClr val="tx1">
                    <a:alpha val="80000"/>
                  </a:schemeClr>
                </a:solidFill>
              </a:rPr>
              <a:t>In the </a:t>
            </a:r>
            <a:r>
              <a:rPr lang="en-US" sz="2900" dirty="0">
                <a:solidFill>
                  <a:schemeClr val="tx1">
                    <a:alpha val="80000"/>
                  </a:schemeClr>
                </a:solidFill>
              </a:rPr>
              <a:t>pursuit of precision and proactive decision-making, leaders in demand forecasting encounter a multitude of challenges that test their strategies and resilience. This section delves into the complexities organizations face as they navigate the intricate landscape of demand prediction.</a:t>
            </a:r>
          </a:p>
          <a:p>
            <a:r>
              <a:rPr lang="en-US" sz="2900" dirty="0">
                <a:solidFill>
                  <a:schemeClr val="tx1">
                    <a:alpha val="80000"/>
                  </a:schemeClr>
                </a:solidFill>
              </a:rPr>
              <a:t>Volatility and Uncertainty</a:t>
            </a:r>
          </a:p>
          <a:p>
            <a:r>
              <a:rPr lang="en-US" sz="2900" dirty="0">
                <a:solidFill>
                  <a:schemeClr val="tx1">
                    <a:alpha val="80000"/>
                  </a:schemeClr>
                </a:solidFill>
              </a:rPr>
              <a:t>Data Quality and Accessibility</a:t>
            </a:r>
          </a:p>
          <a:p>
            <a:r>
              <a:rPr lang="en-US" sz="2900" dirty="0">
                <a:solidFill>
                  <a:schemeClr val="tx1">
                    <a:alpha val="80000"/>
                  </a:schemeClr>
                </a:solidFill>
              </a:rPr>
              <a:t>Seasonality and Trends</a:t>
            </a:r>
          </a:p>
          <a:p>
            <a:r>
              <a:rPr lang="en-US" sz="2900" dirty="0">
                <a:solidFill>
                  <a:schemeClr val="tx1">
                    <a:alpha val="80000"/>
                  </a:schemeClr>
                </a:solidFill>
              </a:rPr>
              <a:t>Demand Fragmentation</a:t>
            </a:r>
          </a:p>
          <a:p>
            <a:r>
              <a:rPr lang="en-US" sz="2900" dirty="0">
                <a:solidFill>
                  <a:schemeClr val="tx1">
                    <a:alpha val="80000"/>
                  </a:schemeClr>
                </a:solidFill>
              </a:rPr>
              <a:t>Human Bias and Subjectivity</a:t>
            </a:r>
          </a:p>
          <a:p>
            <a:pPr marL="0" indent="0">
              <a:buNone/>
            </a:pPr>
            <a:r>
              <a:rPr lang="en-US" sz="3400" b="1" dirty="0">
                <a:solidFill>
                  <a:schemeClr val="tx1">
                    <a:alpha val="80000"/>
                  </a:schemeClr>
                </a:solidFill>
                <a:effectLst>
                  <a:outerShdw blurRad="38100" dist="38100" dir="2700000" algn="tl">
                    <a:srgbClr val="000000">
                      <a:alpha val="43137"/>
                    </a:srgbClr>
                  </a:outerShdw>
                </a:effectLst>
              </a:rPr>
              <a:t>Why we need trend demand forecasting</a:t>
            </a:r>
          </a:p>
          <a:p>
            <a:pPr marL="0" indent="0">
              <a:buNone/>
            </a:pPr>
            <a:r>
              <a:rPr lang="en-US" sz="2900" dirty="0">
                <a:solidFill>
                  <a:schemeClr val="tx1">
                    <a:alpha val="80000"/>
                  </a:schemeClr>
                </a:solidFill>
              </a:rPr>
              <a:t>Demand forecasting is particularly important for growing businesses, especially small and midsize ones. Businesses of stable size and sales don’t face the same risks and variation in outcomes that a company trying to grow quickly must prepare for, and mistakes in forecasting are more easily absorbed by a larger enterprise than a small one. Improper scaling is a major cause of failure among startups, and flawed demand forecasting can lead to just that by not preparing the company to fill a big order or by causing it to scale too rapidly to meet demand that doesn’t materialize.</a:t>
            </a:r>
            <a:endParaRPr lang="en-IN" sz="2900" dirty="0">
              <a:solidFill>
                <a:schemeClr val="tx1">
                  <a:alpha val="80000"/>
                </a:schemeClr>
              </a:solidFill>
            </a:endParaRPr>
          </a:p>
          <a:p>
            <a:endParaRPr lang="en-IN" sz="700" dirty="0">
              <a:solidFill>
                <a:schemeClr val="tx1">
                  <a:alpha val="80000"/>
                </a:schemeClr>
              </a:solidFill>
            </a:endParaRPr>
          </a:p>
          <a:p>
            <a:endParaRPr lang="en-IN" sz="700" dirty="0">
              <a:solidFill>
                <a:schemeClr val="tx1">
                  <a:alpha val="80000"/>
                </a:schemeClr>
              </a:solidFill>
            </a:endParaRPr>
          </a:p>
        </p:txBody>
      </p:sp>
      <p:cxnSp>
        <p:nvCxnSpPr>
          <p:cNvPr id="1098" name="Straight Connector 1097">
            <a:extLst>
              <a:ext uri="{FF2B5EF4-FFF2-40B4-BE49-F238E27FC236}">
                <a16:creationId xmlns:a16="http://schemas.microsoft.com/office/drawing/2014/main" xmlns=""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Rectangle 1">
            <a:extLst>
              <a:ext uri="{FF2B5EF4-FFF2-40B4-BE49-F238E27FC236}">
                <a16:creationId xmlns:a16="http://schemas.microsoft.com/office/drawing/2014/main" xmlns="" id="{2F263AB5-8977-40E8-C402-760E43042866}"/>
              </a:ext>
            </a:extLst>
          </p:cNvPr>
          <p:cNvSpPr>
            <a:spLocks noChangeArrowheads="1"/>
          </p:cNvSpPr>
          <p:nvPr/>
        </p:nvSpPr>
        <p:spPr bwMode="auto">
          <a:xfrm>
            <a:off x="394635" y="2916455"/>
            <a:ext cx="5026921" cy="33426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100" b="0" i="0" u="none" strike="noStrike" cap="none" normalizeH="0" baseline="0" dirty="0">
              <a:ln>
                <a:noFill/>
              </a:ln>
              <a:effectLst/>
            </a:endParaRPr>
          </a:p>
        </p:txBody>
      </p:sp>
    </p:spTree>
    <p:extLst>
      <p:ext uri="{BB962C8B-B14F-4D97-AF65-F5344CB8AC3E}">
        <p14:creationId xmlns:p14="http://schemas.microsoft.com/office/powerpoint/2010/main" val="293581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price distribution&#10;&#10;Description automatically generated">
            <a:extLst>
              <a:ext uri="{FF2B5EF4-FFF2-40B4-BE49-F238E27FC236}">
                <a16:creationId xmlns:a16="http://schemas.microsoft.com/office/drawing/2014/main" xmlns="" id="{19534C91-D8E6-2F09-A6BB-21ADE2C6F7F4}"/>
              </a:ext>
            </a:extLst>
          </p:cNvPr>
          <p:cNvPicPr>
            <a:picLocks noChangeAspect="1"/>
          </p:cNvPicPr>
          <p:nvPr/>
        </p:nvPicPr>
        <p:blipFill>
          <a:blip r:embed="rId2"/>
          <a:stretch>
            <a:fillRect/>
          </a:stretch>
        </p:blipFill>
        <p:spPr>
          <a:xfrm>
            <a:off x="454761" y="3670594"/>
            <a:ext cx="4114801" cy="2582038"/>
          </a:xfrm>
          <a:prstGeom prst="rect">
            <a:avLst/>
          </a:prstGeom>
        </p:spPr>
      </p:pic>
      <p:sp>
        <p:nvSpPr>
          <p:cNvPr id="2" name="Title 1">
            <a:extLst>
              <a:ext uri="{FF2B5EF4-FFF2-40B4-BE49-F238E27FC236}">
                <a16:creationId xmlns:a16="http://schemas.microsoft.com/office/drawing/2014/main" xmlns="" id="{7F77DBE9-4DFC-23AA-848E-B5DE1783938F}"/>
              </a:ext>
            </a:extLst>
          </p:cNvPr>
          <p:cNvSpPr>
            <a:spLocks noGrp="1"/>
          </p:cNvSpPr>
          <p:nvPr>
            <p:ph type="title"/>
          </p:nvPr>
        </p:nvSpPr>
        <p:spPr>
          <a:xfrm>
            <a:off x="5413812" y="444177"/>
            <a:ext cx="5924748" cy="669835"/>
          </a:xfrm>
        </p:spPr>
        <p:txBody>
          <a:bodyPr vert="horz" lIns="91440" tIns="45720" rIns="91440" bIns="45720" rtlCol="0" anchor="b">
            <a:normAutofit/>
          </a:bodyPr>
          <a:lstStyle/>
          <a:p>
            <a:pPr algn="ctr"/>
            <a:r>
              <a:rPr lang="en-US" sz="3200" b="1" dirty="0">
                <a:sym typeface="Roboto"/>
              </a:rPr>
              <a:t>Data Collection &amp; Preparation</a:t>
            </a:r>
            <a:endParaRPr lang="en-US" sz="3200" b="1" dirty="0"/>
          </a:p>
        </p:txBody>
      </p:sp>
      <p:sp>
        <p:nvSpPr>
          <p:cNvPr id="11" name="TextBox 10">
            <a:extLst>
              <a:ext uri="{FF2B5EF4-FFF2-40B4-BE49-F238E27FC236}">
                <a16:creationId xmlns:a16="http://schemas.microsoft.com/office/drawing/2014/main" xmlns="" id="{4E8203D1-4516-DBFE-B8F2-DAC9DA0EF58B}"/>
              </a:ext>
            </a:extLst>
          </p:cNvPr>
          <p:cNvSpPr txBox="1"/>
          <p:nvPr/>
        </p:nvSpPr>
        <p:spPr>
          <a:xfrm>
            <a:off x="768056" y="3198162"/>
            <a:ext cx="3097800"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FF0000"/>
                </a:solidFill>
                <a:effectLst/>
                <a:uLnTx/>
                <a:uFillTx/>
                <a:latin typeface="Aptos" panose="02110004020202020204"/>
                <a:ea typeface="+mn-ea"/>
                <a:cs typeface="+mn-cs"/>
              </a:rPr>
              <a:t>                          </a:t>
            </a:r>
            <a:endParaRPr kumimoji="0" lang="en-US" altLang="en-US" sz="16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p:txBody>
      </p:sp>
      <p:sp>
        <p:nvSpPr>
          <p:cNvPr id="13" name="TextBox 12">
            <a:extLst>
              <a:ext uri="{FF2B5EF4-FFF2-40B4-BE49-F238E27FC236}">
                <a16:creationId xmlns:a16="http://schemas.microsoft.com/office/drawing/2014/main" xmlns="" id="{99BAD7E9-CA22-BBB9-0B93-02FDB055B9C9}"/>
              </a:ext>
            </a:extLst>
          </p:cNvPr>
          <p:cNvSpPr txBox="1"/>
          <p:nvPr/>
        </p:nvSpPr>
        <p:spPr>
          <a:xfrm>
            <a:off x="1204913" y="6186728"/>
            <a:ext cx="2224087" cy="3681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chemeClr val="accent3">
                    <a:lumMod val="75000"/>
                  </a:schemeClr>
                </a:solidFill>
                <a:effectLst/>
                <a:uLnTx/>
                <a:uFillTx/>
                <a:latin typeface="Roboto"/>
                <a:ea typeface="Roboto"/>
                <a:cs typeface="Roboto"/>
                <a:sym typeface="Roboto"/>
              </a:rPr>
              <a:t>Price </a:t>
            </a:r>
            <a:r>
              <a:rPr kumimoji="0" lang="en-IN" sz="1800" b="1" i="1" u="none" strike="noStrike" kern="1200" cap="none" spc="0" normalizeH="0" baseline="0" noProof="0" dirty="0">
                <a:ln>
                  <a:noFill/>
                </a:ln>
                <a:solidFill>
                  <a:schemeClr val="accent3">
                    <a:lumMod val="75000"/>
                  </a:schemeClr>
                </a:solidFill>
                <a:effectLst/>
                <a:uLnTx/>
                <a:uFillTx/>
                <a:latin typeface="Roboto"/>
                <a:ea typeface="Roboto"/>
                <a:cs typeface="Roboto"/>
                <a:sym typeface="Roboto"/>
              </a:rPr>
              <a:t>Distribution </a:t>
            </a:r>
            <a:endParaRPr kumimoji="0" lang="en-IN" sz="1800" b="1" i="1" u="none" strike="noStrike" kern="1200" cap="none" spc="0" normalizeH="0" baseline="0" noProof="0" dirty="0">
              <a:ln>
                <a:noFill/>
              </a:ln>
              <a:solidFill>
                <a:schemeClr val="accent3">
                  <a:lumMod val="75000"/>
                </a:schemeClr>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xmlns="" id="{A00330D9-942F-C732-CB78-7EEEF0418741}"/>
              </a:ext>
            </a:extLst>
          </p:cNvPr>
          <p:cNvPicPr>
            <a:picLocks noChangeAspect="1"/>
          </p:cNvPicPr>
          <p:nvPr/>
        </p:nvPicPr>
        <p:blipFill>
          <a:blip r:embed="rId3"/>
          <a:stretch>
            <a:fillRect/>
          </a:stretch>
        </p:blipFill>
        <p:spPr>
          <a:xfrm>
            <a:off x="602181" y="160279"/>
            <a:ext cx="3819960" cy="2734728"/>
          </a:xfrm>
          <a:prstGeom prst="rect">
            <a:avLst/>
          </a:prstGeom>
        </p:spPr>
      </p:pic>
      <p:pic>
        <p:nvPicPr>
          <p:cNvPr id="8" name="Picture 7">
            <a:extLst>
              <a:ext uri="{FF2B5EF4-FFF2-40B4-BE49-F238E27FC236}">
                <a16:creationId xmlns:a16="http://schemas.microsoft.com/office/drawing/2014/main" xmlns="" id="{6EA04151-692F-583C-9F84-4F1533732D8C}"/>
              </a:ext>
            </a:extLst>
          </p:cNvPr>
          <p:cNvPicPr>
            <a:picLocks noChangeAspect="1"/>
          </p:cNvPicPr>
          <p:nvPr/>
        </p:nvPicPr>
        <p:blipFill>
          <a:blip r:embed="rId4"/>
          <a:stretch>
            <a:fillRect/>
          </a:stretch>
        </p:blipFill>
        <p:spPr>
          <a:xfrm>
            <a:off x="1070764" y="2966602"/>
            <a:ext cx="3146430" cy="637053"/>
          </a:xfrm>
          <a:prstGeom prst="rect">
            <a:avLst/>
          </a:prstGeom>
        </p:spPr>
      </p:pic>
      <p:sp>
        <p:nvSpPr>
          <p:cNvPr id="6" name="TextBox 5">
            <a:extLst>
              <a:ext uri="{FF2B5EF4-FFF2-40B4-BE49-F238E27FC236}">
                <a16:creationId xmlns:a16="http://schemas.microsoft.com/office/drawing/2014/main" xmlns="" id="{2B73FDD6-0760-FABE-07AE-58C32CB6CF2D}"/>
              </a:ext>
            </a:extLst>
          </p:cNvPr>
          <p:cNvSpPr txBox="1"/>
          <p:nvPr/>
        </p:nvSpPr>
        <p:spPr>
          <a:xfrm>
            <a:off x="5493819" y="1175453"/>
            <a:ext cx="6243420" cy="1538883"/>
          </a:xfrm>
          <a:prstGeom prst="rect">
            <a:avLst/>
          </a:prstGeom>
          <a:noFill/>
        </p:spPr>
        <p:txBody>
          <a:bodyPr wrap="square">
            <a:spAutoFit/>
          </a:bodyPr>
          <a:lstStyle/>
          <a:p>
            <a:pPr lvl="0"/>
            <a:r>
              <a:rPr lang="en-US" sz="1400" dirty="0"/>
              <a:t>We use this </a:t>
            </a:r>
            <a:r>
              <a:rPr lang="en-IN" sz="1400" dirty="0"/>
              <a:t>library </a:t>
            </a:r>
            <a:r>
              <a:rPr lang="en-US" sz="1400" dirty="0"/>
              <a:t> (from </a:t>
            </a:r>
            <a:r>
              <a:rPr lang="en-US" sz="1400" dirty="0" err="1"/>
              <a:t>sklearn.preprocessing</a:t>
            </a:r>
            <a:r>
              <a:rPr lang="en-US" sz="1400" dirty="0"/>
              <a:t> import </a:t>
            </a:r>
            <a:r>
              <a:rPr lang="en-US" sz="1400" dirty="0" err="1"/>
              <a:t>StandardScaler</a:t>
            </a:r>
            <a:r>
              <a:rPr lang="en-US" sz="1400" dirty="0"/>
              <a:t>) for data preparation</a:t>
            </a:r>
          </a:p>
          <a:p>
            <a:pPr lvl="0"/>
            <a:r>
              <a:rPr lang="en-US" sz="1400" dirty="0"/>
              <a:t>Collecting relevant historical data on past sales, customer orders, Market Trends, Segmentation Data ,Product Categories , and other </a:t>
            </a:r>
            <a:r>
              <a:rPr lang="en-US" sz="1600" dirty="0"/>
              <a:t>demand-related information</a:t>
            </a:r>
            <a:r>
              <a:rPr lang="en-US" sz="1800" dirty="0"/>
              <a:t>. </a:t>
            </a:r>
          </a:p>
          <a:p>
            <a:pPr lvl="0"/>
            <a:endParaRPr lang="en-US" sz="1800" dirty="0"/>
          </a:p>
        </p:txBody>
      </p:sp>
      <p:sp>
        <p:nvSpPr>
          <p:cNvPr id="7" name="TextBox 6">
            <a:extLst>
              <a:ext uri="{FF2B5EF4-FFF2-40B4-BE49-F238E27FC236}">
                <a16:creationId xmlns:a16="http://schemas.microsoft.com/office/drawing/2014/main" xmlns="" id="{9D302D67-FA23-F36A-F567-4CDAA42ACF2A}"/>
              </a:ext>
            </a:extLst>
          </p:cNvPr>
          <p:cNvSpPr txBox="1"/>
          <p:nvPr/>
        </p:nvSpPr>
        <p:spPr>
          <a:xfrm>
            <a:off x="5493819" y="2459498"/>
            <a:ext cx="6096000" cy="738664"/>
          </a:xfrm>
          <a:prstGeom prst="rect">
            <a:avLst/>
          </a:prstGeom>
          <a:noFill/>
        </p:spPr>
        <p:txBody>
          <a:bodyPr wrap="square">
            <a:spAutoFit/>
          </a:bodyPr>
          <a:lstStyle/>
          <a:p>
            <a:pPr lvl="0"/>
            <a:r>
              <a:rPr lang="en-US" sz="1400" dirty="0"/>
              <a:t>Look for patterns, seasonality, and any significant events that may have influenced demand in the past. Historical data serves as the foundation for building our forecast.</a:t>
            </a:r>
          </a:p>
        </p:txBody>
      </p:sp>
      <p:sp>
        <p:nvSpPr>
          <p:cNvPr id="9" name="TextBox 8">
            <a:extLst>
              <a:ext uri="{FF2B5EF4-FFF2-40B4-BE49-F238E27FC236}">
                <a16:creationId xmlns:a16="http://schemas.microsoft.com/office/drawing/2014/main" xmlns="" id="{4F2370AA-40A1-2F96-61B2-B46502AB8CB7}"/>
              </a:ext>
            </a:extLst>
          </p:cNvPr>
          <p:cNvSpPr txBox="1"/>
          <p:nvPr/>
        </p:nvSpPr>
        <p:spPr>
          <a:xfrm>
            <a:off x="5457403" y="3259717"/>
            <a:ext cx="6096000" cy="2246769"/>
          </a:xfrm>
          <a:prstGeom prst="rect">
            <a:avLst/>
          </a:prstGeom>
          <a:noFill/>
        </p:spPr>
        <p:txBody>
          <a:bodyPr wrap="square">
            <a:spAutoFit/>
          </a:bodyPr>
          <a:lstStyle/>
          <a:p>
            <a:pPr lvl="0"/>
            <a:r>
              <a:rPr lang="en-US" sz="1400" dirty="0"/>
              <a:t>We use </a:t>
            </a:r>
            <a:r>
              <a:rPr lang="en-US" sz="1400" b="1" dirty="0"/>
              <a:t>dummy data of Myntra </a:t>
            </a:r>
            <a:r>
              <a:rPr lang="en-US" sz="1400" dirty="0"/>
              <a:t>to train our model. During data preprocessing, we will generate a </a:t>
            </a:r>
            <a:r>
              <a:rPr lang="en-US" sz="1400" b="1" dirty="0"/>
              <a:t>price</a:t>
            </a:r>
            <a:r>
              <a:rPr lang="en-US" sz="1400" dirty="0"/>
              <a:t> </a:t>
            </a:r>
            <a:r>
              <a:rPr lang="en-US" sz="1400" b="1" dirty="0"/>
              <a:t>distribution </a:t>
            </a:r>
            <a:r>
              <a:rPr lang="en-US" sz="1400" dirty="0"/>
              <a:t>and </a:t>
            </a:r>
            <a:r>
              <a:rPr lang="en-US" sz="1400" b="1" dirty="0"/>
              <a:t>total price by brand name diagram.</a:t>
            </a:r>
          </a:p>
          <a:p>
            <a:pPr lvl="0"/>
            <a:r>
              <a:rPr lang="en-US" sz="1400" dirty="0"/>
              <a:t>The function of the total price by brand name-</a:t>
            </a:r>
          </a:p>
          <a:p>
            <a:pPr lvl="0"/>
            <a:r>
              <a:rPr lang="en-US" sz="1400" dirty="0"/>
              <a:t>   </a:t>
            </a:r>
            <a:r>
              <a:rPr lang="en-US" sz="1400" dirty="0" err="1"/>
              <a:t>plt.xlable</a:t>
            </a:r>
            <a:r>
              <a:rPr lang="en-US" sz="1400" dirty="0"/>
              <a:t>(‘Brand Name’), it </a:t>
            </a:r>
            <a:r>
              <a:rPr lang="en-IN" sz="1400" dirty="0"/>
              <a:t>represents the x-axis </a:t>
            </a:r>
          </a:p>
          <a:p>
            <a:r>
              <a:rPr lang="en-IN" sz="1400" dirty="0"/>
              <a:t>   </a:t>
            </a:r>
            <a:r>
              <a:rPr lang="en-US" sz="1400" dirty="0" err="1"/>
              <a:t>plt.ylable</a:t>
            </a:r>
            <a:r>
              <a:rPr lang="en-US" sz="1400" dirty="0"/>
              <a:t>(‘Total Price’), it </a:t>
            </a:r>
            <a:r>
              <a:rPr lang="en-IN" sz="1400" dirty="0"/>
              <a:t>represents the y-axis </a:t>
            </a:r>
            <a:endParaRPr lang="en-US" sz="1400" dirty="0"/>
          </a:p>
          <a:p>
            <a:r>
              <a:rPr lang="en-US" sz="1400" dirty="0"/>
              <a:t>   </a:t>
            </a:r>
            <a:r>
              <a:rPr lang="en-US" sz="1400" dirty="0" err="1"/>
              <a:t>plt.title</a:t>
            </a:r>
            <a:r>
              <a:rPr lang="en-US" sz="1400" dirty="0"/>
              <a:t>(‘Total Price By Brand Name’).</a:t>
            </a:r>
            <a:r>
              <a:rPr lang="en-IN" sz="1400" dirty="0"/>
              <a:t> </a:t>
            </a:r>
            <a:endParaRPr lang="en-US" sz="1400" dirty="0"/>
          </a:p>
          <a:p>
            <a:pPr lvl="0"/>
            <a:endParaRPr lang="en-US" sz="1400" b="1" dirty="0"/>
          </a:p>
          <a:p>
            <a:pPr lvl="0"/>
            <a:endParaRPr lang="en-US" sz="1400" dirty="0"/>
          </a:p>
          <a:p>
            <a:pPr lvl="0"/>
            <a:endParaRPr lang="en-US" sz="1400" dirty="0"/>
          </a:p>
        </p:txBody>
      </p:sp>
      <p:sp>
        <p:nvSpPr>
          <p:cNvPr id="12" name="TextBox 11">
            <a:extLst>
              <a:ext uri="{FF2B5EF4-FFF2-40B4-BE49-F238E27FC236}">
                <a16:creationId xmlns:a16="http://schemas.microsoft.com/office/drawing/2014/main" xmlns="" id="{B85913A0-F0B1-7E99-A71B-602D9B37ACFE}"/>
              </a:ext>
            </a:extLst>
          </p:cNvPr>
          <p:cNvSpPr txBox="1"/>
          <p:nvPr/>
        </p:nvSpPr>
        <p:spPr>
          <a:xfrm>
            <a:off x="5452192" y="4779844"/>
            <a:ext cx="6169710" cy="954107"/>
          </a:xfrm>
          <a:prstGeom prst="rect">
            <a:avLst/>
          </a:prstGeom>
          <a:noFill/>
        </p:spPr>
        <p:txBody>
          <a:bodyPr wrap="square">
            <a:spAutoFit/>
          </a:bodyPr>
          <a:lstStyle/>
          <a:p>
            <a:pPr lvl="0"/>
            <a:r>
              <a:rPr lang="en-US" sz="1400" dirty="0"/>
              <a:t>And the price distribution </a:t>
            </a:r>
          </a:p>
          <a:p>
            <a:pPr lvl="1"/>
            <a:r>
              <a:rPr lang="en-US" sz="1400" dirty="0" err="1" smtClean="0"/>
              <a:t>plt.xlabel</a:t>
            </a:r>
            <a:r>
              <a:rPr lang="en-US" sz="1400" dirty="0"/>
              <a:t>('Price</a:t>
            </a:r>
            <a:r>
              <a:rPr lang="en-US" sz="1400" dirty="0" smtClean="0"/>
              <a:t>’), it </a:t>
            </a:r>
            <a:r>
              <a:rPr lang="en-US" sz="1400" dirty="0"/>
              <a:t>represents the x-axis</a:t>
            </a:r>
          </a:p>
          <a:p>
            <a:pPr lvl="1"/>
            <a:r>
              <a:rPr lang="en-US" sz="1400" dirty="0" err="1"/>
              <a:t>plt.ylabel</a:t>
            </a:r>
            <a:r>
              <a:rPr lang="en-US" sz="1400" dirty="0"/>
              <a:t>('Frequency</a:t>
            </a:r>
            <a:r>
              <a:rPr lang="en-US" sz="1400" dirty="0" smtClean="0"/>
              <a:t>’), it </a:t>
            </a:r>
            <a:r>
              <a:rPr lang="en-IN" sz="1400" dirty="0"/>
              <a:t>represents the y-axis</a:t>
            </a:r>
            <a:endParaRPr lang="en-US" sz="1400" dirty="0"/>
          </a:p>
          <a:p>
            <a:pPr lvl="1"/>
            <a:r>
              <a:rPr lang="en-US" sz="1400" dirty="0" err="1"/>
              <a:t>plt.title</a:t>
            </a:r>
            <a:r>
              <a:rPr lang="en-US" sz="1400" dirty="0"/>
              <a:t>('Price Distribution')</a:t>
            </a:r>
          </a:p>
        </p:txBody>
      </p:sp>
    </p:spTree>
    <p:extLst>
      <p:ext uri="{BB962C8B-B14F-4D97-AF65-F5344CB8AC3E}">
        <p14:creationId xmlns:p14="http://schemas.microsoft.com/office/powerpoint/2010/main" val="256230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84C04-C745-1E07-0CE4-7F2501A81CD6}"/>
              </a:ext>
            </a:extLst>
          </p:cNvPr>
          <p:cNvSpPr>
            <a:spLocks noGrp="1"/>
          </p:cNvSpPr>
          <p:nvPr>
            <p:ph type="title"/>
          </p:nvPr>
        </p:nvSpPr>
        <p:spPr>
          <a:xfrm>
            <a:off x="196979" y="123936"/>
            <a:ext cx="3862297" cy="831597"/>
          </a:xfrm>
        </p:spPr>
        <p:txBody>
          <a:bodyPr vert="horz" lIns="91440" tIns="45720" rIns="91440" bIns="45720" rtlCol="0" anchor="b">
            <a:normAutofit/>
          </a:bodyPr>
          <a:lstStyle/>
          <a:p>
            <a:r>
              <a:rPr lang="en-US" sz="2400" b="1" i="1" u="sng" dirty="0">
                <a:solidFill>
                  <a:schemeClr val="accent3">
                    <a:lumMod val="50000"/>
                  </a:schemeClr>
                </a:solidFill>
                <a:latin typeface="Roboto"/>
                <a:ea typeface="Roboto"/>
                <a:cs typeface="Roboto"/>
                <a:sym typeface="Roboto"/>
              </a:rPr>
              <a:t>Exploratory Data Analysis (EDA)</a:t>
            </a:r>
            <a:endParaRPr lang="en-US" sz="2400" b="1" i="1" u="sng" dirty="0">
              <a:solidFill>
                <a:schemeClr val="accent3">
                  <a:lumMod val="50000"/>
                </a:schemeClr>
              </a:solidFill>
            </a:endParaRPr>
          </a:p>
        </p:txBody>
      </p:sp>
      <p:pic>
        <p:nvPicPr>
          <p:cNvPr id="10" name="Picture Placeholder 9">
            <a:extLst>
              <a:ext uri="{FF2B5EF4-FFF2-40B4-BE49-F238E27FC236}">
                <a16:creationId xmlns:a16="http://schemas.microsoft.com/office/drawing/2014/main" xmlns="" id="{E9D9CD63-7A90-800C-3246-5A0FBBCB7AA9}"/>
              </a:ext>
            </a:extLst>
          </p:cNvPr>
          <p:cNvPicPr>
            <a:picLocks noGrp="1" noChangeAspect="1"/>
          </p:cNvPicPr>
          <p:nvPr>
            <p:ph type="pic" idx="1"/>
          </p:nvPr>
        </p:nvPicPr>
        <p:blipFill>
          <a:blip r:embed="rId2"/>
          <a:srcRect l="5583" r="5583"/>
          <a:stretch>
            <a:fillRect/>
          </a:stretch>
        </p:blipFill>
        <p:spPr>
          <a:xfrm>
            <a:off x="5267739" y="3779207"/>
            <a:ext cx="2994807" cy="2364727"/>
          </a:xfrm>
          <a:prstGeom prst="rect">
            <a:avLst/>
          </a:prstGeom>
        </p:spPr>
      </p:pic>
      <p:sp>
        <p:nvSpPr>
          <p:cNvPr id="4" name="Text Placeholder 3">
            <a:extLst>
              <a:ext uri="{FF2B5EF4-FFF2-40B4-BE49-F238E27FC236}">
                <a16:creationId xmlns:a16="http://schemas.microsoft.com/office/drawing/2014/main" xmlns="" id="{668D1D07-4F32-EFAB-C37D-E871B2D5F670}"/>
              </a:ext>
            </a:extLst>
          </p:cNvPr>
          <p:cNvSpPr>
            <a:spLocks noGrp="1"/>
          </p:cNvSpPr>
          <p:nvPr>
            <p:ph type="body" sz="half" idx="2"/>
          </p:nvPr>
        </p:nvSpPr>
        <p:spPr>
          <a:xfrm>
            <a:off x="112395" y="955533"/>
            <a:ext cx="5145819" cy="5655089"/>
          </a:xfrm>
        </p:spPr>
        <p:txBody>
          <a:bodyPr vert="horz" lIns="91440" tIns="45720" rIns="91440" bIns="45720" rtlCol="0">
            <a:normAutofit fontScale="25000" lnSpcReduction="20000"/>
          </a:bodyPr>
          <a:lstStyle/>
          <a:p>
            <a:r>
              <a:rPr lang="en-US" sz="6400" dirty="0"/>
              <a:t>we use the </a:t>
            </a:r>
            <a:r>
              <a:rPr lang="en-IN" sz="6400" dirty="0"/>
              <a:t>library</a:t>
            </a:r>
            <a:r>
              <a:rPr lang="en-US" sz="6400" dirty="0"/>
              <a:t> (from </a:t>
            </a:r>
            <a:r>
              <a:rPr lang="en-US" sz="6400" dirty="0" err="1"/>
              <a:t>sklearn.preprocessing</a:t>
            </a:r>
            <a:r>
              <a:rPr lang="en-US" sz="6400" dirty="0"/>
              <a:t> import </a:t>
            </a:r>
            <a:r>
              <a:rPr lang="en-US" sz="6400" dirty="0" err="1"/>
              <a:t>StandardScaler</a:t>
            </a:r>
            <a:r>
              <a:rPr lang="en-US" sz="6400" dirty="0"/>
              <a:t>) for data preparation</a:t>
            </a:r>
          </a:p>
          <a:p>
            <a:r>
              <a:rPr lang="en-US" sz="6400" b="1" dirty="0"/>
              <a:t>Histogram</a:t>
            </a:r>
            <a:r>
              <a:rPr lang="en-US" sz="6400" dirty="0"/>
              <a:t> is used to visualize the distribution of numerical data within a dataset it helps to identify the shape, central tendency, and spread of data. we use ( </a:t>
            </a:r>
            <a:r>
              <a:rPr lang="en-US" sz="6400" dirty="0" err="1"/>
              <a:t>sns.barplot</a:t>
            </a:r>
            <a:r>
              <a:rPr lang="en-US" sz="6400" dirty="0"/>
              <a:t>(x="name", y="price", data=</a:t>
            </a:r>
            <a:r>
              <a:rPr lang="en-US" sz="6400" dirty="0" err="1"/>
              <a:t>name_price_sum</a:t>
            </a:r>
            <a:r>
              <a:rPr lang="en-US" sz="6400" dirty="0"/>
              <a:t>) ) to generate the histogram.</a:t>
            </a:r>
          </a:p>
          <a:p>
            <a:r>
              <a:rPr lang="en-US" sz="6400" b="1" dirty="0"/>
              <a:t>Remove Collinearity </a:t>
            </a:r>
            <a:r>
              <a:rPr lang="en-US" sz="6400" dirty="0"/>
              <a:t>used to detect and eliminate multicollinearity among predictor variables. It improves the reliability and interpretability of regression models by ensuring that predictors are not highly correlated with each other. ((</a:t>
            </a:r>
            <a:r>
              <a:rPr lang="en-US" sz="6400" dirty="0" err="1"/>
              <a:t>sns.heatmap</a:t>
            </a:r>
            <a:r>
              <a:rPr lang="en-US" sz="6400" dirty="0"/>
              <a:t>(</a:t>
            </a:r>
            <a:r>
              <a:rPr lang="en-US" sz="6400" dirty="0" err="1"/>
              <a:t>data.corr</a:t>
            </a:r>
            <a:r>
              <a:rPr lang="en-US" sz="6400" dirty="0"/>
              <a:t>(),</a:t>
            </a:r>
            <a:r>
              <a:rPr lang="en-US" sz="6400" dirty="0" err="1"/>
              <a:t>annot</a:t>
            </a:r>
            <a:r>
              <a:rPr lang="en-US" sz="6400" dirty="0"/>
              <a:t>=</a:t>
            </a:r>
            <a:r>
              <a:rPr lang="en-US" sz="6400" dirty="0" err="1"/>
              <a:t>True,cmap</a:t>
            </a:r>
            <a:r>
              <a:rPr lang="en-US" sz="6400" dirty="0"/>
              <a:t>="</a:t>
            </a:r>
            <a:r>
              <a:rPr lang="en-US" sz="6400" dirty="0" err="1"/>
              <a:t>coolwarm</a:t>
            </a:r>
            <a:r>
              <a:rPr lang="en-US" sz="6400" dirty="0"/>
              <a:t>") ) used to show the heatmap.</a:t>
            </a:r>
          </a:p>
          <a:p>
            <a:r>
              <a:rPr lang="en-US" sz="6400" b="1" dirty="0" err="1"/>
              <a:t>Pairplot</a:t>
            </a:r>
            <a:r>
              <a:rPr lang="en-US" sz="6400" dirty="0"/>
              <a:t> used to visualize relationships between multiple pairs of variables in a dataset.it provides a comprehensive view of pairwise relationships, distributions, and potential outliers across several variables. (</a:t>
            </a:r>
            <a:r>
              <a:rPr lang="en-US" sz="6400" dirty="0" err="1"/>
              <a:t>sns.pairplot</a:t>
            </a:r>
            <a:r>
              <a:rPr lang="en-US" sz="6400" dirty="0"/>
              <a:t>(data) ) use to show </a:t>
            </a:r>
            <a:r>
              <a:rPr lang="en-US" sz="6400" dirty="0" err="1"/>
              <a:t>pairplot</a:t>
            </a:r>
            <a:r>
              <a:rPr lang="en-US" sz="6400" dirty="0"/>
              <a:t>.</a:t>
            </a:r>
          </a:p>
          <a:p>
            <a:r>
              <a:rPr lang="en-US" sz="6400" b="1" dirty="0"/>
              <a:t>Correlation Metrics </a:t>
            </a:r>
            <a:r>
              <a:rPr lang="en-US" sz="6400" dirty="0"/>
              <a:t>is use to measure and visualize the strength and direction of relationships between numerical variables.it Identifies pairs of variables that have strong positive or negative correlations. (</a:t>
            </a:r>
            <a:r>
              <a:rPr lang="en-US" sz="6400" dirty="0" err="1"/>
              <a:t>sns.heatmap</a:t>
            </a:r>
            <a:r>
              <a:rPr lang="en-US" sz="6400" dirty="0"/>
              <a:t>(</a:t>
            </a:r>
            <a:r>
              <a:rPr lang="en-US" sz="6400" dirty="0" err="1"/>
              <a:t>correlation_matrix</a:t>
            </a:r>
            <a:r>
              <a:rPr lang="en-US" sz="6400" dirty="0"/>
              <a:t>, </a:t>
            </a:r>
            <a:r>
              <a:rPr lang="en-US" sz="6400" dirty="0" err="1"/>
              <a:t>annot</a:t>
            </a:r>
            <a:r>
              <a:rPr lang="en-US" sz="6400" dirty="0"/>
              <a:t>=True, </a:t>
            </a:r>
            <a:r>
              <a:rPr lang="en-US" sz="6400" dirty="0" err="1"/>
              <a:t>cmap</a:t>
            </a:r>
            <a:r>
              <a:rPr lang="en-US" sz="6400" dirty="0"/>
              <a:t>='</a:t>
            </a:r>
            <a:r>
              <a:rPr lang="en-US" sz="6400" dirty="0" err="1"/>
              <a:t>coolwarm</a:t>
            </a:r>
            <a:r>
              <a:rPr lang="en-US" sz="6400" dirty="0"/>
              <a:t>') ) use to generate </a:t>
            </a:r>
            <a:r>
              <a:rPr lang="en-US" sz="6400" dirty="0" err="1"/>
              <a:t>corelation</a:t>
            </a:r>
            <a:r>
              <a:rPr lang="en-US" sz="6400" dirty="0"/>
              <a:t> metrics</a:t>
            </a:r>
          </a:p>
          <a:p>
            <a:pPr>
              <a:buFont typeface="Arial" panose="020B0604020202020204" pitchFamily="34" charset="0"/>
              <a:buChar char="•"/>
            </a:pPr>
            <a:endParaRPr lang="en-US" sz="6400" dirty="0"/>
          </a:p>
          <a:p>
            <a:pPr indent="-228600">
              <a:buFont typeface="Arial" panose="020B0604020202020204" pitchFamily="34" charset="0"/>
              <a:buChar char="•"/>
            </a:pPr>
            <a:endParaRPr lang="en-US" sz="1800" dirty="0"/>
          </a:p>
        </p:txBody>
      </p:sp>
      <p:pic>
        <p:nvPicPr>
          <p:cNvPr id="9" name="Picture 8" descr="A screenshot of a computer&#10;&#10;Description automatically generated">
            <a:extLst>
              <a:ext uri="{FF2B5EF4-FFF2-40B4-BE49-F238E27FC236}">
                <a16:creationId xmlns:a16="http://schemas.microsoft.com/office/drawing/2014/main" xmlns="" id="{B3AA6C85-6137-4688-39F1-608EA9BBF2B3}"/>
              </a:ext>
            </a:extLst>
          </p:cNvPr>
          <p:cNvPicPr>
            <a:picLocks noChangeAspect="1"/>
          </p:cNvPicPr>
          <p:nvPr/>
        </p:nvPicPr>
        <p:blipFill>
          <a:blip r:embed="rId3"/>
          <a:stretch>
            <a:fillRect/>
          </a:stretch>
        </p:blipFill>
        <p:spPr>
          <a:xfrm>
            <a:off x="8532045" y="3857395"/>
            <a:ext cx="3066482" cy="2345859"/>
          </a:xfrm>
          <a:prstGeom prst="rect">
            <a:avLst/>
          </a:prstGeom>
        </p:spPr>
      </p:pic>
      <p:sp>
        <p:nvSpPr>
          <p:cNvPr id="13" name="TextBox 12">
            <a:extLst>
              <a:ext uri="{FF2B5EF4-FFF2-40B4-BE49-F238E27FC236}">
                <a16:creationId xmlns:a16="http://schemas.microsoft.com/office/drawing/2014/main" xmlns="" id="{22FD40B6-FD95-D3E0-5807-DB816F226216}"/>
              </a:ext>
            </a:extLst>
          </p:cNvPr>
          <p:cNvSpPr txBox="1"/>
          <p:nvPr/>
        </p:nvSpPr>
        <p:spPr>
          <a:xfrm>
            <a:off x="8940800" y="3210400"/>
            <a:ext cx="2112396" cy="64877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3">
                    <a:lumMod val="75000"/>
                  </a:schemeClr>
                </a:solidFill>
                <a:effectLst/>
                <a:latin typeface="Arial" panose="020B0604020202020204" pitchFamily="34" charset="0"/>
              </a:rPr>
              <a:t>Remove Collinearity</a:t>
            </a:r>
          </a:p>
        </p:txBody>
      </p:sp>
      <p:sp>
        <p:nvSpPr>
          <p:cNvPr id="17" name="TextBox 16">
            <a:extLst>
              <a:ext uri="{FF2B5EF4-FFF2-40B4-BE49-F238E27FC236}">
                <a16:creationId xmlns:a16="http://schemas.microsoft.com/office/drawing/2014/main" xmlns="" id="{494F19CB-EC1B-B9F4-0E10-51FBD2BA0613}"/>
              </a:ext>
            </a:extLst>
          </p:cNvPr>
          <p:cNvSpPr txBox="1"/>
          <p:nvPr/>
        </p:nvSpPr>
        <p:spPr>
          <a:xfrm>
            <a:off x="6109668" y="6203254"/>
            <a:ext cx="1446013" cy="369332"/>
          </a:xfrm>
          <a:prstGeom prst="rect">
            <a:avLst/>
          </a:prstGeom>
          <a:noFill/>
        </p:spPr>
        <p:txBody>
          <a:bodyPr wrap="square">
            <a:spAutoFit/>
          </a:bodyPr>
          <a:lstStyle/>
          <a:p>
            <a:r>
              <a:rPr lang="en-US" b="1" i="1" dirty="0" smtClean="0">
                <a:solidFill>
                  <a:schemeClr val="accent3">
                    <a:lumMod val="75000"/>
                  </a:schemeClr>
                </a:solidFill>
                <a:latin typeface="Roboto"/>
                <a:ea typeface="Roboto"/>
                <a:cs typeface="Roboto"/>
                <a:sym typeface="Roboto"/>
              </a:rPr>
              <a:t>Pair Plot</a:t>
            </a:r>
            <a:endParaRPr lang="en-IN" b="1" i="1" dirty="0">
              <a:solidFill>
                <a:schemeClr val="accent3">
                  <a:lumMod val="75000"/>
                </a:schemeClr>
              </a:solidFill>
            </a:endParaRPr>
          </a:p>
        </p:txBody>
      </p:sp>
      <p:sp>
        <p:nvSpPr>
          <p:cNvPr id="21" name="TextBox 20">
            <a:extLst>
              <a:ext uri="{FF2B5EF4-FFF2-40B4-BE49-F238E27FC236}">
                <a16:creationId xmlns:a16="http://schemas.microsoft.com/office/drawing/2014/main" xmlns="" id="{DAC318C3-7A6E-CE2C-5414-1AB631537A98}"/>
              </a:ext>
            </a:extLst>
          </p:cNvPr>
          <p:cNvSpPr txBox="1"/>
          <p:nvPr/>
        </p:nvSpPr>
        <p:spPr>
          <a:xfrm>
            <a:off x="9054353" y="6241291"/>
            <a:ext cx="1998843" cy="369332"/>
          </a:xfrm>
          <a:prstGeom prst="rect">
            <a:avLst/>
          </a:prstGeom>
          <a:noFill/>
        </p:spPr>
        <p:txBody>
          <a:bodyPr wrap="square">
            <a:spAutoFit/>
          </a:bodyPr>
          <a:lstStyle/>
          <a:p>
            <a:r>
              <a:rPr lang="en-US" b="1" i="1" dirty="0">
                <a:solidFill>
                  <a:schemeClr val="accent3">
                    <a:lumMod val="75000"/>
                  </a:schemeClr>
                </a:solidFill>
                <a:latin typeface="Roboto"/>
                <a:ea typeface="Roboto"/>
                <a:cs typeface="Roboto"/>
                <a:sym typeface="Roboto"/>
              </a:rPr>
              <a:t>Correlation Matrix</a:t>
            </a:r>
            <a:r>
              <a:rPr lang="en-IN" sz="1800" b="1" i="1" dirty="0">
                <a:solidFill>
                  <a:schemeClr val="accent3">
                    <a:lumMod val="75000"/>
                  </a:schemeClr>
                </a:solidFill>
                <a:latin typeface="Roboto"/>
                <a:ea typeface="Roboto"/>
                <a:cs typeface="Roboto"/>
                <a:sym typeface="Roboto"/>
              </a:rPr>
              <a:t> </a:t>
            </a:r>
            <a:endParaRPr lang="en-IN" sz="1800" b="1" i="1" dirty="0">
              <a:solidFill>
                <a:schemeClr val="accent3">
                  <a:lumMod val="75000"/>
                </a:schemeClr>
              </a:solidFill>
            </a:endParaRPr>
          </a:p>
        </p:txBody>
      </p:sp>
      <p:pic>
        <p:nvPicPr>
          <p:cNvPr id="8" name="Picture 7">
            <a:extLst>
              <a:ext uri="{FF2B5EF4-FFF2-40B4-BE49-F238E27FC236}">
                <a16:creationId xmlns:a16="http://schemas.microsoft.com/office/drawing/2014/main" xmlns="" id="{A99475BC-94FC-9FFB-8650-95037C849430}"/>
              </a:ext>
            </a:extLst>
          </p:cNvPr>
          <p:cNvPicPr>
            <a:picLocks noChangeAspect="1"/>
          </p:cNvPicPr>
          <p:nvPr/>
        </p:nvPicPr>
        <p:blipFill>
          <a:blip r:embed="rId4"/>
          <a:stretch>
            <a:fillRect/>
          </a:stretch>
        </p:blipFill>
        <p:spPr>
          <a:xfrm>
            <a:off x="5153710" y="123936"/>
            <a:ext cx="3367128" cy="3175084"/>
          </a:xfrm>
          <a:prstGeom prst="rect">
            <a:avLst/>
          </a:prstGeom>
        </p:spPr>
      </p:pic>
      <p:sp>
        <p:nvSpPr>
          <p:cNvPr id="11" name="TextBox 10">
            <a:extLst>
              <a:ext uri="{FF2B5EF4-FFF2-40B4-BE49-F238E27FC236}">
                <a16:creationId xmlns:a16="http://schemas.microsoft.com/office/drawing/2014/main" xmlns="" id="{12009EAC-EFBE-2450-8C5D-16DB620FD3C7}"/>
              </a:ext>
            </a:extLst>
          </p:cNvPr>
          <p:cNvSpPr txBox="1"/>
          <p:nvPr/>
        </p:nvSpPr>
        <p:spPr>
          <a:xfrm>
            <a:off x="5267739" y="3212836"/>
            <a:ext cx="265383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1" dirty="0">
                <a:solidFill>
                  <a:srgbClr val="196B24">
                    <a:lumMod val="75000"/>
                  </a:srgbClr>
                </a:solidFill>
                <a:latin typeface="Roboto"/>
                <a:ea typeface="Roboto"/>
                <a:cs typeface="Roboto"/>
                <a:sym typeface="Roboto"/>
              </a:rPr>
              <a:t>H</a:t>
            </a:r>
            <a:r>
              <a:rPr kumimoji="0" lang="en-US" sz="1600" b="1" i="1" u="none" strike="noStrike" kern="1200" cap="none" spc="0" normalizeH="0" baseline="0" noProof="0" dirty="0" err="1">
                <a:ln>
                  <a:noFill/>
                </a:ln>
                <a:solidFill>
                  <a:srgbClr val="196B24">
                    <a:lumMod val="75000"/>
                  </a:srgbClr>
                </a:solidFill>
                <a:effectLst/>
                <a:uLnTx/>
                <a:uFillTx/>
                <a:latin typeface="Roboto"/>
                <a:ea typeface="Roboto"/>
                <a:cs typeface="Roboto"/>
                <a:sym typeface="Roboto"/>
              </a:rPr>
              <a:t>istogram</a:t>
            </a:r>
            <a:r>
              <a:rPr kumimoji="0" lang="en-US" sz="1600" b="1" i="1" u="none" strike="noStrike" kern="1200" cap="none" spc="0" normalizeH="0" baseline="0" noProof="0" dirty="0">
                <a:ln>
                  <a:noFill/>
                </a:ln>
                <a:solidFill>
                  <a:srgbClr val="196B24">
                    <a:lumMod val="75000"/>
                  </a:srgbClr>
                </a:solidFill>
                <a:effectLst/>
                <a:uLnTx/>
                <a:uFillTx/>
                <a:latin typeface="Roboto"/>
                <a:ea typeface="Roboto"/>
                <a:cs typeface="Roboto"/>
                <a:sym typeface="Roboto"/>
              </a:rPr>
              <a:t> of Total </a:t>
            </a:r>
            <a:r>
              <a:rPr kumimoji="0" lang="en-IN" sz="1600" b="1" i="1" u="none" strike="noStrike" kern="1200" cap="none" spc="0" normalizeH="0" baseline="0" noProof="0" dirty="0">
                <a:ln>
                  <a:noFill/>
                </a:ln>
                <a:solidFill>
                  <a:srgbClr val="196B24">
                    <a:lumMod val="75000"/>
                  </a:srgbClr>
                </a:solidFill>
                <a:effectLst/>
                <a:uLnTx/>
                <a:uFillTx/>
                <a:latin typeface="Roboto"/>
                <a:ea typeface="Roboto"/>
                <a:cs typeface="Roboto"/>
                <a:sym typeface="Roboto"/>
              </a:rPr>
              <a:t>Price By Brand Name </a:t>
            </a:r>
            <a:endParaRPr kumimoji="0" lang="en-IN" sz="1600" b="1" i="1" u="none" strike="noStrike" kern="1200" cap="none" spc="0" normalizeH="0" baseline="0" noProof="0" dirty="0">
              <a:ln>
                <a:noFill/>
              </a:ln>
              <a:solidFill>
                <a:srgbClr val="196B24">
                  <a:lumMod val="75000"/>
                </a:srgbClr>
              </a:solidFill>
              <a:effectLst/>
              <a:uLnTx/>
              <a:uFillTx/>
              <a:latin typeface="Aptos" panose="02110004020202020204"/>
              <a:ea typeface="+mn-ea"/>
              <a:cs typeface="+mn-cs"/>
            </a:endParaRPr>
          </a:p>
        </p:txBody>
      </p:sp>
      <p:pic>
        <p:nvPicPr>
          <p:cNvPr id="5" name="Picture 4" descr="A screenshot of a graph&#10;&#10;Description automatically generated">
            <a:extLst>
              <a:ext uri="{FF2B5EF4-FFF2-40B4-BE49-F238E27FC236}">
                <a16:creationId xmlns:a16="http://schemas.microsoft.com/office/drawing/2014/main" xmlns="" id="{2465A009-D4A5-8323-96CA-44C7BB9C1313}"/>
              </a:ext>
            </a:extLst>
          </p:cNvPr>
          <p:cNvPicPr>
            <a:picLocks noChangeAspect="1"/>
          </p:cNvPicPr>
          <p:nvPr/>
        </p:nvPicPr>
        <p:blipFill>
          <a:blip r:embed="rId5"/>
          <a:stretch>
            <a:fillRect/>
          </a:stretch>
        </p:blipFill>
        <p:spPr>
          <a:xfrm>
            <a:off x="8770017" y="32124"/>
            <a:ext cx="2956332" cy="3136317"/>
          </a:xfrm>
          <a:prstGeom prst="rect">
            <a:avLst/>
          </a:prstGeom>
        </p:spPr>
      </p:pic>
    </p:spTree>
    <p:extLst>
      <p:ext uri="{BB962C8B-B14F-4D97-AF65-F5344CB8AC3E}">
        <p14:creationId xmlns:p14="http://schemas.microsoft.com/office/powerpoint/2010/main" val="33065465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4CA0E97-7D49-587B-ACA6-0164B030CD1E}"/>
              </a:ext>
            </a:extLst>
          </p:cNvPr>
          <p:cNvSpPr>
            <a:spLocks noGrp="1"/>
          </p:cNvSpPr>
          <p:nvPr>
            <p:ph type="title"/>
          </p:nvPr>
        </p:nvSpPr>
        <p:spPr>
          <a:xfrm>
            <a:off x="2038349" y="1262378"/>
            <a:ext cx="3333750" cy="571434"/>
          </a:xfrm>
        </p:spPr>
        <p:txBody>
          <a:bodyPr vert="horz" lIns="91440" tIns="45720" rIns="91440" bIns="45720" rtlCol="0" anchor="ctr">
            <a:normAutofit fontScale="90000"/>
          </a:bodyPr>
          <a:lstStyle/>
          <a:p>
            <a:r>
              <a:rPr lang="en-US" sz="4000" b="1" kern="1200" dirty="0">
                <a:solidFill>
                  <a:schemeClr val="tx1"/>
                </a:solidFill>
                <a:latin typeface="+mj-lt"/>
                <a:ea typeface="+mj-ea"/>
                <a:cs typeface="+mj-cs"/>
              </a:rPr>
              <a:t>    </a:t>
            </a:r>
            <a:r>
              <a:rPr lang="en-US" sz="4000" b="1" kern="1200" dirty="0">
                <a:solidFill>
                  <a:schemeClr val="accent3">
                    <a:lumMod val="75000"/>
                  </a:schemeClr>
                </a:solidFill>
                <a:latin typeface="+mj-lt"/>
                <a:ea typeface="+mj-ea"/>
                <a:cs typeface="+mj-cs"/>
              </a:rPr>
              <a:t>                </a:t>
            </a:r>
            <a:r>
              <a:rPr lang="en-US" sz="4000" b="1" i="1" kern="1200" dirty="0">
                <a:solidFill>
                  <a:schemeClr val="accent3">
                    <a:lumMod val="75000"/>
                  </a:schemeClr>
                </a:solidFill>
                <a:latin typeface="+mj-lt"/>
                <a:ea typeface="+mj-ea"/>
                <a:cs typeface="+mj-cs"/>
              </a:rPr>
              <a:t> </a:t>
            </a:r>
          </a:p>
        </p:txBody>
      </p:sp>
      <p:sp>
        <p:nvSpPr>
          <p:cNvPr id="13" name="Rectangle 12">
            <a:extLst>
              <a:ext uri="{FF2B5EF4-FFF2-40B4-BE49-F238E27FC236}">
                <a16:creationId xmlns:a16="http://schemas.microsoft.com/office/drawing/2014/main" xmlns="" id="{B444D337-4D9F-40A8-BA84-C0BFA7A8AD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0478D1D-B50E-41C8-8A55-36A53D449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BDDE0A1-8624-0934-69BE-52F0E3F945B6}"/>
              </a:ext>
            </a:extLst>
          </p:cNvPr>
          <p:cNvSpPr>
            <a:spLocks/>
          </p:cNvSpPr>
          <p:nvPr/>
        </p:nvSpPr>
        <p:spPr>
          <a:xfrm>
            <a:off x="7942860" y="1908550"/>
            <a:ext cx="3828203" cy="3113447"/>
          </a:xfrm>
          <a:prstGeom prst="rect">
            <a:avLst/>
          </a:prstGeom>
        </p:spPr>
        <p:txBody>
          <a:bodyPr>
            <a:noAutofit/>
          </a:bodyPr>
          <a:lstStyle/>
          <a:p>
            <a:pPr defTabSz="361188"/>
            <a:r>
              <a:rPr lang="en-US" sz="1600" kern="1200" dirty="0">
                <a:solidFill>
                  <a:schemeClr val="tx1"/>
                </a:solidFill>
                <a:latin typeface="+mn-lt"/>
                <a:ea typeface="+mn-ea"/>
                <a:cs typeface="+mn-cs"/>
              </a:rPr>
              <a:t>The firms could employ an ML-based approach to forecast the demand for achieving a higher level of accuracy. We showed that the higher level of demand forecast accuracy translates into both improved operational and financial performance outcomes</a:t>
            </a:r>
          </a:p>
          <a:p>
            <a:pPr defTabSz="361188"/>
            <a:r>
              <a:rPr lang="en-US" sz="1600" kern="1200" dirty="0">
                <a:solidFill>
                  <a:schemeClr val="tx1"/>
                </a:solidFill>
                <a:latin typeface="+mn-lt"/>
                <a:ea typeface="+mn-ea"/>
                <a:cs typeface="+mn-cs"/>
              </a:rPr>
              <a:t>Forecasting the impact of sudden change in demand can help businesses understand the potential implications of any external factors that may influence their operations. This knowledge can be used to develop strategies that allow businesses to remain competitive and respond quickly to sudden changes in demand.</a:t>
            </a:r>
            <a:endParaRPr lang="en-IN" sz="1600" dirty="0"/>
          </a:p>
        </p:txBody>
      </p:sp>
      <p:sp>
        <p:nvSpPr>
          <p:cNvPr id="4" name="Text Placeholder 3">
            <a:extLst>
              <a:ext uri="{FF2B5EF4-FFF2-40B4-BE49-F238E27FC236}">
                <a16:creationId xmlns:a16="http://schemas.microsoft.com/office/drawing/2014/main" xmlns="" id="{79407F49-D07F-9BE0-A417-16FA46FF350F}"/>
              </a:ext>
            </a:extLst>
          </p:cNvPr>
          <p:cNvSpPr>
            <a:spLocks/>
          </p:cNvSpPr>
          <p:nvPr/>
        </p:nvSpPr>
        <p:spPr>
          <a:xfrm>
            <a:off x="1180618" y="1785599"/>
            <a:ext cx="6123007" cy="3816548"/>
          </a:xfrm>
          <a:prstGeom prst="rect">
            <a:avLst/>
          </a:prstGeom>
        </p:spPr>
        <p:txBody>
          <a:bodyPr>
            <a:normAutofit fontScale="85000" lnSpcReduction="10000"/>
          </a:bodyPr>
          <a:lstStyle/>
          <a:p>
            <a:pPr defTabSz="361188"/>
            <a:r>
              <a:rPr lang="en-IN" sz="1700" b="1" kern="1200" dirty="0" smtClean="0">
                <a:solidFill>
                  <a:schemeClr val="tx1"/>
                </a:solidFill>
                <a:effectLst>
                  <a:outerShdw blurRad="38100" dist="38100" dir="2700000" algn="tl">
                    <a:srgbClr val="000000">
                      <a:alpha val="43137"/>
                    </a:srgbClr>
                  </a:outerShdw>
                </a:effectLst>
                <a:latin typeface="+mn-lt"/>
                <a:ea typeface="+mn-ea"/>
                <a:cs typeface="+mn-cs"/>
              </a:rPr>
              <a:t>Approach</a:t>
            </a:r>
          </a:p>
          <a:p>
            <a:pPr defTabSz="361188"/>
            <a:endParaRPr lang="en-IN" sz="1700" b="1" kern="1200" dirty="0">
              <a:solidFill>
                <a:schemeClr val="tx1"/>
              </a:solidFill>
              <a:effectLst>
                <a:outerShdw blurRad="38100" dist="38100" dir="2700000" algn="tl">
                  <a:srgbClr val="000000">
                    <a:alpha val="43137"/>
                  </a:srgbClr>
                </a:outerShdw>
              </a:effectLst>
              <a:latin typeface="+mn-lt"/>
              <a:ea typeface="+mn-ea"/>
              <a:cs typeface="+mn-cs"/>
            </a:endParaRPr>
          </a:p>
          <a:p>
            <a:pPr defTabSz="361188"/>
            <a:r>
              <a:rPr lang="en-IN" sz="1700" kern="1200" dirty="0">
                <a:solidFill>
                  <a:schemeClr val="tx1"/>
                </a:solidFill>
                <a:latin typeface="+mn-lt"/>
                <a:ea typeface="+mn-ea"/>
                <a:cs typeface="+mn-cs"/>
              </a:rPr>
              <a:t>Data Collection, Data Preprocessing, Exploratory Data </a:t>
            </a:r>
            <a:r>
              <a:rPr lang="en-IN" sz="1700" kern="1200" dirty="0" smtClean="0">
                <a:solidFill>
                  <a:schemeClr val="tx1"/>
                </a:solidFill>
                <a:latin typeface="+mn-lt"/>
                <a:ea typeface="+mn-ea"/>
                <a:cs typeface="+mn-cs"/>
              </a:rPr>
              <a:t>Analysis </a:t>
            </a:r>
            <a:r>
              <a:rPr lang="en-IN" sz="1700" kern="1200" dirty="0">
                <a:solidFill>
                  <a:schemeClr val="tx1"/>
                </a:solidFill>
                <a:latin typeface="+mn-lt"/>
                <a:ea typeface="+mn-ea"/>
                <a:cs typeface="+mn-cs"/>
              </a:rPr>
              <a:t>(EDA), Model Selection (from </a:t>
            </a:r>
            <a:r>
              <a:rPr lang="en-IN" sz="1700" kern="1200" dirty="0" err="1">
                <a:solidFill>
                  <a:schemeClr val="tx1"/>
                </a:solidFill>
                <a:latin typeface="+mn-lt"/>
                <a:ea typeface="+mn-ea"/>
                <a:cs typeface="+mn-cs"/>
              </a:rPr>
              <a:t>sklearn.linear_model</a:t>
            </a:r>
            <a:r>
              <a:rPr lang="en-IN" sz="1700" kern="1200" dirty="0">
                <a:solidFill>
                  <a:schemeClr val="tx1"/>
                </a:solidFill>
                <a:latin typeface="+mn-lt"/>
                <a:ea typeface="+mn-ea"/>
                <a:cs typeface="+mn-cs"/>
              </a:rPr>
              <a:t> import Ridge, </a:t>
            </a:r>
            <a:r>
              <a:rPr lang="en-IN" sz="1700" kern="1200" dirty="0" err="1">
                <a:solidFill>
                  <a:schemeClr val="tx1"/>
                </a:solidFill>
                <a:latin typeface="+mn-lt"/>
                <a:ea typeface="+mn-ea"/>
                <a:cs typeface="+mn-cs"/>
              </a:rPr>
              <a:t>Lassofrom</a:t>
            </a:r>
            <a:r>
              <a:rPr lang="en-IN" sz="1700" kern="1200" dirty="0">
                <a:solidFill>
                  <a:schemeClr val="tx1"/>
                </a:solidFill>
                <a:latin typeface="+mn-lt"/>
                <a:ea typeface="+mn-ea"/>
                <a:cs typeface="+mn-cs"/>
              </a:rPr>
              <a:t> </a:t>
            </a:r>
            <a:r>
              <a:rPr lang="en-IN" sz="1700" kern="1200" dirty="0" err="1">
                <a:solidFill>
                  <a:schemeClr val="tx1"/>
                </a:solidFill>
                <a:latin typeface="+mn-lt"/>
                <a:ea typeface="+mn-ea"/>
                <a:cs typeface="+mn-cs"/>
              </a:rPr>
              <a:t>sklearn.preprocessing</a:t>
            </a:r>
            <a:r>
              <a:rPr lang="en-IN" sz="1700" kern="1200" dirty="0">
                <a:solidFill>
                  <a:schemeClr val="tx1"/>
                </a:solidFill>
                <a:latin typeface="+mn-lt"/>
                <a:ea typeface="+mn-ea"/>
                <a:cs typeface="+mn-cs"/>
              </a:rPr>
              <a:t> import </a:t>
            </a:r>
            <a:r>
              <a:rPr lang="en-IN" sz="1700" kern="1200" dirty="0" err="1" smtClean="0">
                <a:solidFill>
                  <a:schemeClr val="tx1"/>
                </a:solidFill>
                <a:latin typeface="+mn-lt"/>
                <a:ea typeface="+mn-ea"/>
                <a:cs typeface="+mn-cs"/>
              </a:rPr>
              <a:t>PolynomialFeatures</a:t>
            </a:r>
            <a:r>
              <a:rPr lang="en-IN" sz="1700" kern="1200" dirty="0" smtClean="0">
                <a:solidFill>
                  <a:schemeClr val="tx1"/>
                </a:solidFill>
                <a:latin typeface="+mn-lt"/>
                <a:ea typeface="+mn-ea"/>
                <a:cs typeface="+mn-cs"/>
              </a:rPr>
              <a:t> from </a:t>
            </a:r>
            <a:r>
              <a:rPr lang="en-IN" sz="1700" kern="1200" dirty="0" err="1">
                <a:solidFill>
                  <a:schemeClr val="tx1"/>
                </a:solidFill>
                <a:latin typeface="+mn-lt"/>
                <a:ea typeface="+mn-ea"/>
                <a:cs typeface="+mn-cs"/>
              </a:rPr>
              <a:t>sklearn.svm</a:t>
            </a:r>
            <a:r>
              <a:rPr lang="en-IN" sz="1700" kern="1200" dirty="0">
                <a:solidFill>
                  <a:schemeClr val="tx1"/>
                </a:solidFill>
                <a:latin typeface="+mn-lt"/>
                <a:ea typeface="+mn-ea"/>
                <a:cs typeface="+mn-cs"/>
              </a:rPr>
              <a:t> import </a:t>
            </a:r>
            <a:r>
              <a:rPr lang="en-IN" sz="1700" kern="1200" dirty="0" smtClean="0">
                <a:solidFill>
                  <a:schemeClr val="tx1"/>
                </a:solidFill>
                <a:latin typeface="+mn-lt"/>
                <a:ea typeface="+mn-ea"/>
                <a:cs typeface="+mn-cs"/>
              </a:rPr>
              <a:t>SVR from </a:t>
            </a:r>
            <a:r>
              <a:rPr lang="en-IN" sz="1700" kern="1200" dirty="0" err="1">
                <a:solidFill>
                  <a:schemeClr val="tx1"/>
                </a:solidFill>
                <a:latin typeface="+mn-lt"/>
                <a:ea typeface="+mn-ea"/>
                <a:cs typeface="+mn-cs"/>
              </a:rPr>
              <a:t>sklearn.neighbors</a:t>
            </a:r>
            <a:r>
              <a:rPr lang="en-IN" sz="1700" kern="1200" dirty="0">
                <a:solidFill>
                  <a:schemeClr val="tx1"/>
                </a:solidFill>
                <a:latin typeface="+mn-lt"/>
                <a:ea typeface="+mn-ea"/>
                <a:cs typeface="+mn-cs"/>
              </a:rPr>
              <a:t> import </a:t>
            </a:r>
            <a:r>
              <a:rPr lang="en-IN" sz="1700" kern="1200" dirty="0" err="1" smtClean="0">
                <a:solidFill>
                  <a:schemeClr val="tx1"/>
                </a:solidFill>
                <a:latin typeface="+mn-lt"/>
                <a:ea typeface="+mn-ea"/>
                <a:cs typeface="+mn-cs"/>
              </a:rPr>
              <a:t>KNeighborsRegressor</a:t>
            </a:r>
            <a:r>
              <a:rPr lang="en-IN" sz="1700" kern="1200" dirty="0" smtClean="0">
                <a:solidFill>
                  <a:schemeClr val="tx1"/>
                </a:solidFill>
                <a:latin typeface="+mn-lt"/>
                <a:ea typeface="+mn-ea"/>
                <a:cs typeface="+mn-cs"/>
              </a:rPr>
              <a:t> from </a:t>
            </a:r>
            <a:r>
              <a:rPr lang="en-IN" sz="1700" kern="1200" dirty="0" err="1">
                <a:solidFill>
                  <a:schemeClr val="tx1"/>
                </a:solidFill>
                <a:latin typeface="+mn-lt"/>
                <a:ea typeface="+mn-ea"/>
                <a:cs typeface="+mn-cs"/>
              </a:rPr>
              <a:t>sklearn.tree</a:t>
            </a:r>
            <a:r>
              <a:rPr lang="en-IN" sz="1700" kern="1200" dirty="0">
                <a:solidFill>
                  <a:schemeClr val="tx1"/>
                </a:solidFill>
                <a:latin typeface="+mn-lt"/>
                <a:ea typeface="+mn-ea"/>
                <a:cs typeface="+mn-cs"/>
              </a:rPr>
              <a:t> import </a:t>
            </a:r>
            <a:r>
              <a:rPr lang="en-IN" sz="1700" kern="1200" dirty="0" err="1" smtClean="0">
                <a:solidFill>
                  <a:schemeClr val="tx1"/>
                </a:solidFill>
                <a:latin typeface="+mn-lt"/>
                <a:ea typeface="+mn-ea"/>
                <a:cs typeface="+mn-cs"/>
              </a:rPr>
              <a:t>DecisionTreeRegressor</a:t>
            </a:r>
            <a:r>
              <a:rPr lang="en-IN" sz="1700" kern="1200" dirty="0" smtClean="0">
                <a:solidFill>
                  <a:schemeClr val="tx1"/>
                </a:solidFill>
                <a:latin typeface="+mn-lt"/>
                <a:ea typeface="+mn-ea"/>
                <a:cs typeface="+mn-cs"/>
              </a:rPr>
              <a:t> from </a:t>
            </a:r>
            <a:r>
              <a:rPr lang="en-IN" sz="1700" kern="1200" dirty="0" err="1">
                <a:solidFill>
                  <a:schemeClr val="tx1"/>
                </a:solidFill>
                <a:latin typeface="+mn-lt"/>
                <a:ea typeface="+mn-ea"/>
                <a:cs typeface="+mn-cs"/>
              </a:rPr>
              <a:t>sklearn.ensemble</a:t>
            </a:r>
            <a:r>
              <a:rPr lang="en-IN" sz="1700" kern="1200" dirty="0">
                <a:solidFill>
                  <a:schemeClr val="tx1"/>
                </a:solidFill>
                <a:latin typeface="+mn-lt"/>
                <a:ea typeface="+mn-ea"/>
                <a:cs typeface="+mn-cs"/>
              </a:rPr>
              <a:t> import </a:t>
            </a:r>
            <a:r>
              <a:rPr lang="en-IN" sz="1700" kern="1200" dirty="0" err="1" smtClean="0">
                <a:solidFill>
                  <a:schemeClr val="tx1"/>
                </a:solidFill>
                <a:latin typeface="+mn-lt"/>
                <a:ea typeface="+mn-ea"/>
                <a:cs typeface="+mn-cs"/>
              </a:rPr>
              <a:t>RandomForestRegressor</a:t>
            </a:r>
            <a:r>
              <a:rPr lang="en-IN" sz="1700" kern="1200" dirty="0" smtClean="0">
                <a:solidFill>
                  <a:schemeClr val="tx1"/>
                </a:solidFill>
                <a:latin typeface="+mn-lt"/>
                <a:ea typeface="+mn-ea"/>
                <a:cs typeface="+mn-cs"/>
              </a:rPr>
              <a:t> from </a:t>
            </a:r>
            <a:r>
              <a:rPr lang="en-IN" sz="1700" kern="1200" dirty="0" err="1">
                <a:solidFill>
                  <a:schemeClr val="tx1"/>
                </a:solidFill>
                <a:latin typeface="+mn-lt"/>
                <a:ea typeface="+mn-ea"/>
                <a:cs typeface="+mn-cs"/>
              </a:rPr>
              <a:t>xgboost</a:t>
            </a:r>
            <a:r>
              <a:rPr lang="en-IN" sz="1700" kern="1200" dirty="0">
                <a:solidFill>
                  <a:schemeClr val="tx1"/>
                </a:solidFill>
                <a:latin typeface="+mn-lt"/>
                <a:ea typeface="+mn-ea"/>
                <a:cs typeface="+mn-cs"/>
              </a:rPr>
              <a:t> </a:t>
            </a:r>
            <a:r>
              <a:rPr lang="en-IN" sz="1700" kern="1200" dirty="0" smtClean="0">
                <a:solidFill>
                  <a:schemeClr val="tx1"/>
                </a:solidFill>
                <a:latin typeface="+mn-lt"/>
                <a:ea typeface="+mn-ea"/>
                <a:cs typeface="+mn-cs"/>
              </a:rPr>
              <a:t>import  </a:t>
            </a:r>
            <a:r>
              <a:rPr lang="en-IN" sz="1700" kern="1200" dirty="0" err="1" smtClean="0">
                <a:solidFill>
                  <a:schemeClr val="tx1"/>
                </a:solidFill>
                <a:latin typeface="+mn-lt"/>
                <a:ea typeface="+mn-ea"/>
                <a:cs typeface="+mn-cs"/>
              </a:rPr>
              <a:t>XGBRegressor</a:t>
            </a:r>
            <a:r>
              <a:rPr lang="en-IN" sz="1700" kern="1200" dirty="0" smtClean="0">
                <a:solidFill>
                  <a:schemeClr val="tx1"/>
                </a:solidFill>
                <a:latin typeface="+mn-lt"/>
                <a:ea typeface="+mn-ea"/>
                <a:cs typeface="+mn-cs"/>
              </a:rPr>
              <a:t> ) </a:t>
            </a:r>
            <a:r>
              <a:rPr lang="en-IN" sz="1700" kern="1200" dirty="0">
                <a:solidFill>
                  <a:schemeClr val="tx1"/>
                </a:solidFill>
                <a:latin typeface="+mn-lt"/>
                <a:ea typeface="+mn-ea"/>
                <a:cs typeface="+mn-cs"/>
              </a:rPr>
              <a:t>we select these </a:t>
            </a:r>
            <a:r>
              <a:rPr lang="en-IN" sz="1700" kern="1200" dirty="0" err="1">
                <a:solidFill>
                  <a:schemeClr val="tx1"/>
                </a:solidFill>
                <a:latin typeface="+mn-lt"/>
                <a:ea typeface="+mn-ea"/>
                <a:cs typeface="+mn-cs"/>
              </a:rPr>
              <a:t>librabries</a:t>
            </a:r>
            <a:r>
              <a:rPr lang="en-IN" sz="1700" kern="1200" dirty="0">
                <a:solidFill>
                  <a:schemeClr val="tx1"/>
                </a:solidFill>
                <a:latin typeface="+mn-lt"/>
                <a:ea typeface="+mn-ea"/>
                <a:cs typeface="+mn-cs"/>
              </a:rPr>
              <a:t> for model </a:t>
            </a:r>
            <a:r>
              <a:rPr lang="en-IN" sz="1700" kern="1200" dirty="0" err="1">
                <a:solidFill>
                  <a:schemeClr val="tx1"/>
                </a:solidFill>
                <a:latin typeface="+mn-lt"/>
                <a:ea typeface="+mn-ea"/>
                <a:cs typeface="+mn-cs"/>
              </a:rPr>
              <a:t>selection,Model</a:t>
            </a:r>
            <a:r>
              <a:rPr lang="en-IN" sz="1700" kern="1200" dirty="0">
                <a:solidFill>
                  <a:schemeClr val="tx1"/>
                </a:solidFill>
                <a:latin typeface="+mn-lt"/>
                <a:ea typeface="+mn-ea"/>
                <a:cs typeface="+mn-cs"/>
              </a:rPr>
              <a:t> Training </a:t>
            </a:r>
          </a:p>
          <a:p>
            <a:pPr defTabSz="361188"/>
            <a:r>
              <a:rPr lang="en-IN" sz="1700" kern="1200" dirty="0">
                <a:solidFill>
                  <a:schemeClr val="tx1"/>
                </a:solidFill>
                <a:latin typeface="+mn-lt"/>
                <a:ea typeface="+mn-ea"/>
                <a:cs typeface="+mn-cs"/>
              </a:rPr>
              <a:t>After selecting the model we trail and find </a:t>
            </a:r>
            <a:r>
              <a:rPr lang="en-IN" sz="1700" kern="1200" dirty="0" err="1">
                <a:solidFill>
                  <a:schemeClr val="tx1"/>
                </a:solidFill>
                <a:latin typeface="+mn-lt"/>
                <a:ea typeface="+mn-ea"/>
                <a:cs typeface="+mn-cs"/>
              </a:rPr>
              <a:t>xgboost</a:t>
            </a:r>
            <a:r>
              <a:rPr lang="en-IN" sz="1700" kern="1200" dirty="0">
                <a:solidFill>
                  <a:schemeClr val="tx1"/>
                </a:solidFill>
                <a:latin typeface="+mn-lt"/>
                <a:ea typeface="+mn-ea"/>
                <a:cs typeface="+mn-cs"/>
              </a:rPr>
              <a:t> and random forest are best , Trend Analysis , Seasonal Adjustment , Evaluation and Testing, Deployment - Implement the forecasting model in a production environment , Monitoring and </a:t>
            </a:r>
            <a:r>
              <a:rPr lang="en-IN" sz="1700" kern="1200" dirty="0" smtClean="0">
                <a:solidFill>
                  <a:schemeClr val="tx1"/>
                </a:solidFill>
                <a:latin typeface="+mn-lt"/>
                <a:ea typeface="+mn-ea"/>
                <a:cs typeface="+mn-cs"/>
              </a:rPr>
              <a:t>Maintenance</a:t>
            </a:r>
          </a:p>
          <a:p>
            <a:pPr defTabSz="361188"/>
            <a:endParaRPr lang="en-IN" sz="1700" kern="1200" dirty="0">
              <a:solidFill>
                <a:schemeClr val="tx1"/>
              </a:solidFill>
              <a:latin typeface="+mn-lt"/>
              <a:ea typeface="+mn-ea"/>
              <a:cs typeface="+mn-cs"/>
            </a:endParaRPr>
          </a:p>
          <a:p>
            <a:pPr defTabSz="361188"/>
            <a:r>
              <a:rPr lang="en-IN" sz="1700" b="1" kern="1200" dirty="0">
                <a:solidFill>
                  <a:schemeClr val="tx1"/>
                </a:solidFill>
                <a:effectLst>
                  <a:outerShdw blurRad="38100" dist="38100" dir="2700000" algn="tl">
                    <a:srgbClr val="000000">
                      <a:alpha val="43137"/>
                    </a:srgbClr>
                  </a:outerShdw>
                </a:effectLst>
                <a:latin typeface="+mn-lt"/>
                <a:ea typeface="+mn-ea"/>
                <a:cs typeface="+mn-cs"/>
              </a:rPr>
              <a:t>Benefits </a:t>
            </a:r>
            <a:endParaRPr lang="en-IN" sz="1700" b="1" kern="1200" dirty="0" smtClean="0">
              <a:solidFill>
                <a:schemeClr val="tx1"/>
              </a:solidFill>
              <a:effectLst>
                <a:outerShdw blurRad="38100" dist="38100" dir="2700000" algn="tl">
                  <a:srgbClr val="000000">
                    <a:alpha val="43137"/>
                  </a:srgbClr>
                </a:outerShdw>
              </a:effectLst>
              <a:latin typeface="+mn-lt"/>
              <a:ea typeface="+mn-ea"/>
              <a:cs typeface="+mn-cs"/>
            </a:endParaRPr>
          </a:p>
          <a:p>
            <a:pPr defTabSz="361188"/>
            <a:endParaRPr lang="en-IN" sz="1700" b="1" kern="1200" dirty="0">
              <a:solidFill>
                <a:schemeClr val="tx1"/>
              </a:solidFill>
              <a:effectLst>
                <a:outerShdw blurRad="38100" dist="38100" dir="2700000" algn="tl">
                  <a:srgbClr val="000000">
                    <a:alpha val="43137"/>
                  </a:srgbClr>
                </a:outerShdw>
              </a:effectLst>
              <a:latin typeface="+mn-lt"/>
              <a:ea typeface="+mn-ea"/>
              <a:cs typeface="+mn-cs"/>
            </a:endParaRPr>
          </a:p>
          <a:p>
            <a:pPr defTabSz="361188"/>
            <a:r>
              <a:rPr lang="en-US" sz="1700" kern="1200" dirty="0">
                <a:solidFill>
                  <a:schemeClr val="tx1"/>
                </a:solidFill>
                <a:latin typeface="+mn-lt"/>
                <a:ea typeface="+mn-ea"/>
                <a:cs typeface="+mn-cs"/>
              </a:rPr>
              <a:t>A retailer uses trend demand forecasting to predict high-demand products for the holiday season, ensuring adequate stock levels and maximizing sales while minimizing customer dissatisfaction</a:t>
            </a:r>
            <a:r>
              <a:rPr lang="en-US" sz="1700" kern="1200" dirty="0">
                <a:solidFill>
                  <a:schemeClr val="tx1"/>
                </a:solidFill>
                <a:effectLst>
                  <a:outerShdw blurRad="38100" dist="38100" dir="2700000" algn="tl">
                    <a:srgbClr val="000000">
                      <a:alpha val="43137"/>
                    </a:srgbClr>
                  </a:outerShdw>
                </a:effectLst>
                <a:latin typeface="+mn-lt"/>
                <a:ea typeface="+mn-ea"/>
                <a:cs typeface="+mn-cs"/>
              </a:rPr>
              <a:t>.</a:t>
            </a:r>
            <a:endParaRPr lang="en-IN" sz="1700" kern="1200" dirty="0">
              <a:solidFill>
                <a:schemeClr val="tx1"/>
              </a:solidFill>
              <a:effectLst>
                <a:outerShdw blurRad="38100" dist="38100" dir="2700000" algn="tl">
                  <a:srgbClr val="000000">
                    <a:alpha val="43137"/>
                  </a:srgbClr>
                </a:outerShdw>
              </a:effectLst>
              <a:latin typeface="+mn-lt"/>
              <a:ea typeface="+mn-ea"/>
              <a:cs typeface="+mn-cs"/>
            </a:endParaRPr>
          </a:p>
          <a:p>
            <a:endParaRPr lang="en-IN" sz="2000" b="1" dirty="0">
              <a:solidFill>
                <a:schemeClr val="accent3">
                  <a:lumMod val="50000"/>
                </a:schemeClr>
              </a:solidFill>
            </a:endParaRPr>
          </a:p>
        </p:txBody>
      </p:sp>
      <p:sp>
        <p:nvSpPr>
          <p:cNvPr id="6" name="TextBox 5">
            <a:extLst>
              <a:ext uri="{FF2B5EF4-FFF2-40B4-BE49-F238E27FC236}">
                <a16:creationId xmlns:a16="http://schemas.microsoft.com/office/drawing/2014/main" xmlns="" id="{D3CAB09F-1191-6843-8F1F-80A075518B1B}"/>
              </a:ext>
            </a:extLst>
          </p:cNvPr>
          <p:cNvSpPr txBox="1"/>
          <p:nvPr/>
        </p:nvSpPr>
        <p:spPr>
          <a:xfrm>
            <a:off x="1690085" y="5730332"/>
            <a:ext cx="7117978" cy="588174"/>
          </a:xfrm>
          <a:prstGeom prst="rect">
            <a:avLst/>
          </a:prstGeom>
          <a:noFill/>
        </p:spPr>
        <p:txBody>
          <a:bodyPr wrap="square" rtlCol="0">
            <a:spAutoFit/>
          </a:bodyPr>
          <a:lstStyle/>
          <a:p>
            <a:pPr defTabSz="361188"/>
            <a:r>
              <a:rPr lang="en-IN" sz="1422" kern="1200" dirty="0">
                <a:solidFill>
                  <a:schemeClr val="tx1"/>
                </a:solidFill>
                <a:latin typeface="+mn-lt"/>
                <a:ea typeface="+mn-ea"/>
                <a:cs typeface="+mn-cs"/>
              </a:rPr>
              <a:t>Reference </a:t>
            </a:r>
            <a:r>
              <a:rPr lang="en-IN" sz="1422" kern="1200" dirty="0" err="1">
                <a:solidFill>
                  <a:schemeClr val="tx1"/>
                </a:solidFill>
                <a:latin typeface="+mn-lt"/>
                <a:ea typeface="+mn-ea"/>
                <a:cs typeface="+mn-cs"/>
              </a:rPr>
              <a:t>github</a:t>
            </a:r>
            <a:r>
              <a:rPr lang="en-IN" sz="1422" kern="1200" dirty="0">
                <a:solidFill>
                  <a:schemeClr val="tx1"/>
                </a:solidFill>
                <a:latin typeface="+mn-lt"/>
                <a:ea typeface="+mn-ea"/>
                <a:cs typeface="+mn-cs"/>
              </a:rPr>
              <a:t>. </a:t>
            </a:r>
            <a:r>
              <a:rPr lang="en-IN" sz="1422" kern="1200" dirty="0" smtClean="0">
                <a:solidFill>
                  <a:schemeClr val="tx1"/>
                </a:solidFill>
                <a:latin typeface="+mn-lt"/>
                <a:ea typeface="+mn-ea"/>
                <a:cs typeface="+mn-cs"/>
              </a:rPr>
              <a:t>Link of our </a:t>
            </a:r>
            <a:r>
              <a:rPr lang="en-IN" sz="1422" kern="1200" dirty="0" err="1" smtClean="0">
                <a:solidFill>
                  <a:schemeClr val="tx1"/>
                </a:solidFill>
                <a:latin typeface="+mn-lt"/>
                <a:ea typeface="+mn-ea"/>
                <a:cs typeface="+mn-cs"/>
              </a:rPr>
              <a:t>ongoing</a:t>
            </a:r>
            <a:r>
              <a:rPr lang="en-IN" sz="1422" kern="1200" dirty="0" smtClean="0">
                <a:solidFill>
                  <a:schemeClr val="tx1"/>
                </a:solidFill>
                <a:latin typeface="+mn-lt"/>
                <a:ea typeface="+mn-ea"/>
                <a:cs typeface="+mn-cs"/>
              </a:rPr>
              <a:t>  Project </a:t>
            </a:r>
          </a:p>
          <a:p>
            <a:pPr defTabSz="361188"/>
            <a:r>
              <a:rPr lang="en-IN" dirty="0" smtClean="0"/>
              <a:t> </a:t>
            </a:r>
            <a:r>
              <a:rPr lang="en-IN" dirty="0"/>
              <a:t>https://github.com/Smita-04/Trend_Demand_forecasting</a:t>
            </a:r>
          </a:p>
        </p:txBody>
      </p:sp>
      <p:sp>
        <p:nvSpPr>
          <p:cNvPr id="5" name="TextBox 4">
            <a:extLst>
              <a:ext uri="{FF2B5EF4-FFF2-40B4-BE49-F238E27FC236}">
                <a16:creationId xmlns:a16="http://schemas.microsoft.com/office/drawing/2014/main" xmlns="" id="{F7F7BBD2-4C73-CB5C-3285-ABD522F3D40D}"/>
              </a:ext>
            </a:extLst>
          </p:cNvPr>
          <p:cNvSpPr txBox="1"/>
          <p:nvPr/>
        </p:nvSpPr>
        <p:spPr>
          <a:xfrm>
            <a:off x="7942859" y="1184549"/>
            <a:ext cx="3733871" cy="584775"/>
          </a:xfrm>
          <a:prstGeom prst="rect">
            <a:avLst/>
          </a:prstGeom>
          <a:noFill/>
        </p:spPr>
        <p:txBody>
          <a:bodyPr wrap="square" rtlCol="0">
            <a:spAutoFit/>
          </a:bodyPr>
          <a:lstStyle/>
          <a:p>
            <a:r>
              <a:rPr lang="en-IN" sz="2800" b="1" dirty="0">
                <a:solidFill>
                  <a:schemeClr val="accent3">
                    <a:lumMod val="75000"/>
                  </a:schemeClr>
                </a:solidFill>
              </a:rPr>
              <a:t>Conclusions</a:t>
            </a:r>
            <a:r>
              <a:rPr lang="en-IN" sz="3200" dirty="0">
                <a:solidFill>
                  <a:schemeClr val="accent3">
                    <a:lumMod val="75000"/>
                  </a:schemeClr>
                </a:solidFill>
              </a:rPr>
              <a:t> </a:t>
            </a:r>
          </a:p>
        </p:txBody>
      </p:sp>
      <p:sp>
        <p:nvSpPr>
          <p:cNvPr id="7" name="TextBox 6">
            <a:extLst>
              <a:ext uri="{FF2B5EF4-FFF2-40B4-BE49-F238E27FC236}">
                <a16:creationId xmlns:a16="http://schemas.microsoft.com/office/drawing/2014/main" xmlns="" id="{32C54F4B-C8BE-9191-1EA7-E01CEC5B3628}"/>
              </a:ext>
            </a:extLst>
          </p:cNvPr>
          <p:cNvSpPr txBox="1"/>
          <p:nvPr/>
        </p:nvSpPr>
        <p:spPr>
          <a:xfrm>
            <a:off x="972273" y="1262378"/>
            <a:ext cx="4386805" cy="523220"/>
          </a:xfrm>
          <a:prstGeom prst="rect">
            <a:avLst/>
          </a:prstGeom>
          <a:noFill/>
        </p:spPr>
        <p:txBody>
          <a:bodyPr wrap="square" rtlCol="0">
            <a:spAutoFit/>
          </a:bodyPr>
          <a:lstStyle/>
          <a:p>
            <a:pPr algn="r"/>
            <a:r>
              <a:rPr lang="en-IN" sz="2800" b="1" dirty="0">
                <a:solidFill>
                  <a:schemeClr val="accent3">
                    <a:lumMod val="75000"/>
                  </a:schemeClr>
                </a:solidFill>
              </a:rPr>
              <a:t>           </a:t>
            </a:r>
            <a:r>
              <a:rPr lang="en-IN" sz="2800" b="1" dirty="0" smtClean="0">
                <a:solidFill>
                  <a:schemeClr val="accent3">
                    <a:lumMod val="75000"/>
                  </a:schemeClr>
                </a:solidFill>
              </a:rPr>
              <a:t> USE CASE</a:t>
            </a:r>
            <a:endParaRPr lang="en-IN" sz="2800" b="1" dirty="0">
              <a:solidFill>
                <a:schemeClr val="accent3">
                  <a:lumMod val="75000"/>
                </a:schemeClr>
              </a:solidFill>
            </a:endParaRPr>
          </a:p>
        </p:txBody>
      </p:sp>
    </p:spTree>
    <p:extLst>
      <p:ext uri="{BB962C8B-B14F-4D97-AF65-F5344CB8AC3E}">
        <p14:creationId xmlns:p14="http://schemas.microsoft.com/office/powerpoint/2010/main" val="422493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97E0A228-C590-4D20-B05F-A6BF04A0544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611</TotalTime>
  <Words>402</Words>
  <Application>Microsoft Office PowerPoint</Application>
  <PresentationFormat>Custom</PresentationFormat>
  <Paragraphs>59</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Aptos</vt:lpstr>
      <vt:lpstr>Aptos Display</vt:lpstr>
      <vt:lpstr>Roboto</vt:lpstr>
      <vt:lpstr>Office Theme</vt:lpstr>
      <vt:lpstr>Team Name : Mymtraminds  Team Details: Smita Singh(“Leader”/ “Developer”)                        Sneha Jaiswal(“Designer”)                        Sunidhi Tomer (“Devops”)</vt:lpstr>
      <vt:lpstr>Project Overview And Goals </vt:lpstr>
      <vt:lpstr> Strategic Approach and Workflow Diagram</vt:lpstr>
      <vt:lpstr>Data Collection &amp; Preparation</vt:lpstr>
      <vt:lpstr>Exploratory Data Analysis (EDA)</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Myntra Mind  Team Details: Smita Singh(“Leader”/ “Developer”)                               Sneha Jaiswal(“Designer”)</dc:title>
  <dc:creator>smita</dc:creator>
  <cp:lastModifiedBy>smita</cp:lastModifiedBy>
  <cp:revision>19</cp:revision>
  <dcterms:modified xsi:type="dcterms:W3CDTF">2024-07-08T12:08:38Z</dcterms:modified>
</cp:coreProperties>
</file>