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5" r:id="rId1"/>
  </p:sldMasterIdLst>
  <p:notesMasterIdLst>
    <p:notesMasterId r:id="rId8"/>
  </p:notesMasterIdLst>
  <p:sldIdLst>
    <p:sldId id="256" r:id="rId2"/>
    <p:sldId id="260" r:id="rId3"/>
    <p:sldId id="261" r:id="rId4"/>
    <p:sldId id="274" r:id="rId5"/>
    <p:sldId id="272" r:id="rId6"/>
    <p:sldId id="270" r:id="rId7"/>
  </p:sldIdLst>
  <p:sldSz cx="12192000" cy="6858000"/>
  <p:notesSz cx="6858000" cy="9144000"/>
  <p:embeddedFontLst>
    <p:embeddedFont>
      <p:font typeface="Roboto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8" autoAdjust="0"/>
    <p:restoredTop sz="94660"/>
  </p:normalViewPr>
  <p:slideViewPr>
    <p:cSldViewPr snapToGrid="0">
      <p:cViewPr varScale="1">
        <p:scale>
          <a:sx n="95" d="100"/>
          <a:sy n="95" d="100"/>
        </p:scale>
        <p:origin x="-206" y="-72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027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67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4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77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99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xmlns="" id="{F0A604E4-7307-451C-93BE-F1F7E1BF3B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7F3A0AA-35E5-4085-942B-7378390306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402F5C38-C747-4173-ABBF-656E39E82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E37EECFC-A684-4391-AE85-4CDAF5565F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lvl="0" algn="l">
              <a:spcBef>
                <a:spcPct val="0"/>
              </a:spcBef>
              <a:buClr>
                <a:schemeClr val="dk1"/>
              </a:buClr>
            </a:pPr>
            <a:r>
              <a:rPr lang="en-US" sz="19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  <a:t/>
            </a:r>
            <a:br>
              <a:rPr lang="en-US" sz="19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</a:br>
            <a:r>
              <a:rPr lang="en-US" sz="19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  <a:t>Team </a:t>
            </a: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  <a:t>Name : </a:t>
            </a:r>
            <a:r>
              <a:rPr lang="en-IN" sz="2000" dirty="0" err="1" smtClean="0"/>
              <a:t>Mymtraminds</a:t>
            </a:r>
            <a:endParaRPr lang="en-US" sz="1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</a:t>
            </a: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Roboto"/>
              </a:rPr>
              <a:t>Details</a:t>
            </a: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19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Smita</a:t>
            </a: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Singh</a:t>
            </a: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</a:t>
            </a:r>
            <a:r>
              <a:rPr lang="en-US" sz="19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Sneha</a:t>
            </a:r>
            <a:r>
              <a:rPr lang="en-US" sz="19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9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Jaiswal</a:t>
            </a:r>
            <a:r>
              <a:rPr lang="en-IN" sz="19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IN" sz="19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IN" sz="1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19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</a:t>
            </a:r>
            <a:r>
              <a:rPr lang="en-IN" sz="19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Sunidhi</a:t>
            </a:r>
            <a:r>
              <a:rPr lang="en-IN" sz="19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19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Tomar</a:t>
            </a:r>
            <a:r>
              <a:rPr lang="en-IN" sz="19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IN" sz="19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</a:t>
            </a:r>
            <a:endParaRPr lang="en-US" sz="19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Roboto"/>
            </a:endParaRPr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3"/>
          <a:srcRect t="3177" b="6654"/>
          <a:stretch/>
        </p:blipFill>
        <p:spPr>
          <a:xfrm>
            <a:off x="101600" y="16042"/>
            <a:ext cx="12090394" cy="52672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98476A0-0238-C0A3-FF47-27E83E67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 And Goals </a:t>
            </a:r>
          </a:p>
        </p:txBody>
      </p:sp>
      <p:sp>
        <p:nvSpPr>
          <p:cNvPr id="137" name="Text Placeholder 3">
            <a:extLst>
              <a:ext uri="{FF2B5EF4-FFF2-40B4-BE49-F238E27FC236}">
                <a16:creationId xmlns:a16="http://schemas.microsoft.com/office/drawing/2014/main" xmlns="" id="{F02C1E73-F39D-4CF6-FEFB-C5420E4D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83642" y="2286000"/>
            <a:ext cx="4604084" cy="43554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Project Overview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IN" sz="1400" b="1" dirty="0"/>
              <a:t>Demand forecasting</a:t>
            </a:r>
            <a:r>
              <a:rPr lang="en-IN" sz="1400" dirty="0"/>
              <a:t>:</a:t>
            </a:r>
            <a:r>
              <a:rPr lang="en-US" sz="1200" dirty="0"/>
              <a:t> An  estimate  of  sales during  a  specific  future  period </a:t>
            </a:r>
            <a:r>
              <a:rPr lang="en-US" sz="1400" dirty="0"/>
              <a:t>.</a:t>
            </a:r>
            <a:endParaRPr lang="en-IN" sz="1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IN" sz="1400" b="1" dirty="0"/>
              <a:t>Based on</a:t>
            </a:r>
            <a:r>
              <a:rPr lang="en-IN" sz="1400" dirty="0"/>
              <a:t>:</a:t>
            </a:r>
            <a:r>
              <a:rPr lang="en-US" sz="1200" dirty="0"/>
              <a:t>Proposed  marketing  plan  and  uncontrollable  and  competitive  forces.</a:t>
            </a:r>
            <a:endParaRPr lang="en-US" sz="1400" dirty="0"/>
          </a:p>
          <a:p>
            <a:r>
              <a:rPr lang="en-US" sz="1400" b="1" u="sng" dirty="0">
                <a:solidFill>
                  <a:schemeClr val="accent3">
                    <a:lumMod val="50000"/>
                  </a:schemeClr>
                </a:solidFill>
              </a:rPr>
              <a:t>Goals</a:t>
            </a:r>
            <a:r>
              <a:rPr lang="en-US" sz="1400" b="1" dirty="0"/>
              <a:t>: </a:t>
            </a:r>
          </a:p>
          <a:p>
            <a:r>
              <a:rPr lang="en-US" sz="1400" b="1" dirty="0"/>
              <a:t>Accurate demand forecasting</a:t>
            </a:r>
            <a:r>
              <a:rPr lang="en-US" sz="1400" dirty="0"/>
              <a:t>: </a:t>
            </a:r>
            <a:r>
              <a:rPr lang="en-US" sz="1200" dirty="0"/>
              <a:t>Essential  for  business  success.</a:t>
            </a:r>
            <a:endParaRPr lang="en-US" sz="1400" dirty="0"/>
          </a:p>
          <a:p>
            <a:r>
              <a:rPr lang="en-US" sz="1400" b="1" dirty="0"/>
              <a:t>Influence</a:t>
            </a:r>
            <a:r>
              <a:rPr lang="en-US" sz="1400" dirty="0"/>
              <a:t>: </a:t>
            </a:r>
            <a:r>
              <a:rPr lang="en-US" sz="1200" dirty="0"/>
              <a:t>Impacts  various  operational  facets.</a:t>
            </a:r>
            <a:endParaRPr lang="en-US" sz="1400" dirty="0"/>
          </a:p>
          <a:p>
            <a:r>
              <a:rPr lang="en-US" sz="1400" b="1" dirty="0"/>
              <a:t>Predict future consumer preferences and market trends</a:t>
            </a:r>
            <a:r>
              <a:rPr lang="en-US" sz="1400" dirty="0"/>
              <a:t>: </a:t>
            </a:r>
            <a:r>
              <a:rPr lang="en-US" sz="1200" dirty="0"/>
              <a:t>Empowers informed  decision-making</a:t>
            </a:r>
            <a:endParaRPr lang="en-US" sz="1400" dirty="0"/>
          </a:p>
          <a:p>
            <a:r>
              <a:rPr lang="en-US" sz="1400" b="1" dirty="0"/>
              <a:t>Optimize resource allocation</a:t>
            </a:r>
            <a:r>
              <a:rPr lang="en-US" sz="1400" dirty="0"/>
              <a:t>: </a:t>
            </a:r>
            <a:r>
              <a:rPr lang="en-US" sz="1200" dirty="0"/>
              <a:t>Ensures  efficient  use   of  resources.</a:t>
            </a:r>
            <a:endParaRPr lang="en-US" sz="1400" dirty="0"/>
          </a:p>
          <a:p>
            <a:r>
              <a:rPr lang="en-US" sz="1400" b="1" dirty="0"/>
              <a:t>Maintain a competitive edge</a:t>
            </a:r>
            <a:r>
              <a:rPr lang="en-US" sz="1400" dirty="0"/>
              <a:t>: </a:t>
            </a:r>
            <a:r>
              <a:rPr lang="en-US" sz="1200" dirty="0"/>
              <a:t>Keeps  organizations  ahead  in  the  market.</a:t>
            </a:r>
            <a:endParaRPr lang="en-US" sz="1400" dirty="0"/>
          </a:p>
          <a:p>
            <a:endParaRPr lang="en-US" sz="1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7" r="19137"/>
          <a:stretch>
            <a:fillRect/>
          </a:stretch>
        </p:blipFill>
        <p:spPr>
          <a:xfrm>
            <a:off x="0" y="0"/>
            <a:ext cx="7331241" cy="6858000"/>
          </a:xfrm>
        </p:spPr>
      </p:pic>
    </p:spTree>
    <p:extLst>
      <p:ext uri="{BB962C8B-B14F-4D97-AF65-F5344CB8AC3E}">
        <p14:creationId xmlns:p14="http://schemas.microsoft.com/office/powerpoint/2010/main" val="16605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093">
            <a:extLst>
              <a:ext uri="{FF2B5EF4-FFF2-40B4-BE49-F238E27FC236}">
                <a16:creationId xmlns:a16="http://schemas.microsoft.com/office/drawing/2014/main" xmlns="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B698F-23DE-3BBB-C0D3-004C23D4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911" y="144378"/>
            <a:ext cx="5156609" cy="8953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kern="1200" dirty="0">
                <a:latin typeface="+mj-lt"/>
                <a:ea typeface="+mj-ea"/>
                <a:cs typeface="+mj-cs"/>
              </a:rPr>
              <a:t/>
            </a:r>
            <a:br>
              <a:rPr lang="en-US" sz="3100" kern="1200" dirty="0"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effectLst>
                  <a:glow>
                    <a:schemeClr val="accent1">
                      <a:alpha val="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Approach and Workflow Diagram</a:t>
            </a: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xmlns="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3AA5CE-AC80-026F-72CB-E29A78AFE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" r="3" b="3"/>
          <a:stretch/>
        </p:blipFill>
        <p:spPr>
          <a:xfrm>
            <a:off x="0" y="0"/>
            <a:ext cx="5820421" cy="6858000"/>
          </a:xfrm>
          <a:prstGeom prst="rect">
            <a:avLst/>
          </a:prstGeom>
        </p:spPr>
      </p:pic>
      <p:sp>
        <p:nvSpPr>
          <p:cNvPr id="1074" name="Content Placeholder 1073">
            <a:extLst>
              <a:ext uri="{FF2B5EF4-FFF2-40B4-BE49-F238E27FC236}">
                <a16:creationId xmlns:a16="http://schemas.microsoft.com/office/drawing/2014/main" xmlns="" id="{6A5D43DD-54A3-43DF-9D44-D038E71E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231" y="1184106"/>
            <a:ext cx="5820420" cy="5529516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1900" dirty="0"/>
              <a:t>Load essential libraries for data processing and model building.</a:t>
            </a:r>
          </a:p>
          <a:p>
            <a:r>
              <a:rPr lang="en-IN" sz="1900" dirty="0"/>
              <a:t>Import dataset for analysis.</a:t>
            </a:r>
          </a:p>
          <a:p>
            <a:r>
              <a:rPr lang="en-US" sz="1900" dirty="0"/>
              <a:t>The data structure and content were analyzed to identify patterns and anomalies</a:t>
            </a:r>
          </a:p>
          <a:p>
            <a:r>
              <a:rPr lang="en-US" sz="1900" dirty="0"/>
              <a:t>The relationships between the features are calculated</a:t>
            </a:r>
          </a:p>
          <a:p>
            <a:r>
              <a:rPr lang="en-US" sz="1900" dirty="0"/>
              <a:t>Eliminate highly correlated features to improve the model accuracy.</a:t>
            </a:r>
          </a:p>
          <a:p>
            <a:r>
              <a:rPr lang="en-IN" sz="1900" dirty="0"/>
              <a:t>Transform skewed data for normalization</a:t>
            </a:r>
          </a:p>
          <a:p>
            <a:r>
              <a:rPr lang="en-IN" sz="1900" dirty="0"/>
              <a:t>Convert categorical data into a numerical format.</a:t>
            </a:r>
            <a:endParaRPr lang="en-US" sz="1900" dirty="0"/>
          </a:p>
          <a:p>
            <a:r>
              <a:rPr lang="en-US" sz="1900" dirty="0"/>
              <a:t>. The data were divided into training and testing sets.</a:t>
            </a:r>
          </a:p>
          <a:p>
            <a:r>
              <a:rPr lang="it-IT" sz="1900" dirty="0"/>
              <a:t>Standardize data for consistent model performance.</a:t>
            </a:r>
          </a:p>
          <a:p>
            <a:r>
              <a:rPr lang="en-US" sz="1900" dirty="0"/>
              <a:t>Development of a predictive model using training data.</a:t>
            </a:r>
          </a:p>
          <a:p>
            <a:r>
              <a:rPr lang="en-US" sz="1900" dirty="0"/>
              <a:t>Assessment of model performance using evaluation metrics.</a:t>
            </a:r>
          </a:p>
          <a:p>
            <a:r>
              <a:rPr lang="en-US" sz="1900" dirty="0"/>
              <a:t>Different models are compared to identify the best performer.</a:t>
            </a:r>
          </a:p>
          <a:p>
            <a:r>
              <a:rPr lang="en-IN" sz="1900" dirty="0"/>
              <a:t>Optimizing parameters for Random Forest and </a:t>
            </a:r>
            <a:r>
              <a:rPr lang="en-IN" sz="1900" dirty="0" err="1"/>
              <a:t>XGBoost</a:t>
            </a:r>
            <a:r>
              <a:rPr lang="en-IN" sz="1900" dirty="0"/>
              <a:t> models.</a:t>
            </a:r>
          </a:p>
          <a:p>
            <a:r>
              <a:rPr lang="en-US" sz="1900" dirty="0"/>
              <a:t>The most accurate model should be stored for future use.</a:t>
            </a:r>
          </a:p>
          <a:p>
            <a:r>
              <a:rPr lang="en-US" sz="1900" dirty="0"/>
              <a:t>Save scaling parameters for deployment consistency.</a:t>
            </a:r>
          </a:p>
          <a:p>
            <a:r>
              <a:rPr lang="en-US" sz="1900" dirty="0"/>
              <a:t>Apply saved scaling during the prediction.</a:t>
            </a:r>
          </a:p>
          <a:p>
            <a:r>
              <a:rPr lang="en-US" sz="1900" dirty="0"/>
              <a:t>Transform the user data for model compatibility.</a:t>
            </a:r>
          </a:p>
          <a:p>
            <a:r>
              <a:rPr lang="en-US" sz="1900" dirty="0"/>
              <a:t>The model </a:t>
            </a:r>
            <a:r>
              <a:rPr lang="en-US" sz="1400" dirty="0"/>
              <a:t>was used to make real-time predictions based on user input.</a:t>
            </a:r>
          </a:p>
          <a:p>
            <a:endParaRPr lang="en-US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7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7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xmlns="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xmlns="" id="{2F263AB5-8977-40E8-C402-760E43042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35" y="2916455"/>
            <a:ext cx="5026921" cy="3342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58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556B220-B266-79D3-DB94-0A3448C1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6" y="0"/>
            <a:ext cx="446588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328119"/>
            <a:ext cx="5857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Strategic Approach and Workflow Diagram For Users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1528512"/>
            <a:ext cx="6029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 User accesses the web page.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 Display interface for data entry.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 Input sales, temperature, </a:t>
            </a:r>
            <a:r>
              <a:rPr lang="en-IN" sz="2400" dirty="0" err="1"/>
              <a:t>etc</a:t>
            </a:r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Send data to the server.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Handle data preparation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Fetch normalization details.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Format data for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Normalize input using fetched parameters.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 Access trained predictive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 Compute forecast using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Show predicted demand to</a:t>
            </a:r>
          </a:p>
        </p:txBody>
      </p:sp>
    </p:spTree>
    <p:extLst>
      <p:ext uri="{BB962C8B-B14F-4D97-AF65-F5344CB8AC3E}">
        <p14:creationId xmlns:p14="http://schemas.microsoft.com/office/powerpoint/2010/main" val="36222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5AC43B5F-CE3F-4DB7-8215-9ACF03FB5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938B951-7EFC-40A2-B198-E73D39DFB3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2E4506E-6A0E-49A0-BC31-8CADBFF3EC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EED4D51-65BF-4AEE-B596-7CB61A70B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1C0B1-885E-7EE0-4E2C-1B717A7B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0" y="550799"/>
            <a:ext cx="6370319" cy="115608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Result-Snapshots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F88BDF5-A1BC-779E-FBE0-06D0400AC4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72" r="-1" b="-1"/>
          <a:stretch/>
        </p:blipFill>
        <p:spPr>
          <a:xfrm>
            <a:off x="550863" y="2133601"/>
            <a:ext cx="7561262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DE4B4E-9071-2869-94F6-779BBD18D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" r="4447" b="4"/>
          <a:stretch/>
        </p:blipFill>
        <p:spPr>
          <a:xfrm>
            <a:off x="8292124" y="2133600"/>
            <a:ext cx="3359899" cy="19967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A9017A-7A73-3901-AECA-A95A78451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5" r="2315"/>
          <a:stretch/>
        </p:blipFill>
        <p:spPr>
          <a:xfrm>
            <a:off x="8292124" y="4308380"/>
            <a:ext cx="3358800" cy="1998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1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A0E97-7D49-587B-ACA6-0164B030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49" y="1262378"/>
            <a:ext cx="3333750" cy="5714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4000" b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         </a:t>
            </a:r>
            <a:r>
              <a:rPr lang="en-US" sz="4000" b="1" i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44D337-4D9F-40A8-BA84-C0BFA7A8A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478D1D-B50E-41C8-8A55-36A53D449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F7BBD2-4C73-CB5C-3285-ABD522F3D40D}"/>
              </a:ext>
            </a:extLst>
          </p:cNvPr>
          <p:cNvSpPr txBox="1"/>
          <p:nvPr/>
        </p:nvSpPr>
        <p:spPr>
          <a:xfrm>
            <a:off x="3515184" y="308737"/>
            <a:ext cx="481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75000"/>
                  </a:schemeClr>
                </a:solidFill>
              </a:rPr>
              <a:t>Conclusions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1B9311-B47E-9093-E6EE-CA29692BBBEF}"/>
              </a:ext>
            </a:extLst>
          </p:cNvPr>
          <p:cNvSpPr txBox="1"/>
          <p:nvPr/>
        </p:nvSpPr>
        <p:spPr>
          <a:xfrm>
            <a:off x="2371725" y="1600200"/>
            <a:ext cx="7410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Accuracy and Efficiency</a:t>
            </a:r>
            <a:r>
              <a:rPr lang="en-US" sz="2000" dirty="0"/>
              <a:t>: ML-based forecasting improves accuracy, optimizing operations and financial outcomes.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Adaptability</a:t>
            </a:r>
            <a:r>
              <a:rPr lang="en-US" sz="2000" dirty="0"/>
              <a:t>: Enables quick response to external factors, enhancing competitiveness.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Risk Management</a:t>
            </a:r>
            <a:r>
              <a:rPr lang="en-US" sz="2000" dirty="0"/>
              <a:t>: Mitigates risks by anticipating and planning for demand fluctuations.</a:t>
            </a:r>
          </a:p>
          <a:p>
            <a:pPr marL="342900" indent="-342900"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Strategic Advantage</a:t>
            </a:r>
            <a:r>
              <a:rPr lang="en-US" sz="2000" dirty="0"/>
              <a:t>: Empowers proactive planning and sustainable growth strategies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49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849</TotalTime>
  <Words>357</Words>
  <Application>Microsoft Office PowerPoint</Application>
  <PresentationFormat>Custom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Aptos</vt:lpstr>
      <vt:lpstr>Aptos Display</vt:lpstr>
      <vt:lpstr>Office Theme</vt:lpstr>
      <vt:lpstr> Team Name : Mymtraminds Team Details: Smita Singh                        Sneha Jaiswal                        Sunidhi Tomar                  </vt:lpstr>
      <vt:lpstr>Project Overview And Goals </vt:lpstr>
      <vt:lpstr> Strategic Approach and Workflow Diagram</vt:lpstr>
      <vt:lpstr>PowerPoint Presentation</vt:lpstr>
      <vt:lpstr>         Result-Snapshots </vt:lpstr>
      <vt:lpstr>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Myntra Mind  Team Details: Smita Singh(“Leader”/ “Developer”)                               Sneha Jaiswal(“Designer”)</dc:title>
  <dc:creator>smita</dc:creator>
  <cp:lastModifiedBy>smita</cp:lastModifiedBy>
  <cp:revision>32</cp:revision>
  <dcterms:modified xsi:type="dcterms:W3CDTF">2024-07-15T17:07:39Z</dcterms:modified>
</cp:coreProperties>
</file>