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BA1663-E633-44F7-B9FF-2D921E19F7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07DF4A5-2999-490C-A4D0-CDA0EF1250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494E5B2-9F15-455E-A306-6B3E7B24B8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2E139D-E324-4804-8DCF-2D2485E754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CBAF63B-3867-4403-82E8-EAAA8C70B7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BD34B83-2CBE-4E2A-AB60-BD764AE757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3FF9436-DF54-4D6B-BCD3-3D95D51B56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8A678AE-EDCA-4A4B-B00B-3EA4829B5C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0167E39-1233-48FA-AB53-6A6F148AB8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7683238-A2A2-4A4A-B07A-3F27E0B813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4199E27-DE1C-4BDE-8CFF-F2960743EA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A610F7-23FD-4F34-B60A-9C601EDF3B3B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84F2814-12AF-4F77-82E2-1D12C8C1146D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E986D8F-767C-483D-89A1-EBA0D75CBDA6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E3072D-8D42-4E13-BC48-F674E923E6E4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D7A4891-1426-4122-80C2-EB3A5FE00090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56587C2-A968-4E49-A35C-5631F2ED9A6F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650035D-5AFC-498D-9A74-C6ED39BCBB79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797CA73-C458-42F7-B00E-551D25962C4A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99F2DD-1E41-44FE-BEC3-8924C9DFD070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74E805-D5B4-4FFB-8939-B6E693DBF4B4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148C4AB-A13F-460D-9746-17B3F0F26BE5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shiksha.com/online-courses/articles/proof-of-stake-pos-in-blockchain/" TargetMode="External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investopedia.com/terms/p/proof-burn-cryptocurrency.asp" TargetMode="External"/><Relationship Id="rId2" Type="http://schemas.openxmlformats.org/officeDocument/2006/relationships/hyperlink" Target="https://www.investopedia.com/terms/p/proof-stake-pos.asp" TargetMode="External"/><Relationship Id="rId3" Type="http://schemas.openxmlformats.org/officeDocument/2006/relationships/hyperlink" Target="https://www.shiksha.com/online-courses/articles/proof-of-work-pow-in-blockchain/" TargetMode="External"/><Relationship Id="rId4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chemeClr val="dk1"/>
                </a:solidFill>
                <a:latin typeface="Calibri"/>
              </a:rPr>
              <a:t>Consensus Protocols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Smita Kulkarni-pai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 lnSpcReduction="10000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Proof of Elapsed Time (PoET) </a:t>
            </a:r>
            <a:r>
              <a:rPr b="1" lang="en-IN" sz="4400" spc="-1" strike="noStrike">
                <a:solidFill>
                  <a:schemeClr val="dk1"/>
                </a:solidFill>
                <a:latin typeface="Calibri"/>
              </a:rPr>
              <a:t>in Blockchain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67640" y="1772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Benefits of Proof of Elapsed Time (PoET)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Following are the advantages of the PoET consensus mechanism: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PoET can go up to a million transactions per second.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It is highly energy-efficient and easily scalable.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It’s a block generation consensus algorithm, unlike proof of stake (PoS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)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PoET is for privately controlled spaces like business organizations.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It ensures the same opportunity for network participants with time object and activation.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As it’s a permissioned blockchain network, the process of selecting validators ensures network security against cyber attacks.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 lnSpcReduction="10000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Proof of Elapsed Time (PoET) </a:t>
            </a:r>
            <a:r>
              <a:rPr b="1" lang="en-IN" sz="4400" spc="-1" strike="noStrike">
                <a:solidFill>
                  <a:schemeClr val="dk1"/>
                </a:solidFill>
                <a:latin typeface="Calibri"/>
              </a:rPr>
              <a:t>in Blockchain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67640" y="1917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Limitations of Proof of Elapsed Time (PoET)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The following are the disadvantages of the PoET consensus mechanism: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PoET is a permissioned and closed network, unlike Bitcoin and Ethereum.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The mechanism highly depends on tools by Intel technology which might raise compatibility issues with other tools later. 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9329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Proof of </a:t>
            </a:r>
            <a:r>
              <a:rPr b="1" lang="en-IN" sz="4400" spc="-1" strike="noStrike">
                <a:solidFill>
                  <a:schemeClr val="dk1"/>
                </a:solidFill>
                <a:latin typeface="Calibri"/>
              </a:rPr>
              <a:t>Practical Byzantine Fault Tolerance </a:t>
            </a: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(PBFT) </a:t>
            </a:r>
            <a:r>
              <a:rPr b="1" lang="en-IN" sz="4400" spc="-1" strike="noStrike">
                <a:solidFill>
                  <a:schemeClr val="dk1"/>
                </a:solidFill>
                <a:latin typeface="Calibri"/>
              </a:rPr>
              <a:t>in Blockchain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What Is a </a:t>
            </a: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Practical Byzantine Fault Tolerance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(PBFT) </a:t>
            </a: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?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Solution to Byzantine Generals’ Problem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Byzantine fault tolerant algorithm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chemeClr val="dk1"/>
                </a:solidFill>
                <a:latin typeface="Calibri"/>
              </a:rPr>
              <a:t>Types of Byzantine failures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1600" spc="-1" strike="noStrike">
                <a:solidFill>
                  <a:schemeClr val="dk1"/>
                </a:solidFill>
                <a:latin typeface="Calibri"/>
              </a:rPr>
              <a:t>Fail-stop failure: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1600" spc="-1" strike="noStrike">
                <a:solidFill>
                  <a:schemeClr val="dk1"/>
                </a:solidFill>
                <a:latin typeface="Calibri"/>
              </a:rPr>
              <a:t>Arbitrary node failure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320"/>
              </a:spcBef>
              <a:buNone/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9329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Proof of </a:t>
            </a:r>
            <a:r>
              <a:rPr b="1" lang="en-IN" sz="4400" spc="-1" strike="noStrike">
                <a:solidFill>
                  <a:schemeClr val="dk1"/>
                </a:solidFill>
                <a:latin typeface="Calibri"/>
              </a:rPr>
              <a:t>Practical Byzantine Fault Tolerance </a:t>
            </a: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(PBFT) </a:t>
            </a:r>
            <a:r>
              <a:rPr b="1" lang="en-IN" sz="4400" spc="-1" strike="noStrike">
                <a:solidFill>
                  <a:schemeClr val="dk1"/>
                </a:solidFill>
                <a:latin typeface="Calibri"/>
              </a:rPr>
              <a:t>in Blockchain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91" lnSpcReduction="10000"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chemeClr val="dk1"/>
                </a:solidFill>
                <a:latin typeface="Calibri"/>
              </a:rPr>
              <a:t>How does pBFT work?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pBFT consensus happens in the following five steps: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client makes a request and sends it to the primary node.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primary node broadcasts the request to all the secondary(backup) nodes. It is called the pre-prepare phase.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Then every node (primary and secondary) sends a prepare message to all other nodes.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Once every node receives (n/3)+1(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/3)+1prepare messages, it sends a commit message to all other nodes and commits the changes made by the client's request.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Once every node receives (n/3)+1(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/3)+1 commit messages from other nodes, it sends a reply to the client.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</a:pPr>
            <a:br>
              <a:rPr sz="2400"/>
            </a:b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 descr=""/>
          <p:cNvPicPr/>
          <p:nvPr/>
        </p:nvPicPr>
        <p:blipFill>
          <a:blip r:embed="rId1"/>
          <a:srcRect l="38131" t="32722" r="16869" b="17856"/>
          <a:stretch/>
        </p:blipFill>
        <p:spPr>
          <a:xfrm>
            <a:off x="484920" y="720000"/>
            <a:ext cx="7975080" cy="57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https://www.investopedia.com/terms/p/proof-burn-cryptocurrency.asp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 u="sng">
                <a:solidFill>
                  <a:schemeClr val="dk1"/>
                </a:solidFill>
                <a:uFillTx/>
                <a:latin typeface="Calibri"/>
                <a:hlinkClick r:id="rId2"/>
              </a:rPr>
              <a:t>https://www.investopedia.com/terms/p/proof-stake-pos.asp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 u="sng">
                <a:solidFill>
                  <a:schemeClr val="dk1"/>
                </a:solidFill>
                <a:uFillTx/>
                <a:latin typeface="Calibri"/>
                <a:hlinkClick r:id="rId3"/>
              </a:rPr>
              <a:t>https://www.shiksha.com/online-courses/articles/proof-of-work-pow-in-blockchain/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</a:pP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6604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chemeClr val="dk1"/>
                </a:solidFill>
                <a:latin typeface="Calibri"/>
              </a:rPr>
              <a:t>Proof-of-Work (PoW) in Blockchain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chemeClr val="dk1"/>
                </a:solidFill>
                <a:latin typeface="Calibri"/>
              </a:rPr>
              <a:t>What is Proof-of-Work (PoW)?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Distributed trust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Used while adding new block in chain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Arbitrary difficulty settings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The mining process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Checking validity of block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en-IN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en-IN" sz="2400" spc="-1" strike="noStrike">
                <a:solidFill>
                  <a:schemeClr val="dk1"/>
                </a:solidFill>
                <a:latin typeface="Calibri"/>
              </a:rPr>
              <a:t>Valid Block=Block Hash &lt; Difficulty Hash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en-IN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en-IN" sz="2400" spc="-1" strike="noStrike">
                <a:solidFill>
                  <a:schemeClr val="dk1"/>
                </a:solidFill>
                <a:latin typeface="Calibri"/>
              </a:rPr>
              <a:t>calculate suitable nonce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6604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chemeClr val="dk1"/>
                </a:solidFill>
                <a:latin typeface="Calibri"/>
              </a:rPr>
              <a:t>Proof-of-Work (PoW) in Blockchain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chemeClr val="dk1"/>
                </a:solidFill>
                <a:latin typeface="Calibri"/>
              </a:rPr>
              <a:t>Example of Proof-of-Work (PoW)?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72" name="Table 3"/>
          <p:cNvGraphicFramePr/>
          <p:nvPr/>
        </p:nvGraphicFramePr>
        <p:xfrm>
          <a:off x="323640" y="1397160"/>
          <a:ext cx="8622720" cy="4984200"/>
        </p:xfrm>
        <a:graphic>
          <a:graphicData uri="http://schemas.openxmlformats.org/drawingml/2006/table">
            <a:tbl>
              <a:tblPr/>
              <a:tblGrid>
                <a:gridCol w="8623080"/>
              </a:tblGrid>
              <a:tr h="49842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Let’s say,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Harry’s block Hash: 817de9e0c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Difficulty Hash: 001000000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Nonce: 8263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For, this,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                                       </a:t>
                      </a: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Block Hash &gt; Difficulty Hash</a:t>
                      </a:r>
                      <a:r>
                        <a:rPr b="0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, 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which is considered invalid. 817de9e0c1 &gt; 001000000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IN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IN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Harry will change the nonce until he gets the first 3 digits 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as zeroes. After continuously changing nonce for hours,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he finally got the hash.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Harry’s block Hash: 000383ec5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Difficulty Hash: 001000000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Nonce: 6778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Now, the difficulty threshold got achieved. 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                                            </a:t>
                      </a: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Block Hash &lt; Difficulty Hash.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73" name="Picture 2" descr="image2"/>
          <p:cNvPicPr/>
          <p:nvPr/>
        </p:nvPicPr>
        <p:blipFill>
          <a:blip r:embed="rId1"/>
          <a:stretch/>
        </p:blipFill>
        <p:spPr>
          <a:xfrm>
            <a:off x="6084000" y="1437840"/>
            <a:ext cx="2862000" cy="2089440"/>
          </a:xfrm>
          <a:prstGeom prst="rect">
            <a:avLst/>
          </a:prstGeom>
          <a:ln w="0">
            <a:noFill/>
          </a:ln>
        </p:spPr>
      </p:pic>
      <p:pic>
        <p:nvPicPr>
          <p:cNvPr id="74" name="Picture 3" descr=""/>
          <p:cNvPicPr/>
          <p:nvPr/>
        </p:nvPicPr>
        <p:blipFill>
          <a:blip r:embed="rId2"/>
          <a:stretch/>
        </p:blipFill>
        <p:spPr>
          <a:xfrm>
            <a:off x="6116760" y="4005000"/>
            <a:ext cx="2958840" cy="218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6604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chemeClr val="dk1"/>
                </a:solidFill>
                <a:latin typeface="Calibri"/>
              </a:rPr>
              <a:t>Proof-of-Work (PoW) in Blockchain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427" lnSpcReduction="10000"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Benefits of PoW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The following are the advantages of the Proof-of-Work (PoW) mechanism: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A hard-to-find solution. Yet, easy verification.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Initial consensus mechanism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, PoW doesn’t need the initial staking of coins before mining. One can start with 0 coins, and it will go only positive.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Easy to implement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 in comparison with other blockchain consensus mechanisms.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It is 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fault-tolerant. 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It means the failure of one component will not shut down the whole blockchain network.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Give miners an 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earning opportunity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 for adding a block.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PoW is the 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oldest, most trusted, and most popular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 consensus protocol.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6604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chemeClr val="dk1"/>
                </a:solidFill>
                <a:latin typeface="Calibri"/>
              </a:rPr>
              <a:t>Proof-of-Work (PoW) in Blockchain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Limitations of PoW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The following are the disadvantages of the Proof-of-Work (PoW) mechanism: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A lot of energy gets wasted as only one miner can eventually add its block.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It requires heavy computation power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 hence massive resource and energy consumption.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 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51% attack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 risk on the network. The controlling entity can acquire 51% to dominate the network.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Spread 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environmental hazards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 using additional machinery.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Pow is a 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time and energy-consuming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 process.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It needed 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heavy expenses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 for hardware.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Risk of 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denial of service attacks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 by intruders.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chemeClr val="dk1"/>
                </a:solidFill>
                <a:latin typeface="Calibri"/>
              </a:rPr>
              <a:t>Proof-of-Stake (PoS) in Blockchain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chemeClr val="dk1"/>
                </a:solidFill>
                <a:latin typeface="Calibri"/>
              </a:rPr>
              <a:t>What Is Proof-of-Stake (PoS)?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Validators with stake of coins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Privilege to earn transaction fees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Random selection of validators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Security through community control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Validators receive transaction fees as rewards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Proof of Burn(PoB) </a:t>
            </a:r>
            <a:r>
              <a:rPr b="1" lang="en-IN" sz="4400" spc="-1" strike="noStrike">
                <a:solidFill>
                  <a:schemeClr val="dk1"/>
                </a:solidFill>
                <a:latin typeface="Calibri"/>
              </a:rPr>
              <a:t>in Blockchain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What Is a Proof of Burn</a:t>
            </a:r>
            <a:r>
              <a:rPr b="1" lang="en-IN" sz="2400" spc="-1" strike="noStrike">
                <a:solidFill>
                  <a:schemeClr val="dk1"/>
                </a:solidFill>
                <a:latin typeface="Calibri"/>
              </a:rPr>
              <a:t>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Alternative to PoW to address energy consumption issue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 “</a:t>
            </a: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burn” virtual currency tokens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write blocks in proportion to the coins burnt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Can burn native currency or alternate coins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Receive rewards in native currency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Proof of Burn(PoB) </a:t>
            </a:r>
            <a:r>
              <a:rPr b="1" lang="en-IN" sz="4400" spc="-1" strike="noStrike">
                <a:solidFill>
                  <a:schemeClr val="dk1"/>
                </a:solidFill>
                <a:latin typeface="Calibri"/>
              </a:rPr>
              <a:t>in Blockchain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Example of Proof of Burn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POB implementation can be customized.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For example, Slimcoin, a virtual currency network that uses POB, allows a miner to burn coins that not only gives them the right to compete for the next block but also gives them the chance to receive blocks during a longer time period, for at least a year.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Essentially, Slimcoin’s POB implementation combines three algorithms: POW, POS, and the core POB concept.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The process of burning coins utilizes POW; the more coins one burns the more chances one has to mine, thus ensuring POS; and the whole ecosystem follows the POB concept.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 lnSpcReduction="10000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Proof of Elapsed Time (PoET) </a:t>
            </a:r>
            <a:r>
              <a:rPr b="1" lang="en-IN" sz="4400" spc="-1" strike="noStrike">
                <a:solidFill>
                  <a:schemeClr val="dk1"/>
                </a:solidFill>
                <a:latin typeface="Calibri"/>
              </a:rPr>
              <a:t>in Blockchain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What Is a Elapsed Time (PoET)</a:t>
            </a:r>
            <a:r>
              <a:rPr b="1" lang="en-IN" sz="2000" spc="-1" strike="noStrike">
                <a:solidFill>
                  <a:schemeClr val="dk1"/>
                </a:solidFill>
                <a:latin typeface="Calibri"/>
              </a:rPr>
              <a:t>?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Effective use of random waiting time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Use of fair lottery system to select validators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7" name="Picture 2" descr="selection"/>
          <p:cNvPicPr/>
          <p:nvPr/>
        </p:nvPicPr>
        <p:blipFill>
          <a:blip r:embed="rId1"/>
          <a:stretch/>
        </p:blipFill>
        <p:spPr>
          <a:xfrm>
            <a:off x="5724000" y="1459800"/>
            <a:ext cx="2713320" cy="2556000"/>
          </a:xfrm>
          <a:prstGeom prst="rect">
            <a:avLst/>
          </a:prstGeom>
          <a:ln w="0">
            <a:noFill/>
          </a:ln>
        </p:spPr>
      </p:pic>
      <p:pic>
        <p:nvPicPr>
          <p:cNvPr id="88" name="Picture 4" descr="generation"/>
          <p:cNvPicPr/>
          <p:nvPr/>
        </p:nvPicPr>
        <p:blipFill>
          <a:blip r:embed="rId2"/>
          <a:stretch/>
        </p:blipFill>
        <p:spPr>
          <a:xfrm>
            <a:off x="579600" y="4149000"/>
            <a:ext cx="7941600" cy="20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2662</TotalTime>
  <Application>LibreOffice/24.2.1.2$Windows_X86_64 LibreOffice_project/db4def46b0453cc22e2d0305797cf981b68ef5ac</Application>
  <AppVersion>15.0000</AppVersion>
  <Words>514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2024-08-07T13:01:00Z</dcterms:created>
  <dc:creator>Windows User</dc:creator>
  <dc:description/>
  <dc:language>en-IN</dc:language>
  <cp:lastModifiedBy/>
  <dcterms:modified xsi:type="dcterms:W3CDTF">2024-08-11T21:53:20Z</dcterms:modified>
  <cp:revision>12</cp:revision>
  <dc:subject/>
  <dc:title>Consensus Protocols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15</vt:i4>
  </property>
</Properties>
</file>