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81" r:id="rId5"/>
    <p:sldId id="257" r:id="rId6"/>
    <p:sldId id="258" r:id="rId7"/>
    <p:sldId id="259" r:id="rId8"/>
    <p:sldId id="260" r:id="rId9"/>
    <p:sldId id="261" r:id="rId10"/>
    <p:sldId id="262" r:id="rId11"/>
    <p:sldId id="267" r:id="rId12"/>
    <p:sldId id="265" r:id="rId13"/>
    <p:sldId id="264" r:id="rId14"/>
    <p:sldId id="268" r:id="rId15"/>
    <p:sldId id="263" r:id="rId16"/>
    <p:sldId id="269" r:id="rId17"/>
    <p:sldId id="270" r:id="rId18"/>
    <p:sldId id="271" r:id="rId19"/>
    <p:sldId id="272" r:id="rId20"/>
    <p:sldId id="275" r:id="rId21"/>
    <p:sldId id="274"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7" Type="http://schemas.openxmlformats.org/officeDocument/2006/relationships/hyperlink" Target="https://en.wikipedia.org/wiki/Ciphertext" TargetMode="External"/><Relationship Id="rId2" Type="http://schemas.openxmlformats.org/officeDocument/2006/relationships/hyperlink" Target="https://en.wikipedia.org/wiki/Cryptography" TargetMode="External"/><Relationship Id="rId1" Type="http://schemas.openxmlformats.org/officeDocument/2006/relationships/slideLayout" Target="../slideLayouts/slideLayout2.xml"/><Relationship Id="rId6" Type="http://schemas.openxmlformats.org/officeDocument/2006/relationships/hyperlink" Target="https://en.wikipedia.org/wiki/Plaintext" TargetMode="External"/><Relationship Id="rId5" Type="http://schemas.openxmlformats.org/officeDocument/2006/relationships/hyperlink" Target="https://en.wikipedia.org/wiki/Key_(cryptography)" TargetMode="External"/><Relationship Id="rId4" Type="http://schemas.openxmlformats.org/officeDocument/2006/relationships/hyperlink" Target="https://en.wikipedia.org/wiki/Cryptographic_hash_func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ash_list"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Data_structure" TargetMode="External"/><Relationship Id="rId2" Type="http://schemas.openxmlformats.org/officeDocument/2006/relationships/hyperlink" Target="https://en.wikipedia.org/wiki/Cryptography" TargetMode="External"/><Relationship Id="rId1" Type="http://schemas.openxmlformats.org/officeDocument/2006/relationships/slideLayout" Target="../slideLayouts/slideLayout2.xml"/><Relationship Id="rId6" Type="http://schemas.openxmlformats.org/officeDocument/2006/relationships/hyperlink" Target="https://en.wikipedia.org/wiki/Cryptographic_hash_function" TargetMode="External"/><Relationship Id="rId5" Type="http://schemas.openxmlformats.org/officeDocument/2006/relationships/hyperlink" Target="https://en.wikipedia.org/wiki/Tree_(data_structure)#Terminology" TargetMode="External"/><Relationship Id="rId4" Type="http://schemas.openxmlformats.org/officeDocument/2006/relationships/hyperlink" Target="https://en.wikipedia.org/wiki/Tree_(data_structure)" TargetMode="External"/><Relationship Id="rId9" Type="http://schemas.openxmlformats.org/officeDocument/2006/relationships/hyperlink" Target="https://en.wikipedia.org/wiki/Hash_chai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rilliant.org/wiki/bitcoin/" TargetMode="External"/><Relationship Id="rId2" Type="http://schemas.openxmlformats.org/officeDocument/2006/relationships/hyperlink" Target="https://brilliant.org/wiki/peer-to-peer-network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nvestopedia.com/terms/b/blockchain.asp" TargetMode="External"/><Relationship Id="rId2" Type="http://schemas.openxmlformats.org/officeDocument/2006/relationships/hyperlink" Target="https://www.investopedia.com/terms/b/bitcoin.asp" TargetMode="External"/><Relationship Id="rId1" Type="http://schemas.openxmlformats.org/officeDocument/2006/relationships/slideLayout" Target="../slideLayouts/slideLayout2.xml"/><Relationship Id="rId4" Type="http://schemas.openxmlformats.org/officeDocument/2006/relationships/hyperlink" Target="https://www.investopedia.com/terms/h/hash.as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lockexplorer.com/block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introduction-to-merkle-tre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Cryptographic Hash </a:t>
            </a:r>
            <a:r>
              <a:rPr lang="en-IN" dirty="0" smtClean="0"/>
              <a:t>Functions &amp; </a:t>
            </a:r>
            <a:r>
              <a:rPr lang="en-IN" dirty="0" err="1" smtClean="0"/>
              <a:t>Markle</a:t>
            </a:r>
            <a:r>
              <a:rPr lang="en-IN" dirty="0" smtClean="0"/>
              <a:t> Tree  </a:t>
            </a:r>
            <a:endParaRPr lang="en-IN" dirty="0"/>
          </a:p>
        </p:txBody>
      </p:sp>
      <p:sp>
        <p:nvSpPr>
          <p:cNvPr id="3" name="Subtitle 2"/>
          <p:cNvSpPr>
            <a:spLocks noGrp="1"/>
          </p:cNvSpPr>
          <p:nvPr>
            <p:ph type="subTitle" idx="1"/>
          </p:nvPr>
        </p:nvSpPr>
        <p:spPr/>
        <p:txBody>
          <a:bodyPr/>
          <a:lstStyle/>
          <a:p>
            <a:r>
              <a:rPr lang="en-US" dirty="0" err="1" smtClean="0"/>
              <a:t>Smita</a:t>
            </a:r>
            <a:r>
              <a:rPr lang="en-US" dirty="0" smtClean="0"/>
              <a:t> Kulkarni-</a:t>
            </a:r>
            <a:r>
              <a:rPr lang="en-US" dirty="0" err="1" smtClean="0"/>
              <a:t>Pai</a:t>
            </a:r>
            <a:endParaRPr lang="en-IN" dirty="0"/>
          </a:p>
        </p:txBody>
      </p:sp>
    </p:spTree>
    <p:extLst>
      <p:ext uri="{BB962C8B-B14F-4D97-AF65-F5344CB8AC3E}">
        <p14:creationId xmlns:p14="http://schemas.microsoft.com/office/powerpoint/2010/main" val="504829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Cryptographic Hash Functions</a:t>
            </a:r>
            <a:endParaRPr lang="en-IN" dirty="0"/>
          </a:p>
        </p:txBody>
      </p:sp>
      <p:sp>
        <p:nvSpPr>
          <p:cNvPr id="3" name="Content Placeholder 2"/>
          <p:cNvSpPr>
            <a:spLocks noGrp="1"/>
          </p:cNvSpPr>
          <p:nvPr>
            <p:ph idx="1"/>
          </p:nvPr>
        </p:nvSpPr>
        <p:spPr/>
        <p:txBody>
          <a:bodyPr>
            <a:normAutofit/>
          </a:bodyPr>
          <a:lstStyle/>
          <a:p>
            <a:pPr>
              <a:buFont typeface="+mj-lt"/>
              <a:buAutoNum type="arabicPeriod"/>
            </a:pPr>
            <a:r>
              <a:rPr lang="en-US" sz="2000" b="1" dirty="0"/>
              <a:t>Deterministic</a:t>
            </a:r>
          </a:p>
          <a:p>
            <a:r>
              <a:rPr lang="en-US" sz="2000" dirty="0"/>
              <a:t>Cryptographic hash functions are deterministic. It always generates the same hash for the same input data. However, even if a single letter changes, the hash changes dramatically. </a:t>
            </a:r>
          </a:p>
          <a:p>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526821119"/>
              </p:ext>
            </p:extLst>
          </p:nvPr>
        </p:nvGraphicFramePr>
        <p:xfrm>
          <a:off x="795628" y="3915555"/>
          <a:ext cx="8128000" cy="1188720"/>
        </p:xfrm>
        <a:graphic>
          <a:graphicData uri="http://schemas.openxmlformats.org/drawingml/2006/table">
            <a:tbl>
              <a:tblPr firstRow="1" bandRow="1">
                <a:tableStyleId>{5C22544A-7EE6-4342-B048-85BDC9FD1C3A}</a:tableStyleId>
              </a:tblPr>
              <a:tblGrid>
                <a:gridCol w="8128000"/>
              </a:tblGrid>
              <a:tr h="370840">
                <a:tc>
                  <a:txBody>
                    <a:bodyPr/>
                    <a:lstStyle/>
                    <a:p>
                      <a:r>
                        <a:rPr lang="en-IN" sz="1800" b="0" i="0" kern="1200" dirty="0" smtClean="0">
                          <a:solidFill>
                            <a:schemeClr val="lt1"/>
                          </a:solidFill>
                          <a:effectLst/>
                          <a:latin typeface="+mn-lt"/>
                          <a:ea typeface="+mn-ea"/>
                          <a:cs typeface="+mn-cs"/>
                        </a:rPr>
                        <a:t>For instance:</a:t>
                      </a:r>
                    </a:p>
                    <a:p>
                      <a:r>
                        <a:rPr lang="en-IN" sz="1800" b="0" i="0" kern="1200" dirty="0" smtClean="0">
                          <a:solidFill>
                            <a:schemeClr val="lt1"/>
                          </a:solidFill>
                          <a:effectLst/>
                          <a:latin typeface="+mn-lt"/>
                          <a:ea typeface="+mn-ea"/>
                          <a:cs typeface="+mn-cs"/>
                        </a:rPr>
                        <a:t>M: Hello →  SHA-256(M) →  185F8DB32271FE25F561A6FC938B2E2643……..</a:t>
                      </a:r>
                    </a:p>
                    <a:p>
                      <a:r>
                        <a:rPr lang="en-IN" sz="1800" b="0" i="0" kern="1200" dirty="0" smtClean="0">
                          <a:solidFill>
                            <a:schemeClr val="lt1"/>
                          </a:solidFill>
                          <a:effectLst/>
                          <a:latin typeface="+mn-lt"/>
                          <a:ea typeface="+mn-ea"/>
                          <a:cs typeface="+mn-cs"/>
                        </a:rPr>
                        <a:t>M: </a:t>
                      </a:r>
                      <a:r>
                        <a:rPr lang="en-IN" sz="1800" b="0" i="0" kern="1200" dirty="0" err="1" smtClean="0">
                          <a:solidFill>
                            <a:schemeClr val="lt1"/>
                          </a:solidFill>
                          <a:effectLst/>
                          <a:latin typeface="+mn-lt"/>
                          <a:ea typeface="+mn-ea"/>
                          <a:cs typeface="+mn-cs"/>
                        </a:rPr>
                        <a:t>HellO</a:t>
                      </a:r>
                      <a:r>
                        <a:rPr lang="en-IN" sz="1800" b="0" i="0" kern="1200" dirty="0" smtClean="0">
                          <a:solidFill>
                            <a:schemeClr val="lt1"/>
                          </a:solidFill>
                          <a:effectLst/>
                          <a:latin typeface="+mn-lt"/>
                          <a:ea typeface="+mn-ea"/>
                          <a:cs typeface="+mn-cs"/>
                        </a:rPr>
                        <a:t> → SHA-256(M) → 4FF7975B53DB6C029D88F6AC67BD78D1……….</a:t>
                      </a:r>
                    </a:p>
                    <a:p>
                      <a:endParaRPr lang="en-IN" dirty="0"/>
                    </a:p>
                  </a:txBody>
                  <a:tcPr/>
                </a:tc>
              </a:tr>
            </a:tbl>
          </a:graphicData>
        </a:graphic>
      </p:graphicFrame>
    </p:spTree>
    <p:extLst>
      <p:ext uri="{BB962C8B-B14F-4D97-AF65-F5344CB8AC3E}">
        <p14:creationId xmlns:p14="http://schemas.microsoft.com/office/powerpoint/2010/main" val="432996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Cryptographic Hash Functions</a:t>
            </a:r>
            <a:endParaRPr lang="en-IN" dirty="0"/>
          </a:p>
        </p:txBody>
      </p:sp>
      <p:sp>
        <p:nvSpPr>
          <p:cNvPr id="3" name="Content Placeholder 2"/>
          <p:cNvSpPr>
            <a:spLocks noGrp="1"/>
          </p:cNvSpPr>
          <p:nvPr>
            <p:ph idx="1"/>
          </p:nvPr>
        </p:nvSpPr>
        <p:spPr/>
        <p:txBody>
          <a:bodyPr/>
          <a:lstStyle/>
          <a:p>
            <a:pPr marL="400050">
              <a:buFont typeface="+mj-lt"/>
              <a:buAutoNum type="arabicPeriod" startAt="2"/>
            </a:pPr>
            <a:r>
              <a:rPr lang="en-US" sz="2000" b="1" dirty="0"/>
              <a:t>It produces a unique output (or hash)</a:t>
            </a:r>
          </a:p>
          <a:p>
            <a:r>
              <a:rPr lang="en-US" dirty="0" smtClean="0"/>
              <a:t>No other algorithm or input can produce same output as that of hash.</a:t>
            </a:r>
          </a:p>
          <a:p>
            <a:r>
              <a:rPr lang="en-US" dirty="0" smtClean="0"/>
              <a:t>Output produced by hash functions are unique</a:t>
            </a:r>
          </a:p>
          <a:p>
            <a:endParaRPr lang="en-IN" dirty="0"/>
          </a:p>
        </p:txBody>
      </p:sp>
      <p:sp>
        <p:nvSpPr>
          <p:cNvPr id="5" name="Rectangle 4"/>
          <p:cNvSpPr/>
          <p:nvPr/>
        </p:nvSpPr>
        <p:spPr>
          <a:xfrm>
            <a:off x="2913644" y="6417729"/>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483954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 of Cryptographic Hash Functions</a:t>
            </a:r>
            <a:endParaRPr lang="en-IN" dirty="0"/>
          </a:p>
        </p:txBody>
      </p:sp>
      <p:sp>
        <p:nvSpPr>
          <p:cNvPr id="3" name="Content Placeholder 2"/>
          <p:cNvSpPr>
            <a:spLocks noGrp="1"/>
          </p:cNvSpPr>
          <p:nvPr>
            <p:ph idx="1"/>
          </p:nvPr>
        </p:nvSpPr>
        <p:spPr/>
        <p:txBody>
          <a:bodyPr>
            <a:normAutofit/>
          </a:bodyPr>
          <a:lstStyle/>
          <a:p>
            <a:pPr>
              <a:buFont typeface="+mj-lt"/>
              <a:buAutoNum type="arabicPeriod" startAt="3"/>
            </a:pPr>
            <a:r>
              <a:rPr lang="en-US" sz="2000" b="1" dirty="0" smtClean="0"/>
              <a:t>A one way function</a:t>
            </a:r>
          </a:p>
          <a:p>
            <a:r>
              <a:rPr lang="en-US" sz="2000" dirty="0" smtClean="0"/>
              <a:t>A </a:t>
            </a:r>
            <a:r>
              <a:rPr lang="en-US" sz="2000" dirty="0"/>
              <a:t>one-way hash function, also known as a message digest, is a mathematical function that takes a variable-length input string and converts it into a fixed-length binary sequence that is computationally difficult to invert—that is, generate the original string from the hash</a:t>
            </a:r>
            <a:r>
              <a:rPr lang="en-US" sz="2000" dirty="0" smtClean="0"/>
              <a:t>.</a:t>
            </a:r>
          </a:p>
          <a:p>
            <a:r>
              <a:rPr lang="en-US" sz="2000" dirty="0" smtClean="0"/>
              <a:t>These are also called Irreversible functions.</a:t>
            </a:r>
            <a:endParaRPr lang="en-IN" sz="2000" dirty="0"/>
          </a:p>
          <a:p>
            <a:endParaRPr lang="en-US" sz="2000" dirty="0"/>
          </a:p>
        </p:txBody>
      </p:sp>
      <p:sp>
        <p:nvSpPr>
          <p:cNvPr id="4" name="Rectangle 3"/>
          <p:cNvSpPr/>
          <p:nvPr/>
        </p:nvSpPr>
        <p:spPr>
          <a:xfrm>
            <a:off x="2913644" y="6428880"/>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3893255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Cryptographic Hash Functions</a:t>
            </a:r>
            <a:endParaRPr lang="en-IN" dirty="0"/>
          </a:p>
        </p:txBody>
      </p:sp>
      <p:sp>
        <p:nvSpPr>
          <p:cNvPr id="3" name="Content Placeholder 2"/>
          <p:cNvSpPr>
            <a:spLocks noGrp="1"/>
          </p:cNvSpPr>
          <p:nvPr>
            <p:ph idx="1"/>
          </p:nvPr>
        </p:nvSpPr>
        <p:spPr/>
        <p:txBody>
          <a:bodyPr/>
          <a:lstStyle/>
          <a:p>
            <a:pPr>
              <a:buFont typeface="+mj-lt"/>
              <a:buAutoNum type="arabicPeriod" startAt="4"/>
            </a:pPr>
            <a:r>
              <a:rPr lang="en-IN" b="1" dirty="0"/>
              <a:t>Collision </a:t>
            </a:r>
            <a:r>
              <a:rPr lang="en-IN" b="1" dirty="0" smtClean="0"/>
              <a:t>Resistant</a:t>
            </a:r>
          </a:p>
          <a:p>
            <a:pPr lvl="1"/>
            <a:r>
              <a:rPr lang="en-US" dirty="0"/>
              <a:t>Hash functions are one way. For a given X, it’s easy to calculate H(X)=D. In contrast, using D, one can’t find X.</a:t>
            </a:r>
          </a:p>
          <a:p>
            <a:pPr lvl="1"/>
            <a:r>
              <a:rPr lang="en-US" dirty="0"/>
              <a:t>However, there’s a little possibility of getting H(X)=H(Y); where X is not equal to Y. </a:t>
            </a:r>
            <a:r>
              <a:rPr lang="en-US" dirty="0" smtClean="0"/>
              <a:t>And, </a:t>
            </a:r>
            <a:r>
              <a:rPr lang="en-US" dirty="0"/>
              <a:t>it’s difficult to find X and Y using the same hash.</a:t>
            </a:r>
          </a:p>
          <a:p>
            <a:pPr lvl="1"/>
            <a:r>
              <a:rPr lang="en-US" dirty="0"/>
              <a:t>For instance, if a hash function produces N bits of output. An attacker needs to compute 2^(N/2) hash operations on random input to search for the second match of the output. </a:t>
            </a:r>
          </a:p>
          <a:p>
            <a:pPr lvl="1"/>
            <a:r>
              <a:rPr lang="en-US" dirty="0"/>
              <a:t>Hence, for every 256 hash functions, the attacker must compute 2^128 hash operations. Even if one computation takes 1 microsecond, it will require approximately 10^25 years to match the output. </a:t>
            </a:r>
            <a:endParaRPr lang="en-US" dirty="0" smtClean="0"/>
          </a:p>
          <a:p>
            <a:pPr lvl="1"/>
            <a:r>
              <a:rPr lang="en-US" dirty="0" smtClean="0"/>
              <a:t>Hence they are called collision resistant.</a:t>
            </a:r>
            <a:endParaRPr lang="en-US" dirty="0"/>
          </a:p>
          <a:p>
            <a:pPr lvl="1"/>
            <a:endParaRPr lang="en-IN" dirty="0"/>
          </a:p>
          <a:p>
            <a:endParaRPr lang="en-IN" dirty="0"/>
          </a:p>
        </p:txBody>
      </p:sp>
      <p:sp>
        <p:nvSpPr>
          <p:cNvPr id="4" name="Rectangle 3"/>
          <p:cNvSpPr/>
          <p:nvPr/>
        </p:nvSpPr>
        <p:spPr>
          <a:xfrm>
            <a:off x="2913644" y="6428880"/>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3891138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Cryptographic Hash Functions</a:t>
            </a:r>
            <a:endParaRPr lang="en-IN" dirty="0"/>
          </a:p>
        </p:txBody>
      </p:sp>
      <p:sp>
        <p:nvSpPr>
          <p:cNvPr id="3" name="Content Placeholder 2"/>
          <p:cNvSpPr>
            <a:spLocks noGrp="1"/>
          </p:cNvSpPr>
          <p:nvPr>
            <p:ph idx="1"/>
          </p:nvPr>
        </p:nvSpPr>
        <p:spPr/>
        <p:txBody>
          <a:bodyPr/>
          <a:lstStyle/>
          <a:p>
            <a:pPr>
              <a:buFont typeface="+mj-lt"/>
              <a:buAutoNum type="arabicPeriod" startAt="5"/>
            </a:pPr>
            <a:r>
              <a:rPr lang="en-US" b="1" dirty="0" smtClean="0"/>
              <a:t>Avalanche Effect</a:t>
            </a:r>
          </a:p>
          <a:p>
            <a:r>
              <a:rPr lang="en-US" dirty="0"/>
              <a:t>In </a:t>
            </a:r>
            <a:r>
              <a:rPr lang="en-US" dirty="0">
                <a:hlinkClick r:id="rId2" tooltip="Cryptography"/>
              </a:rPr>
              <a:t>cryptography</a:t>
            </a:r>
            <a:r>
              <a:rPr lang="en-US" dirty="0"/>
              <a:t>, the </a:t>
            </a:r>
            <a:r>
              <a:rPr lang="en-US" b="1" dirty="0"/>
              <a:t>avalanche effect</a:t>
            </a:r>
            <a:r>
              <a:rPr lang="en-US" dirty="0"/>
              <a:t> is the desirable property of cryptographic </a:t>
            </a:r>
            <a:r>
              <a:rPr lang="en-US" dirty="0">
                <a:hlinkClick r:id="rId3" tooltip="Algorithm"/>
              </a:rPr>
              <a:t>algorithms</a:t>
            </a:r>
            <a:r>
              <a:rPr lang="en-US" dirty="0"/>
              <a:t>, typically block </a:t>
            </a:r>
            <a:r>
              <a:rPr lang="en-US" dirty="0" smtClean="0"/>
              <a:t>ciphers</a:t>
            </a:r>
            <a:r>
              <a:rPr lang="en-US" baseline="30000" dirty="0"/>
              <a:t> </a:t>
            </a:r>
            <a:r>
              <a:rPr lang="en-US" dirty="0" smtClean="0"/>
              <a:t>and</a:t>
            </a:r>
            <a:r>
              <a:rPr lang="en-US" dirty="0"/>
              <a:t> </a:t>
            </a:r>
            <a:r>
              <a:rPr lang="en-US" dirty="0">
                <a:hlinkClick r:id="rId4" tooltip="Cryptographic hash function"/>
              </a:rPr>
              <a:t>cryptographic hash functions</a:t>
            </a:r>
            <a:r>
              <a:rPr lang="en-US" dirty="0"/>
              <a:t>, wherein if an input is changed slightly (for example, flipping a single bit), the output changes significantly (e.g., half the output bits flip</a:t>
            </a:r>
            <a:r>
              <a:rPr lang="en-US" dirty="0" smtClean="0"/>
              <a:t>).</a:t>
            </a:r>
          </a:p>
          <a:p>
            <a:r>
              <a:rPr lang="en-US" dirty="0" smtClean="0"/>
              <a:t> </a:t>
            </a:r>
            <a:r>
              <a:rPr lang="en-US" dirty="0"/>
              <a:t>In the case of high-quality block ciphers, such a small change in either the </a:t>
            </a:r>
            <a:r>
              <a:rPr lang="en-US" dirty="0">
                <a:hlinkClick r:id="rId5" tooltip="Key (cryptography)"/>
              </a:rPr>
              <a:t>key</a:t>
            </a:r>
            <a:r>
              <a:rPr lang="en-US" dirty="0"/>
              <a:t> or the </a:t>
            </a:r>
            <a:r>
              <a:rPr lang="en-US" dirty="0">
                <a:hlinkClick r:id="rId6" tooltip="Plaintext"/>
              </a:rPr>
              <a:t>plaintext</a:t>
            </a:r>
            <a:r>
              <a:rPr lang="en-US" dirty="0"/>
              <a:t> should cause a drastic change in the </a:t>
            </a:r>
            <a:r>
              <a:rPr lang="en-US" dirty="0" err="1">
                <a:hlinkClick r:id="rId7" tooltip="Ciphertext"/>
              </a:rPr>
              <a:t>ciphertext</a:t>
            </a:r>
            <a:r>
              <a:rPr lang="en-US" dirty="0" smtClean="0"/>
              <a:t>.</a:t>
            </a:r>
            <a:endParaRPr lang="en-US" dirty="0"/>
          </a:p>
          <a:p>
            <a:r>
              <a:rPr lang="en-US" dirty="0" smtClean="0"/>
              <a:t>This avalanche effect property of hash </a:t>
            </a:r>
            <a:r>
              <a:rPr lang="en-US" dirty="0"/>
              <a:t>f</a:t>
            </a:r>
            <a:r>
              <a:rPr lang="en-US" dirty="0" smtClean="0"/>
              <a:t>unctions helps to identify tampering of data.</a:t>
            </a:r>
            <a:endParaRPr lang="en-US" dirty="0"/>
          </a:p>
        </p:txBody>
      </p:sp>
      <p:sp>
        <p:nvSpPr>
          <p:cNvPr id="4" name="Rectangle 3"/>
          <p:cNvSpPr/>
          <p:nvPr/>
        </p:nvSpPr>
        <p:spPr>
          <a:xfrm>
            <a:off x="2913644" y="6428880"/>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8620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Cryptographic Hash Functions</a:t>
            </a:r>
            <a:endParaRPr lang="en-IN" dirty="0"/>
          </a:p>
        </p:txBody>
      </p:sp>
      <p:sp>
        <p:nvSpPr>
          <p:cNvPr id="3" name="Content Placeholder 2"/>
          <p:cNvSpPr>
            <a:spLocks noGrp="1"/>
          </p:cNvSpPr>
          <p:nvPr>
            <p:ph idx="1"/>
          </p:nvPr>
        </p:nvSpPr>
        <p:spPr/>
        <p:txBody>
          <a:bodyPr/>
          <a:lstStyle/>
          <a:p>
            <a:r>
              <a:rPr lang="en-US" dirty="0"/>
              <a:t>Some of the Hash families available are Message Direct (MD), Secure Hash Function (SHF), and RIPE Message Direct (RIPEMD</a:t>
            </a:r>
            <a:r>
              <a:rPr lang="en-US" dirty="0" smtClean="0"/>
              <a:t>).</a:t>
            </a:r>
          </a:p>
          <a:p>
            <a:r>
              <a:rPr lang="en-US" dirty="0" smtClean="0"/>
              <a:t>SHA 256 is widely used hash function in </a:t>
            </a:r>
            <a:r>
              <a:rPr lang="en-US" dirty="0" err="1"/>
              <a:t>B</a:t>
            </a:r>
            <a:r>
              <a:rPr lang="en-US" dirty="0" err="1" smtClean="0"/>
              <a:t>lockchain</a:t>
            </a:r>
            <a:r>
              <a:rPr lang="en-US" dirty="0" smtClean="0"/>
              <a:t>.</a:t>
            </a:r>
            <a:endParaRPr lang="en-US" dirty="0"/>
          </a:p>
          <a:p>
            <a:endParaRPr lang="en-IN" dirty="0"/>
          </a:p>
        </p:txBody>
      </p:sp>
      <p:sp>
        <p:nvSpPr>
          <p:cNvPr id="4" name="Rectangle 3"/>
          <p:cNvSpPr/>
          <p:nvPr/>
        </p:nvSpPr>
        <p:spPr>
          <a:xfrm>
            <a:off x="2913644" y="6417729"/>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3199991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Merkle</a:t>
            </a:r>
            <a:r>
              <a:rPr lang="en-US" dirty="0" smtClean="0"/>
              <a:t> Tree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4133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Merkle Tree</a:t>
            </a:r>
            <a:endParaRPr lang="en-IN" dirty="0"/>
          </a:p>
        </p:txBody>
      </p:sp>
      <p:sp>
        <p:nvSpPr>
          <p:cNvPr id="3" name="Content Placeholder 2"/>
          <p:cNvSpPr>
            <a:spLocks noGrp="1"/>
          </p:cNvSpPr>
          <p:nvPr>
            <p:ph idx="1"/>
          </p:nvPr>
        </p:nvSpPr>
        <p:spPr/>
        <p:txBody>
          <a:bodyPr/>
          <a:lstStyle/>
          <a:p>
            <a:r>
              <a:rPr lang="en-US" dirty="0"/>
              <a:t>In </a:t>
            </a:r>
            <a:r>
              <a:rPr lang="en-US" dirty="0">
                <a:hlinkClick r:id="rId2" tooltip="Cryptography"/>
              </a:rPr>
              <a:t>cryptography</a:t>
            </a:r>
            <a:r>
              <a:rPr lang="en-US" dirty="0"/>
              <a:t> and </a:t>
            </a:r>
            <a:r>
              <a:rPr lang="en-US" dirty="0">
                <a:hlinkClick r:id="rId3" tooltip="Computer science"/>
              </a:rPr>
              <a:t>computer science</a:t>
            </a:r>
            <a:r>
              <a:rPr lang="en-US" dirty="0"/>
              <a:t>, a </a:t>
            </a:r>
            <a:r>
              <a:rPr lang="en-US" b="1" dirty="0"/>
              <a:t>hash tree</a:t>
            </a:r>
            <a:r>
              <a:rPr lang="en-US" dirty="0"/>
              <a:t> or </a:t>
            </a:r>
            <a:r>
              <a:rPr lang="en-US" b="1" dirty="0"/>
              <a:t>Merkle tree</a:t>
            </a:r>
            <a:r>
              <a:rPr lang="en-US" dirty="0"/>
              <a:t> is a </a:t>
            </a:r>
            <a:r>
              <a:rPr lang="en-US" dirty="0">
                <a:hlinkClick r:id="rId4" tooltip="Tree (data structure)"/>
              </a:rPr>
              <a:t>tree</a:t>
            </a:r>
            <a:r>
              <a:rPr lang="en-US" dirty="0"/>
              <a:t> in which every "leaf" (</a:t>
            </a:r>
            <a:r>
              <a:rPr lang="en-US" dirty="0">
                <a:hlinkClick r:id="rId5" tooltip="Tree (data structure)"/>
              </a:rPr>
              <a:t>node</a:t>
            </a:r>
            <a:r>
              <a:rPr lang="en-US" dirty="0"/>
              <a:t>) is labelled with the </a:t>
            </a:r>
            <a:r>
              <a:rPr lang="en-US" dirty="0">
                <a:hlinkClick r:id="rId6" tooltip="Cryptographic hash function"/>
              </a:rPr>
              <a:t>cryptographic hash</a:t>
            </a:r>
            <a:r>
              <a:rPr lang="en-US" dirty="0"/>
              <a:t> of a data block, and every node that is not a leaf (called a </a:t>
            </a:r>
            <a:r>
              <a:rPr lang="en-US" i="1" dirty="0"/>
              <a:t>branch</a:t>
            </a:r>
            <a:r>
              <a:rPr lang="en-US" dirty="0"/>
              <a:t>, </a:t>
            </a:r>
            <a:r>
              <a:rPr lang="en-US" i="1" dirty="0"/>
              <a:t>inner node</a:t>
            </a:r>
            <a:r>
              <a:rPr lang="en-US" dirty="0"/>
              <a:t>, or </a:t>
            </a:r>
            <a:r>
              <a:rPr lang="en-US" i="1" dirty="0" err="1"/>
              <a:t>inode</a:t>
            </a:r>
            <a:r>
              <a:rPr lang="en-US" dirty="0"/>
              <a:t>) is labelled with the cryptographic hash of the labels of its child nodes</a:t>
            </a:r>
            <a:r>
              <a:rPr lang="en-US" dirty="0" smtClean="0"/>
              <a:t>.</a:t>
            </a:r>
          </a:p>
          <a:p>
            <a:r>
              <a:rPr lang="en-US" dirty="0"/>
              <a:t> A hash tree allows efficient and secure verification of the contents of a large </a:t>
            </a:r>
            <a:r>
              <a:rPr lang="en-US" dirty="0">
                <a:hlinkClick r:id="rId7" tooltip="Data structure"/>
              </a:rPr>
              <a:t>data structure</a:t>
            </a:r>
            <a:r>
              <a:rPr lang="en-US" dirty="0" smtClean="0"/>
              <a:t>.</a:t>
            </a:r>
          </a:p>
          <a:p>
            <a:r>
              <a:rPr lang="en-US" dirty="0" smtClean="0"/>
              <a:t> </a:t>
            </a:r>
            <a:r>
              <a:rPr lang="en-US" dirty="0"/>
              <a:t>A hash tree is a generalization of a </a:t>
            </a:r>
            <a:r>
              <a:rPr lang="en-US" dirty="0">
                <a:hlinkClick r:id="rId8" tooltip="Hash list"/>
              </a:rPr>
              <a:t>hash list</a:t>
            </a:r>
            <a:r>
              <a:rPr lang="en-US" dirty="0"/>
              <a:t> and a </a:t>
            </a:r>
            <a:r>
              <a:rPr lang="en-US" dirty="0">
                <a:hlinkClick r:id="rId9" tooltip="Hash chain"/>
              </a:rPr>
              <a:t>hash chain</a:t>
            </a:r>
            <a:r>
              <a:rPr lang="en-US" dirty="0"/>
              <a:t>.</a:t>
            </a:r>
            <a:endParaRPr lang="en-IN" dirty="0"/>
          </a:p>
        </p:txBody>
      </p:sp>
      <p:sp>
        <p:nvSpPr>
          <p:cNvPr id="4" name="Rectangle 3"/>
          <p:cNvSpPr/>
          <p:nvPr/>
        </p:nvSpPr>
        <p:spPr>
          <a:xfrm>
            <a:off x="2913644" y="6417729"/>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2792951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Merkle Tree</a:t>
            </a:r>
            <a:endParaRPr lang="en-IN" dirty="0"/>
          </a:p>
        </p:txBody>
      </p:sp>
      <p:sp>
        <p:nvSpPr>
          <p:cNvPr id="3" name="Content Placeholder 2"/>
          <p:cNvSpPr>
            <a:spLocks noGrp="1"/>
          </p:cNvSpPr>
          <p:nvPr>
            <p:ph idx="1"/>
          </p:nvPr>
        </p:nvSpPr>
        <p:spPr/>
        <p:txBody>
          <a:bodyPr/>
          <a:lstStyle/>
          <a:p>
            <a:r>
              <a:rPr lang="en-US" dirty="0"/>
              <a:t>Merkle trees are used in distributed systems for efficient data verification. They are efficient because they use hashes instead of full files. </a:t>
            </a:r>
            <a:endParaRPr lang="en-US" dirty="0" smtClean="0"/>
          </a:p>
          <a:p>
            <a:r>
              <a:rPr lang="en-US" dirty="0" smtClean="0"/>
              <a:t>Hashes </a:t>
            </a:r>
            <a:r>
              <a:rPr lang="en-US" dirty="0"/>
              <a:t>are ways of encoding files that are much smaller than the actual file itself. </a:t>
            </a:r>
            <a:endParaRPr lang="en-US" dirty="0" smtClean="0"/>
          </a:p>
          <a:p>
            <a:r>
              <a:rPr lang="en-US" dirty="0" smtClean="0"/>
              <a:t>Currently</a:t>
            </a:r>
            <a:r>
              <a:rPr lang="en-US" dirty="0"/>
              <a:t>, their main uses are in </a:t>
            </a:r>
            <a:r>
              <a:rPr lang="en-US" dirty="0">
                <a:hlinkClick r:id="rId2" tooltip="peer-to-peer networks"/>
              </a:rPr>
              <a:t>peer-to-peer networks</a:t>
            </a:r>
            <a:r>
              <a:rPr lang="en-US" dirty="0"/>
              <a:t> such as Tor, </a:t>
            </a:r>
            <a:r>
              <a:rPr lang="en-US" dirty="0">
                <a:hlinkClick r:id="rId3" tooltip="Bitcoin"/>
              </a:rPr>
              <a:t>Bitcoin</a:t>
            </a:r>
            <a:r>
              <a:rPr lang="en-US" dirty="0"/>
              <a:t>, and </a:t>
            </a:r>
            <a:r>
              <a:rPr lang="en-US" dirty="0" err="1"/>
              <a:t>Git</a:t>
            </a:r>
            <a:r>
              <a:rPr lang="en-US" dirty="0" smtClean="0"/>
              <a:t>.</a:t>
            </a:r>
          </a:p>
          <a:p>
            <a:r>
              <a:rPr lang="en-US" dirty="0"/>
              <a:t>In bitcoin and other cryptocurrencies​, Merkle trees serve to encode </a:t>
            </a:r>
            <a:r>
              <a:rPr lang="en-US" dirty="0" smtClean="0"/>
              <a:t> </a:t>
            </a:r>
            <a:r>
              <a:rPr lang="en-US" dirty="0" err="1" smtClean="0"/>
              <a:t>blockchain</a:t>
            </a:r>
            <a:r>
              <a:rPr lang="en-US" dirty="0"/>
              <a:t> data more efficiently and securely.</a:t>
            </a:r>
          </a:p>
          <a:p>
            <a:r>
              <a:rPr lang="en-US" dirty="0"/>
              <a:t>They are also referred to as "binary hash trees."</a:t>
            </a:r>
          </a:p>
          <a:p>
            <a:endParaRPr lang="en-IN" dirty="0"/>
          </a:p>
        </p:txBody>
      </p:sp>
      <p:sp>
        <p:nvSpPr>
          <p:cNvPr id="4" name="Rectangle 3"/>
          <p:cNvSpPr/>
          <p:nvPr/>
        </p:nvSpPr>
        <p:spPr>
          <a:xfrm>
            <a:off x="2913644" y="6417729"/>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3514163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Breaking Down Merkle Tree</a:t>
            </a:r>
          </a:p>
        </p:txBody>
      </p:sp>
      <p:sp>
        <p:nvSpPr>
          <p:cNvPr id="3" name="Content Placeholder 2"/>
          <p:cNvSpPr>
            <a:spLocks noGrp="1"/>
          </p:cNvSpPr>
          <p:nvPr>
            <p:ph idx="1"/>
          </p:nvPr>
        </p:nvSpPr>
        <p:spPr/>
        <p:txBody>
          <a:bodyPr/>
          <a:lstStyle/>
          <a:p>
            <a:r>
              <a:rPr lang="en-US" dirty="0"/>
              <a:t>In </a:t>
            </a:r>
            <a:r>
              <a:rPr lang="en-US" u="sng" dirty="0">
                <a:hlinkClick r:id="rId2"/>
              </a:rPr>
              <a:t>bitcoin's</a:t>
            </a:r>
            <a:r>
              <a:rPr lang="en-US" dirty="0"/>
              <a:t> </a:t>
            </a:r>
            <a:r>
              <a:rPr lang="en-US" u="sng" dirty="0" err="1">
                <a:hlinkClick r:id="rId3"/>
              </a:rPr>
              <a:t>blockchain</a:t>
            </a:r>
            <a:r>
              <a:rPr lang="en-US" dirty="0"/>
              <a:t>​, a block of transactions is run through an algorithm to generate a </a:t>
            </a:r>
            <a:r>
              <a:rPr lang="en-US" u="sng" dirty="0">
                <a:hlinkClick r:id="rId4"/>
              </a:rPr>
              <a:t>hash</a:t>
            </a:r>
            <a:r>
              <a:rPr lang="en-US" dirty="0"/>
              <a:t>, which is a string of numbers and letters that can be used to verify that a given set of data is the same as the original set of transactions, but not to obtain the original set of transactions</a:t>
            </a:r>
            <a:r>
              <a:rPr lang="en-US" dirty="0" smtClean="0"/>
              <a:t>.</a:t>
            </a:r>
          </a:p>
          <a:p>
            <a:endParaRPr lang="en-US" dirty="0"/>
          </a:p>
          <a:p>
            <a:r>
              <a:rPr lang="en-US" dirty="0" smtClean="0"/>
              <a:t>Bitcoin's </a:t>
            </a:r>
            <a:r>
              <a:rPr lang="en-US" dirty="0"/>
              <a:t>software does not run the entire block of transaction data—representing 10 minutes' worth of transactions on average—through the hash function at one time, however.</a:t>
            </a:r>
            <a:endParaRPr lang="en-IN" dirty="0"/>
          </a:p>
        </p:txBody>
      </p:sp>
      <p:sp>
        <p:nvSpPr>
          <p:cNvPr id="4" name="Rectangle 3"/>
          <p:cNvSpPr/>
          <p:nvPr/>
        </p:nvSpPr>
        <p:spPr>
          <a:xfrm>
            <a:off x="2913644" y="6428880"/>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748275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smtClean="0"/>
              <a:t>Block chain Architecture</a:t>
            </a:r>
            <a:endParaRPr lang="en-US" dirty="0"/>
          </a:p>
        </p:txBody>
      </p:sp>
      <p:pic>
        <p:nvPicPr>
          <p:cNvPr id="4" name="Picture 2" descr="A sequnce of blockchain showing block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74" y="2239055"/>
            <a:ext cx="9485135" cy="32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18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2206"/>
            <a:ext cx="8596668" cy="1320800"/>
          </a:xfrm>
        </p:spPr>
        <p:txBody>
          <a:bodyPr/>
          <a:lstStyle/>
          <a:p>
            <a:r>
              <a:rPr lang="en-US" b="1" dirty="0"/>
              <a:t>Breaking Down Merkle Tree</a:t>
            </a:r>
          </a:p>
        </p:txBody>
      </p:sp>
      <p:sp>
        <p:nvSpPr>
          <p:cNvPr id="3" name="Content Placeholder 2"/>
          <p:cNvSpPr>
            <a:spLocks noGrp="1"/>
          </p:cNvSpPr>
          <p:nvPr>
            <p:ph idx="1"/>
          </p:nvPr>
        </p:nvSpPr>
        <p:spPr>
          <a:xfrm>
            <a:off x="720282" y="1550020"/>
            <a:ext cx="8596668" cy="4470633"/>
          </a:xfrm>
        </p:spPr>
        <p:txBody>
          <a:bodyPr/>
          <a:lstStyle/>
          <a:p>
            <a:r>
              <a:rPr lang="en-US" dirty="0"/>
              <a:t>Rather, each transaction is hashed, then each pair of transactions is concatenated and hashed together, and so on until there is one hash for the entire block. </a:t>
            </a:r>
            <a:endParaRPr lang="en-US" dirty="0" smtClean="0"/>
          </a:p>
          <a:p>
            <a:r>
              <a:rPr lang="en-US" dirty="0" smtClean="0"/>
              <a:t>(</a:t>
            </a:r>
            <a:r>
              <a:rPr lang="en-US" dirty="0"/>
              <a:t>If there is an odd number of transactions, one transaction is doubled and its hash is concatenated with itself</a:t>
            </a:r>
            <a:r>
              <a:rPr lang="en-US" dirty="0" smtClean="0"/>
              <a:t>.)</a:t>
            </a:r>
          </a:p>
          <a:p>
            <a:pPr marL="0" indent="0">
              <a:buNone/>
            </a:pPr>
            <a:r>
              <a:rPr lang="en-US" dirty="0"/>
              <a:t/>
            </a:r>
            <a:br>
              <a:rPr lang="en-US" dirty="0"/>
            </a:br>
            <a:endParaRPr lang="en-IN" dirty="0"/>
          </a:p>
        </p:txBody>
      </p:sp>
      <p:sp>
        <p:nvSpPr>
          <p:cNvPr id="5" name="Rounded Rectangle 4"/>
          <p:cNvSpPr/>
          <p:nvPr/>
        </p:nvSpPr>
        <p:spPr>
          <a:xfrm>
            <a:off x="677334" y="6027585"/>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Tx1	</a:t>
            </a:r>
            <a:endParaRPr lang="en-US" dirty="0"/>
          </a:p>
        </p:txBody>
      </p:sp>
      <p:sp>
        <p:nvSpPr>
          <p:cNvPr id="6" name="Rounded Rectangle 5"/>
          <p:cNvSpPr/>
          <p:nvPr/>
        </p:nvSpPr>
        <p:spPr>
          <a:xfrm>
            <a:off x="1773044" y="6041362"/>
            <a:ext cx="750022"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Tx2</a:t>
            </a:r>
            <a:endParaRPr lang="en-US" dirty="0"/>
          </a:p>
        </p:txBody>
      </p:sp>
      <p:sp>
        <p:nvSpPr>
          <p:cNvPr id="7" name="Rounded Rectangle 6"/>
          <p:cNvSpPr/>
          <p:nvPr/>
        </p:nvSpPr>
        <p:spPr>
          <a:xfrm>
            <a:off x="2868754" y="6040062"/>
            <a:ext cx="750022"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Tx3</a:t>
            </a:r>
            <a:endParaRPr lang="en-US" dirty="0"/>
          </a:p>
        </p:txBody>
      </p:sp>
      <p:sp>
        <p:nvSpPr>
          <p:cNvPr id="8" name="Rounded Rectangle 7"/>
          <p:cNvSpPr/>
          <p:nvPr/>
        </p:nvSpPr>
        <p:spPr>
          <a:xfrm>
            <a:off x="3964464" y="6040062"/>
            <a:ext cx="750022"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Tx4</a:t>
            </a:r>
            <a:endParaRPr lang="en-US" dirty="0"/>
          </a:p>
        </p:txBody>
      </p:sp>
      <p:sp>
        <p:nvSpPr>
          <p:cNvPr id="9" name="Rounded Rectangle 8"/>
          <p:cNvSpPr/>
          <p:nvPr/>
        </p:nvSpPr>
        <p:spPr>
          <a:xfrm>
            <a:off x="8898991" y="5979290"/>
            <a:ext cx="858326"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Tx500</a:t>
            </a:r>
            <a:endParaRPr lang="en-US" dirty="0"/>
          </a:p>
        </p:txBody>
      </p:sp>
      <p:sp>
        <p:nvSpPr>
          <p:cNvPr id="10" name="Rounded Rectangle 9"/>
          <p:cNvSpPr/>
          <p:nvPr/>
        </p:nvSpPr>
        <p:spPr>
          <a:xfrm>
            <a:off x="677334" y="5421726"/>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H1	</a:t>
            </a:r>
            <a:endParaRPr lang="en-US" dirty="0"/>
          </a:p>
        </p:txBody>
      </p:sp>
      <p:sp>
        <p:nvSpPr>
          <p:cNvPr id="11" name="Rounded Rectangle 10"/>
          <p:cNvSpPr/>
          <p:nvPr/>
        </p:nvSpPr>
        <p:spPr>
          <a:xfrm>
            <a:off x="7698956" y="5979290"/>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Tx499</a:t>
            </a:r>
            <a:endParaRPr lang="en-US" dirty="0"/>
          </a:p>
        </p:txBody>
      </p:sp>
      <p:sp>
        <p:nvSpPr>
          <p:cNvPr id="12" name="Rounded Rectangle 11"/>
          <p:cNvSpPr/>
          <p:nvPr/>
        </p:nvSpPr>
        <p:spPr>
          <a:xfrm>
            <a:off x="1773044" y="5421726"/>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H2</a:t>
            </a:r>
            <a:endParaRPr lang="en-US" dirty="0"/>
          </a:p>
        </p:txBody>
      </p:sp>
      <p:sp>
        <p:nvSpPr>
          <p:cNvPr id="13" name="Rounded Rectangle 12"/>
          <p:cNvSpPr/>
          <p:nvPr/>
        </p:nvSpPr>
        <p:spPr>
          <a:xfrm>
            <a:off x="7698956" y="5421725"/>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H499</a:t>
            </a:r>
            <a:endParaRPr lang="en-US" dirty="0"/>
          </a:p>
        </p:txBody>
      </p:sp>
      <p:sp>
        <p:nvSpPr>
          <p:cNvPr id="14" name="Rounded Rectangle 13"/>
          <p:cNvSpPr/>
          <p:nvPr/>
        </p:nvSpPr>
        <p:spPr>
          <a:xfrm>
            <a:off x="1255958" y="4677196"/>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H12</a:t>
            </a:r>
            <a:endParaRPr lang="en-US" dirty="0"/>
          </a:p>
        </p:txBody>
      </p:sp>
      <p:sp>
        <p:nvSpPr>
          <p:cNvPr id="15" name="Rounded Rectangle 14"/>
          <p:cNvSpPr/>
          <p:nvPr/>
        </p:nvSpPr>
        <p:spPr>
          <a:xfrm>
            <a:off x="7967669" y="4610850"/>
            <a:ext cx="1572321"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H499-500</a:t>
            </a:r>
            <a:endParaRPr lang="en-US" dirty="0"/>
          </a:p>
        </p:txBody>
      </p:sp>
      <p:sp>
        <p:nvSpPr>
          <p:cNvPr id="16" name="Rounded Rectangle 15"/>
          <p:cNvSpPr/>
          <p:nvPr/>
        </p:nvSpPr>
        <p:spPr>
          <a:xfrm>
            <a:off x="3964464" y="3459295"/>
            <a:ext cx="2525877"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 1-500</a:t>
            </a:r>
            <a:endParaRPr lang="en-US" dirty="0"/>
          </a:p>
        </p:txBody>
      </p:sp>
      <p:sp>
        <p:nvSpPr>
          <p:cNvPr id="17" name="Rounded Rectangle 16"/>
          <p:cNvSpPr/>
          <p:nvPr/>
        </p:nvSpPr>
        <p:spPr>
          <a:xfrm>
            <a:off x="2831548" y="5421725"/>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H3</a:t>
            </a:r>
            <a:endParaRPr lang="en-US" dirty="0"/>
          </a:p>
        </p:txBody>
      </p:sp>
      <p:sp>
        <p:nvSpPr>
          <p:cNvPr id="18" name="Rounded Rectangle 17"/>
          <p:cNvSpPr/>
          <p:nvPr/>
        </p:nvSpPr>
        <p:spPr>
          <a:xfrm>
            <a:off x="3934905" y="5402954"/>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H4</a:t>
            </a:r>
            <a:endParaRPr lang="en-US" dirty="0"/>
          </a:p>
        </p:txBody>
      </p:sp>
      <p:sp>
        <p:nvSpPr>
          <p:cNvPr id="19" name="Rounded Rectangle 18"/>
          <p:cNvSpPr/>
          <p:nvPr/>
        </p:nvSpPr>
        <p:spPr>
          <a:xfrm>
            <a:off x="8915642" y="5390140"/>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H500</a:t>
            </a:r>
            <a:endParaRPr lang="en-US" dirty="0"/>
          </a:p>
        </p:txBody>
      </p:sp>
      <p:sp>
        <p:nvSpPr>
          <p:cNvPr id="20" name="Rounded Rectangle 19"/>
          <p:cNvSpPr/>
          <p:nvPr/>
        </p:nvSpPr>
        <p:spPr>
          <a:xfrm>
            <a:off x="3317527" y="4677196"/>
            <a:ext cx="825024"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H34</a:t>
            </a:r>
            <a:endParaRPr lang="en-US" dirty="0"/>
          </a:p>
        </p:txBody>
      </p:sp>
      <p:sp>
        <p:nvSpPr>
          <p:cNvPr id="21" name="Rounded Rectangle 20"/>
          <p:cNvSpPr/>
          <p:nvPr/>
        </p:nvSpPr>
        <p:spPr>
          <a:xfrm>
            <a:off x="2045387" y="4000347"/>
            <a:ext cx="1572321"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 1-250</a:t>
            </a:r>
            <a:endParaRPr lang="en-US" dirty="0"/>
          </a:p>
        </p:txBody>
      </p:sp>
      <p:sp>
        <p:nvSpPr>
          <p:cNvPr id="22" name="Rounded Rectangle 21"/>
          <p:cNvSpPr/>
          <p:nvPr/>
        </p:nvSpPr>
        <p:spPr>
          <a:xfrm>
            <a:off x="6668428" y="3969568"/>
            <a:ext cx="1572321" cy="29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 251-500</a:t>
            </a:r>
            <a:endParaRPr lang="en-US" dirty="0"/>
          </a:p>
        </p:txBody>
      </p:sp>
      <p:sp>
        <p:nvSpPr>
          <p:cNvPr id="23" name="Oval 22"/>
          <p:cNvSpPr/>
          <p:nvPr/>
        </p:nvSpPr>
        <p:spPr>
          <a:xfrm>
            <a:off x="4975668" y="6111710"/>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53384" y="6105757"/>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71137" y="6105755"/>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418970" y="6105756"/>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987592" y="6115517"/>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118410" y="5469298"/>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712897" y="5427125"/>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366974" y="5421725"/>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976380" y="5421725"/>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307725" y="4677196"/>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855639" y="4677196"/>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44403" y="4677196"/>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119122" y="4660841"/>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681668" y="4646911"/>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57974" y="4096823"/>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415943" y="4096823"/>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213201" y="4066691"/>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996928" y="4077754"/>
            <a:ext cx="142742" cy="1598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5" idx="0"/>
            <a:endCxn id="10" idx="2"/>
          </p:cNvCxnSpPr>
          <p:nvPr/>
        </p:nvCxnSpPr>
        <p:spPr>
          <a:xfrm flipV="1">
            <a:off x="1089846" y="5714257"/>
            <a:ext cx="0" cy="31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148055" y="5682671"/>
            <a:ext cx="0" cy="31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259377" y="5695485"/>
            <a:ext cx="0" cy="31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366238" y="5697147"/>
            <a:ext cx="0" cy="31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8115929" y="5707325"/>
            <a:ext cx="0" cy="31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9332615" y="5695485"/>
            <a:ext cx="0" cy="31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4" idx="2"/>
          </p:cNvCxnSpPr>
          <p:nvPr/>
        </p:nvCxnSpPr>
        <p:spPr>
          <a:xfrm flipV="1">
            <a:off x="1105458" y="4969727"/>
            <a:ext cx="563012" cy="42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199063" y="4989472"/>
            <a:ext cx="563012" cy="42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102822" y="4944189"/>
            <a:ext cx="563012" cy="42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831548" y="3759066"/>
            <a:ext cx="1502220" cy="24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1668470" y="4989472"/>
            <a:ext cx="517086" cy="42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3805023" y="4995603"/>
            <a:ext cx="517086" cy="42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8841945" y="4941607"/>
            <a:ext cx="517086" cy="42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113879" y="3760088"/>
            <a:ext cx="1361788" cy="187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1744511" y="4301340"/>
            <a:ext cx="529942" cy="36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3189015" y="4301340"/>
            <a:ext cx="517086" cy="42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7925588" y="4262099"/>
            <a:ext cx="913708" cy="364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ight Arrow 67"/>
          <p:cNvSpPr/>
          <p:nvPr/>
        </p:nvSpPr>
        <p:spPr>
          <a:xfrm>
            <a:off x="6561712" y="3479645"/>
            <a:ext cx="1515677" cy="2378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ube 69"/>
          <p:cNvSpPr/>
          <p:nvPr/>
        </p:nvSpPr>
        <p:spPr>
          <a:xfrm>
            <a:off x="8240749" y="2947110"/>
            <a:ext cx="1731221" cy="91745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a:t>
            </a:r>
            <a:endParaRPr lang="en-US" dirty="0"/>
          </a:p>
        </p:txBody>
      </p:sp>
      <p:sp>
        <p:nvSpPr>
          <p:cNvPr id="71" name="Cube 70"/>
          <p:cNvSpPr/>
          <p:nvPr/>
        </p:nvSpPr>
        <p:spPr>
          <a:xfrm>
            <a:off x="9544947" y="1631485"/>
            <a:ext cx="1731221" cy="91745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a:t>
            </a:r>
            <a:endParaRPr lang="en-US" dirty="0"/>
          </a:p>
        </p:txBody>
      </p:sp>
      <p:sp>
        <p:nvSpPr>
          <p:cNvPr id="72" name="Cube 71"/>
          <p:cNvSpPr/>
          <p:nvPr/>
        </p:nvSpPr>
        <p:spPr>
          <a:xfrm>
            <a:off x="10221949" y="227287"/>
            <a:ext cx="1731221" cy="91745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a:t>
            </a:r>
            <a:endParaRPr lang="en-US" dirty="0"/>
          </a:p>
        </p:txBody>
      </p:sp>
      <p:pic>
        <p:nvPicPr>
          <p:cNvPr id="4" name="Picture 3"/>
          <p:cNvPicPr>
            <a:picLocks noChangeAspect="1"/>
          </p:cNvPicPr>
          <p:nvPr/>
        </p:nvPicPr>
        <p:blipFill>
          <a:blip r:embed="rId2"/>
          <a:stretch>
            <a:fillRect/>
          </a:stretch>
        </p:blipFill>
        <p:spPr>
          <a:xfrm>
            <a:off x="9452740" y="2539630"/>
            <a:ext cx="383439" cy="403981"/>
          </a:xfrm>
          <a:prstGeom prst="rect">
            <a:avLst/>
          </a:prstGeom>
        </p:spPr>
      </p:pic>
      <p:pic>
        <p:nvPicPr>
          <p:cNvPr id="65" name="Picture 64"/>
          <p:cNvPicPr>
            <a:picLocks noChangeAspect="1"/>
          </p:cNvPicPr>
          <p:nvPr/>
        </p:nvPicPr>
        <p:blipFill>
          <a:blip r:embed="rId2"/>
          <a:stretch>
            <a:fillRect/>
          </a:stretch>
        </p:blipFill>
        <p:spPr>
          <a:xfrm>
            <a:off x="10410557" y="1186124"/>
            <a:ext cx="383439" cy="403981"/>
          </a:xfrm>
          <a:prstGeom prst="rect">
            <a:avLst/>
          </a:prstGeom>
        </p:spPr>
      </p:pic>
    </p:spTree>
    <p:extLst>
      <p:ext uri="{BB962C8B-B14F-4D97-AF65-F5344CB8AC3E}">
        <p14:creationId xmlns:p14="http://schemas.microsoft.com/office/powerpoint/2010/main" val="3055674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122"/>
            <a:ext cx="8596668" cy="750849"/>
          </a:xfrm>
        </p:spPr>
        <p:txBody>
          <a:bodyPr/>
          <a:lstStyle/>
          <a:p>
            <a:r>
              <a:rPr lang="en-US" b="1" dirty="0"/>
              <a:t>Breaking Down Merkle Tree</a:t>
            </a:r>
          </a:p>
        </p:txBody>
      </p:sp>
      <p:sp>
        <p:nvSpPr>
          <p:cNvPr id="3" name="Content Placeholder 2"/>
          <p:cNvSpPr>
            <a:spLocks noGrp="1"/>
          </p:cNvSpPr>
          <p:nvPr>
            <p:ph idx="1"/>
          </p:nvPr>
        </p:nvSpPr>
        <p:spPr>
          <a:xfrm>
            <a:off x="677334" y="1282391"/>
            <a:ext cx="8596668" cy="4758972"/>
          </a:xfrm>
        </p:spPr>
        <p:txBody>
          <a:bodyPr/>
          <a:lstStyle/>
          <a:p>
            <a:r>
              <a:rPr lang="en-US" dirty="0"/>
              <a:t>Visualized, this structure resembles a tree. In the diagram below, "T" designates a transaction, "H" a hash. Note that the image is highly simplified; an average block contains over 500 transactions, not eight.2</a:t>
            </a:r>
          </a:p>
          <a:p>
            <a:pPr marL="0" indent="0">
              <a:buNone/>
            </a:pPr>
            <a:r>
              <a:rPr lang="en-US" dirty="0"/>
              <a:t/>
            </a:r>
            <a:br>
              <a:rPr lang="en-US" dirty="0"/>
            </a:br>
            <a:endParaRPr lang="en-IN" dirty="0"/>
          </a:p>
        </p:txBody>
      </p:sp>
      <p:sp>
        <p:nvSpPr>
          <p:cNvPr id="5" name="AutoShape 4" descr="Merkle Tree"/>
          <p:cNvSpPr>
            <a:spLocks noChangeAspect="1" noChangeArrowheads="1"/>
          </p:cNvSpPr>
          <p:nvPr/>
        </p:nvSpPr>
        <p:spPr bwMode="auto">
          <a:xfrm>
            <a:off x="2608844" y="408184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418" y="2336404"/>
            <a:ext cx="8462211" cy="4028564"/>
          </a:xfrm>
          <a:prstGeom prst="rect">
            <a:avLst/>
          </a:prstGeom>
        </p:spPr>
      </p:pic>
      <p:sp>
        <p:nvSpPr>
          <p:cNvPr id="7" name="Rectangle 6"/>
          <p:cNvSpPr/>
          <p:nvPr/>
        </p:nvSpPr>
        <p:spPr>
          <a:xfrm>
            <a:off x="2300868" y="6364968"/>
            <a:ext cx="6809678" cy="369332"/>
          </a:xfrm>
          <a:prstGeom prst="rect">
            <a:avLst/>
          </a:prstGeom>
        </p:spPr>
        <p:txBody>
          <a:bodyPr wrap="square">
            <a:spAutoFit/>
          </a:bodyPr>
          <a:lstStyle/>
          <a:p>
            <a:r>
              <a:rPr lang="en-US" sz="1200" dirty="0" smtClean="0"/>
              <a:t>Source: https</a:t>
            </a:r>
            <a:r>
              <a:rPr lang="en-US" dirty="0"/>
              <a:t>://</a:t>
            </a:r>
            <a:r>
              <a:rPr lang="en-US" sz="1200" dirty="0"/>
              <a:t>www.investopedia.com/terms/m/merkle-tree.asp</a:t>
            </a:r>
          </a:p>
        </p:txBody>
      </p:sp>
    </p:spTree>
    <p:extLst>
      <p:ext uri="{BB962C8B-B14F-4D97-AF65-F5344CB8AC3E}">
        <p14:creationId xmlns:p14="http://schemas.microsoft.com/office/powerpoint/2010/main" val="1713040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810" y="261961"/>
            <a:ext cx="8596668" cy="750849"/>
          </a:xfrm>
        </p:spPr>
        <p:txBody>
          <a:bodyPr/>
          <a:lstStyle/>
          <a:p>
            <a:r>
              <a:rPr lang="en-US" b="1" dirty="0"/>
              <a:t>Breaking Down Merkle </a:t>
            </a:r>
            <a:r>
              <a:rPr lang="en-US" b="1" dirty="0" smtClean="0"/>
              <a:t>Tree </a:t>
            </a:r>
            <a:endParaRPr lang="en-US" b="1" dirty="0"/>
          </a:p>
        </p:txBody>
      </p:sp>
      <p:sp>
        <p:nvSpPr>
          <p:cNvPr id="3" name="Content Placeholder 2"/>
          <p:cNvSpPr>
            <a:spLocks noGrp="1"/>
          </p:cNvSpPr>
          <p:nvPr>
            <p:ph idx="1"/>
          </p:nvPr>
        </p:nvSpPr>
        <p:spPr>
          <a:xfrm>
            <a:off x="677334" y="1103970"/>
            <a:ext cx="9559486" cy="5754029"/>
          </a:xfrm>
        </p:spPr>
        <p:txBody>
          <a:bodyPr>
            <a:normAutofit lnSpcReduction="10000"/>
          </a:bodyPr>
          <a:lstStyle/>
          <a:p>
            <a:r>
              <a:rPr lang="en-US" dirty="0"/>
              <a:t>The hashes on the bottom row are referred to as "leaves," the intermediate hashes as "branches," and the hash at the top as the "root." </a:t>
            </a:r>
            <a:endParaRPr lang="en-US" dirty="0" smtClean="0"/>
          </a:p>
          <a:p>
            <a:r>
              <a:rPr lang="en-US" dirty="0" smtClean="0"/>
              <a:t>The Merkle root of a given block is stored in the header:</a:t>
            </a:r>
          </a:p>
          <a:p>
            <a:pPr lvl="1"/>
            <a:r>
              <a:rPr lang="en-US" dirty="0" smtClean="0"/>
              <a:t> </a:t>
            </a:r>
            <a:r>
              <a:rPr lang="en-US" dirty="0"/>
              <a:t>for example, the Merkle root of </a:t>
            </a:r>
            <a:r>
              <a:rPr lang="en-US" u="sng" dirty="0">
                <a:hlinkClick r:id="rId2"/>
              </a:rPr>
              <a:t>block</a:t>
            </a:r>
            <a:r>
              <a:rPr lang="en-US" dirty="0"/>
              <a:t> #</a:t>
            </a:r>
            <a:r>
              <a:rPr lang="en-US" dirty="0" smtClean="0"/>
              <a:t>482819 is</a:t>
            </a:r>
            <a:r>
              <a:rPr lang="en-US" dirty="0"/>
              <a:t> </a:t>
            </a:r>
            <a:endParaRPr lang="en-US" dirty="0" smtClean="0"/>
          </a:p>
          <a:p>
            <a:pPr marL="457200" lvl="1" indent="0">
              <a:buNone/>
            </a:pPr>
            <a:endParaRPr lang="en-US" dirty="0" smtClean="0"/>
          </a:p>
          <a:p>
            <a:pPr lvl="1"/>
            <a:r>
              <a:rPr lang="en-US" dirty="0" smtClean="0"/>
              <a:t>The </a:t>
            </a:r>
            <a:r>
              <a:rPr lang="en-US" dirty="0"/>
              <a:t>root is combined with other information </a:t>
            </a:r>
            <a:endParaRPr lang="en-US" dirty="0" smtClean="0"/>
          </a:p>
          <a:p>
            <a:pPr lvl="2"/>
            <a:r>
              <a:rPr lang="en-US" dirty="0" smtClean="0"/>
              <a:t>(</a:t>
            </a:r>
            <a:r>
              <a:rPr lang="en-US" dirty="0"/>
              <a:t>the software version, </a:t>
            </a:r>
            <a:endParaRPr lang="en-US" dirty="0" smtClean="0"/>
          </a:p>
          <a:p>
            <a:pPr lvl="2"/>
            <a:r>
              <a:rPr lang="en-US" dirty="0" smtClean="0"/>
              <a:t>the </a:t>
            </a:r>
            <a:r>
              <a:rPr lang="en-US" dirty="0"/>
              <a:t>previous block's hash</a:t>
            </a:r>
            <a:r>
              <a:rPr lang="en-US" dirty="0" smtClean="0"/>
              <a:t>,</a:t>
            </a:r>
          </a:p>
          <a:p>
            <a:pPr lvl="2"/>
            <a:r>
              <a:rPr lang="en-US" dirty="0" smtClean="0"/>
              <a:t> </a:t>
            </a:r>
            <a:r>
              <a:rPr lang="en-US" dirty="0"/>
              <a:t>the timestamp</a:t>
            </a:r>
            <a:r>
              <a:rPr lang="en-US" dirty="0" smtClean="0"/>
              <a:t>,</a:t>
            </a:r>
          </a:p>
          <a:p>
            <a:pPr lvl="2"/>
            <a:r>
              <a:rPr lang="en-US" dirty="0" smtClean="0"/>
              <a:t> </a:t>
            </a:r>
            <a:r>
              <a:rPr lang="en-US" dirty="0"/>
              <a:t>the difficulty target, </a:t>
            </a:r>
            <a:endParaRPr lang="en-US" dirty="0" smtClean="0"/>
          </a:p>
          <a:p>
            <a:pPr lvl="2"/>
            <a:r>
              <a:rPr lang="en-US" dirty="0" smtClean="0"/>
              <a:t>and </a:t>
            </a:r>
            <a:r>
              <a:rPr lang="en-US" dirty="0"/>
              <a:t>the nonce</a:t>
            </a:r>
            <a:r>
              <a:rPr lang="en-US" dirty="0" smtClean="0"/>
              <a:t>)</a:t>
            </a:r>
          </a:p>
          <a:p>
            <a:pPr lvl="1"/>
            <a:r>
              <a:rPr lang="en-US" dirty="0" smtClean="0"/>
              <a:t> </a:t>
            </a:r>
            <a:r>
              <a:rPr lang="en-US" dirty="0"/>
              <a:t>and then run through a hash function to produce the block's unique hash</a:t>
            </a:r>
            <a:r>
              <a:rPr lang="en-US" dirty="0" smtClean="0"/>
              <a:t>:</a:t>
            </a:r>
          </a:p>
          <a:p>
            <a:pPr lvl="1"/>
            <a:endParaRPr lang="en-US" dirty="0" smtClean="0"/>
          </a:p>
          <a:p>
            <a:pPr lvl="1"/>
            <a:r>
              <a:rPr lang="en-US" dirty="0"/>
              <a:t>in the case of block #482819. </a:t>
            </a:r>
            <a:endParaRPr lang="en-US" dirty="0" smtClean="0"/>
          </a:p>
          <a:p>
            <a:pPr lvl="1"/>
            <a:r>
              <a:rPr lang="en-US" dirty="0" smtClean="0"/>
              <a:t>This </a:t>
            </a:r>
            <a:r>
              <a:rPr lang="en-US" dirty="0"/>
              <a:t>hash is not actually included in the relevant block, but the next one; it is distinct from the Merkle root.</a:t>
            </a:r>
            <a:br>
              <a:rPr lang="en-US" dirty="0"/>
            </a:br>
            <a:endParaRPr lang="en-IN" dirty="0"/>
          </a:p>
        </p:txBody>
      </p:sp>
      <p:sp>
        <p:nvSpPr>
          <p:cNvPr id="5" name="AutoShape 4" descr="Merkle Tree"/>
          <p:cNvSpPr>
            <a:spLocks noChangeAspect="1" noChangeArrowheads="1"/>
          </p:cNvSpPr>
          <p:nvPr/>
        </p:nvSpPr>
        <p:spPr bwMode="auto">
          <a:xfrm>
            <a:off x="2608844" y="408184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36916642"/>
              </p:ext>
            </p:extLst>
          </p:nvPr>
        </p:nvGraphicFramePr>
        <p:xfrm>
          <a:off x="751786" y="2407490"/>
          <a:ext cx="8611315" cy="370840"/>
        </p:xfrm>
        <a:graphic>
          <a:graphicData uri="http://schemas.openxmlformats.org/drawingml/2006/table">
            <a:tbl>
              <a:tblPr firstRow="1" bandRow="1">
                <a:tableStyleId>{5C22544A-7EE6-4342-B048-85BDC9FD1C3A}</a:tableStyleId>
              </a:tblPr>
              <a:tblGrid>
                <a:gridCol w="8611315"/>
              </a:tblGrid>
              <a:tr h="370840">
                <a:tc>
                  <a:txBody>
                    <a:bodyPr/>
                    <a:lstStyle/>
                    <a:p>
                      <a:r>
                        <a:rPr lang="en-US" dirty="0" smtClean="0"/>
                        <a:t>e045b18e7a3d708d686717b4f44db2099aabcad9bebf968de5f7271b458f71c8</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41511932"/>
              </p:ext>
            </p:extLst>
          </p:nvPr>
        </p:nvGraphicFramePr>
        <p:xfrm>
          <a:off x="885490" y="5097559"/>
          <a:ext cx="8611315" cy="365760"/>
        </p:xfrm>
        <a:graphic>
          <a:graphicData uri="http://schemas.openxmlformats.org/drawingml/2006/table">
            <a:tbl>
              <a:tblPr firstRow="1" bandRow="1">
                <a:tableStyleId>{5C22544A-7EE6-4342-B048-85BDC9FD1C3A}</a:tableStyleId>
              </a:tblPr>
              <a:tblGrid>
                <a:gridCol w="8611315"/>
              </a:tblGrid>
              <a:tr h="1821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000000000000000000bfc767ef8bf28c42cbd4bdbafd9aa1b5c3c33c2b089594</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66951964"/>
              </p:ext>
            </p:extLst>
          </p:nvPr>
        </p:nvGraphicFramePr>
        <p:xfrm>
          <a:off x="8053087" y="2869490"/>
          <a:ext cx="1443718" cy="1924458"/>
        </p:xfrm>
        <a:graphic>
          <a:graphicData uri="http://schemas.openxmlformats.org/drawingml/2006/table">
            <a:tbl>
              <a:tblPr firstRow="1" bandRow="1">
                <a:tableStyleId>{5C22544A-7EE6-4342-B048-85BDC9FD1C3A}</a:tableStyleId>
              </a:tblPr>
              <a:tblGrid>
                <a:gridCol w="1443718"/>
              </a:tblGrid>
              <a:tr h="320743">
                <a:tc>
                  <a:txBody>
                    <a:bodyPr/>
                    <a:lstStyle/>
                    <a:p>
                      <a:r>
                        <a:rPr lang="en-US" sz="1200" dirty="0" smtClean="0"/>
                        <a:t>Merkle</a:t>
                      </a:r>
                      <a:r>
                        <a:rPr lang="en-US" sz="1200" baseline="0" dirty="0" smtClean="0"/>
                        <a:t> Hash</a:t>
                      </a:r>
                      <a:endParaRPr lang="en-US" sz="1200" dirty="0"/>
                    </a:p>
                  </a:txBody>
                  <a:tcPr/>
                </a:tc>
              </a:tr>
              <a:tr h="320743">
                <a:tc>
                  <a:txBody>
                    <a:bodyPr/>
                    <a:lstStyle/>
                    <a:p>
                      <a:r>
                        <a:rPr lang="en-US" sz="1200" dirty="0" smtClean="0"/>
                        <a:t>Software Version</a:t>
                      </a:r>
                      <a:endParaRPr lang="en-US" sz="1200" dirty="0"/>
                    </a:p>
                  </a:txBody>
                  <a:tcPr/>
                </a:tc>
              </a:tr>
              <a:tr h="320743">
                <a:tc>
                  <a:txBody>
                    <a:bodyPr/>
                    <a:lstStyle/>
                    <a:p>
                      <a:r>
                        <a:rPr lang="en-US" sz="1200" dirty="0" smtClean="0"/>
                        <a:t>Prev. Hash</a:t>
                      </a:r>
                      <a:endParaRPr lang="en-US" sz="1200" dirty="0"/>
                    </a:p>
                  </a:txBody>
                  <a:tcPr/>
                </a:tc>
              </a:tr>
              <a:tr h="320743">
                <a:tc>
                  <a:txBody>
                    <a:bodyPr/>
                    <a:lstStyle/>
                    <a:p>
                      <a:r>
                        <a:rPr lang="en-US" sz="1200" dirty="0" smtClean="0"/>
                        <a:t>Timestamp</a:t>
                      </a:r>
                      <a:endParaRPr lang="en-US" sz="1200" dirty="0"/>
                    </a:p>
                  </a:txBody>
                  <a:tcPr/>
                </a:tc>
              </a:tr>
              <a:tr h="320743">
                <a:tc>
                  <a:txBody>
                    <a:bodyPr/>
                    <a:lstStyle/>
                    <a:p>
                      <a:r>
                        <a:rPr lang="en-US" sz="1200" dirty="0" smtClean="0"/>
                        <a:t>Difficulty Target</a:t>
                      </a:r>
                      <a:endParaRPr lang="en-US" sz="1200" dirty="0"/>
                    </a:p>
                  </a:txBody>
                  <a:tcPr/>
                </a:tc>
              </a:tr>
              <a:tr h="320743">
                <a:tc>
                  <a:txBody>
                    <a:bodyPr/>
                    <a:lstStyle/>
                    <a:p>
                      <a:r>
                        <a:rPr lang="en-US" sz="1200" dirty="0" smtClean="0"/>
                        <a:t>Nonce</a:t>
                      </a:r>
                      <a:endParaRPr lang="en-US" sz="1200" dirty="0"/>
                    </a:p>
                  </a:txBody>
                  <a:tcPr/>
                </a:tc>
              </a:tr>
            </a:tbl>
          </a:graphicData>
        </a:graphic>
      </p:graphicFrame>
      <p:sp>
        <p:nvSpPr>
          <p:cNvPr id="10" name="TextBox 9"/>
          <p:cNvSpPr txBox="1"/>
          <p:nvPr/>
        </p:nvSpPr>
        <p:spPr>
          <a:xfrm>
            <a:off x="9431914" y="2926179"/>
            <a:ext cx="434898" cy="1569660"/>
          </a:xfrm>
          <a:prstGeom prst="rect">
            <a:avLst/>
          </a:prstGeom>
          <a:noFill/>
        </p:spPr>
        <p:txBody>
          <a:bodyPr wrap="square" rtlCol="0">
            <a:spAutoFit/>
          </a:bodyPr>
          <a:lstStyle/>
          <a:p>
            <a:r>
              <a:rPr lang="en-US" sz="9600" dirty="0" smtClean="0"/>
              <a:t>}</a:t>
            </a:r>
            <a:endParaRPr lang="en-US" sz="9600" dirty="0"/>
          </a:p>
        </p:txBody>
      </p:sp>
      <p:graphicFrame>
        <p:nvGraphicFramePr>
          <p:cNvPr id="11" name="Table 10"/>
          <p:cNvGraphicFramePr>
            <a:graphicFrameLocks noGrp="1"/>
          </p:cNvGraphicFramePr>
          <p:nvPr>
            <p:extLst>
              <p:ext uri="{D42A27DB-BD31-4B8C-83A1-F6EECF244321}">
                <p14:modId xmlns:p14="http://schemas.microsoft.com/office/powerpoint/2010/main" val="993956610"/>
              </p:ext>
            </p:extLst>
          </p:nvPr>
        </p:nvGraphicFramePr>
        <p:xfrm>
          <a:off x="9968046" y="3646299"/>
          <a:ext cx="1647601" cy="370840"/>
        </p:xfrm>
        <a:graphic>
          <a:graphicData uri="http://schemas.openxmlformats.org/drawingml/2006/table">
            <a:tbl>
              <a:tblPr firstRow="1" bandRow="1">
                <a:tableStyleId>{5C22544A-7EE6-4342-B048-85BDC9FD1C3A}</a:tableStyleId>
              </a:tblPr>
              <a:tblGrid>
                <a:gridCol w="1647601"/>
              </a:tblGrid>
              <a:tr h="370840">
                <a:tc>
                  <a:txBody>
                    <a:bodyPr/>
                    <a:lstStyle/>
                    <a:p>
                      <a:r>
                        <a:rPr lang="en-US" sz="1200" dirty="0" smtClean="0"/>
                        <a:t>Hash for Next Block</a:t>
                      </a:r>
                      <a:r>
                        <a:rPr lang="en-US" dirty="0" smtClean="0"/>
                        <a:t> </a:t>
                      </a:r>
                      <a:endParaRPr lang="en-US" dirty="0"/>
                    </a:p>
                  </a:txBody>
                  <a:tcPr/>
                </a:tc>
              </a:tr>
            </a:tbl>
          </a:graphicData>
        </a:graphic>
      </p:graphicFrame>
      <p:sp>
        <p:nvSpPr>
          <p:cNvPr id="12" name="Rectangle 11"/>
          <p:cNvSpPr/>
          <p:nvPr/>
        </p:nvSpPr>
        <p:spPr>
          <a:xfrm>
            <a:off x="2913644" y="6428880"/>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1216733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5844"/>
            <a:ext cx="8596668" cy="750849"/>
          </a:xfrm>
        </p:spPr>
        <p:txBody>
          <a:bodyPr/>
          <a:lstStyle/>
          <a:p>
            <a:r>
              <a:rPr lang="en-US" b="1" dirty="0"/>
              <a:t>Breaking Down Merkle </a:t>
            </a:r>
            <a:r>
              <a:rPr lang="en-US" b="1" dirty="0" smtClean="0"/>
              <a:t>Tree </a:t>
            </a:r>
            <a:endParaRPr lang="en-US" b="1" dirty="0"/>
          </a:p>
        </p:txBody>
      </p:sp>
      <p:sp>
        <p:nvSpPr>
          <p:cNvPr id="3" name="Content Placeholder 2"/>
          <p:cNvSpPr>
            <a:spLocks noGrp="1"/>
          </p:cNvSpPr>
          <p:nvPr>
            <p:ph idx="1"/>
          </p:nvPr>
        </p:nvSpPr>
        <p:spPr>
          <a:xfrm>
            <a:off x="487764" y="856693"/>
            <a:ext cx="10183954" cy="5430643"/>
          </a:xfrm>
        </p:spPr>
        <p:txBody>
          <a:bodyPr>
            <a:normAutofit/>
          </a:bodyPr>
          <a:lstStyle/>
          <a:p>
            <a:r>
              <a:rPr lang="en-US" dirty="0"/>
              <a:t>The Merkle tree is useful because it allows users to verify a specific transaction without downloading the whole </a:t>
            </a:r>
            <a:r>
              <a:rPr lang="en-US" dirty="0" err="1" smtClean="0"/>
              <a:t>Blockchain</a:t>
            </a:r>
            <a:r>
              <a:rPr lang="en-US" dirty="0"/>
              <a:t> (over 350 gigabytes at the end of June 2021</a:t>
            </a:r>
            <a:r>
              <a:rPr lang="en-US" dirty="0" smtClean="0"/>
              <a:t>).</a:t>
            </a:r>
          </a:p>
          <a:p>
            <a:r>
              <a:rPr lang="en-US" dirty="0" smtClean="0"/>
              <a:t>For </a:t>
            </a:r>
            <a:r>
              <a:rPr lang="en-US" dirty="0"/>
              <a:t>example, say that you wanted to verify that transaction T</a:t>
            </a:r>
            <a:r>
              <a:rPr lang="en-US" baseline="-25000" dirty="0"/>
              <a:t>D</a:t>
            </a:r>
            <a:r>
              <a:rPr lang="en-US" dirty="0"/>
              <a:t> is included in the block in the diagram above. </a:t>
            </a:r>
            <a:endParaRPr lang="en-US" dirty="0" smtClean="0"/>
          </a:p>
          <a:p>
            <a:r>
              <a:rPr lang="en-US" dirty="0" smtClean="0"/>
              <a:t>If </a:t>
            </a:r>
            <a:r>
              <a:rPr lang="en-US" dirty="0"/>
              <a:t>you have the root hash (H</a:t>
            </a:r>
            <a:r>
              <a:rPr lang="en-US" baseline="-25000" dirty="0"/>
              <a:t>ABCDEFGH</a:t>
            </a:r>
            <a:r>
              <a:rPr lang="en-US" dirty="0"/>
              <a:t>), the process is like a game of </a:t>
            </a:r>
            <a:r>
              <a:rPr lang="en-US" dirty="0" err="1"/>
              <a:t>sudoku</a:t>
            </a:r>
            <a:r>
              <a:rPr lang="en-US" dirty="0"/>
              <a:t>: you query the network about H</a:t>
            </a:r>
            <a:r>
              <a:rPr lang="en-US" baseline="-25000" dirty="0"/>
              <a:t>D</a:t>
            </a:r>
            <a:r>
              <a:rPr lang="en-US" dirty="0"/>
              <a:t>, and it returns H</a:t>
            </a:r>
            <a:r>
              <a:rPr lang="en-US" baseline="-25000" dirty="0"/>
              <a:t>C</a:t>
            </a:r>
            <a:r>
              <a:rPr lang="en-US" dirty="0"/>
              <a:t>, H</a:t>
            </a:r>
            <a:r>
              <a:rPr lang="en-US" baseline="-25000" dirty="0"/>
              <a:t>AB, </a:t>
            </a:r>
            <a:r>
              <a:rPr lang="en-US" dirty="0"/>
              <a:t>and H</a:t>
            </a:r>
            <a:r>
              <a:rPr lang="en-US" baseline="-25000" dirty="0"/>
              <a:t>EFGH</a:t>
            </a:r>
            <a:r>
              <a:rPr lang="en-US" dirty="0" smtClean="0"/>
              <a:t>.</a:t>
            </a:r>
          </a:p>
          <a:p>
            <a:r>
              <a:rPr lang="en-US" dirty="0" smtClean="0"/>
              <a:t>The </a:t>
            </a:r>
            <a:r>
              <a:rPr lang="en-US" dirty="0"/>
              <a:t>Merkle tree allows you to verify that everything is accounted for with three hashes: given H</a:t>
            </a:r>
            <a:r>
              <a:rPr lang="en-US" baseline="-25000" dirty="0"/>
              <a:t>AB</a:t>
            </a:r>
            <a:r>
              <a:rPr lang="en-US" dirty="0"/>
              <a:t>, H</a:t>
            </a:r>
            <a:r>
              <a:rPr lang="en-US" baseline="-25000" dirty="0"/>
              <a:t>C</a:t>
            </a:r>
            <a:r>
              <a:rPr lang="en-US" dirty="0"/>
              <a:t>, H</a:t>
            </a:r>
            <a:r>
              <a:rPr lang="en-US" baseline="-25000" dirty="0"/>
              <a:t>EFGH, </a:t>
            </a:r>
            <a:r>
              <a:rPr lang="en-US" dirty="0"/>
              <a:t>and the root H</a:t>
            </a:r>
            <a:r>
              <a:rPr lang="en-US" baseline="-25000" dirty="0"/>
              <a:t>ABCDEFGH</a:t>
            </a:r>
            <a:r>
              <a:rPr lang="en-US" dirty="0"/>
              <a:t>, H</a:t>
            </a:r>
            <a:r>
              <a:rPr lang="en-US" baseline="-25000" dirty="0"/>
              <a:t>D</a:t>
            </a:r>
            <a:r>
              <a:rPr lang="en-US" dirty="0"/>
              <a:t> (the only missing hash) has to be present in the data.</a:t>
            </a:r>
            <a:endParaRPr lang="en-IN" dirty="0"/>
          </a:p>
        </p:txBody>
      </p:sp>
      <p:sp>
        <p:nvSpPr>
          <p:cNvPr id="5" name="AutoShape 4" descr="Merkle Tree"/>
          <p:cNvSpPr>
            <a:spLocks noChangeAspect="1" noChangeArrowheads="1"/>
          </p:cNvSpPr>
          <p:nvPr/>
        </p:nvSpPr>
        <p:spPr bwMode="auto">
          <a:xfrm>
            <a:off x="2608844" y="408184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048" y="3572014"/>
            <a:ext cx="6197386" cy="3136775"/>
          </a:xfrm>
          <a:prstGeom prst="rect">
            <a:avLst/>
          </a:prstGeom>
        </p:spPr>
      </p:pic>
    </p:spTree>
    <p:extLst>
      <p:ext uri="{BB962C8B-B14F-4D97-AF65-F5344CB8AC3E}">
        <p14:creationId xmlns:p14="http://schemas.microsoft.com/office/powerpoint/2010/main" val="2796501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err="1"/>
              <a:t>Blockchain</a:t>
            </a:r>
            <a:r>
              <a:rPr lang="en-US" b="1" dirty="0"/>
              <a:t> </a:t>
            </a:r>
            <a:r>
              <a:rPr lang="en-US" b="1" dirty="0" smtClean="0"/>
              <a:t>Architecture</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sz="2400" b="1" dirty="0"/>
              <a:t>Genesis Block in </a:t>
            </a:r>
            <a:r>
              <a:rPr lang="en-US" sz="2400" b="1" dirty="0" err="1" smtClean="0"/>
              <a:t>Blockchain</a:t>
            </a:r>
            <a:r>
              <a:rPr lang="en-US" sz="2400" b="1" dirty="0" smtClean="0"/>
              <a:t>: </a:t>
            </a:r>
          </a:p>
          <a:p>
            <a:pPr lvl="1" fontAlgn="base"/>
            <a:r>
              <a:rPr lang="en-US" sz="2000" dirty="0"/>
              <a:t>The Genesis block in </a:t>
            </a:r>
            <a:r>
              <a:rPr lang="en-US" sz="2000" dirty="0" err="1"/>
              <a:t>blockchain</a:t>
            </a:r>
            <a:r>
              <a:rPr lang="en-US" sz="2000" dirty="0"/>
              <a:t> refers to the very first block created in a </a:t>
            </a:r>
            <a:r>
              <a:rPr lang="en-US" sz="2000" dirty="0" err="1"/>
              <a:t>blockchain</a:t>
            </a:r>
            <a:r>
              <a:rPr lang="en-US" sz="2000" dirty="0"/>
              <a:t> network. It serves as the foundation and starting point of the entire </a:t>
            </a:r>
            <a:r>
              <a:rPr lang="en-US" sz="2000" dirty="0" err="1"/>
              <a:t>blockchain</a:t>
            </a:r>
            <a:r>
              <a:rPr lang="en-US" sz="2000" dirty="0" smtClean="0"/>
              <a:t>.</a:t>
            </a:r>
          </a:p>
          <a:p>
            <a:pPr fontAlgn="base"/>
            <a:r>
              <a:rPr lang="en-US" sz="2400" b="1" dirty="0" smtClean="0"/>
              <a:t>Header:</a:t>
            </a:r>
            <a:r>
              <a:rPr lang="en-US" sz="2400" dirty="0" smtClean="0"/>
              <a:t> </a:t>
            </a:r>
          </a:p>
          <a:p>
            <a:pPr lvl="1" fontAlgn="base"/>
            <a:r>
              <a:rPr lang="en-US" sz="2000" dirty="0" smtClean="0"/>
              <a:t>It is used to identify the particular block in the entire </a:t>
            </a:r>
            <a:r>
              <a:rPr lang="en-US" sz="2000" dirty="0" err="1" smtClean="0"/>
              <a:t>blockchain</a:t>
            </a:r>
            <a:r>
              <a:rPr lang="en-US" sz="2000" dirty="0" smtClean="0"/>
              <a:t>. </a:t>
            </a:r>
          </a:p>
          <a:p>
            <a:pPr lvl="1" fontAlgn="base"/>
            <a:r>
              <a:rPr lang="en-US" sz="2000" dirty="0" smtClean="0"/>
              <a:t>It handles all blocks in the </a:t>
            </a:r>
            <a:r>
              <a:rPr lang="en-US" sz="2000" dirty="0" err="1" smtClean="0"/>
              <a:t>blockchain</a:t>
            </a:r>
            <a:r>
              <a:rPr lang="en-US" sz="2000" dirty="0" smtClean="0"/>
              <a:t>.</a:t>
            </a:r>
          </a:p>
          <a:p>
            <a:pPr lvl="1" fontAlgn="base"/>
            <a:r>
              <a:rPr lang="en-US" sz="2000" dirty="0" smtClean="0"/>
              <a:t>A block header is hashed periodically by miners by changing the nonce value as part of normal mining activity, also Three sets of block metadata are contained in the block header.</a:t>
            </a:r>
          </a:p>
          <a:p>
            <a:pPr fontAlgn="base"/>
            <a:r>
              <a:rPr lang="en-US" sz="2400" b="1" dirty="0" smtClean="0"/>
              <a:t>Previous Block Address/ Hash:</a:t>
            </a:r>
            <a:r>
              <a:rPr lang="en-US" sz="2400" dirty="0" smtClean="0"/>
              <a:t> </a:t>
            </a:r>
          </a:p>
          <a:p>
            <a:pPr lvl="1" fontAlgn="base"/>
            <a:r>
              <a:rPr lang="en-US" sz="2000" dirty="0" smtClean="0"/>
              <a:t>It is used to connect the i+1</a:t>
            </a:r>
            <a:r>
              <a:rPr lang="en-US" sz="2000" baseline="30000" dirty="0" smtClean="0"/>
              <a:t>th</a:t>
            </a:r>
            <a:r>
              <a:rPr lang="en-US" sz="2000" dirty="0" smtClean="0"/>
              <a:t> block to the </a:t>
            </a:r>
            <a:r>
              <a:rPr lang="en-US" sz="2000" dirty="0" err="1" smtClean="0"/>
              <a:t>i</a:t>
            </a:r>
            <a:r>
              <a:rPr lang="en-US" sz="2000" baseline="30000" dirty="0" err="1" smtClean="0"/>
              <a:t>th</a:t>
            </a:r>
            <a:r>
              <a:rPr lang="en-US" sz="2000" dirty="0" smtClean="0"/>
              <a:t> block using the hash. In short, it is a reference to the hash of the previous (parent) block in the chain.</a:t>
            </a:r>
          </a:p>
          <a:p>
            <a:pPr lvl="1" fontAlgn="base"/>
            <a:endParaRPr lang="en-US" sz="2000" dirty="0" smtClean="0"/>
          </a:p>
          <a:p>
            <a:pPr lvl="1" fontAlgn="base"/>
            <a:endParaRPr lang="en-US" sz="2000" b="1" dirty="0"/>
          </a:p>
        </p:txBody>
      </p:sp>
    </p:spTree>
    <p:extLst>
      <p:ext uri="{BB962C8B-B14F-4D97-AF65-F5344CB8AC3E}">
        <p14:creationId xmlns:p14="http://schemas.microsoft.com/office/powerpoint/2010/main" val="2286926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err="1"/>
              <a:t>Blockchain</a:t>
            </a:r>
            <a:r>
              <a:rPr lang="en-US" b="1" dirty="0"/>
              <a:t> </a:t>
            </a:r>
            <a:r>
              <a:rPr lang="en-US" b="1" dirty="0" smtClean="0"/>
              <a:t>Architecture</a:t>
            </a:r>
            <a:endParaRPr lang="en-US" dirty="0"/>
          </a:p>
        </p:txBody>
      </p:sp>
      <p:sp>
        <p:nvSpPr>
          <p:cNvPr id="3" name="Content Placeholder 2"/>
          <p:cNvSpPr>
            <a:spLocks noGrp="1"/>
          </p:cNvSpPr>
          <p:nvPr>
            <p:ph idx="1"/>
          </p:nvPr>
        </p:nvSpPr>
        <p:spPr>
          <a:xfrm>
            <a:off x="838200" y="1825624"/>
            <a:ext cx="10515600" cy="4597753"/>
          </a:xfrm>
        </p:spPr>
        <p:txBody>
          <a:bodyPr>
            <a:normAutofit fontScale="85000" lnSpcReduction="10000"/>
          </a:bodyPr>
          <a:lstStyle/>
          <a:p>
            <a:pPr fontAlgn="base"/>
            <a:r>
              <a:rPr lang="en-US" sz="2400" b="1" dirty="0" smtClean="0"/>
              <a:t>Timestamp: </a:t>
            </a:r>
          </a:p>
          <a:p>
            <a:pPr lvl="1" fontAlgn="base"/>
            <a:r>
              <a:rPr lang="en-US" sz="2000" dirty="0" smtClean="0"/>
              <a:t>It is a system verify the data into the block and assigns a time or date of creation for digital documents. </a:t>
            </a:r>
          </a:p>
          <a:p>
            <a:pPr lvl="1" fontAlgn="base"/>
            <a:r>
              <a:rPr lang="en-US" sz="2000" dirty="0" smtClean="0"/>
              <a:t>The timestamp is a string of characters that uniquely identifies the document or event and indicates when it was created.</a:t>
            </a:r>
          </a:p>
          <a:p>
            <a:pPr fontAlgn="base"/>
            <a:r>
              <a:rPr lang="en-US" sz="2000" b="1" dirty="0" smtClean="0"/>
              <a:t>Nonce: </a:t>
            </a:r>
          </a:p>
          <a:p>
            <a:pPr lvl="1" fontAlgn="base"/>
            <a:r>
              <a:rPr lang="en-US" sz="2000" dirty="0" smtClean="0"/>
              <a:t>A nonce number which uses only once. It is a central part of the proof of work in the block. </a:t>
            </a:r>
          </a:p>
          <a:p>
            <a:pPr lvl="1" fontAlgn="base"/>
            <a:r>
              <a:rPr lang="en-US" sz="2000" dirty="0" smtClean="0"/>
              <a:t>It is compared to the live target if it is smaller or equal to the current target. People who mine, test, and eliminate many Nonce per second until they find that Valuable Nonce is valid.</a:t>
            </a:r>
          </a:p>
          <a:p>
            <a:pPr fontAlgn="base"/>
            <a:r>
              <a:rPr lang="en-US" sz="2000" b="1" dirty="0" smtClean="0"/>
              <a:t>Merkel Root:</a:t>
            </a:r>
          </a:p>
          <a:p>
            <a:pPr lvl="1" fontAlgn="base"/>
            <a:r>
              <a:rPr lang="en-US" sz="2000" dirty="0" smtClean="0"/>
              <a:t>It is a type of data structure frame of different blocks of data. </a:t>
            </a:r>
          </a:p>
          <a:p>
            <a:pPr lvl="1" fontAlgn="base"/>
            <a:r>
              <a:rPr lang="en-US" sz="2000" dirty="0" smtClean="0"/>
              <a:t>A </a:t>
            </a:r>
            <a:r>
              <a:rPr lang="en-US" sz="2000" u="sng" dirty="0" smtClean="0">
                <a:hlinkClick r:id="rId2"/>
              </a:rPr>
              <a:t>Merkle Tree</a:t>
            </a:r>
            <a:r>
              <a:rPr lang="en-US" sz="2000" dirty="0" smtClean="0"/>
              <a:t> stores all the transactions in a block by producing a digital fingerprint of the entire transaction. It allows the users to verify whether a transaction can be included in a block or not.</a:t>
            </a:r>
          </a:p>
          <a:p>
            <a:endParaRPr lang="en-US" sz="2000" dirty="0"/>
          </a:p>
        </p:txBody>
      </p:sp>
    </p:spTree>
    <p:extLst>
      <p:ext uri="{BB962C8B-B14F-4D97-AF65-F5344CB8AC3E}">
        <p14:creationId xmlns:p14="http://schemas.microsoft.com/office/powerpoint/2010/main" val="1756609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Cryptographic Hash </a:t>
            </a:r>
            <a:r>
              <a:rPr lang="en-IN" dirty="0" smtClean="0"/>
              <a:t>Functions in </a:t>
            </a:r>
            <a:r>
              <a:rPr lang="en-IN" dirty="0" err="1" smtClean="0"/>
              <a:t>Blockchain</a:t>
            </a:r>
            <a:endParaRPr lang="en-IN" dirty="0"/>
          </a:p>
        </p:txBody>
      </p:sp>
      <p:sp>
        <p:nvSpPr>
          <p:cNvPr id="3" name="Content Placeholder 2"/>
          <p:cNvSpPr>
            <a:spLocks noGrp="1"/>
          </p:cNvSpPr>
          <p:nvPr>
            <p:ph idx="1"/>
          </p:nvPr>
        </p:nvSpPr>
        <p:spPr/>
        <p:txBody>
          <a:bodyPr>
            <a:normAutofit/>
          </a:bodyPr>
          <a:lstStyle/>
          <a:p>
            <a:r>
              <a:rPr lang="en-US" sz="2400" dirty="0"/>
              <a:t>Cryptographic hash function in </a:t>
            </a:r>
            <a:r>
              <a:rPr lang="en-US" sz="2400" dirty="0" err="1"/>
              <a:t>Blockchain</a:t>
            </a:r>
            <a:r>
              <a:rPr lang="en-US" sz="2400" dirty="0"/>
              <a:t> is a way to secure the message block and is used to connect the blocks in a chain. </a:t>
            </a:r>
            <a:endParaRPr lang="en-US" sz="2400" dirty="0" smtClean="0"/>
          </a:p>
          <a:p>
            <a:r>
              <a:rPr lang="en-US" sz="2400" dirty="0" smtClean="0"/>
              <a:t>Briefly</a:t>
            </a:r>
            <a:r>
              <a:rPr lang="en-US" sz="2400" dirty="0"/>
              <a:t>, In the </a:t>
            </a:r>
            <a:r>
              <a:rPr lang="en-US" sz="2400" dirty="0" err="1"/>
              <a:t>blockchain</a:t>
            </a:r>
            <a:r>
              <a:rPr lang="en-US" sz="2400" dirty="0"/>
              <a:t>, each block contains its own block hash and a hash of its previous block. </a:t>
            </a:r>
            <a:endParaRPr lang="en-US" sz="2400" dirty="0" smtClean="0"/>
          </a:p>
          <a:p>
            <a:r>
              <a:rPr lang="en-US" sz="2400" dirty="0" smtClean="0"/>
              <a:t>Which </a:t>
            </a:r>
            <a:r>
              <a:rPr lang="en-US" sz="2400" dirty="0"/>
              <a:t>helps them to form a cryptographically secured linear chain of blocks.</a:t>
            </a:r>
            <a:endParaRPr lang="en-IN" sz="2400" dirty="0"/>
          </a:p>
        </p:txBody>
      </p:sp>
    </p:spTree>
    <p:extLst>
      <p:ext uri="{BB962C8B-B14F-4D97-AF65-F5344CB8AC3E}">
        <p14:creationId xmlns:p14="http://schemas.microsoft.com/office/powerpoint/2010/main" val="2608533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Hashing?</a:t>
            </a:r>
            <a:br>
              <a:rPr lang="en-IN" b="1" dirty="0"/>
            </a:br>
            <a:endParaRPr lang="en-IN" dirty="0"/>
          </a:p>
        </p:txBody>
      </p:sp>
      <p:sp>
        <p:nvSpPr>
          <p:cNvPr id="3" name="Content Placeholder 2"/>
          <p:cNvSpPr>
            <a:spLocks noGrp="1"/>
          </p:cNvSpPr>
          <p:nvPr>
            <p:ph idx="1"/>
          </p:nvPr>
        </p:nvSpPr>
        <p:spPr/>
        <p:txBody>
          <a:bodyPr>
            <a:normAutofit/>
          </a:bodyPr>
          <a:lstStyle/>
          <a:p>
            <a:r>
              <a:rPr lang="en-US" sz="2400" dirty="0"/>
              <a:t>Hashing is converting an original piece of data into a digest or hash. The process uses </a:t>
            </a:r>
            <a:r>
              <a:rPr lang="en-US" sz="2400" b="1" dirty="0"/>
              <a:t>cryptographic hash functions</a:t>
            </a:r>
            <a:r>
              <a:rPr lang="en-US" sz="2400" dirty="0"/>
              <a:t> for the irreversible conversion of the message.</a:t>
            </a:r>
          </a:p>
          <a:p>
            <a:r>
              <a:rPr lang="en-US" sz="2400" dirty="0"/>
              <a:t/>
            </a:r>
            <a:br>
              <a:rPr lang="en-US" sz="2400" dirty="0"/>
            </a:br>
            <a:endParaRPr lang="en-IN" sz="2400" dirty="0"/>
          </a:p>
        </p:txBody>
      </p:sp>
      <p:pic>
        <p:nvPicPr>
          <p:cNvPr id="2050" name="Picture 2" descr="has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40" y="3399150"/>
            <a:ext cx="8935577" cy="17523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7730" y="5101274"/>
            <a:ext cx="9968247" cy="276999"/>
          </a:xfrm>
          <a:prstGeom prst="rect">
            <a:avLst/>
          </a:prstGeom>
        </p:spPr>
        <p:txBody>
          <a:bodyPr wrap="square">
            <a:spAutoFit/>
          </a:bodyPr>
          <a:lstStyle/>
          <a:p>
            <a:pPr algn="ctr"/>
            <a:r>
              <a:rPr lang="en-IN" sz="1200" dirty="0" smtClean="0"/>
              <a:t>Source: https</a:t>
            </a:r>
            <a:r>
              <a:rPr lang="en-IN" sz="1200" dirty="0"/>
              <a:t>://www.shiksha.com/online-courses/articles/cryptographic-hash-functions-in-blockchain/</a:t>
            </a:r>
          </a:p>
        </p:txBody>
      </p:sp>
    </p:spTree>
    <p:extLst>
      <p:ext uri="{BB962C8B-B14F-4D97-AF65-F5344CB8AC3E}">
        <p14:creationId xmlns:p14="http://schemas.microsoft.com/office/powerpoint/2010/main" val="1575535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73" y="215321"/>
            <a:ext cx="8596668" cy="835520"/>
          </a:xfrm>
        </p:spPr>
        <p:txBody>
          <a:bodyPr>
            <a:normAutofit fontScale="90000"/>
          </a:bodyPr>
          <a:lstStyle/>
          <a:p>
            <a:r>
              <a:rPr lang="en-US" b="1" dirty="0"/>
              <a:t>What are Cryptographic Hash Functions?</a:t>
            </a:r>
            <a:br>
              <a:rPr lang="en-US" b="1" dirty="0"/>
            </a:br>
            <a:endParaRPr lang="en-IN" dirty="0"/>
          </a:p>
        </p:txBody>
      </p:sp>
      <p:sp>
        <p:nvSpPr>
          <p:cNvPr id="3" name="Content Placeholder 2"/>
          <p:cNvSpPr>
            <a:spLocks noGrp="1"/>
          </p:cNvSpPr>
          <p:nvPr>
            <p:ph idx="1"/>
          </p:nvPr>
        </p:nvSpPr>
        <p:spPr>
          <a:xfrm>
            <a:off x="677334" y="1137425"/>
            <a:ext cx="8596668" cy="4806176"/>
          </a:xfrm>
        </p:spPr>
        <p:txBody>
          <a:bodyPr/>
          <a:lstStyle/>
          <a:p>
            <a:r>
              <a:rPr lang="en-US" dirty="0"/>
              <a:t>The hash function applies to the message to generate a message digest, a fixed-size hexadecimal output. </a:t>
            </a:r>
          </a:p>
          <a:p>
            <a:r>
              <a:rPr lang="en-US" dirty="0"/>
              <a:t>It takes an arbitrary size input as a message. </a:t>
            </a:r>
            <a:r>
              <a:rPr lang="en-US" dirty="0">
                <a:solidFill>
                  <a:srgbClr val="FF0000"/>
                </a:solidFill>
              </a:rPr>
              <a:t>INPUT </a:t>
            </a:r>
            <a:r>
              <a:rPr lang="en-US" dirty="0" smtClean="0">
                <a:solidFill>
                  <a:srgbClr val="FF0000"/>
                </a:solidFill>
              </a:rPr>
              <a:t>M:The</a:t>
            </a:r>
            <a:r>
              <a:rPr lang="en-US" dirty="0">
                <a:solidFill>
                  <a:srgbClr val="FF0000"/>
                </a:solidFill>
              </a:rPr>
              <a:t> </a:t>
            </a:r>
            <a:r>
              <a:rPr lang="en-US" b="1" dirty="0">
                <a:solidFill>
                  <a:srgbClr val="FF0000"/>
                </a:solidFill>
              </a:rPr>
              <a:t>Message</a:t>
            </a:r>
            <a:endParaRPr lang="en-US" dirty="0">
              <a:solidFill>
                <a:srgbClr val="FF0000"/>
              </a:solidFill>
            </a:endParaRPr>
          </a:p>
          <a:p>
            <a:r>
              <a:rPr lang="en-US" dirty="0"/>
              <a:t>Uses a Cryptographic hash function H to encrypt the message M.</a:t>
            </a:r>
          </a:p>
          <a:p>
            <a:r>
              <a:rPr lang="en-US" dirty="0"/>
              <a:t>Generates the output called</a:t>
            </a:r>
            <a:r>
              <a:rPr lang="en-US" dirty="0">
                <a:solidFill>
                  <a:srgbClr val="FF0000"/>
                </a:solidFill>
              </a:rPr>
              <a:t> </a:t>
            </a:r>
            <a:r>
              <a:rPr lang="en-US" b="1" dirty="0">
                <a:solidFill>
                  <a:srgbClr val="FF0000"/>
                </a:solidFill>
              </a:rPr>
              <a:t>Digest</a:t>
            </a:r>
            <a:r>
              <a:rPr lang="en-US" b="1" dirty="0"/>
              <a:t>. </a:t>
            </a:r>
            <a:endParaRPr lang="en-US" dirty="0"/>
          </a:p>
          <a:p>
            <a:pPr marL="1828800" lvl="4" indent="0">
              <a:buNone/>
            </a:pPr>
            <a:r>
              <a:rPr lang="en-US" sz="2000" b="1" dirty="0" smtClean="0">
                <a:solidFill>
                  <a:srgbClr val="FF0000"/>
                </a:solidFill>
              </a:rPr>
              <a:t>             H(M</a:t>
            </a:r>
            <a:r>
              <a:rPr lang="en-US" sz="2000" b="1" dirty="0">
                <a:solidFill>
                  <a:srgbClr val="FF0000"/>
                </a:solidFill>
              </a:rPr>
              <a:t>) = </a:t>
            </a:r>
            <a:r>
              <a:rPr lang="en-US" sz="2000" b="1" dirty="0" smtClean="0">
                <a:solidFill>
                  <a:srgbClr val="FF0000"/>
                </a:solidFill>
              </a:rPr>
              <a:t>Digest</a:t>
            </a:r>
          </a:p>
          <a:p>
            <a:pPr marL="1828800" lvl="4" indent="0">
              <a:buNone/>
            </a:pPr>
            <a:endParaRPr lang="en-US" sz="2000" dirty="0">
              <a:solidFill>
                <a:srgbClr val="FF0000"/>
              </a:solidFill>
            </a:endParaRPr>
          </a:p>
          <a:p>
            <a:r>
              <a:rPr lang="en-US" dirty="0"/>
              <a:t>Cryptographic hash functions are irreversible. That means it’s a </a:t>
            </a:r>
            <a:r>
              <a:rPr lang="en-US" b="1" dirty="0"/>
              <a:t>1-way function,</a:t>
            </a:r>
            <a:r>
              <a:rPr lang="en-US" dirty="0"/>
              <a:t> and one</a:t>
            </a:r>
            <a:r>
              <a:rPr lang="en-US" b="1" dirty="0"/>
              <a:t> can’t generate the message back using the digest.</a:t>
            </a:r>
            <a:endParaRPr lang="en-US" dirty="0"/>
          </a:p>
          <a:p>
            <a:r>
              <a:rPr lang="en-US" dirty="0"/>
              <a:t>There are a bunch of cryptographic hash functions. For example, SHA-224, SHA-256, SHA-512, KECCAK-256, Whirlpool, etc.</a:t>
            </a:r>
          </a:p>
          <a:p>
            <a:endParaRPr lang="en-IN" dirty="0"/>
          </a:p>
        </p:txBody>
      </p:sp>
      <p:sp>
        <p:nvSpPr>
          <p:cNvPr id="4" name="Rectangle 3"/>
          <p:cNvSpPr/>
          <p:nvPr/>
        </p:nvSpPr>
        <p:spPr>
          <a:xfrm>
            <a:off x="2913644" y="6428880"/>
            <a:ext cx="4311804" cy="276999"/>
          </a:xfrm>
          <a:prstGeom prst="rect">
            <a:avLst/>
          </a:prstGeom>
        </p:spPr>
        <p:txBody>
          <a:bodyPr wrap="square">
            <a:spAutoFit/>
          </a:bodyPr>
          <a:lstStyle/>
          <a:p>
            <a:r>
              <a:rPr lang="en-US" sz="1200" dirty="0"/>
              <a:t>https://www.investopedia.com/terms/m/merkle-tree.asp</a:t>
            </a:r>
          </a:p>
        </p:txBody>
      </p:sp>
    </p:spTree>
    <p:extLst>
      <p:ext uri="{BB962C8B-B14F-4D97-AF65-F5344CB8AC3E}">
        <p14:creationId xmlns:p14="http://schemas.microsoft.com/office/powerpoint/2010/main" val="2213711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6.googleusercontent.com/pTws0WgY-kaCb72ZyDrX_2J2k3a730418b67q_DXMrLlNS1vG8NkuWk15zjtIfJwHLrdBvfXWJgA0ZSeAWJvhXrct0HPO1BgM6lXYzbRUkh6nqAckdX4-BVb2wt-Iveq2K__jlY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158" y="933225"/>
            <a:ext cx="8395997" cy="4540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60609" y="5590671"/>
            <a:ext cx="9968247" cy="276999"/>
          </a:xfrm>
          <a:prstGeom prst="rect">
            <a:avLst/>
          </a:prstGeom>
        </p:spPr>
        <p:txBody>
          <a:bodyPr wrap="square">
            <a:spAutoFit/>
          </a:bodyPr>
          <a:lstStyle/>
          <a:p>
            <a:pPr algn="ctr"/>
            <a:r>
              <a:rPr lang="en-IN" sz="1200" dirty="0" smtClean="0"/>
              <a:t>Source: https</a:t>
            </a:r>
            <a:r>
              <a:rPr lang="en-IN" sz="1200" dirty="0"/>
              <a:t>://www.shiksha.com/online-courses/articles/cryptographic-hash-functions-in-blockchain/</a:t>
            </a:r>
          </a:p>
        </p:txBody>
      </p:sp>
    </p:spTree>
    <p:extLst>
      <p:ext uri="{BB962C8B-B14F-4D97-AF65-F5344CB8AC3E}">
        <p14:creationId xmlns:p14="http://schemas.microsoft.com/office/powerpoint/2010/main" val="2312983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Properties of Cryptographic Hash </a:t>
            </a:r>
            <a:r>
              <a:rPr lang="en-US" b="1" dirty="0" smtClean="0"/>
              <a:t>Functions</a:t>
            </a:r>
            <a:endParaRPr lang="en-IN" dirty="0"/>
          </a:p>
        </p:txBody>
      </p:sp>
      <p:sp>
        <p:nvSpPr>
          <p:cNvPr id="3" name="Content Placeholder 2"/>
          <p:cNvSpPr>
            <a:spLocks noGrp="1"/>
          </p:cNvSpPr>
          <p:nvPr>
            <p:ph idx="1"/>
          </p:nvPr>
        </p:nvSpPr>
        <p:spPr/>
        <p:txBody>
          <a:bodyPr>
            <a:normAutofit/>
          </a:bodyPr>
          <a:lstStyle/>
          <a:p>
            <a:r>
              <a:rPr lang="en-US" sz="2000" dirty="0"/>
              <a:t>The process of hashing secures the message and makes the computation easy. It compresses the message into hash/digest, which is efficient for computation and communication. Briefly, </a:t>
            </a:r>
          </a:p>
          <a:p>
            <a:r>
              <a:rPr lang="en-US" sz="2000" dirty="0"/>
              <a:t>Above all, below are the properties of cryptographic hash functions.</a:t>
            </a:r>
          </a:p>
          <a:p>
            <a:pPr marL="800100" lvl="1" indent="-342900">
              <a:buFont typeface="+mj-lt"/>
              <a:buAutoNum type="arabicPeriod"/>
            </a:pPr>
            <a:r>
              <a:rPr lang="en-IN" sz="2000" dirty="0"/>
              <a:t>Deterministic</a:t>
            </a:r>
          </a:p>
          <a:p>
            <a:pPr marL="800100" lvl="1" indent="-342900">
              <a:buFont typeface="+mj-lt"/>
              <a:buAutoNum type="arabicPeriod"/>
            </a:pPr>
            <a:r>
              <a:rPr lang="en-US" sz="2000" dirty="0" smtClean="0"/>
              <a:t>Unique </a:t>
            </a:r>
            <a:r>
              <a:rPr lang="en-US" sz="2000" dirty="0"/>
              <a:t>output (or hash</a:t>
            </a:r>
            <a:r>
              <a:rPr lang="en-US" sz="2000" dirty="0" smtClean="0"/>
              <a:t>)</a:t>
            </a:r>
            <a:endParaRPr lang="en-US" sz="2000" dirty="0"/>
          </a:p>
          <a:p>
            <a:pPr marL="800100" lvl="1" indent="-342900">
              <a:buFont typeface="+mj-lt"/>
              <a:buAutoNum type="arabicPeriod"/>
            </a:pPr>
            <a:r>
              <a:rPr lang="en-US" sz="2000" dirty="0" smtClean="0"/>
              <a:t>One-way function (Irreversible)</a:t>
            </a:r>
            <a:endParaRPr lang="en-US" sz="2000" dirty="0"/>
          </a:p>
          <a:p>
            <a:pPr marL="800100" lvl="1" indent="-342900">
              <a:buFont typeface="+mj-lt"/>
              <a:buAutoNum type="arabicPeriod"/>
            </a:pPr>
            <a:r>
              <a:rPr lang="en-US" sz="2000" dirty="0" smtClean="0"/>
              <a:t>Collision Resistant</a:t>
            </a:r>
          </a:p>
          <a:p>
            <a:pPr marL="800100" lvl="1" indent="-342900">
              <a:buFont typeface="+mj-lt"/>
              <a:buAutoNum type="arabicPeriod"/>
            </a:pPr>
            <a:r>
              <a:rPr lang="en-US" sz="2000" dirty="0" smtClean="0"/>
              <a:t>Avalanche Effect</a:t>
            </a:r>
            <a:endParaRPr lang="en-IN" sz="2000" dirty="0"/>
          </a:p>
        </p:txBody>
      </p:sp>
    </p:spTree>
    <p:extLst>
      <p:ext uri="{BB962C8B-B14F-4D97-AF65-F5344CB8AC3E}">
        <p14:creationId xmlns:p14="http://schemas.microsoft.com/office/powerpoint/2010/main" val="542119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394</TotalTime>
  <Words>743</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Cryptographic Hash Functions &amp; Markle Tree  </vt:lpstr>
      <vt:lpstr> Block chain Architecture</vt:lpstr>
      <vt:lpstr> Blockchain Architecture</vt:lpstr>
      <vt:lpstr> Blockchain Architecture</vt:lpstr>
      <vt:lpstr>Cryptographic Hash Functions in Blockchain</vt:lpstr>
      <vt:lpstr>What is Hashing? </vt:lpstr>
      <vt:lpstr>What are Cryptographic Hash Functions? </vt:lpstr>
      <vt:lpstr>PowerPoint Presentation</vt:lpstr>
      <vt:lpstr>Properties of Cryptographic Hash Functions</vt:lpstr>
      <vt:lpstr>Properties of Cryptographic Hash Functions</vt:lpstr>
      <vt:lpstr>Properties of Cryptographic Hash Functions</vt:lpstr>
      <vt:lpstr>Properties of Cryptographic Hash Functions</vt:lpstr>
      <vt:lpstr>Properties of Cryptographic Hash Functions</vt:lpstr>
      <vt:lpstr>Properties of Cryptographic Hash Functions</vt:lpstr>
      <vt:lpstr>Properties of Cryptographic Hash Functions</vt:lpstr>
      <vt:lpstr>Merkle Tree</vt:lpstr>
      <vt:lpstr>Merkle Tree</vt:lpstr>
      <vt:lpstr>Merkle Tree</vt:lpstr>
      <vt:lpstr>Breaking Down Merkle Tree</vt:lpstr>
      <vt:lpstr>Breaking Down Merkle Tree</vt:lpstr>
      <vt:lpstr>Breaking Down Merkle Tree</vt:lpstr>
      <vt:lpstr>Breaking Down Merkle Tree </vt:lpstr>
      <vt:lpstr>Breaking Down Merkle Tree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 Functions</dc:title>
  <dc:creator>STUDENT</dc:creator>
  <cp:lastModifiedBy>Windows User</cp:lastModifiedBy>
  <cp:revision>45</cp:revision>
  <dcterms:created xsi:type="dcterms:W3CDTF">2023-07-20T04:56:21Z</dcterms:created>
  <dcterms:modified xsi:type="dcterms:W3CDTF">2023-08-01T09:13:57Z</dcterms:modified>
</cp:coreProperties>
</file>