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96"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39ED8-BD3D-42E6-BDEE-4652D5D6BCC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426797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39ED8-BD3D-42E6-BDEE-4652D5D6BCC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192418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39ED8-BD3D-42E6-BDEE-4652D5D6BCC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253578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39ED8-BD3D-42E6-BDEE-4652D5D6BCC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54016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39ED8-BD3D-42E6-BDEE-4652D5D6BCC2}"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277494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39ED8-BD3D-42E6-BDEE-4652D5D6BCC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107104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39ED8-BD3D-42E6-BDEE-4652D5D6BCC2}"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164044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39ED8-BD3D-42E6-BDEE-4652D5D6BCC2}"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212436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39ED8-BD3D-42E6-BDEE-4652D5D6BCC2}"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262199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39ED8-BD3D-42E6-BDEE-4652D5D6BCC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94079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39ED8-BD3D-42E6-BDEE-4652D5D6BCC2}"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0B42C-D6AC-4746-9286-4D59A739D5DE}" type="slidenum">
              <a:rPr lang="en-US" smtClean="0"/>
              <a:t>‹#›</a:t>
            </a:fld>
            <a:endParaRPr lang="en-US"/>
          </a:p>
        </p:txBody>
      </p:sp>
    </p:spTree>
    <p:extLst>
      <p:ext uri="{BB962C8B-B14F-4D97-AF65-F5344CB8AC3E}">
        <p14:creationId xmlns:p14="http://schemas.microsoft.com/office/powerpoint/2010/main" val="4725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39ED8-BD3D-42E6-BDEE-4652D5D6BCC2}" type="datetimeFigureOut">
              <a:rPr lang="en-US" smtClean="0"/>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0B42C-D6AC-4746-9286-4D59A739D5DE}" type="slidenum">
              <a:rPr lang="en-US" smtClean="0"/>
              <a:t>‹#›</a:t>
            </a:fld>
            <a:endParaRPr lang="en-US"/>
          </a:p>
        </p:txBody>
      </p:sp>
    </p:spTree>
    <p:extLst>
      <p:ext uri="{BB962C8B-B14F-4D97-AF65-F5344CB8AC3E}">
        <p14:creationId xmlns:p14="http://schemas.microsoft.com/office/powerpoint/2010/main" val="384859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Ethereum" TargetMode="External"/><Relationship Id="rId2" Type="http://schemas.openxmlformats.org/officeDocument/2006/relationships/hyperlink" Target="https://en.wikipedia.org/wiki/Litecoi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urchasing_power" TargetMode="External"/><Relationship Id="rId7" Type="http://schemas.openxmlformats.org/officeDocument/2006/relationships/hyperlink" Target="https://en.wikipedia.org/wiki/Do_Kwon" TargetMode="External"/><Relationship Id="rId2" Type="http://schemas.openxmlformats.org/officeDocument/2006/relationships/hyperlink" Target="https://en.wikipedia.org/wiki/Stablecoin" TargetMode="External"/><Relationship Id="rId1" Type="http://schemas.openxmlformats.org/officeDocument/2006/relationships/slideLayout" Target="../slideLayouts/slideLayout2.xml"/><Relationship Id="rId6" Type="http://schemas.openxmlformats.org/officeDocument/2006/relationships/hyperlink" Target="https://en.wikipedia.org/wiki/Interpol_red_notice" TargetMode="External"/><Relationship Id="rId5" Type="http://schemas.openxmlformats.org/officeDocument/2006/relationships/hyperlink" Target="https://en.wikipedia.org/wiki/Terraform_Labs" TargetMode="External"/><Relationship Id="rId4" Type="http://schemas.openxmlformats.org/officeDocument/2006/relationships/hyperlink" Target="https://en.wikipedia.org/wiki/Terra_(blockchai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atoshi_Nakamoto" TargetMode="External"/><Relationship Id="rId2" Type="http://schemas.openxmlformats.org/officeDocument/2006/relationships/hyperlink" Target="https://en.wikipedia.org/wiki/Federal_Reserve_Syste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Ledger" TargetMode="External"/><Relationship Id="rId2" Type="http://schemas.openxmlformats.org/officeDocument/2006/relationships/hyperlink" Target="https://en.wikipedia.org/wiki/Proof-of-work" TargetMode="External"/><Relationship Id="rId1" Type="http://schemas.openxmlformats.org/officeDocument/2006/relationships/slideLayout" Target="../slideLayouts/slideLayout2.xml"/><Relationship Id="rId5" Type="http://schemas.openxmlformats.org/officeDocument/2006/relationships/hyperlink" Target="https://en.wikipedia.org/wiki/Proof-of-stake" TargetMode="External"/><Relationship Id="rId4" Type="http://schemas.openxmlformats.org/officeDocument/2006/relationships/hyperlink" Target="https://en.wikipedia.org/wiki/Bitcoin_miner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earch_and_seizure" TargetMode="External"/><Relationship Id="rId2" Type="http://schemas.openxmlformats.org/officeDocument/2006/relationships/hyperlink" Target="https://en.wikipedia.org/wiki/Cas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n.wikipedia.org/wiki/Blockcha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Proof_of_stake" TargetMode="External"/><Relationship Id="rId3" Type="http://schemas.openxmlformats.org/officeDocument/2006/relationships/hyperlink" Target="https://en.wikipedia.org/wiki/Scrypt" TargetMode="External"/><Relationship Id="rId7" Type="http://schemas.openxmlformats.org/officeDocument/2006/relationships/hyperlink" Target="https://en.wikipedia.org/wiki/X11_algorithm" TargetMode="External"/><Relationship Id="rId2" Type="http://schemas.openxmlformats.org/officeDocument/2006/relationships/hyperlink" Target="https://en.wikipedia.org/wiki/Proof_of_work" TargetMode="External"/><Relationship Id="rId1" Type="http://schemas.openxmlformats.org/officeDocument/2006/relationships/slideLayout" Target="../slideLayouts/slideLayout2.xml"/><Relationship Id="rId6" Type="http://schemas.openxmlformats.org/officeDocument/2006/relationships/hyperlink" Target="https://en.wikipedia.org/wiki/SHA-3" TargetMode="External"/><Relationship Id="rId5" Type="http://schemas.openxmlformats.org/officeDocument/2006/relationships/hyperlink" Target="https://en.wikipedia.org/wiki/BLAKE_(hash_function)" TargetMode="External"/><Relationship Id="rId4" Type="http://schemas.openxmlformats.org/officeDocument/2006/relationships/hyperlink" Target="https://en.wikipedia.org/wiki/CryptoNote" TargetMode="Externa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Field-programmable_gate_array" TargetMode="External"/><Relationship Id="rId7" Type="http://schemas.openxmlformats.org/officeDocument/2006/relationships/hyperlink" Target="https://en.wikipedia.org/w/index.php?title=Hash_rate&amp;action=edit&amp;redlink=1" TargetMode="External"/><Relationship Id="rId2" Type="http://schemas.openxmlformats.org/officeDocument/2006/relationships/hyperlink" Target="https://en.wikipedia.org/wiki/Cryptocurrency#Transaction_fees" TargetMode="External"/><Relationship Id="rId1" Type="http://schemas.openxmlformats.org/officeDocument/2006/relationships/slideLayout" Target="../slideLayouts/slideLayout2.xml"/><Relationship Id="rId6" Type="http://schemas.openxmlformats.org/officeDocument/2006/relationships/hyperlink" Target="https://en.wikipedia.org/wiki/Arms_race" TargetMode="External"/><Relationship Id="rId5" Type="http://schemas.openxmlformats.org/officeDocument/2006/relationships/hyperlink" Target="https://en.wikipedia.org/wiki/Scrypt" TargetMode="External"/><Relationship Id="rId4" Type="http://schemas.openxmlformats.org/officeDocument/2006/relationships/hyperlink" Target="https://en.wikipedia.org/wiki/Application-specific_integrated_circu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Database" TargetMode="External"/><Relationship Id="rId3" Type="http://schemas.openxmlformats.org/officeDocument/2006/relationships/hyperlink" Target="https://en.wikipedia.org/wiki/Medium_of_exchange" TargetMode="External"/><Relationship Id="rId7" Type="http://schemas.openxmlformats.org/officeDocument/2006/relationships/hyperlink" Target="https://en.wikipedia.org/wiki/Ledger" TargetMode="External"/><Relationship Id="rId2" Type="http://schemas.openxmlformats.org/officeDocument/2006/relationships/hyperlink" Target="https://en.wikipedia.org/wiki/Digital_currency" TargetMode="External"/><Relationship Id="rId1" Type="http://schemas.openxmlformats.org/officeDocument/2006/relationships/slideLayout" Target="../slideLayouts/slideLayout2.xml"/><Relationship Id="rId6" Type="http://schemas.openxmlformats.org/officeDocument/2006/relationships/hyperlink" Target="https://en.wikipedia.org/wiki/Bank" TargetMode="External"/><Relationship Id="rId5" Type="http://schemas.openxmlformats.org/officeDocument/2006/relationships/hyperlink" Target="https://en.wikipedia.org/wiki/Government" TargetMode="External"/><Relationship Id="rId10" Type="http://schemas.openxmlformats.org/officeDocument/2006/relationships/hyperlink" Target="https://en.wikipedia.org/wiki/E-commerce"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Strong_cryptography"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Computer_performance" TargetMode="External"/><Relationship Id="rId2" Type="http://schemas.openxmlformats.org/officeDocument/2006/relationships/hyperlink" Target="https://en.wikipedia.org/wiki/Mining_pool" TargetMode="External"/><Relationship Id="rId1" Type="http://schemas.openxmlformats.org/officeDocument/2006/relationships/slideLayout" Target="../slideLayouts/slideLayout2.xml"/><Relationship Id="rId4" Type="http://schemas.openxmlformats.org/officeDocument/2006/relationships/hyperlink" Target="https://en.wikipedia.org/wiki/Blockchain_(databas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allet.coinbase.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investopedia.com/terms/c/crypto-token.asp" TargetMode="External"/><Relationship Id="rId2" Type="http://schemas.openxmlformats.org/officeDocument/2006/relationships/hyperlink" Target="https://www.investopedia.com/terms/c/cryptocurrency.asp" TargetMode="External"/><Relationship Id="rId1" Type="http://schemas.openxmlformats.org/officeDocument/2006/relationships/slideLayout" Target="../slideLayouts/slideLayout2.xml"/><Relationship Id="rId5" Type="http://schemas.openxmlformats.org/officeDocument/2006/relationships/hyperlink" Target="https://www.investopedia.com/terms/c/cold-storage.asp" TargetMode="External"/><Relationship Id="rId4" Type="http://schemas.openxmlformats.org/officeDocument/2006/relationships/hyperlink" Target="https://www.investopedia.com/terms/h/hot-wallet.as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investopedia.com/terms/p/private-key.as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investopedia.com/terms/d/digital-asset-framework.asp" TargetMode="External"/><Relationship Id="rId2" Type="http://schemas.openxmlformats.org/officeDocument/2006/relationships/hyperlink" Target="https://www.investopedia.com/tech/what-cryptocurrency-public-ledger/" TargetMode="External"/><Relationship Id="rId1" Type="http://schemas.openxmlformats.org/officeDocument/2006/relationships/slideLayout" Target="../slideLayouts/slideLayout2.xml"/><Relationship Id="rId5" Type="http://schemas.openxmlformats.org/officeDocument/2006/relationships/hyperlink" Target="https://www.investopedia.com/robinhood-review-4587919" TargetMode="External"/><Relationship Id="rId4" Type="http://schemas.openxmlformats.org/officeDocument/2006/relationships/hyperlink" Target="https://www.investopedia.com/terms/p/public-key.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investopedia.com/ftx-exchange-520084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mmodity" TargetMode="External"/><Relationship Id="rId2" Type="http://schemas.openxmlformats.org/officeDocument/2006/relationships/hyperlink" Target="https://en.wikipedia.org/wiki/Currency" TargetMode="External"/><Relationship Id="rId1" Type="http://schemas.openxmlformats.org/officeDocument/2006/relationships/slideLayout" Target="../slideLayouts/slideLayout2.xml"/><Relationship Id="rId6" Type="http://schemas.openxmlformats.org/officeDocument/2006/relationships/hyperlink" Target="https://en.wikipedia.org/wiki/Cryptocurrency#cite_note-proof-stake-eth-11" TargetMode="External"/><Relationship Id="rId5" Type="http://schemas.openxmlformats.org/officeDocument/2006/relationships/hyperlink" Target="https://en.wikipedia.org/wiki/Proof_of_stake" TargetMode="External"/><Relationship Id="rId4" Type="http://schemas.openxmlformats.org/officeDocument/2006/relationships/hyperlink" Target="https://en.wikipedia.org/wiki/Security_(finance)" TargetMode="External"/></Relationships>
</file>

<file path=ppt/slides/_rels/slide30.xml.rels><?xml version="1.0" encoding="UTF-8" standalone="yes"?>
<Relationships xmlns="http://schemas.openxmlformats.org/package/2006/relationships"><Relationship Id="rId2" Type="http://schemas.openxmlformats.org/officeDocument/2006/relationships/hyperlink" Target="https://www.investopedia.com/terms/q/quick-response-qr-code.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entral_bank_digital_currency" TargetMode="External"/><Relationship Id="rId2" Type="http://schemas.openxmlformats.org/officeDocument/2006/relationships/hyperlink" Target="https://en.wikipedia.org/wiki/Decentralization" TargetMode="External"/><Relationship Id="rId1" Type="http://schemas.openxmlformats.org/officeDocument/2006/relationships/slideLayout" Target="../slideLayouts/slideLayout2.xml"/><Relationship Id="rId5" Type="http://schemas.openxmlformats.org/officeDocument/2006/relationships/hyperlink" Target="https://en.wikipedia.org/wiki/Blockchain" TargetMode="External"/><Relationship Id="rId4" Type="http://schemas.openxmlformats.org/officeDocument/2006/relationships/hyperlink" Target="https://en.wikipedia.org/wiki/Distributed_ledg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ryptocurrency#Price_trends" TargetMode="External"/><Relationship Id="rId2" Type="http://schemas.openxmlformats.org/officeDocument/2006/relationships/hyperlink" Target="https://en.wikipedia.org/wiki/List_of_cryptocurrenci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MIT" TargetMode="External"/><Relationship Id="rId3" Type="http://schemas.openxmlformats.org/officeDocument/2006/relationships/hyperlink" Target="https://en.wikipedia.org/wiki/David_Chaum" TargetMode="External"/><Relationship Id="rId7" Type="http://schemas.openxmlformats.org/officeDocument/2006/relationships/hyperlink" Target="https://en.wikipedia.org/wiki/National_Security_Agency" TargetMode="External"/><Relationship Id="rId2" Type="http://schemas.openxmlformats.org/officeDocument/2006/relationships/hyperlink" Target="https://en.wikipedia.org/wiki/Cryptography" TargetMode="External"/><Relationship Id="rId1" Type="http://schemas.openxmlformats.org/officeDocument/2006/relationships/slideLayout" Target="../slideLayouts/slideLayout2.xml"/><Relationship Id="rId6" Type="http://schemas.openxmlformats.org/officeDocument/2006/relationships/hyperlink" Target="https://en.wikipedia.org/wiki/Digicash" TargetMode="External"/><Relationship Id="rId5" Type="http://schemas.openxmlformats.org/officeDocument/2006/relationships/hyperlink" Target="https://en.wikipedia.org/wiki/Ecash" TargetMode="External"/><Relationship Id="rId4" Type="http://schemas.openxmlformats.org/officeDocument/2006/relationships/hyperlink" Target="https://en.wikipedia.org/wiki/Electronic_money"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Satoshi_Nakamoto" TargetMode="External"/><Relationship Id="rId13" Type="http://schemas.openxmlformats.org/officeDocument/2006/relationships/hyperlink" Target="https://en.wikipedia.org/wiki/Litecoin" TargetMode="External"/><Relationship Id="rId3" Type="http://schemas.openxmlformats.org/officeDocument/2006/relationships/hyperlink" Target="https://en.wikipedia.org/wiki/Nick_Szabo" TargetMode="External"/><Relationship Id="rId7" Type="http://schemas.openxmlformats.org/officeDocument/2006/relationships/hyperlink" Target="https://en.wikipedia.org/wiki/Pseudonym" TargetMode="External"/><Relationship Id="rId12" Type="http://schemas.openxmlformats.org/officeDocument/2006/relationships/hyperlink" Target="https://en.wikipedia.org/wiki/Domain_name_system" TargetMode="External"/><Relationship Id="rId2" Type="http://schemas.openxmlformats.org/officeDocument/2006/relationships/hyperlink" Target="https://en.wikipedia.org/wiki/Wei_Dai" TargetMode="External"/><Relationship Id="rId1" Type="http://schemas.openxmlformats.org/officeDocument/2006/relationships/slideLayout" Target="../slideLayouts/slideLayout2.xml"/><Relationship Id="rId6" Type="http://schemas.openxmlformats.org/officeDocument/2006/relationships/hyperlink" Target="https://en.wikipedia.org/wiki/Proof_of_work" TargetMode="External"/><Relationship Id="rId11" Type="http://schemas.openxmlformats.org/officeDocument/2006/relationships/hyperlink" Target="https://en.wikipedia.org/wiki/Namecoin" TargetMode="External"/><Relationship Id="rId5" Type="http://schemas.openxmlformats.org/officeDocument/2006/relationships/hyperlink" Target="https://en.wikipedia.org/wiki/Bitcoin" TargetMode="External"/><Relationship Id="rId15" Type="http://schemas.openxmlformats.org/officeDocument/2006/relationships/hyperlink" Target="https://en.wikipedia.org/wiki/Peercoin" TargetMode="External"/><Relationship Id="rId10" Type="http://schemas.openxmlformats.org/officeDocument/2006/relationships/hyperlink" Target="https://en.wikipedia.org/wiki/Proof-of-work" TargetMode="External"/><Relationship Id="rId4" Type="http://schemas.openxmlformats.org/officeDocument/2006/relationships/hyperlink" Target="https://en.wikipedia.org/wiki/Bit_gold" TargetMode="External"/><Relationship Id="rId9" Type="http://schemas.openxmlformats.org/officeDocument/2006/relationships/hyperlink" Target="https://en.wikipedia.org/wiki/SHA-256" TargetMode="External"/><Relationship Id="rId14" Type="http://schemas.openxmlformats.org/officeDocument/2006/relationships/hyperlink" Target="https://en.wikipedia.org/wiki/Scryp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10 Best Cryptocurrencies To Invest In August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436" y="798390"/>
            <a:ext cx="7704944" cy="3508039"/>
          </a:xfrm>
          <a:prstGeom prst="rect">
            <a:avLst/>
          </a:prstGeom>
          <a:noFill/>
          <a:effectLst>
            <a:glow>
              <a:schemeClr val="accent4">
                <a:lumMod val="40000"/>
                <a:lumOff val="60000"/>
                <a:alpha val="9000"/>
              </a:schemeClr>
            </a:glow>
            <a:reflection stA="55000" endPos="65000" dir="5400000" sy="-100000" algn="bl" rotWithShape="0"/>
            <a:softEdge rad="63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627619" y="3023581"/>
            <a:ext cx="6250898" cy="1282848"/>
          </a:xfrm>
        </p:spPr>
        <p:txBody>
          <a:bodyPr>
            <a:normAutofit fontScale="90000"/>
          </a:bodyPr>
          <a:lstStyle/>
          <a:p>
            <a:r>
              <a:rPr lang="en-US" b="1" dirty="0" smtClean="0">
                <a:solidFill>
                  <a:srgbClr val="FF0000"/>
                </a:solidFill>
                <a:latin typeface="Algerian" panose="04020705040A02060702" pitchFamily="82" charset="0"/>
              </a:rPr>
              <a:t>Cryptocurrency</a:t>
            </a:r>
            <a:r>
              <a:rPr lang="en-US" b="1" dirty="0" smtClean="0">
                <a:solidFill>
                  <a:srgbClr val="FF0000"/>
                </a:solidFill>
              </a:rPr>
              <a:t>	</a:t>
            </a:r>
            <a:endParaRPr lang="en-US" b="1" dirty="0">
              <a:solidFill>
                <a:srgbClr val="FF0000"/>
              </a:solidFill>
            </a:endParaRPr>
          </a:p>
        </p:txBody>
      </p:sp>
      <p:sp>
        <p:nvSpPr>
          <p:cNvPr id="3" name="Subtitle 2"/>
          <p:cNvSpPr>
            <a:spLocks noGrp="1"/>
          </p:cNvSpPr>
          <p:nvPr>
            <p:ph type="subTitle" idx="1"/>
          </p:nvPr>
        </p:nvSpPr>
        <p:spPr>
          <a:xfrm>
            <a:off x="1598951" y="4696319"/>
            <a:ext cx="9144000" cy="1655762"/>
          </a:xfrm>
        </p:spPr>
        <p:txBody>
          <a:bodyPr/>
          <a:lstStyle/>
          <a:p>
            <a:r>
              <a:rPr lang="en-US" b="1" dirty="0" err="1" smtClean="0">
                <a:solidFill>
                  <a:srgbClr val="FF0000"/>
                </a:solidFill>
              </a:rPr>
              <a:t>Smita</a:t>
            </a:r>
            <a:r>
              <a:rPr lang="en-US" b="1" dirty="0" smtClean="0">
                <a:solidFill>
                  <a:srgbClr val="FF0000"/>
                </a:solidFill>
              </a:rPr>
              <a:t> Kulkarni-</a:t>
            </a:r>
            <a:r>
              <a:rPr lang="en-US" b="1" dirty="0" err="1" smtClean="0">
                <a:solidFill>
                  <a:srgbClr val="FF0000"/>
                </a:solidFill>
              </a:rPr>
              <a:t>Pai</a:t>
            </a:r>
            <a:endParaRPr lang="en-US" b="1" dirty="0">
              <a:solidFill>
                <a:srgbClr val="FF0000"/>
              </a:solidFill>
            </a:endParaRPr>
          </a:p>
        </p:txBody>
      </p:sp>
    </p:spTree>
    <p:extLst>
      <p:ext uri="{BB962C8B-B14F-4D97-AF65-F5344CB8AC3E}">
        <p14:creationId xmlns:p14="http://schemas.microsoft.com/office/powerpoint/2010/main" val="3642158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50000"/>
            </a:schemeClr>
          </a:solidFill>
        </p:spPr>
        <p:txBody>
          <a:bodyPr/>
          <a:lstStyle/>
          <a:p>
            <a:r>
              <a:rPr lang="en-US" b="1" dirty="0" smtClean="0">
                <a:solidFill>
                  <a:schemeClr val="bg1"/>
                </a:solidFill>
              </a:rPr>
              <a:t>Altcoins</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sz="2400" dirty="0"/>
              <a:t>Tokens, cryptocurrencies, and other digital assets other than Bitcoin are collectively known as alternative cryptocurrencies</a:t>
            </a:r>
            <a:r>
              <a:rPr lang="en-US" sz="2400" dirty="0" smtClean="0"/>
              <a:t>,</a:t>
            </a:r>
            <a:r>
              <a:rPr lang="en-US" sz="2400" dirty="0"/>
              <a:t> typically shortened to "altcoins" or "alt </a:t>
            </a:r>
            <a:r>
              <a:rPr lang="en-US" sz="2400" dirty="0" smtClean="0"/>
              <a:t>coins“</a:t>
            </a:r>
          </a:p>
          <a:p>
            <a:r>
              <a:rPr lang="en-US" sz="2400" dirty="0"/>
              <a:t>Altcoins often have underlying differences when compared to Bitcoin. For example, </a:t>
            </a:r>
            <a:r>
              <a:rPr lang="en-US" sz="2400" dirty="0" err="1">
                <a:hlinkClick r:id="rId2" tooltip="Litecoin"/>
              </a:rPr>
              <a:t>Litecoin</a:t>
            </a:r>
            <a:r>
              <a:rPr lang="en-US" sz="2400" dirty="0"/>
              <a:t> aims to process a block every 2.5 minutes, rather than Bitcoin's 10 minutes, which allows </a:t>
            </a:r>
            <a:r>
              <a:rPr lang="en-US" sz="2400" dirty="0" err="1"/>
              <a:t>Litecoin</a:t>
            </a:r>
            <a:r>
              <a:rPr lang="en-US" sz="2400" dirty="0"/>
              <a:t> to confirm transactions faster than Bitcoin</a:t>
            </a:r>
            <a:r>
              <a:rPr lang="en-US" sz="2400" dirty="0" smtClean="0"/>
              <a:t>.</a:t>
            </a:r>
            <a:r>
              <a:rPr lang="en-US" sz="2400" dirty="0"/>
              <a:t> </a:t>
            </a:r>
            <a:endParaRPr lang="en-US" sz="2400" dirty="0" smtClean="0"/>
          </a:p>
          <a:p>
            <a:r>
              <a:rPr lang="en-US" sz="2400" dirty="0" smtClean="0"/>
              <a:t>Another </a:t>
            </a:r>
            <a:r>
              <a:rPr lang="en-US" sz="2400" dirty="0"/>
              <a:t>example is </a:t>
            </a:r>
            <a:r>
              <a:rPr lang="en-US" sz="2400" dirty="0" err="1">
                <a:hlinkClick r:id="rId3" tooltip="Ethereum"/>
              </a:rPr>
              <a:t>Ethereum</a:t>
            </a:r>
            <a:r>
              <a:rPr lang="en-US" sz="2400" dirty="0"/>
              <a:t>, which has smart contract functionality that allows decentralized applications to be run on its </a:t>
            </a:r>
            <a:r>
              <a:rPr lang="en-US" sz="2400" dirty="0" err="1" smtClean="0"/>
              <a:t>blockchain</a:t>
            </a:r>
            <a:r>
              <a:rPr lang="en-US" sz="2400" dirty="0" smtClean="0"/>
              <a:t>. </a:t>
            </a:r>
            <a:r>
              <a:rPr lang="en-US" sz="2400" dirty="0" err="1" smtClean="0"/>
              <a:t>Ethereum</a:t>
            </a:r>
            <a:r>
              <a:rPr lang="en-US" sz="2400" dirty="0" smtClean="0"/>
              <a:t> </a:t>
            </a:r>
            <a:r>
              <a:rPr lang="en-US" sz="2400" dirty="0"/>
              <a:t>was the most used </a:t>
            </a:r>
            <a:r>
              <a:rPr lang="en-US" sz="2400" dirty="0" err="1"/>
              <a:t>blockchain</a:t>
            </a:r>
            <a:r>
              <a:rPr lang="en-US" sz="2400" dirty="0"/>
              <a:t> in 2020, according to Bloomberg News</a:t>
            </a:r>
            <a:r>
              <a:rPr lang="en-US" sz="2400" dirty="0" smtClean="0"/>
              <a:t>.</a:t>
            </a:r>
            <a:endParaRPr lang="en-US" sz="2400" baseline="30000" dirty="0"/>
          </a:p>
          <a:p>
            <a:r>
              <a:rPr lang="en-US" sz="2400" dirty="0"/>
              <a:t> In 2016, it had the largest "following" of any altcoin, according to the </a:t>
            </a:r>
            <a:r>
              <a:rPr lang="en-US" sz="2400" i="1" dirty="0"/>
              <a:t>New York Times</a:t>
            </a:r>
            <a:r>
              <a:rPr lang="en-US" sz="2400" dirty="0" smtClean="0"/>
              <a:t>.</a:t>
            </a:r>
            <a:endParaRPr lang="en-US" sz="2400" dirty="0"/>
          </a:p>
          <a:p>
            <a:r>
              <a:rPr lang="en-US" sz="2400" dirty="0"/>
              <a:t>Significant rallies across altcoin markets are often referred to as an "</a:t>
            </a:r>
            <a:r>
              <a:rPr lang="en-US" sz="2400" dirty="0" err="1"/>
              <a:t>altseason</a:t>
            </a:r>
            <a:r>
              <a:rPr lang="en-US" sz="2400" dirty="0" smtClean="0"/>
              <a:t>".</a:t>
            </a:r>
            <a:endParaRPr lang="en-US" sz="2400" dirty="0"/>
          </a:p>
          <a:p>
            <a:endParaRPr lang="en-US" sz="2400" dirty="0"/>
          </a:p>
        </p:txBody>
      </p:sp>
    </p:spTree>
    <p:extLst>
      <p:ext uri="{BB962C8B-B14F-4D97-AF65-F5344CB8AC3E}">
        <p14:creationId xmlns:p14="http://schemas.microsoft.com/office/powerpoint/2010/main" val="3713028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713"/>
            <a:ext cx="10515600" cy="1325563"/>
          </a:xfrm>
          <a:solidFill>
            <a:schemeClr val="accent6">
              <a:lumMod val="50000"/>
            </a:schemeClr>
          </a:solidFill>
        </p:spPr>
        <p:txBody>
          <a:bodyPr/>
          <a:lstStyle/>
          <a:p>
            <a:r>
              <a:rPr lang="en-US" b="1" dirty="0" err="1" smtClean="0">
                <a:solidFill>
                  <a:schemeClr val="bg1"/>
                </a:solidFill>
              </a:rPr>
              <a:t>Stablecoins</a:t>
            </a:r>
            <a:endParaRPr lang="en-US" b="1" dirty="0">
              <a:solidFill>
                <a:schemeClr val="bg1"/>
              </a:solidFill>
            </a:endParaRPr>
          </a:p>
        </p:txBody>
      </p:sp>
      <p:sp>
        <p:nvSpPr>
          <p:cNvPr id="3" name="Content Placeholder 2"/>
          <p:cNvSpPr>
            <a:spLocks noGrp="1"/>
          </p:cNvSpPr>
          <p:nvPr>
            <p:ph idx="1"/>
          </p:nvPr>
        </p:nvSpPr>
        <p:spPr>
          <a:xfrm>
            <a:off x="524657" y="1767108"/>
            <a:ext cx="11077730" cy="4911969"/>
          </a:xfrm>
        </p:spPr>
        <p:txBody>
          <a:bodyPr>
            <a:normAutofit lnSpcReduction="10000"/>
          </a:bodyPr>
          <a:lstStyle/>
          <a:p>
            <a:r>
              <a:rPr lang="en-US" dirty="0" err="1">
                <a:hlinkClick r:id="rId2" tooltip="Stablecoin"/>
              </a:rPr>
              <a:t>Stablecoins</a:t>
            </a:r>
            <a:r>
              <a:rPr lang="en-US" dirty="0"/>
              <a:t> are cryptocurrencies designed to maintain a stable level of </a:t>
            </a:r>
            <a:r>
              <a:rPr lang="en-US" dirty="0">
                <a:hlinkClick r:id="rId3" tooltip="Purchasing power"/>
              </a:rPr>
              <a:t>purchasing power</a:t>
            </a:r>
            <a:r>
              <a:rPr lang="en-US" dirty="0" smtClean="0"/>
              <a:t>.</a:t>
            </a:r>
            <a:endParaRPr lang="en-US" baseline="30000" dirty="0"/>
          </a:p>
          <a:p>
            <a:r>
              <a:rPr lang="en-US" dirty="0" smtClean="0"/>
              <a:t>Notably</a:t>
            </a:r>
            <a:r>
              <a:rPr lang="en-US" dirty="0"/>
              <a:t>, these designs are not foolproof, as a number of </a:t>
            </a:r>
            <a:r>
              <a:rPr lang="en-US" dirty="0" err="1"/>
              <a:t>stablecoins</a:t>
            </a:r>
            <a:r>
              <a:rPr lang="en-US" dirty="0"/>
              <a:t> have crashed or lost </a:t>
            </a:r>
            <a:r>
              <a:rPr lang="en-US" dirty="0" smtClean="0"/>
              <a:t>their price.</a:t>
            </a:r>
          </a:p>
          <a:p>
            <a:r>
              <a:rPr lang="en-US" dirty="0"/>
              <a:t>For example, on 11 May 2022, </a:t>
            </a:r>
            <a:r>
              <a:rPr lang="en-US" dirty="0">
                <a:hlinkClick r:id="rId4" tooltip="Terra (blockchain)"/>
              </a:rPr>
              <a:t>Terra</a:t>
            </a:r>
            <a:r>
              <a:rPr lang="en-US" dirty="0"/>
              <a:t>'s </a:t>
            </a:r>
            <a:r>
              <a:rPr lang="en-US" dirty="0" err="1"/>
              <a:t>stablecoin</a:t>
            </a:r>
            <a:r>
              <a:rPr lang="en-US" dirty="0"/>
              <a:t> UST fell from $1 to 26 </a:t>
            </a:r>
            <a:r>
              <a:rPr lang="en-US" dirty="0" smtClean="0"/>
              <a:t>cents.</a:t>
            </a:r>
            <a:endParaRPr lang="en-US" baseline="30000" dirty="0"/>
          </a:p>
          <a:p>
            <a:r>
              <a:rPr lang="en-US" dirty="0" smtClean="0"/>
              <a:t>The </a:t>
            </a:r>
            <a:r>
              <a:rPr lang="en-US" dirty="0"/>
              <a:t>subsequent failure of </a:t>
            </a:r>
            <a:r>
              <a:rPr lang="en-US" dirty="0">
                <a:hlinkClick r:id="rId5" tooltip="Terraform Labs"/>
              </a:rPr>
              <a:t>Terraform Labs</a:t>
            </a:r>
            <a:r>
              <a:rPr lang="en-US" dirty="0"/>
              <a:t> resulted in the loss of nearly $40B invested in the Terra and Luna </a:t>
            </a:r>
            <a:r>
              <a:rPr lang="en-US" dirty="0" smtClean="0"/>
              <a:t>coins.</a:t>
            </a:r>
            <a:endParaRPr lang="en-US" baseline="30000" dirty="0"/>
          </a:p>
          <a:p>
            <a:r>
              <a:rPr lang="en-US" dirty="0" smtClean="0"/>
              <a:t>In </a:t>
            </a:r>
            <a:r>
              <a:rPr lang="en-US" dirty="0"/>
              <a:t>September 2022, South Korean prosecutors requested the issuance of an </a:t>
            </a:r>
            <a:r>
              <a:rPr lang="en-US" dirty="0">
                <a:hlinkClick r:id="rId6" tooltip="Interpol red notice"/>
              </a:rPr>
              <a:t>Interpol Red Notice</a:t>
            </a:r>
            <a:r>
              <a:rPr lang="en-US" dirty="0"/>
              <a:t> against the company's founder, </a:t>
            </a:r>
            <a:r>
              <a:rPr lang="en-US" dirty="0">
                <a:hlinkClick r:id="rId7" tooltip="Do Kwon"/>
              </a:rPr>
              <a:t>Do </a:t>
            </a:r>
            <a:r>
              <a:rPr lang="en-US" dirty="0" smtClean="0">
                <a:hlinkClick r:id="rId7" tooltip="Do Kwon"/>
              </a:rPr>
              <a:t>Kwon</a:t>
            </a:r>
            <a:r>
              <a:rPr lang="en-US" dirty="0" smtClean="0"/>
              <a:t>.</a:t>
            </a:r>
            <a:endParaRPr lang="en-US" baseline="30000" dirty="0"/>
          </a:p>
          <a:p>
            <a:r>
              <a:rPr lang="en-US" dirty="0" smtClean="0"/>
              <a:t>In </a:t>
            </a:r>
            <a:r>
              <a:rPr lang="en-US" dirty="0"/>
              <a:t>Hong Kong, the expected regulatory framework for </a:t>
            </a:r>
            <a:r>
              <a:rPr lang="en-US" dirty="0" err="1"/>
              <a:t>stablecoins</a:t>
            </a:r>
            <a:r>
              <a:rPr lang="en-US" dirty="0"/>
              <a:t> in 2023/24 is being shaped and includes a few considerations</a:t>
            </a:r>
            <a:r>
              <a:rPr lang="en-US" dirty="0" smtClean="0"/>
              <a:t>.</a:t>
            </a:r>
            <a:endParaRPr lang="en-US" dirty="0"/>
          </a:p>
        </p:txBody>
      </p:sp>
    </p:spTree>
    <p:extLst>
      <p:ext uri="{BB962C8B-B14F-4D97-AF65-F5344CB8AC3E}">
        <p14:creationId xmlns:p14="http://schemas.microsoft.com/office/powerpoint/2010/main" val="664145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115"/>
            <a:ext cx="10515600" cy="1325563"/>
          </a:xfrm>
          <a:solidFill>
            <a:schemeClr val="accent2">
              <a:lumMod val="50000"/>
            </a:schemeClr>
          </a:solidFill>
        </p:spPr>
        <p:txBody>
          <a:bodyPr/>
          <a:lstStyle/>
          <a:p>
            <a:r>
              <a:rPr lang="en-US" b="1" dirty="0" smtClean="0">
                <a:solidFill>
                  <a:schemeClr val="bg1"/>
                </a:solidFill>
              </a:rPr>
              <a:t>Architecture(Managing the currency)</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sz="2400" dirty="0"/>
              <a:t>Cryptocurrency is produced by an entire cryptocurrency system collectively, at a rate which is defined when the system is created and which is publicly stated</a:t>
            </a:r>
            <a:r>
              <a:rPr lang="en-US" sz="2400" dirty="0" smtClean="0"/>
              <a:t>.</a:t>
            </a:r>
          </a:p>
          <a:p>
            <a:r>
              <a:rPr lang="en-US" sz="2400" dirty="0" smtClean="0"/>
              <a:t>In </a:t>
            </a:r>
            <a:r>
              <a:rPr lang="en-US" sz="2400" dirty="0"/>
              <a:t>centralized banking and economic systems such as the US </a:t>
            </a:r>
            <a:r>
              <a:rPr lang="en-US" sz="2400" dirty="0">
                <a:hlinkClick r:id="rId2" tooltip="Federal Reserve System"/>
              </a:rPr>
              <a:t>Federal Reserve System</a:t>
            </a:r>
            <a:r>
              <a:rPr lang="en-US" sz="2400" dirty="0"/>
              <a:t>, corporate boards or governments control the supply of currency</a:t>
            </a:r>
            <a:r>
              <a:rPr lang="en-US" sz="2400" dirty="0" smtClean="0"/>
              <a:t>.</a:t>
            </a:r>
            <a:endParaRPr lang="en-US" sz="2400" baseline="30000" dirty="0"/>
          </a:p>
          <a:p>
            <a:r>
              <a:rPr lang="en-US" sz="2400" dirty="0" smtClean="0"/>
              <a:t>In </a:t>
            </a:r>
            <a:r>
              <a:rPr lang="en-US" sz="2400" dirty="0"/>
              <a:t>the case of cryptocurrency, companies or governments cannot produce new units, and have not so far provided backing for other firms, banks or corporate entities which hold asset value measured in it</a:t>
            </a:r>
            <a:r>
              <a:rPr lang="en-US" sz="2400" dirty="0" smtClean="0"/>
              <a:t>.</a:t>
            </a:r>
          </a:p>
          <a:p>
            <a:r>
              <a:rPr lang="en-US" sz="2400" dirty="0" smtClean="0"/>
              <a:t>The </a:t>
            </a:r>
            <a:r>
              <a:rPr lang="en-US" sz="2400" dirty="0"/>
              <a:t>underlying technical system upon which cryptocurrencies are based was created by </a:t>
            </a:r>
            <a:r>
              <a:rPr lang="en-US" sz="2400" dirty="0">
                <a:hlinkClick r:id="rId3" tooltip="Satoshi Nakamoto"/>
              </a:rPr>
              <a:t>Satoshi </a:t>
            </a:r>
            <a:r>
              <a:rPr lang="en-US" sz="2400" dirty="0" err="1">
                <a:hlinkClick r:id="rId3" tooltip="Satoshi Nakamoto"/>
              </a:rPr>
              <a:t>Nakamoto</a:t>
            </a:r>
            <a:r>
              <a:rPr lang="en-US" sz="2400" dirty="0" smtClean="0"/>
              <a:t>.</a:t>
            </a:r>
            <a:endParaRPr lang="en-US" sz="2400" dirty="0"/>
          </a:p>
        </p:txBody>
      </p:sp>
    </p:spTree>
    <p:extLst>
      <p:ext uri="{BB962C8B-B14F-4D97-AF65-F5344CB8AC3E}">
        <p14:creationId xmlns:p14="http://schemas.microsoft.com/office/powerpoint/2010/main" val="4136751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Within a </a:t>
            </a:r>
            <a:r>
              <a:rPr lang="en-US" dirty="0" smtClean="0">
                <a:hlinkClick r:id="rId2" tooltip="Proof-of-work"/>
              </a:rPr>
              <a:t>proof-of-work</a:t>
            </a:r>
            <a:r>
              <a:rPr lang="en-US" dirty="0" smtClean="0"/>
              <a:t> system such as Bitcoin, the safety, integrity and balance of </a:t>
            </a:r>
            <a:r>
              <a:rPr lang="en-US" dirty="0" smtClean="0">
                <a:hlinkClick r:id="rId3" tooltip="Ledger"/>
              </a:rPr>
              <a:t>ledgers</a:t>
            </a:r>
            <a:r>
              <a:rPr lang="en-US" dirty="0" smtClean="0"/>
              <a:t> is maintained by a community of mutually distrustful parties referred to as </a:t>
            </a:r>
            <a:r>
              <a:rPr lang="en-US" dirty="0" smtClean="0">
                <a:hlinkClick r:id="rId4" tooltip="Bitcoin miners"/>
              </a:rPr>
              <a:t>miners</a:t>
            </a:r>
            <a:r>
              <a:rPr lang="en-US" dirty="0" smtClean="0"/>
              <a:t>. </a:t>
            </a:r>
          </a:p>
          <a:p>
            <a:r>
              <a:rPr lang="en-US" dirty="0" smtClean="0"/>
              <a:t>Miners use their computers to help validate and timestamp transactions, adding them to the ledger in accordance with a particular timestamping scheme.</a:t>
            </a:r>
            <a:endParaRPr lang="en-US" baseline="30000" dirty="0"/>
          </a:p>
          <a:p>
            <a:r>
              <a:rPr lang="en-US" dirty="0" smtClean="0"/>
              <a:t> In a </a:t>
            </a:r>
            <a:r>
              <a:rPr lang="en-US" dirty="0" smtClean="0">
                <a:hlinkClick r:id="rId5" tooltip="Proof-of-stake"/>
              </a:rPr>
              <a:t>proof-of-stake</a:t>
            </a:r>
            <a:r>
              <a:rPr lang="en-US" dirty="0" smtClean="0"/>
              <a:t> </a:t>
            </a:r>
            <a:r>
              <a:rPr lang="en-US" dirty="0" err="1" smtClean="0"/>
              <a:t>blockchain</a:t>
            </a:r>
            <a:r>
              <a:rPr lang="en-US" dirty="0" smtClean="0"/>
              <a:t>, transactions are validated by holders of the associated cryptocurrency, sometimes grouped together in stake pools.</a:t>
            </a:r>
          </a:p>
          <a:p>
            <a:endParaRPr lang="en-US" dirty="0" smtClean="0"/>
          </a:p>
          <a:p>
            <a:endParaRPr lang="en-US" dirty="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spTree>
    <p:extLst>
      <p:ext uri="{BB962C8B-B14F-4D97-AF65-F5344CB8AC3E}">
        <p14:creationId xmlns:p14="http://schemas.microsoft.com/office/powerpoint/2010/main" val="1706779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Most cryptocurrencies are designed to gradually decrease the production of that currency, placing a cap on the total amount of that currency that will ever be in circulation.</a:t>
            </a:r>
            <a:endParaRPr lang="en-US" baseline="30000" dirty="0"/>
          </a:p>
          <a:p>
            <a:r>
              <a:rPr lang="en-US" dirty="0" smtClean="0"/>
              <a:t> Compared with ordinary currencies held by financial institutions or kept as </a:t>
            </a:r>
            <a:r>
              <a:rPr lang="en-US" dirty="0" smtClean="0">
                <a:hlinkClick r:id="rId2" tooltip="Cash"/>
              </a:rPr>
              <a:t>cash</a:t>
            </a:r>
            <a:r>
              <a:rPr lang="en-US" dirty="0" smtClean="0"/>
              <a:t> on hand, cryptocurrencies can be more difficult for </a:t>
            </a:r>
            <a:r>
              <a:rPr lang="en-US" dirty="0" smtClean="0">
                <a:hlinkClick r:id="rId3" tooltip="Search and seizure"/>
              </a:rPr>
              <a:t>seizure</a:t>
            </a:r>
            <a:r>
              <a:rPr lang="en-US" dirty="0" smtClean="0"/>
              <a:t> by law enforcement.</a:t>
            </a:r>
          </a:p>
          <a:p>
            <a:endParaRPr lang="en-US" dirty="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spTree>
    <p:extLst>
      <p:ext uri="{BB962C8B-B14F-4D97-AF65-F5344CB8AC3E}">
        <p14:creationId xmlns:p14="http://schemas.microsoft.com/office/powerpoint/2010/main" val="936693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351338"/>
          </a:xfrm>
        </p:spPr>
        <p:txBody>
          <a:bodyPr>
            <a:normAutofit/>
          </a:bodyPr>
          <a:lstStyle/>
          <a:p>
            <a:r>
              <a:rPr lang="en-US" dirty="0" smtClean="0"/>
              <a:t>Components/Building Blocks/Terminology</a:t>
            </a:r>
          </a:p>
          <a:p>
            <a:r>
              <a:rPr lang="en-US" b="1" dirty="0"/>
              <a:t>Blockchain</a:t>
            </a:r>
          </a:p>
          <a:p>
            <a:pPr lvl="1"/>
            <a:r>
              <a:rPr lang="en-US" dirty="0"/>
              <a:t>The validity of each cryptocurrency's coins is provided by a </a:t>
            </a:r>
            <a:r>
              <a:rPr lang="en-US" dirty="0" smtClean="0">
                <a:hlinkClick r:id="rId2" tooltip="Blockchain"/>
              </a:rPr>
              <a:t>Blockchain</a:t>
            </a:r>
            <a:r>
              <a:rPr lang="en-US" dirty="0" smtClean="0"/>
              <a:t>.</a:t>
            </a:r>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pic>
        <p:nvPicPr>
          <p:cNvPr id="2052" name="Picture 4" descr="How blockchain technology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253" y="3016251"/>
            <a:ext cx="7640270" cy="34871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820253" y="6402605"/>
            <a:ext cx="8988424" cy="369332"/>
          </a:xfrm>
          <a:prstGeom prst="rect">
            <a:avLst/>
          </a:prstGeom>
        </p:spPr>
        <p:txBody>
          <a:bodyPr wrap="square">
            <a:spAutoFit/>
          </a:bodyPr>
          <a:lstStyle/>
          <a:p>
            <a:r>
              <a:rPr lang="en-US" dirty="0"/>
              <a:t>https://www.gisreportsonline.com/r/blockchain-decentralized-ledger-transactions/</a:t>
            </a:r>
          </a:p>
        </p:txBody>
      </p:sp>
    </p:spTree>
    <p:extLst>
      <p:ext uri="{BB962C8B-B14F-4D97-AF65-F5344CB8AC3E}">
        <p14:creationId xmlns:p14="http://schemas.microsoft.com/office/powerpoint/2010/main" val="1301446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45513"/>
          </a:xfrm>
        </p:spPr>
        <p:txBody>
          <a:bodyPr>
            <a:normAutofit fontScale="92500" lnSpcReduction="20000"/>
          </a:bodyPr>
          <a:lstStyle/>
          <a:p>
            <a:r>
              <a:rPr lang="en-US" dirty="0" smtClean="0"/>
              <a:t>Components/Building Blocks/Terminology</a:t>
            </a:r>
          </a:p>
          <a:p>
            <a:r>
              <a:rPr lang="en-US" b="1" dirty="0"/>
              <a:t>Nodes</a:t>
            </a:r>
          </a:p>
          <a:p>
            <a:pPr lvl="1"/>
            <a:r>
              <a:rPr lang="en-US" sz="2700" dirty="0"/>
              <a:t>A </a:t>
            </a:r>
            <a:r>
              <a:rPr lang="en-US" sz="2700" i="1" dirty="0"/>
              <a:t>node</a:t>
            </a:r>
            <a:r>
              <a:rPr lang="en-US" sz="2700" dirty="0"/>
              <a:t> is a computer that connects to a cryptocurrency network. The node supports the cryptocurrency's network through either relaying transactions, validation, or hosting a copy of the </a:t>
            </a:r>
            <a:r>
              <a:rPr lang="en-US" sz="2700" dirty="0" err="1"/>
              <a:t>blockchain</a:t>
            </a:r>
            <a:r>
              <a:rPr lang="en-US" sz="2700" dirty="0" smtClean="0"/>
              <a:t>.</a:t>
            </a:r>
          </a:p>
          <a:p>
            <a:pPr lvl="1"/>
            <a:r>
              <a:rPr lang="en-US" sz="2700" dirty="0" smtClean="0"/>
              <a:t> </a:t>
            </a:r>
            <a:r>
              <a:rPr lang="en-US" sz="2700" dirty="0"/>
              <a:t>In terms of relaying transactions, each network computer (node) has a copy of the </a:t>
            </a:r>
            <a:r>
              <a:rPr lang="en-US" sz="2700" dirty="0" err="1"/>
              <a:t>blockchain</a:t>
            </a:r>
            <a:r>
              <a:rPr lang="en-US" sz="2700" dirty="0"/>
              <a:t> of the cryptocurrency it supports. </a:t>
            </a:r>
            <a:endParaRPr lang="en-US" sz="2700" dirty="0" smtClean="0"/>
          </a:p>
          <a:p>
            <a:pPr lvl="1"/>
            <a:r>
              <a:rPr lang="en-US" sz="2700" dirty="0" smtClean="0"/>
              <a:t>When </a:t>
            </a:r>
            <a:r>
              <a:rPr lang="en-US" sz="2700" dirty="0"/>
              <a:t>a transaction is made, the node creating the transaction broadcasts details of the transaction using encryption to other nodes throughout the node network so that the transaction (and every other transaction) is known.</a:t>
            </a:r>
          </a:p>
          <a:p>
            <a:pPr lvl="1"/>
            <a:r>
              <a:rPr lang="en-US" sz="2700" dirty="0"/>
              <a:t>Node owners are either volunteers, those hosted by the organization or body responsible for developing the cryptocurrency </a:t>
            </a:r>
            <a:r>
              <a:rPr lang="en-US" sz="2700" dirty="0" err="1"/>
              <a:t>blockchain</a:t>
            </a:r>
            <a:r>
              <a:rPr lang="en-US" sz="2700" dirty="0"/>
              <a:t> network technology, or those who are enticed to host a node to receive rewards from hosting the node network</a:t>
            </a:r>
            <a:r>
              <a:rPr lang="en-US" sz="2700" dirty="0" smtClean="0"/>
              <a:t>.</a:t>
            </a:r>
            <a:endParaRPr lang="en-US" sz="2700" dirty="0"/>
          </a:p>
          <a:p>
            <a:pPr lvl="1"/>
            <a:endParaRPr lang="en-US" sz="3100" b="1" dirty="0"/>
          </a:p>
          <a:p>
            <a:pPr lvl="1"/>
            <a:endParaRPr lang="en-US" dirty="0"/>
          </a:p>
          <a:p>
            <a:pPr marL="457200" lvl="1" indent="0">
              <a:buNone/>
            </a:pPr>
            <a:endParaRPr lang="en-US" dirty="0" smtClean="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pic>
        <p:nvPicPr>
          <p:cNvPr id="3074" name="Picture 2" descr="https://upload.wikimedia.org/wikipedia/commons/thumb/a/a8/%D0%9E%D0%B1%D0%BE%D1%80%D1%83%D0%B4%D0%BE%D0%B2%D0%B0%D0%BD%D0%B8%D0%B5_HashCoins.jpg/220px-%D0%9E%D0%B1%D0%BE%D1%80%D1%83%D0%B4%D0%BE%D0%B2%D0%B0%D0%BD%D0%B8%D0%B5_HashCoin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8560" y="365125"/>
            <a:ext cx="2095500" cy="209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494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45513"/>
          </a:xfrm>
        </p:spPr>
        <p:txBody>
          <a:bodyPr>
            <a:normAutofit lnSpcReduction="10000"/>
          </a:bodyPr>
          <a:lstStyle/>
          <a:p>
            <a:r>
              <a:rPr lang="en-US" dirty="0" smtClean="0"/>
              <a:t>Components/Building Blocks/Terminology</a:t>
            </a:r>
          </a:p>
          <a:p>
            <a:r>
              <a:rPr lang="en-US" b="1" dirty="0"/>
              <a:t>Timestamping</a:t>
            </a:r>
          </a:p>
          <a:p>
            <a:pPr lvl="1"/>
            <a:r>
              <a:rPr lang="en-US" dirty="0"/>
              <a:t>Cryptocurrencies use various timestamping schemes to "prove" the validity of transactions added to the </a:t>
            </a:r>
            <a:r>
              <a:rPr lang="en-US" dirty="0" err="1"/>
              <a:t>blockchain</a:t>
            </a:r>
            <a:r>
              <a:rPr lang="en-US" dirty="0"/>
              <a:t> ledger without the need for a trusted third party.</a:t>
            </a:r>
          </a:p>
          <a:p>
            <a:pPr lvl="1"/>
            <a:r>
              <a:rPr lang="en-US" dirty="0"/>
              <a:t>The first timestamping scheme invented was the </a:t>
            </a:r>
            <a:r>
              <a:rPr lang="en-US" dirty="0">
                <a:hlinkClick r:id="rId2" tooltip="Proof of work"/>
              </a:rPr>
              <a:t>proof-of-work</a:t>
            </a:r>
            <a:r>
              <a:rPr lang="en-US" dirty="0"/>
              <a:t> scheme. The most widely used proof-of-work schemes are based on SHA-256 and </a:t>
            </a:r>
            <a:r>
              <a:rPr lang="en-US" dirty="0" err="1">
                <a:hlinkClick r:id="rId3" tooltip="Scrypt"/>
              </a:rPr>
              <a:t>scrypt</a:t>
            </a:r>
            <a:r>
              <a:rPr lang="en-US" dirty="0" smtClean="0"/>
              <a:t>.</a:t>
            </a:r>
            <a:endParaRPr lang="en-US" dirty="0"/>
          </a:p>
          <a:p>
            <a:pPr lvl="1"/>
            <a:r>
              <a:rPr lang="en-US" dirty="0"/>
              <a:t>Some other hashing algorithms that are used for proof-of-work include </a:t>
            </a:r>
            <a:r>
              <a:rPr lang="en-US" dirty="0" err="1">
                <a:hlinkClick r:id="rId4" tooltip="CryptoNote"/>
              </a:rPr>
              <a:t>CryptoNote</a:t>
            </a:r>
            <a:r>
              <a:rPr lang="en-US" dirty="0"/>
              <a:t>, </a:t>
            </a:r>
            <a:r>
              <a:rPr lang="en-US" dirty="0">
                <a:hlinkClick r:id="rId5" tooltip="BLAKE (hash function)"/>
              </a:rPr>
              <a:t>Blake</a:t>
            </a:r>
            <a:r>
              <a:rPr lang="en-US" dirty="0"/>
              <a:t>, </a:t>
            </a:r>
            <a:r>
              <a:rPr lang="en-US" dirty="0">
                <a:hlinkClick r:id="rId6"/>
              </a:rPr>
              <a:t>SHA-3</a:t>
            </a:r>
            <a:r>
              <a:rPr lang="en-US" dirty="0"/>
              <a:t>, and </a:t>
            </a:r>
            <a:r>
              <a:rPr lang="en-US" dirty="0">
                <a:hlinkClick r:id="rId7" tooltip="X11 algorithm"/>
              </a:rPr>
              <a:t>X11</a:t>
            </a:r>
            <a:r>
              <a:rPr lang="en-US" dirty="0"/>
              <a:t>.</a:t>
            </a:r>
          </a:p>
          <a:p>
            <a:pPr lvl="1"/>
            <a:r>
              <a:rPr lang="en-US" dirty="0"/>
              <a:t>Another method is called the </a:t>
            </a:r>
            <a:r>
              <a:rPr lang="en-US" dirty="0">
                <a:hlinkClick r:id="rId8" tooltip="Proof of stake"/>
              </a:rPr>
              <a:t>proof-of-stake</a:t>
            </a:r>
            <a:r>
              <a:rPr lang="en-US" dirty="0"/>
              <a:t> scheme. Proof-of-stake is a method of securing a cryptocurrency network and achieving distributed consensus through requesting users to show ownership of a certain amount of currency.</a:t>
            </a:r>
          </a:p>
          <a:p>
            <a:pPr lvl="1"/>
            <a:endParaRPr lang="en-US" sz="3100" b="1" dirty="0"/>
          </a:p>
          <a:p>
            <a:pPr lvl="1"/>
            <a:endParaRPr lang="en-US" dirty="0"/>
          </a:p>
          <a:p>
            <a:pPr marL="457200" lvl="1" indent="0">
              <a:buNone/>
            </a:pPr>
            <a:endParaRPr lang="en-US" dirty="0" smtClean="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pic>
        <p:nvPicPr>
          <p:cNvPr id="4100" name="Picture 4" descr="What is a Timesta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37575" y="1179816"/>
            <a:ext cx="2291759" cy="129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6795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45513"/>
          </a:xfrm>
        </p:spPr>
        <p:txBody>
          <a:bodyPr>
            <a:normAutofit fontScale="92500" lnSpcReduction="10000"/>
          </a:bodyPr>
          <a:lstStyle/>
          <a:p>
            <a:r>
              <a:rPr lang="en-US" dirty="0" smtClean="0"/>
              <a:t>Components/Building Blocks/Terminology</a:t>
            </a:r>
          </a:p>
          <a:p>
            <a:pPr lvl="1"/>
            <a:r>
              <a:rPr lang="en-US" sz="3100" b="1" dirty="0" smtClean="0"/>
              <a:t>Mining</a:t>
            </a:r>
          </a:p>
          <a:p>
            <a:pPr lvl="2"/>
            <a:r>
              <a:rPr lang="en-US" sz="2800" dirty="0"/>
              <a:t>On a </a:t>
            </a:r>
            <a:r>
              <a:rPr lang="en-US" sz="2800" dirty="0" err="1"/>
              <a:t>blockchain</a:t>
            </a:r>
            <a:r>
              <a:rPr lang="en-US" sz="2800" dirty="0"/>
              <a:t>, </a:t>
            </a:r>
            <a:r>
              <a:rPr lang="en-US" sz="2800" i="1" dirty="0"/>
              <a:t>mining</a:t>
            </a:r>
            <a:r>
              <a:rPr lang="en-US" sz="2800" dirty="0"/>
              <a:t> is the validation of transactions. For this effort, successful miners obtain new cryptocurrency as a reward. </a:t>
            </a:r>
            <a:endParaRPr lang="en-US" sz="2800" dirty="0" smtClean="0"/>
          </a:p>
          <a:p>
            <a:pPr lvl="2"/>
            <a:r>
              <a:rPr lang="en-US" sz="2800" dirty="0" smtClean="0"/>
              <a:t>The </a:t>
            </a:r>
            <a:r>
              <a:rPr lang="en-US" sz="2800" dirty="0"/>
              <a:t>reward decreases </a:t>
            </a:r>
            <a:r>
              <a:rPr lang="en-US" sz="2800" dirty="0">
                <a:hlinkClick r:id="rId2"/>
              </a:rPr>
              <a:t>transaction fees</a:t>
            </a:r>
            <a:r>
              <a:rPr lang="en-US" sz="2800" dirty="0"/>
              <a:t> by creating a complementary incentive to contribute to the processing power of the network</a:t>
            </a:r>
            <a:r>
              <a:rPr lang="en-US" sz="2800" dirty="0" smtClean="0"/>
              <a:t>.</a:t>
            </a:r>
          </a:p>
          <a:p>
            <a:pPr lvl="2"/>
            <a:r>
              <a:rPr lang="en-US" sz="2800" dirty="0" smtClean="0"/>
              <a:t> </a:t>
            </a:r>
            <a:r>
              <a:rPr lang="en-US" sz="2800" dirty="0"/>
              <a:t>The rate of generating hashes, which validate any transaction, has been increased by the use of specialized machines such as </a:t>
            </a:r>
            <a:r>
              <a:rPr lang="en-US" sz="2800" dirty="0">
                <a:hlinkClick r:id="rId3" tooltip="Field-programmable gate array"/>
              </a:rPr>
              <a:t>FPGAs</a:t>
            </a:r>
            <a:r>
              <a:rPr lang="en-US" sz="2800" dirty="0"/>
              <a:t> and </a:t>
            </a:r>
            <a:r>
              <a:rPr lang="en-US" sz="2800" dirty="0">
                <a:hlinkClick r:id="rId4" tooltip="Application-specific integrated circuit"/>
              </a:rPr>
              <a:t>ASICs</a:t>
            </a:r>
            <a:r>
              <a:rPr lang="en-US" sz="2800" dirty="0"/>
              <a:t> running complex hashing algorithms like SHA-256 and </a:t>
            </a:r>
            <a:r>
              <a:rPr lang="en-US" sz="2800" dirty="0" err="1" smtClean="0">
                <a:hlinkClick r:id="rId5" tooltip="Scrypt"/>
              </a:rPr>
              <a:t>scrypt</a:t>
            </a:r>
            <a:r>
              <a:rPr lang="en-US" sz="2800" dirty="0" smtClean="0"/>
              <a:t>.</a:t>
            </a:r>
            <a:endParaRPr lang="en-US" sz="2800" baseline="30000" dirty="0"/>
          </a:p>
          <a:p>
            <a:pPr lvl="2"/>
            <a:r>
              <a:rPr lang="en-US" sz="2800" dirty="0" smtClean="0"/>
              <a:t>This</a:t>
            </a:r>
            <a:r>
              <a:rPr lang="en-US" sz="2800" dirty="0"/>
              <a:t> </a:t>
            </a:r>
            <a:r>
              <a:rPr lang="en-US" sz="2800" dirty="0">
                <a:hlinkClick r:id="rId6" tooltip="Arms race"/>
              </a:rPr>
              <a:t>arms race</a:t>
            </a:r>
            <a:r>
              <a:rPr lang="en-US" sz="2800" dirty="0"/>
              <a:t> for cheaper-yet-efficient machines has existed since Bitcoin was introduced in 2009</a:t>
            </a:r>
            <a:r>
              <a:rPr lang="en-US" sz="2800" dirty="0" smtClean="0"/>
              <a:t>.</a:t>
            </a:r>
            <a:r>
              <a:rPr lang="en-US" sz="2800" dirty="0"/>
              <a:t> Mining is measured by </a:t>
            </a:r>
            <a:r>
              <a:rPr lang="en-US" sz="2800" dirty="0">
                <a:hlinkClick r:id="rId7" tooltip="Hash rate (page does not exist)"/>
              </a:rPr>
              <a:t>hash rate</a:t>
            </a:r>
            <a:r>
              <a:rPr lang="en-US" sz="2800" dirty="0"/>
              <a:t> typically in TH/s</a:t>
            </a:r>
            <a:r>
              <a:rPr lang="en-US" sz="2800" dirty="0" smtClean="0"/>
              <a:t>.</a:t>
            </a:r>
            <a:endParaRPr lang="en-US" sz="2700" b="1" dirty="0"/>
          </a:p>
          <a:p>
            <a:pPr lvl="1"/>
            <a:endParaRPr lang="en-US" dirty="0"/>
          </a:p>
          <a:p>
            <a:pPr marL="457200" lvl="1" indent="0">
              <a:buNone/>
            </a:pPr>
            <a:endParaRPr lang="en-US" dirty="0" smtClean="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spTree>
    <p:extLst>
      <p:ext uri="{BB962C8B-B14F-4D97-AF65-F5344CB8AC3E}">
        <p14:creationId xmlns:p14="http://schemas.microsoft.com/office/powerpoint/2010/main" val="2796153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45513"/>
          </a:xfrm>
        </p:spPr>
        <p:txBody>
          <a:bodyPr>
            <a:normAutofit/>
          </a:bodyPr>
          <a:lstStyle/>
          <a:p>
            <a:r>
              <a:rPr lang="en-US" dirty="0" smtClean="0"/>
              <a:t>Components/Building Blocks/Terminology</a:t>
            </a:r>
          </a:p>
          <a:p>
            <a:pPr lvl="1"/>
            <a:r>
              <a:rPr lang="en-US" sz="3100" b="1" dirty="0" smtClean="0"/>
              <a:t>Mining</a:t>
            </a:r>
          </a:p>
          <a:p>
            <a:pPr lvl="1"/>
            <a:r>
              <a:rPr lang="en-US" dirty="0"/>
              <a:t>With more people venturing into the world of virtual currency, generating hashes for validation has become more complex over time, forcing miners to invest increasingly large sums of money to improve computing performance. </a:t>
            </a:r>
            <a:endParaRPr lang="en-US" dirty="0" smtClean="0"/>
          </a:p>
          <a:p>
            <a:pPr lvl="1"/>
            <a:r>
              <a:rPr lang="en-US" dirty="0" smtClean="0"/>
              <a:t>Consequently</a:t>
            </a:r>
            <a:r>
              <a:rPr lang="en-US" dirty="0"/>
              <a:t>, the reward for finding a hash has diminished and often does not justify the investment in equipment and cooling facilities (to mitigate the heat the equipment produces), and the electricity required to run them</a:t>
            </a:r>
          </a:p>
          <a:p>
            <a:pPr marL="457200" lvl="1" indent="0">
              <a:buNone/>
            </a:pPr>
            <a:endParaRPr lang="en-US" dirty="0" smtClean="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spTree>
    <p:extLst>
      <p:ext uri="{BB962C8B-B14F-4D97-AF65-F5344CB8AC3E}">
        <p14:creationId xmlns:p14="http://schemas.microsoft.com/office/powerpoint/2010/main" val="10849130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288" y="365125"/>
            <a:ext cx="10650511" cy="1325563"/>
          </a:xfrm>
          <a:solidFill>
            <a:schemeClr val="accent2">
              <a:lumMod val="50000"/>
            </a:schemeClr>
          </a:solidFill>
        </p:spPr>
        <p:txBody>
          <a:bodyPr/>
          <a:lstStyle/>
          <a:p>
            <a:r>
              <a:rPr lang="en-US" b="1" dirty="0" smtClean="0">
                <a:solidFill>
                  <a:schemeClr val="bg1"/>
                </a:solidFill>
              </a:rPr>
              <a:t>Cryptocurrency</a:t>
            </a:r>
            <a:endParaRPr lang="en-US" b="1" dirty="0">
              <a:solidFill>
                <a:schemeClr val="bg1"/>
              </a:solidFill>
            </a:endParaRPr>
          </a:p>
        </p:txBody>
      </p:sp>
      <p:sp>
        <p:nvSpPr>
          <p:cNvPr id="3" name="Content Placeholder 2"/>
          <p:cNvSpPr>
            <a:spLocks noGrp="1"/>
          </p:cNvSpPr>
          <p:nvPr>
            <p:ph idx="1"/>
          </p:nvPr>
        </p:nvSpPr>
        <p:spPr/>
        <p:txBody>
          <a:bodyPr>
            <a:noAutofit/>
          </a:bodyPr>
          <a:lstStyle/>
          <a:p>
            <a:r>
              <a:rPr lang="en-US" sz="2500" dirty="0"/>
              <a:t>A </a:t>
            </a:r>
            <a:r>
              <a:rPr lang="en-US" sz="2500" b="1" dirty="0"/>
              <a:t>cryptocurrency</a:t>
            </a:r>
            <a:r>
              <a:rPr lang="en-US" sz="2500" dirty="0"/>
              <a:t>, </a:t>
            </a:r>
            <a:r>
              <a:rPr lang="en-US" sz="2500" b="1" dirty="0"/>
              <a:t>crypto-currency</a:t>
            </a:r>
            <a:r>
              <a:rPr lang="en-US" sz="2500" dirty="0"/>
              <a:t>, or </a:t>
            </a:r>
            <a:r>
              <a:rPr lang="en-US" sz="2500" b="1" dirty="0" smtClean="0"/>
              <a:t>crypto</a:t>
            </a:r>
            <a:r>
              <a:rPr lang="en-US" sz="2500" dirty="0"/>
              <a:t> is a </a:t>
            </a:r>
            <a:r>
              <a:rPr lang="en-US" sz="2500" dirty="0">
                <a:hlinkClick r:id="rId2" tooltip="Digital currency"/>
              </a:rPr>
              <a:t>digital currency</a:t>
            </a:r>
            <a:r>
              <a:rPr lang="en-US" sz="2500" dirty="0"/>
              <a:t> designed to work as a </a:t>
            </a:r>
            <a:r>
              <a:rPr lang="en-US" sz="2500" dirty="0">
                <a:hlinkClick r:id="rId3" tooltip="Medium of exchange"/>
              </a:rPr>
              <a:t>medium of exchange</a:t>
            </a:r>
            <a:r>
              <a:rPr lang="en-US" sz="2500" dirty="0"/>
              <a:t> through a </a:t>
            </a:r>
            <a:r>
              <a:rPr lang="en-US" sz="2500" dirty="0">
                <a:hlinkClick r:id="rId4" tooltip="Computer network"/>
              </a:rPr>
              <a:t>computer network</a:t>
            </a:r>
            <a:r>
              <a:rPr lang="en-US" sz="2500" dirty="0"/>
              <a:t> that is not reliant on any central authority, such as a </a:t>
            </a:r>
            <a:r>
              <a:rPr lang="en-US" sz="2500" dirty="0">
                <a:hlinkClick r:id="rId5" tooltip="Government"/>
              </a:rPr>
              <a:t>government</a:t>
            </a:r>
            <a:r>
              <a:rPr lang="en-US" sz="2500" dirty="0"/>
              <a:t> or </a:t>
            </a:r>
            <a:r>
              <a:rPr lang="en-US" sz="2500" dirty="0">
                <a:hlinkClick r:id="rId6" tooltip="Bank"/>
              </a:rPr>
              <a:t>bank</a:t>
            </a:r>
            <a:r>
              <a:rPr lang="en-US" sz="2500" dirty="0"/>
              <a:t>, to uphold or maintain it</a:t>
            </a:r>
            <a:r>
              <a:rPr lang="en-US" sz="2500" dirty="0" smtClean="0"/>
              <a:t>.</a:t>
            </a:r>
            <a:endParaRPr lang="en-US" sz="2500" baseline="30000" dirty="0"/>
          </a:p>
          <a:p>
            <a:r>
              <a:rPr lang="en-US" sz="2500" dirty="0" smtClean="0"/>
              <a:t>It </a:t>
            </a:r>
            <a:r>
              <a:rPr lang="en-US" sz="2500" dirty="0"/>
              <a:t>is a decentralized system for verifying that the parties to a transaction have the money they claim to have, eliminating the need for traditional intermediaries, </a:t>
            </a:r>
            <a:r>
              <a:rPr lang="en-US" sz="2500" dirty="0" smtClean="0"/>
              <a:t>such </a:t>
            </a:r>
            <a:r>
              <a:rPr lang="en-US" sz="2500" dirty="0"/>
              <a:t>as banks, when funds are being transferred between two </a:t>
            </a:r>
            <a:r>
              <a:rPr lang="en-US" sz="2500" dirty="0" smtClean="0"/>
              <a:t>entities.</a:t>
            </a:r>
          </a:p>
          <a:p>
            <a:r>
              <a:rPr lang="en-US" sz="2500" dirty="0"/>
              <a:t>Individual coin ownership records are stored in a digital </a:t>
            </a:r>
            <a:r>
              <a:rPr lang="en-US" sz="2500" dirty="0">
                <a:hlinkClick r:id="rId7" tooltip="Ledger"/>
              </a:rPr>
              <a:t>ledger</a:t>
            </a:r>
            <a:r>
              <a:rPr lang="en-US" sz="2500" dirty="0"/>
              <a:t>, which is a computerized </a:t>
            </a:r>
            <a:r>
              <a:rPr lang="en-US" sz="2500" dirty="0">
                <a:hlinkClick r:id="rId8" tooltip="Database"/>
              </a:rPr>
              <a:t>database</a:t>
            </a:r>
            <a:r>
              <a:rPr lang="en-US" sz="2500" dirty="0"/>
              <a:t> using </a:t>
            </a:r>
            <a:r>
              <a:rPr lang="en-US" sz="2500" dirty="0">
                <a:hlinkClick r:id="rId9" tooltip="Strong cryptography"/>
              </a:rPr>
              <a:t>strong cryptography</a:t>
            </a:r>
            <a:r>
              <a:rPr lang="en-US" sz="2500" dirty="0"/>
              <a:t> to secure </a:t>
            </a:r>
            <a:r>
              <a:rPr lang="en-US" sz="2500" dirty="0">
                <a:hlinkClick r:id="rId10" tooltip="E-commerce"/>
              </a:rPr>
              <a:t>transaction</a:t>
            </a:r>
            <a:r>
              <a:rPr lang="en-US" sz="2500" dirty="0"/>
              <a:t> records, control the creation of additional coins, and verify the transfer of coin ownership.</a:t>
            </a:r>
          </a:p>
        </p:txBody>
      </p:sp>
    </p:spTree>
    <p:extLst>
      <p:ext uri="{BB962C8B-B14F-4D97-AF65-F5344CB8AC3E}">
        <p14:creationId xmlns:p14="http://schemas.microsoft.com/office/powerpoint/2010/main" val="42342487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45513"/>
          </a:xfrm>
        </p:spPr>
        <p:txBody>
          <a:bodyPr>
            <a:normAutofit/>
          </a:bodyPr>
          <a:lstStyle/>
          <a:p>
            <a:r>
              <a:rPr lang="en-US" dirty="0" smtClean="0"/>
              <a:t>Components/Building Blocks/Terminology</a:t>
            </a:r>
          </a:p>
          <a:p>
            <a:pPr lvl="1"/>
            <a:r>
              <a:rPr lang="en-US" sz="3100" b="1" dirty="0" smtClean="0"/>
              <a:t>Mining</a:t>
            </a:r>
          </a:p>
          <a:p>
            <a:pPr lvl="2"/>
            <a:r>
              <a:rPr lang="en-US" sz="2800" dirty="0"/>
              <a:t>Some </a:t>
            </a:r>
            <a:r>
              <a:rPr lang="en-US" sz="2800" dirty="0">
                <a:hlinkClick r:id="rId2" tooltip="Mining pool"/>
              </a:rPr>
              <a:t>miners pool resources</a:t>
            </a:r>
            <a:r>
              <a:rPr lang="en-US" sz="2800" dirty="0"/>
              <a:t>, sharing their </a:t>
            </a:r>
            <a:r>
              <a:rPr lang="en-US" sz="2800" dirty="0">
                <a:hlinkClick r:id="rId3" tooltip="Computer performance"/>
              </a:rPr>
              <a:t>processing power</a:t>
            </a:r>
            <a:r>
              <a:rPr lang="en-US" sz="2800" dirty="0"/>
              <a:t> over a network to split the reward equally, according to the amount of work they contributed to the probability of finding a </a:t>
            </a:r>
            <a:r>
              <a:rPr lang="en-US" sz="2800">
                <a:hlinkClick r:id="rId4" tooltip="Blockchain (database)"/>
              </a:rPr>
              <a:t>block</a:t>
            </a:r>
            <a:r>
              <a:rPr lang="en-US" sz="2800" smtClean="0"/>
              <a:t>.</a:t>
            </a:r>
          </a:p>
          <a:p>
            <a:pPr lvl="2"/>
            <a:r>
              <a:rPr lang="en-US" sz="2800" smtClean="0"/>
              <a:t> </a:t>
            </a:r>
            <a:r>
              <a:rPr lang="en-US" sz="2800" dirty="0"/>
              <a:t>A "share" is awarded to members of the mining pool who present a valid partial proof-of-work.</a:t>
            </a:r>
            <a:endParaRPr lang="en-US" sz="2700" b="1" dirty="0" smtClean="0"/>
          </a:p>
        </p:txBody>
      </p:sp>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spTree>
    <p:extLst>
      <p:ext uri="{BB962C8B-B14F-4D97-AF65-F5344CB8AC3E}">
        <p14:creationId xmlns:p14="http://schemas.microsoft.com/office/powerpoint/2010/main" val="2585388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a:xfrm>
            <a:off x="838200" y="365125"/>
            <a:ext cx="10515600" cy="1325563"/>
          </a:xfrm>
          <a:solidFill>
            <a:schemeClr val="accent2">
              <a:lumMod val="50000"/>
            </a:schemeClr>
          </a:solidFill>
        </p:spPr>
        <p:txBody>
          <a:bodyPr/>
          <a:lstStyle/>
          <a:p>
            <a:r>
              <a:rPr lang="en-US" b="1" dirty="0" smtClean="0">
                <a:solidFill>
                  <a:schemeClr val="bg1"/>
                </a:solidFill>
              </a:rPr>
              <a:t>Architecture</a:t>
            </a:r>
            <a:endParaRPr lang="en-US" b="1" dirty="0">
              <a:solidFill>
                <a:schemeClr val="bg1"/>
              </a:solidFill>
            </a:endParaRPr>
          </a:p>
        </p:txBody>
      </p:sp>
      <p:pic>
        <p:nvPicPr>
          <p:cNvPr id="1031" name="Picture 7" descr="Blockchain Mining- All you need to know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985" y="1791541"/>
            <a:ext cx="8653217" cy="435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125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What is a crypto </a:t>
            </a:r>
            <a:r>
              <a:rPr lang="en-US" b="1" dirty="0" smtClean="0"/>
              <a:t>wallet</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Crypto wallets store your private keys, keeping your crypto safe and accessible. They also allow you to send, receive, and spend cryptocurrencies like Bitcoin and </a:t>
            </a:r>
            <a:r>
              <a:rPr lang="en-US" dirty="0" err="1"/>
              <a:t>Ethereum</a:t>
            </a:r>
            <a:r>
              <a:rPr lang="en-US" dirty="0" smtClean="0"/>
              <a:t>.</a:t>
            </a:r>
          </a:p>
          <a:p>
            <a:r>
              <a:rPr lang="en-US" dirty="0"/>
              <a:t>They come in many forms, from hardware wallets like Ledger (which looks like a USB stick) to mobile apps like </a:t>
            </a:r>
            <a:r>
              <a:rPr lang="en-US" u="sng" dirty="0" err="1">
                <a:hlinkClick r:id="rId2"/>
              </a:rPr>
              <a:t>Coinbase</a:t>
            </a:r>
            <a:r>
              <a:rPr lang="en-US" u="sng" dirty="0">
                <a:hlinkClick r:id="rId2"/>
              </a:rPr>
              <a:t> Wallet</a:t>
            </a:r>
            <a:r>
              <a:rPr lang="en-US" dirty="0"/>
              <a:t>, which makes using crypto as easy as shopping with a credit card online</a:t>
            </a:r>
            <a:r>
              <a:rPr lang="en-US" dirty="0" smtClean="0"/>
              <a:t>.</a:t>
            </a:r>
          </a:p>
          <a:p>
            <a:r>
              <a:rPr lang="en-US" dirty="0"/>
              <a:t>The main types of wallets you can choose from include</a:t>
            </a:r>
            <a:r>
              <a:rPr lang="en-US" dirty="0" smtClean="0"/>
              <a:t>:</a:t>
            </a:r>
          </a:p>
          <a:p>
            <a:r>
              <a:rPr lang="en-US" dirty="0"/>
              <a:t>Paper </a:t>
            </a:r>
            <a:r>
              <a:rPr lang="en-US" dirty="0" smtClean="0"/>
              <a:t>wallets,</a:t>
            </a:r>
            <a:r>
              <a:rPr lang="en-US" dirty="0"/>
              <a:t> Hardware </a:t>
            </a:r>
            <a:r>
              <a:rPr lang="en-US" dirty="0" smtClean="0"/>
              <a:t>wallets,</a:t>
            </a:r>
            <a:r>
              <a:rPr lang="en-US" dirty="0"/>
              <a:t> Online wallets</a:t>
            </a:r>
          </a:p>
        </p:txBody>
      </p:sp>
    </p:spTree>
    <p:extLst>
      <p:ext uri="{BB962C8B-B14F-4D97-AF65-F5344CB8AC3E}">
        <p14:creationId xmlns:p14="http://schemas.microsoft.com/office/powerpoint/2010/main" val="51400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What is a crypto </a:t>
            </a:r>
            <a:r>
              <a:rPr lang="en-US" b="1" dirty="0" smtClean="0"/>
              <a:t>wallet?</a:t>
            </a:r>
            <a:endParaRPr lang="en-US" dirty="0"/>
          </a:p>
        </p:txBody>
      </p:sp>
      <p:sp>
        <p:nvSpPr>
          <p:cNvPr id="3" name="Content Placeholder 2"/>
          <p:cNvSpPr>
            <a:spLocks noGrp="1"/>
          </p:cNvSpPr>
          <p:nvPr>
            <p:ph idx="1"/>
          </p:nvPr>
        </p:nvSpPr>
        <p:spPr/>
        <p:txBody>
          <a:bodyPr>
            <a:normAutofit/>
          </a:bodyPr>
          <a:lstStyle/>
          <a:p>
            <a:r>
              <a:rPr lang="en-US" sz="2400" b="1" dirty="0"/>
              <a:t>Paper wallets:</a:t>
            </a:r>
            <a:r>
              <a:rPr lang="en-US" sz="2400" dirty="0"/>
              <a:t> Keys are written on a physical medium like paper and stored in a safe place. This of course makes </a:t>
            </a:r>
            <a:r>
              <a:rPr lang="en-US" sz="2400" i="1" dirty="0"/>
              <a:t>using</a:t>
            </a:r>
            <a:r>
              <a:rPr lang="en-US" sz="2400" dirty="0"/>
              <a:t> your crypto harder, because as digital money it can only be used on the internet.   </a:t>
            </a:r>
          </a:p>
          <a:p>
            <a:r>
              <a:rPr lang="en-US" sz="2400" b="1" dirty="0"/>
              <a:t>Hardware wallets: </a:t>
            </a:r>
            <a:r>
              <a:rPr lang="en-US" sz="2400" dirty="0"/>
              <a:t>Keys are stored in a thumb-drive device that is kept in a safe place and only connected to a computer when you want to use your crypto. The idea is to try to balance security and convenience.</a:t>
            </a:r>
          </a:p>
          <a:p>
            <a:r>
              <a:rPr lang="en-US" sz="2400" b="1" dirty="0"/>
              <a:t>Online wallets:</a:t>
            </a:r>
            <a:r>
              <a:rPr lang="en-US" sz="2400" dirty="0"/>
              <a:t> Keys are stored in an app or other software – look for </a:t>
            </a:r>
            <a:r>
              <a:rPr lang="en-US" sz="2400" dirty="0" err="1" smtClean="0"/>
              <a:t>one</a:t>
            </a:r>
            <a:r>
              <a:rPr lang="en-US" sz="2400" dirty="0" err="1"/>
              <a:t>that</a:t>
            </a:r>
            <a:r>
              <a:rPr lang="en-US" sz="2400" dirty="0"/>
              <a:t> is protected by two-step encryption. This makes sending, receiving, and using your crypto as easy as using any online bank account, payment system, or brokerage. </a:t>
            </a:r>
            <a:r>
              <a:rPr lang="en-US" dirty="0"/>
              <a:t> </a:t>
            </a:r>
          </a:p>
          <a:p>
            <a:endParaRPr lang="en-US" dirty="0"/>
          </a:p>
        </p:txBody>
      </p:sp>
    </p:spTree>
    <p:extLst>
      <p:ext uri="{BB962C8B-B14F-4D97-AF65-F5344CB8AC3E}">
        <p14:creationId xmlns:p14="http://schemas.microsoft.com/office/powerpoint/2010/main" val="420565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a:t>Hot Wallet vs. Cold </a:t>
            </a:r>
            <a:r>
              <a:rPr lang="en-US" dirty="0" smtClean="0"/>
              <a:t>Wallet</a:t>
            </a:r>
            <a:endParaRPr lang="en-US" dirty="0"/>
          </a:p>
        </p:txBody>
      </p:sp>
      <p:sp>
        <p:nvSpPr>
          <p:cNvPr id="3" name="Content Placeholder 2"/>
          <p:cNvSpPr>
            <a:spLocks noGrp="1"/>
          </p:cNvSpPr>
          <p:nvPr>
            <p:ph idx="1"/>
          </p:nvPr>
        </p:nvSpPr>
        <p:spPr/>
        <p:txBody>
          <a:bodyPr/>
          <a:lstStyle/>
          <a:p>
            <a:r>
              <a:rPr lang="en-US" dirty="0"/>
              <a:t>Hot and cold wallets are the primary means for storing and exchanging </a:t>
            </a:r>
            <a:r>
              <a:rPr lang="en-US" u="sng" dirty="0">
                <a:hlinkClick r:id="rId2"/>
              </a:rPr>
              <a:t>cryptocurrencies</a:t>
            </a:r>
            <a:r>
              <a:rPr lang="en-US" dirty="0"/>
              <a:t> and </a:t>
            </a:r>
            <a:r>
              <a:rPr lang="en-US" u="sng" dirty="0">
                <a:hlinkClick r:id="rId3"/>
              </a:rPr>
              <a:t>tokens</a:t>
            </a:r>
            <a:r>
              <a:rPr lang="en-US" dirty="0"/>
              <a:t>. It’s necessary to distinguish between a </a:t>
            </a:r>
            <a:r>
              <a:rPr lang="en-US" u="sng" dirty="0">
                <a:hlinkClick r:id="rId4"/>
              </a:rPr>
              <a:t>hot wallet</a:t>
            </a:r>
            <a:r>
              <a:rPr lang="en-US" dirty="0"/>
              <a:t> and a </a:t>
            </a:r>
            <a:r>
              <a:rPr lang="en-US" u="sng" dirty="0">
                <a:hlinkClick r:id="rId5"/>
              </a:rPr>
              <a:t>cold wallet</a:t>
            </a:r>
            <a:r>
              <a:rPr lang="en-US" dirty="0"/>
              <a:t> to identify which works best for you</a:t>
            </a:r>
            <a:r>
              <a:rPr lang="en-US" dirty="0" smtClean="0"/>
              <a:t>.</a:t>
            </a:r>
          </a:p>
          <a:p>
            <a:r>
              <a:rPr lang="en-US" dirty="0"/>
              <a:t>A hot crypto wallet is connected to the internet, while a cold wallet is entirely offline, usually linked and accessible through hardware devices</a:t>
            </a:r>
            <a:r>
              <a:rPr lang="en-US" dirty="0" smtClean="0"/>
              <a:t>.</a:t>
            </a:r>
          </a:p>
          <a:p>
            <a:r>
              <a:rPr lang="en-US" dirty="0"/>
              <a:t>Hot wallets are internet-enabled and online, while cold wallets are offline and come in the form of a physical device, such as a USB stick.</a:t>
            </a:r>
          </a:p>
          <a:p>
            <a:endParaRPr lang="en-US" dirty="0"/>
          </a:p>
        </p:txBody>
      </p:sp>
    </p:spTree>
    <p:extLst>
      <p:ext uri="{BB962C8B-B14F-4D97-AF65-F5344CB8AC3E}">
        <p14:creationId xmlns:p14="http://schemas.microsoft.com/office/powerpoint/2010/main" val="805491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a:t>Hot Wallet vs. Cold </a:t>
            </a:r>
            <a:r>
              <a:rPr lang="en-US" dirty="0" smtClean="0"/>
              <a:t>Wallet</a:t>
            </a:r>
            <a:endParaRPr lang="en-US" dirty="0"/>
          </a:p>
        </p:txBody>
      </p:sp>
      <p:sp>
        <p:nvSpPr>
          <p:cNvPr id="3" name="Content Placeholder 2"/>
          <p:cNvSpPr>
            <a:spLocks noGrp="1"/>
          </p:cNvSpPr>
          <p:nvPr>
            <p:ph idx="1"/>
          </p:nvPr>
        </p:nvSpPr>
        <p:spPr/>
        <p:txBody>
          <a:bodyPr/>
          <a:lstStyle/>
          <a:p>
            <a:r>
              <a:rPr lang="en-US" dirty="0"/>
              <a:t>The primary benefit of using a hot wallet is its level of convenience: It can provide ease of use and a well-designed interface. </a:t>
            </a:r>
          </a:p>
          <a:p>
            <a:r>
              <a:rPr lang="en-US" dirty="0"/>
              <a:t>A cold wallet offers more security benefits because it’s less possible to hack and is therefore less vulnerable to loss of digital assets.</a:t>
            </a:r>
          </a:p>
          <a:p>
            <a:endParaRPr lang="en-US" dirty="0"/>
          </a:p>
        </p:txBody>
      </p:sp>
    </p:spTree>
    <p:extLst>
      <p:ext uri="{BB962C8B-B14F-4D97-AF65-F5344CB8AC3E}">
        <p14:creationId xmlns:p14="http://schemas.microsoft.com/office/powerpoint/2010/main" val="358036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a:t>Hot Wallet </a:t>
            </a:r>
          </a:p>
        </p:txBody>
      </p:sp>
      <p:sp>
        <p:nvSpPr>
          <p:cNvPr id="3" name="Content Placeholder 2"/>
          <p:cNvSpPr>
            <a:spLocks noGrp="1"/>
          </p:cNvSpPr>
          <p:nvPr>
            <p:ph idx="1"/>
          </p:nvPr>
        </p:nvSpPr>
        <p:spPr/>
        <p:txBody>
          <a:bodyPr>
            <a:normAutofit/>
          </a:bodyPr>
          <a:lstStyle/>
          <a:p>
            <a:r>
              <a:rPr lang="en-US" sz="2400" dirty="0"/>
              <a:t>Hot crypto wallets are connected to the internet. They offer a series of features, from storing, sending, and receiving tokens to managing and viewing all available tokens in one place. </a:t>
            </a:r>
            <a:endParaRPr lang="en-US" sz="2400" dirty="0" smtClean="0"/>
          </a:p>
          <a:p>
            <a:r>
              <a:rPr lang="en-US" sz="2400" dirty="0" smtClean="0"/>
              <a:t>Hot </a:t>
            </a:r>
            <a:r>
              <a:rPr lang="en-US" sz="2400" dirty="0"/>
              <a:t>wallets are accessible from internet-enabled devices such as cellular phones, tablets, and laptops</a:t>
            </a:r>
            <a:r>
              <a:rPr lang="en-US" sz="2400" dirty="0" smtClean="0"/>
              <a:t>.</a:t>
            </a:r>
          </a:p>
          <a:p>
            <a:r>
              <a:rPr lang="en-US" sz="2400" dirty="0" smtClean="0"/>
              <a:t>Hot </a:t>
            </a:r>
            <a:r>
              <a:rPr lang="en-US" sz="2400" dirty="0"/>
              <a:t>wallets have been widely adopted because of the ease of transferring and receiving funds on </a:t>
            </a:r>
            <a:r>
              <a:rPr lang="en-US" sz="2400" dirty="0" smtClean="0"/>
              <a:t>demand.</a:t>
            </a:r>
          </a:p>
          <a:p>
            <a:r>
              <a:rPr lang="en-US" sz="2400" dirty="0"/>
              <a:t> It stores the </a:t>
            </a:r>
            <a:r>
              <a:rPr lang="en-US" sz="2400" u="sng" dirty="0">
                <a:hlinkClick r:id="rId2"/>
              </a:rPr>
              <a:t>private keys</a:t>
            </a:r>
            <a:r>
              <a:rPr lang="en-US" sz="2400" dirty="0"/>
              <a:t> to your cryptocurrencies after purchasing or mining them. </a:t>
            </a:r>
            <a:endParaRPr lang="en-US" sz="2400" dirty="0" smtClean="0"/>
          </a:p>
          <a:p>
            <a:r>
              <a:rPr lang="en-US" sz="2400" dirty="0" smtClean="0"/>
              <a:t>When </a:t>
            </a:r>
            <a:r>
              <a:rPr lang="en-US" sz="2400" dirty="0"/>
              <a:t>a cryptocurrency transaction needs to be completed, private keys are required.</a:t>
            </a:r>
          </a:p>
        </p:txBody>
      </p:sp>
    </p:spTree>
    <p:extLst>
      <p:ext uri="{BB962C8B-B14F-4D97-AF65-F5344CB8AC3E}">
        <p14:creationId xmlns:p14="http://schemas.microsoft.com/office/powerpoint/2010/main" val="485629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a:t>Hot Wallet </a:t>
            </a:r>
          </a:p>
        </p:txBody>
      </p:sp>
      <p:sp>
        <p:nvSpPr>
          <p:cNvPr id="3" name="Content Placeholder 2"/>
          <p:cNvSpPr>
            <a:spLocks noGrp="1"/>
          </p:cNvSpPr>
          <p:nvPr>
            <p:ph idx="1"/>
          </p:nvPr>
        </p:nvSpPr>
        <p:spPr/>
        <p:txBody>
          <a:bodyPr>
            <a:normAutofit/>
          </a:bodyPr>
          <a:lstStyle/>
          <a:p>
            <a:r>
              <a:rPr lang="en-US" sz="2400" dirty="0"/>
              <a:t>A hot wallet acts as the interface for completing crypto transactions and is responsible for recording these transactions on the </a:t>
            </a:r>
            <a:r>
              <a:rPr lang="en-US" sz="2400" u="sng" dirty="0">
                <a:hlinkClick r:id="rId2"/>
              </a:rPr>
              <a:t>decentralized public </a:t>
            </a:r>
            <a:r>
              <a:rPr lang="en-US" sz="2400" u="sng" dirty="0" err="1">
                <a:hlinkClick r:id="rId2"/>
              </a:rPr>
              <a:t>blockchain</a:t>
            </a:r>
            <a:r>
              <a:rPr lang="en-US" sz="2400" u="sng" dirty="0">
                <a:hlinkClick r:id="rId2"/>
              </a:rPr>
              <a:t> ledger</a:t>
            </a:r>
            <a:r>
              <a:rPr lang="en-US" sz="2400" dirty="0"/>
              <a:t>. </a:t>
            </a:r>
            <a:endParaRPr lang="en-US" sz="2400" dirty="0" smtClean="0"/>
          </a:p>
          <a:p>
            <a:r>
              <a:rPr lang="en-US" sz="2400" dirty="0"/>
              <a:t>In a cryptocurrency wallet, two key components keep your </a:t>
            </a:r>
            <a:r>
              <a:rPr lang="en-US" sz="2400" u="sng" dirty="0">
                <a:hlinkClick r:id="rId3"/>
              </a:rPr>
              <a:t>digital assets</a:t>
            </a:r>
            <a:r>
              <a:rPr lang="en-US" sz="2400" dirty="0"/>
              <a:t> safe: the private and </a:t>
            </a:r>
            <a:r>
              <a:rPr lang="en-US" sz="2400" u="sng" dirty="0">
                <a:hlinkClick r:id="rId4"/>
              </a:rPr>
              <a:t>public keys</a:t>
            </a:r>
            <a:r>
              <a:rPr lang="en-US" sz="2400" dirty="0"/>
              <a:t>, made of a cryptographic string of letters and numbers responsible for successful crypto transfers into your </a:t>
            </a:r>
            <a:r>
              <a:rPr lang="en-US" sz="2400" dirty="0" smtClean="0"/>
              <a:t>wallet</a:t>
            </a:r>
          </a:p>
          <a:p>
            <a:r>
              <a:rPr lang="en-US" sz="2400" b="1" dirty="0"/>
              <a:t>Types of Hot Wallets</a:t>
            </a:r>
          </a:p>
          <a:p>
            <a:pPr lvl="1"/>
            <a:r>
              <a:rPr lang="en-US" sz="2000" dirty="0"/>
              <a:t>Hot wallets come in different types and have various purposes. Some are used as mobile applications, web-only wallets, or even ecosystem-specific wallets</a:t>
            </a:r>
            <a:r>
              <a:rPr lang="en-US" sz="2000" dirty="0" smtClean="0"/>
              <a:t>.</a:t>
            </a:r>
          </a:p>
          <a:p>
            <a:pPr lvl="1"/>
            <a:r>
              <a:rPr lang="en-US" sz="2000" dirty="0"/>
              <a:t>Some of the most common examples of hot wallets include </a:t>
            </a:r>
            <a:r>
              <a:rPr lang="en-US" sz="2000" dirty="0" err="1"/>
              <a:t>Coinbase</a:t>
            </a:r>
            <a:r>
              <a:rPr lang="en-US" sz="2000" dirty="0"/>
              <a:t> Wallet, </a:t>
            </a:r>
            <a:r>
              <a:rPr lang="en-US" sz="2000" dirty="0" err="1"/>
              <a:t>MetaMask</a:t>
            </a:r>
            <a:r>
              <a:rPr lang="en-US" sz="2000" dirty="0"/>
              <a:t>, Trust Wallet, Exodus Wallet, </a:t>
            </a:r>
            <a:r>
              <a:rPr lang="en-US" sz="2000" u="sng" dirty="0" err="1">
                <a:hlinkClick r:id="rId5"/>
              </a:rPr>
              <a:t>Robinhood</a:t>
            </a:r>
            <a:r>
              <a:rPr lang="en-US" sz="2000" dirty="0"/>
              <a:t>, Edge, and more</a:t>
            </a:r>
            <a:r>
              <a:rPr lang="en-US" sz="2000" dirty="0" smtClean="0"/>
              <a:t>. </a:t>
            </a:r>
            <a:endParaRPr lang="en-US" sz="2000" dirty="0"/>
          </a:p>
        </p:txBody>
      </p:sp>
    </p:spTree>
    <p:extLst>
      <p:ext uri="{BB962C8B-B14F-4D97-AF65-F5344CB8AC3E}">
        <p14:creationId xmlns:p14="http://schemas.microsoft.com/office/powerpoint/2010/main" val="956823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dirty="0"/>
              <a:t>Hot Wallet </a:t>
            </a:r>
          </a:p>
        </p:txBody>
      </p:sp>
      <p:sp>
        <p:nvSpPr>
          <p:cNvPr id="3" name="Content Placeholder 2"/>
          <p:cNvSpPr>
            <a:spLocks noGrp="1"/>
          </p:cNvSpPr>
          <p:nvPr>
            <p:ph idx="1"/>
          </p:nvPr>
        </p:nvSpPr>
        <p:spPr>
          <a:xfrm>
            <a:off x="838200" y="1690688"/>
            <a:ext cx="10515600" cy="4486275"/>
          </a:xfrm>
        </p:spPr>
        <p:txBody>
          <a:bodyPr>
            <a:normAutofit/>
          </a:bodyPr>
          <a:lstStyle/>
          <a:p>
            <a:r>
              <a:rPr lang="en-US" sz="2400" b="1" dirty="0"/>
              <a:t>Hot Wallet Pros and Cons</a:t>
            </a:r>
          </a:p>
          <a:p>
            <a:endParaRPr lang="en-US" sz="2400" dirty="0" smtClean="0"/>
          </a:p>
          <a:p>
            <a:r>
              <a:rPr lang="en-US" sz="2400" dirty="0" smtClean="0"/>
              <a:t>Advantages</a:t>
            </a:r>
          </a:p>
          <a:p>
            <a:pPr lvl="1"/>
            <a:r>
              <a:rPr lang="en-US" sz="2000" dirty="0" smtClean="0"/>
              <a:t>Internet-based </a:t>
            </a:r>
            <a:r>
              <a:rPr lang="en-US" sz="2000" dirty="0"/>
              <a:t>so they allow easy access and perform several activities efficiently and from a range of devices</a:t>
            </a:r>
          </a:p>
          <a:p>
            <a:pPr lvl="1"/>
            <a:r>
              <a:rPr lang="en-US" sz="2000" dirty="0"/>
              <a:t>Primarily free to use; some also require paying interest on the stored crypto</a:t>
            </a:r>
          </a:p>
          <a:p>
            <a:r>
              <a:rPr lang="en-US" sz="2400" dirty="0" smtClean="0"/>
              <a:t>Disadvantages</a:t>
            </a:r>
          </a:p>
          <a:p>
            <a:pPr lvl="1"/>
            <a:r>
              <a:rPr lang="en-US" sz="2000" dirty="0" smtClean="0"/>
              <a:t>Unencrypted </a:t>
            </a:r>
            <a:r>
              <a:rPr lang="en-US" sz="2000" dirty="0"/>
              <a:t>hot wallets are vulnerable to hacks because they are internet-enabled. Unauthorized parties target these because they contain both public and private keys.</a:t>
            </a:r>
          </a:p>
          <a:p>
            <a:pPr lvl="1"/>
            <a:r>
              <a:rPr lang="en-US" sz="2000" dirty="0"/>
              <a:t>Some are accepted and accessible only in specified locations due to legal restrictions</a:t>
            </a:r>
          </a:p>
        </p:txBody>
      </p:sp>
    </p:spTree>
    <p:extLst>
      <p:ext uri="{BB962C8B-B14F-4D97-AF65-F5344CB8AC3E}">
        <p14:creationId xmlns:p14="http://schemas.microsoft.com/office/powerpoint/2010/main" val="2861614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Cold </a:t>
            </a:r>
            <a:r>
              <a:rPr lang="en-US" b="1" dirty="0" smtClean="0"/>
              <a:t>Wallets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sz="2400" dirty="0"/>
              <a:t>Cold wallets differ from hot wallets in that they’re not internet-enabled.1 Hence, they’re less susceptible to hacking. </a:t>
            </a:r>
            <a:endParaRPr lang="en-US" sz="2400" dirty="0" smtClean="0"/>
          </a:p>
          <a:p>
            <a:r>
              <a:rPr lang="en-US" sz="2400" dirty="0" smtClean="0"/>
              <a:t>This </a:t>
            </a:r>
            <a:r>
              <a:rPr lang="en-US" sz="2400" dirty="0"/>
              <a:t>fact is why cold wallets have gained rapid adoption and more popularity after the implosion of </a:t>
            </a:r>
            <a:r>
              <a:rPr lang="en-US" sz="2400" u="sng" dirty="0">
                <a:hlinkClick r:id="rId2"/>
              </a:rPr>
              <a:t>FTX</a:t>
            </a:r>
            <a:r>
              <a:rPr lang="en-US" sz="2400" dirty="0"/>
              <a:t>, which was a large centralized crypto exchange that collapsed in November 2022, went bankrupt, and reported an alleged hack that left many users’ digital assets frozen or </a:t>
            </a:r>
            <a:r>
              <a:rPr lang="en-US" sz="2400" dirty="0" smtClean="0"/>
              <a:t>gone.</a:t>
            </a:r>
          </a:p>
          <a:p>
            <a:r>
              <a:rPr lang="en-US" sz="2400" dirty="0"/>
              <a:t>These wallets come as hardware devices—usually like a USB stick—costing $50 to $200. Hardware wallets and paper wallets are examples of cold-storage wallets</a:t>
            </a:r>
            <a:r>
              <a:rPr lang="en-US" sz="2400" dirty="0" smtClean="0"/>
              <a:t>.</a:t>
            </a:r>
          </a:p>
          <a:p>
            <a:r>
              <a:rPr lang="en-US" sz="2400" dirty="0"/>
              <a:t>An added security layer stems from the fact that the private keys of cold wallets are entirely offline—compared with those of hot wallets—and are required to complete a crypto exchange from the wallet. </a:t>
            </a:r>
          </a:p>
        </p:txBody>
      </p:sp>
    </p:spTree>
    <p:extLst>
      <p:ext uri="{BB962C8B-B14F-4D97-AF65-F5344CB8AC3E}">
        <p14:creationId xmlns:p14="http://schemas.microsoft.com/office/powerpoint/2010/main" val="315979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620145"/>
          </a:xfrm>
        </p:spPr>
        <p:txBody>
          <a:bodyPr>
            <a:normAutofit/>
          </a:bodyPr>
          <a:lstStyle/>
          <a:p>
            <a:r>
              <a:rPr lang="en-US" sz="2500" dirty="0"/>
              <a:t>Despite their name, cryptocurrencies are not considered to be </a:t>
            </a:r>
            <a:r>
              <a:rPr lang="en-US" sz="2500" dirty="0">
                <a:hlinkClick r:id="rId2" tooltip="Currency"/>
              </a:rPr>
              <a:t>currencies</a:t>
            </a:r>
            <a:r>
              <a:rPr lang="en-US" sz="2500" dirty="0"/>
              <a:t> in the traditional sense, and while varying treatments have been applied to them, including classification as </a:t>
            </a:r>
            <a:r>
              <a:rPr lang="en-US" sz="2500" dirty="0">
                <a:hlinkClick r:id="rId3" tooltip="Commodity"/>
              </a:rPr>
              <a:t>commodities</a:t>
            </a:r>
            <a:r>
              <a:rPr lang="en-US" sz="2500" dirty="0"/>
              <a:t>, </a:t>
            </a:r>
            <a:r>
              <a:rPr lang="en-US" sz="2500" dirty="0">
                <a:hlinkClick r:id="rId4" tooltip="Security (finance)"/>
              </a:rPr>
              <a:t>securities</a:t>
            </a:r>
            <a:r>
              <a:rPr lang="en-US" sz="2500" dirty="0"/>
              <a:t>, and currencies, cryptocurrencies are generally viewed as a distinct asset class in practice</a:t>
            </a:r>
            <a:r>
              <a:rPr lang="en-US" sz="2500" dirty="0" smtClean="0"/>
              <a:t>.</a:t>
            </a:r>
          </a:p>
          <a:p>
            <a:r>
              <a:rPr lang="en-US" sz="2500" dirty="0"/>
              <a:t>Some crypto schemes use validators to maintain the cryptocurrency</a:t>
            </a:r>
            <a:r>
              <a:rPr lang="en-US" sz="2500" dirty="0" smtClean="0"/>
              <a:t>.</a:t>
            </a:r>
          </a:p>
          <a:p>
            <a:r>
              <a:rPr lang="en-US" sz="2500" dirty="0" smtClean="0"/>
              <a:t>In </a:t>
            </a:r>
            <a:r>
              <a:rPr lang="en-US" sz="2500" dirty="0"/>
              <a:t>a </a:t>
            </a:r>
            <a:r>
              <a:rPr lang="en-US" sz="2500" dirty="0">
                <a:hlinkClick r:id="rId5" tooltip="Proof of stake"/>
              </a:rPr>
              <a:t>proof-of-stake</a:t>
            </a:r>
            <a:r>
              <a:rPr lang="en-US" sz="2500" dirty="0"/>
              <a:t> model, owners put up their tokens as collateral. </a:t>
            </a:r>
            <a:endParaRPr lang="en-US" sz="2500" dirty="0" smtClean="0"/>
          </a:p>
          <a:p>
            <a:r>
              <a:rPr lang="en-US" sz="2500" dirty="0" smtClean="0"/>
              <a:t>In </a:t>
            </a:r>
            <a:r>
              <a:rPr lang="en-US" sz="2500" dirty="0"/>
              <a:t>return, they get authority over the token in proportion to the amount they stake</a:t>
            </a:r>
            <a:r>
              <a:rPr lang="en-US" sz="2500" dirty="0" smtClean="0"/>
              <a:t>.</a:t>
            </a:r>
          </a:p>
          <a:p>
            <a:r>
              <a:rPr lang="en-US" sz="2500" dirty="0" smtClean="0"/>
              <a:t>Generally</a:t>
            </a:r>
            <a:r>
              <a:rPr lang="en-US" sz="2500" dirty="0"/>
              <a:t>, these token </a:t>
            </a:r>
            <a:r>
              <a:rPr lang="en-US" sz="2500" dirty="0" err="1"/>
              <a:t>stakers</a:t>
            </a:r>
            <a:r>
              <a:rPr lang="en-US" sz="2500" dirty="0"/>
              <a:t> get additional ownership in the token over time via network fees, newly minted tokens, or other such reward mechanisms.</a:t>
            </a:r>
            <a:r>
              <a:rPr lang="en-US" sz="2500" u="sng" baseline="30000" dirty="0">
                <a:hlinkClick r:id="rId6"/>
              </a:rPr>
              <a:t>[</a:t>
            </a:r>
            <a:endParaRPr lang="en-US" sz="2500" dirty="0"/>
          </a:p>
        </p:txBody>
      </p:sp>
      <p:sp>
        <p:nvSpPr>
          <p:cNvPr id="5" name="Title 1"/>
          <p:cNvSpPr>
            <a:spLocks noGrp="1"/>
          </p:cNvSpPr>
          <p:nvPr>
            <p:ph type="title"/>
          </p:nvPr>
        </p:nvSpPr>
        <p:spPr>
          <a:xfrm>
            <a:off x="703288" y="365125"/>
            <a:ext cx="10650511" cy="1325563"/>
          </a:xfrm>
          <a:solidFill>
            <a:schemeClr val="accent2">
              <a:lumMod val="50000"/>
            </a:schemeClr>
          </a:solidFill>
        </p:spPr>
        <p:txBody>
          <a:bodyPr/>
          <a:lstStyle/>
          <a:p>
            <a:r>
              <a:rPr lang="en-US" b="1" dirty="0" smtClean="0">
                <a:solidFill>
                  <a:schemeClr val="bg1"/>
                </a:solidFill>
              </a:rPr>
              <a:t>Cryptocurrency</a:t>
            </a:r>
            <a:endParaRPr lang="en-US" b="1" dirty="0">
              <a:solidFill>
                <a:schemeClr val="bg1"/>
              </a:solidFill>
            </a:endParaRPr>
          </a:p>
        </p:txBody>
      </p:sp>
    </p:spTree>
    <p:extLst>
      <p:ext uri="{BB962C8B-B14F-4D97-AF65-F5344CB8AC3E}">
        <p14:creationId xmlns:p14="http://schemas.microsoft.com/office/powerpoint/2010/main" val="39893390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Cold </a:t>
            </a:r>
            <a:r>
              <a:rPr lang="en-US" b="1" dirty="0" smtClean="0"/>
              <a:t>Wallets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sz="2400" i="1" dirty="0"/>
              <a:t>Exchanging crypto from a cold wallet starts online, but one must sign off digitally offline to complete the transaction</a:t>
            </a:r>
            <a:r>
              <a:rPr lang="en-US" sz="2400" i="1" dirty="0" smtClean="0"/>
              <a:t>.</a:t>
            </a:r>
          </a:p>
          <a:p>
            <a:r>
              <a:rPr lang="en-US" sz="2400" b="1" dirty="0"/>
              <a:t>Types of Cold Wallets</a:t>
            </a:r>
          </a:p>
          <a:p>
            <a:pPr lvl="1"/>
            <a:r>
              <a:rPr lang="en-US" sz="2000" dirty="0"/>
              <a:t>Cold wallets are also available in different types; some of the most common examples include: </a:t>
            </a:r>
          </a:p>
          <a:p>
            <a:pPr lvl="1"/>
            <a:r>
              <a:rPr lang="en-US" sz="2000" b="1" dirty="0"/>
              <a:t>Paper wallet</a:t>
            </a:r>
            <a:r>
              <a:rPr lang="en-US" sz="2000" dirty="0"/>
              <a:t>: This is a document that has public and private keys printed on it. There’s also a </a:t>
            </a:r>
            <a:r>
              <a:rPr lang="en-US" sz="2000" u="sng" dirty="0">
                <a:hlinkClick r:id="rId2"/>
              </a:rPr>
              <a:t>quick response (QR) code</a:t>
            </a:r>
            <a:r>
              <a:rPr lang="en-US" sz="2000" dirty="0"/>
              <a:t> embedded in the paper to facilitate crypto transactions. The downside is that it’s rendered useless once the document is </a:t>
            </a:r>
            <a:r>
              <a:rPr lang="en-US" sz="2000" dirty="0" smtClean="0"/>
              <a:t>damaged.</a:t>
            </a:r>
            <a:endParaRPr lang="en-US" sz="2000" dirty="0"/>
          </a:p>
          <a:p>
            <a:pPr lvl="1"/>
            <a:r>
              <a:rPr lang="en-US" sz="2000" b="1" dirty="0"/>
              <a:t>Hardware wallet</a:t>
            </a:r>
            <a:r>
              <a:rPr lang="en-US" sz="2000" dirty="0"/>
              <a:t>: This is a ubiquitous cold-wallet type. They are offline devices used to store private and public keys. </a:t>
            </a:r>
            <a:endParaRPr lang="en-US" sz="2000" dirty="0" smtClean="0"/>
          </a:p>
          <a:p>
            <a:pPr lvl="1"/>
            <a:r>
              <a:rPr lang="en-US" sz="2000" dirty="0" smtClean="0"/>
              <a:t>They </a:t>
            </a:r>
            <a:r>
              <a:rPr lang="en-US" sz="2000" dirty="0"/>
              <a:t>come in the form of USBs or smart cards, without which you would have no access to your </a:t>
            </a:r>
            <a:r>
              <a:rPr lang="en-US" sz="2000" dirty="0" smtClean="0"/>
              <a:t>crypto.</a:t>
            </a:r>
          </a:p>
          <a:p>
            <a:pPr lvl="1"/>
            <a:r>
              <a:rPr lang="en-US" sz="2000" dirty="0"/>
              <a:t> Commonly available hardware wallets are </a:t>
            </a:r>
            <a:r>
              <a:rPr lang="en-US" sz="2000" dirty="0" err="1"/>
              <a:t>Trezor</a:t>
            </a:r>
            <a:r>
              <a:rPr lang="en-US" sz="2000" dirty="0"/>
              <a:t>, Ledger, and </a:t>
            </a:r>
            <a:r>
              <a:rPr lang="en-US" sz="2000" dirty="0" err="1"/>
              <a:t>KeepKey</a:t>
            </a:r>
            <a:r>
              <a:rPr lang="en-US" sz="2000" dirty="0"/>
              <a:t>. </a:t>
            </a:r>
          </a:p>
          <a:p>
            <a:endParaRPr lang="en-US" sz="2400" dirty="0"/>
          </a:p>
        </p:txBody>
      </p:sp>
    </p:spTree>
    <p:extLst>
      <p:ext uri="{BB962C8B-B14F-4D97-AF65-F5344CB8AC3E}">
        <p14:creationId xmlns:p14="http://schemas.microsoft.com/office/powerpoint/2010/main" val="2514921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Cold </a:t>
            </a:r>
            <a:r>
              <a:rPr lang="en-US" b="1" dirty="0" smtClean="0"/>
              <a:t>Wallets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sz="2400" b="1" dirty="0" smtClean="0"/>
              <a:t>Types </a:t>
            </a:r>
            <a:r>
              <a:rPr lang="en-US" sz="2400" b="1" dirty="0"/>
              <a:t>of Cold </a:t>
            </a:r>
            <a:r>
              <a:rPr lang="en-US" sz="2400" b="1" dirty="0" smtClean="0"/>
              <a:t>Wallets</a:t>
            </a:r>
          </a:p>
          <a:p>
            <a:pPr lvl="1"/>
            <a:r>
              <a:rPr lang="en-US" sz="2000" b="1" dirty="0"/>
              <a:t>Deep cold storage</a:t>
            </a:r>
            <a:r>
              <a:rPr lang="en-US" sz="2000" dirty="0"/>
              <a:t>: This type of wallet takes extra steps to make access to your wallet very difficult. An analogy would be keeping your cold wallet in a physical vault or safe deposit box at a bank. These wallets are designed for those </a:t>
            </a:r>
            <a:r>
              <a:rPr lang="en-US" sz="2000" dirty="0" smtClean="0"/>
              <a:t>requiring </a:t>
            </a:r>
            <a:r>
              <a:rPr lang="en-US" sz="2000" dirty="0"/>
              <a:t>minimal access to their </a:t>
            </a:r>
            <a:r>
              <a:rPr lang="en-US" sz="2000" dirty="0" smtClean="0"/>
              <a:t>wallet.</a:t>
            </a:r>
          </a:p>
          <a:p>
            <a:pPr lvl="1"/>
            <a:endParaRPr lang="en-US" sz="2000" b="1" dirty="0"/>
          </a:p>
          <a:p>
            <a:pPr lvl="1"/>
            <a:r>
              <a:rPr lang="en-US" sz="2000" dirty="0"/>
              <a:t>Other types of cold wallets available are sound wallets and offline software wallets</a:t>
            </a:r>
            <a:r>
              <a:rPr lang="en-US" sz="2000" dirty="0" smtClean="0"/>
              <a:t>.</a:t>
            </a:r>
          </a:p>
          <a:p>
            <a:pPr lvl="1"/>
            <a:endParaRPr lang="en-US" sz="2000" b="1" dirty="0"/>
          </a:p>
        </p:txBody>
      </p:sp>
    </p:spTree>
    <p:extLst>
      <p:ext uri="{BB962C8B-B14F-4D97-AF65-F5344CB8AC3E}">
        <p14:creationId xmlns:p14="http://schemas.microsoft.com/office/powerpoint/2010/main" val="162477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lstStyle/>
          <a:p>
            <a:r>
              <a:rPr lang="en-US" b="1" dirty="0"/>
              <a:t>Cold </a:t>
            </a:r>
            <a:r>
              <a:rPr lang="en-US" b="1" dirty="0" smtClean="0"/>
              <a:t>Wallets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sz="2400" b="1" dirty="0"/>
              <a:t>Cold Wallet Pros and Cons</a:t>
            </a:r>
          </a:p>
          <a:p>
            <a:r>
              <a:rPr lang="en-US" sz="2400" dirty="0" smtClean="0"/>
              <a:t>Advantages</a:t>
            </a:r>
          </a:p>
          <a:p>
            <a:pPr lvl="1"/>
            <a:r>
              <a:rPr lang="en-US" sz="2000" dirty="0" smtClean="0"/>
              <a:t>Enhanced </a:t>
            </a:r>
            <a:r>
              <a:rPr lang="en-US" sz="2000" dirty="0"/>
              <a:t>security benefits mean there is no way to get hacked</a:t>
            </a:r>
          </a:p>
          <a:p>
            <a:pPr lvl="1"/>
            <a:r>
              <a:rPr lang="en-US" sz="2000" dirty="0"/>
              <a:t>Full possession of your tokens because the private and public keys are in your control</a:t>
            </a:r>
          </a:p>
          <a:p>
            <a:pPr lvl="1"/>
            <a:r>
              <a:rPr lang="en-US" sz="2000" dirty="0"/>
              <a:t>Portable</a:t>
            </a:r>
          </a:p>
          <a:p>
            <a:r>
              <a:rPr lang="en-US" sz="2400" dirty="0" smtClean="0"/>
              <a:t>Disadvantages</a:t>
            </a:r>
          </a:p>
          <a:p>
            <a:pPr lvl="1"/>
            <a:r>
              <a:rPr lang="en-US" sz="2000" dirty="0" smtClean="0"/>
              <a:t>Easily </a:t>
            </a:r>
            <a:r>
              <a:rPr lang="en-US" sz="2000" dirty="0"/>
              <a:t>lost</a:t>
            </a:r>
          </a:p>
          <a:p>
            <a:pPr lvl="1"/>
            <a:r>
              <a:rPr lang="en-US" sz="2000" dirty="0"/>
              <a:t>Expensive, with the typical price range from $50 to $200</a:t>
            </a:r>
          </a:p>
          <a:p>
            <a:pPr lvl="1"/>
            <a:r>
              <a:rPr lang="en-US" sz="2000" dirty="0"/>
              <a:t>Complex to use</a:t>
            </a:r>
          </a:p>
        </p:txBody>
      </p:sp>
    </p:spTree>
    <p:extLst>
      <p:ext uri="{BB962C8B-B14F-4D97-AF65-F5344CB8AC3E}">
        <p14:creationId xmlns:p14="http://schemas.microsoft.com/office/powerpoint/2010/main" val="358263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650126"/>
          </a:xfrm>
        </p:spPr>
        <p:txBody>
          <a:bodyPr>
            <a:normAutofit/>
          </a:bodyPr>
          <a:lstStyle/>
          <a:p>
            <a:r>
              <a:rPr lang="en-US" sz="2500" dirty="0" smtClean="0"/>
              <a:t>Cryptocurrency does </a:t>
            </a:r>
            <a:r>
              <a:rPr lang="en-US" sz="2500" dirty="0"/>
              <a:t>not exist in physical form (like paper money) and is typically not issued by a central authority. </a:t>
            </a:r>
            <a:endParaRPr lang="en-US" sz="2500" dirty="0" smtClean="0"/>
          </a:p>
          <a:p>
            <a:r>
              <a:rPr lang="en-US" sz="2500" dirty="0" smtClean="0"/>
              <a:t>Cryptocurrencies </a:t>
            </a:r>
            <a:r>
              <a:rPr lang="en-US" sz="2500" dirty="0"/>
              <a:t>typically use </a:t>
            </a:r>
            <a:r>
              <a:rPr lang="en-US" sz="2500" dirty="0">
                <a:hlinkClick r:id="rId2" tooltip="Decentralization"/>
              </a:rPr>
              <a:t>decentralized control</a:t>
            </a:r>
            <a:r>
              <a:rPr lang="en-US" sz="2500" dirty="0"/>
              <a:t> as opposed to a </a:t>
            </a:r>
            <a:r>
              <a:rPr lang="en-US" sz="2500" dirty="0">
                <a:hlinkClick r:id="rId3" tooltip="Central bank digital currency"/>
              </a:rPr>
              <a:t>central bank digital currency</a:t>
            </a:r>
            <a:r>
              <a:rPr lang="en-US" sz="2500" dirty="0"/>
              <a:t> (CBDC</a:t>
            </a:r>
            <a:r>
              <a:rPr lang="en-US" sz="2500" dirty="0" smtClean="0"/>
              <a:t>).</a:t>
            </a:r>
          </a:p>
          <a:p>
            <a:endParaRPr lang="en-US" sz="2500" baseline="30000" dirty="0"/>
          </a:p>
          <a:p>
            <a:r>
              <a:rPr lang="en-US" sz="2500" dirty="0" smtClean="0"/>
              <a:t>When </a:t>
            </a:r>
            <a:r>
              <a:rPr lang="en-US" sz="2500" dirty="0"/>
              <a:t>a cryptocurrency is minted, or created prior to issuance, or issued by a single issuer, it is generally considered centralized</a:t>
            </a:r>
            <a:r>
              <a:rPr lang="en-US" sz="2500" dirty="0" smtClean="0"/>
              <a:t>.</a:t>
            </a:r>
          </a:p>
          <a:p>
            <a:endParaRPr lang="en-US" sz="2500" dirty="0" smtClean="0"/>
          </a:p>
          <a:p>
            <a:r>
              <a:rPr lang="en-US" sz="2500" dirty="0" smtClean="0"/>
              <a:t>When </a:t>
            </a:r>
            <a:r>
              <a:rPr lang="en-US" sz="2500" dirty="0"/>
              <a:t>implemented with </a:t>
            </a:r>
            <a:r>
              <a:rPr lang="en-US" sz="2500" dirty="0" smtClean="0"/>
              <a:t>decentralized </a:t>
            </a:r>
            <a:r>
              <a:rPr lang="en-US" sz="2500" dirty="0"/>
              <a:t>control, each cryptocurrency works through </a:t>
            </a:r>
            <a:r>
              <a:rPr lang="en-US" sz="2500" dirty="0">
                <a:hlinkClick r:id="rId4" tooltip="Distributed ledger"/>
              </a:rPr>
              <a:t>distributed ledger</a:t>
            </a:r>
            <a:r>
              <a:rPr lang="en-US" sz="2500" dirty="0"/>
              <a:t> technology, typically a </a:t>
            </a:r>
            <a:r>
              <a:rPr lang="en-US" sz="2500" dirty="0" err="1">
                <a:hlinkClick r:id="rId5" tooltip="Blockchain"/>
              </a:rPr>
              <a:t>blockchain</a:t>
            </a:r>
            <a:r>
              <a:rPr lang="en-US" sz="2500" dirty="0"/>
              <a:t>, that serves as a public financial transaction database</a:t>
            </a:r>
            <a:r>
              <a:rPr lang="en-US" sz="2500" dirty="0" smtClean="0"/>
              <a:t>.</a:t>
            </a:r>
            <a:endParaRPr lang="en-US" sz="2500" dirty="0"/>
          </a:p>
        </p:txBody>
      </p:sp>
      <p:sp>
        <p:nvSpPr>
          <p:cNvPr id="5" name="Title 1"/>
          <p:cNvSpPr>
            <a:spLocks noGrp="1"/>
          </p:cNvSpPr>
          <p:nvPr>
            <p:ph type="title"/>
          </p:nvPr>
        </p:nvSpPr>
        <p:spPr>
          <a:xfrm>
            <a:off x="703288" y="365125"/>
            <a:ext cx="10650511" cy="1325563"/>
          </a:xfrm>
          <a:solidFill>
            <a:schemeClr val="accent2">
              <a:lumMod val="50000"/>
            </a:schemeClr>
          </a:solidFill>
        </p:spPr>
        <p:txBody>
          <a:bodyPr/>
          <a:lstStyle/>
          <a:p>
            <a:r>
              <a:rPr lang="en-US" b="1" dirty="0" smtClean="0">
                <a:solidFill>
                  <a:schemeClr val="bg1"/>
                </a:solidFill>
              </a:rPr>
              <a:t>Cryptocurrency</a:t>
            </a:r>
            <a:endParaRPr lang="en-US" b="1" dirty="0">
              <a:solidFill>
                <a:schemeClr val="bg1"/>
              </a:solidFill>
            </a:endParaRPr>
          </a:p>
        </p:txBody>
      </p:sp>
    </p:spTree>
    <p:extLst>
      <p:ext uri="{BB962C8B-B14F-4D97-AF65-F5344CB8AC3E}">
        <p14:creationId xmlns:p14="http://schemas.microsoft.com/office/powerpoint/2010/main" val="3607925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4733558"/>
          </a:xfrm>
        </p:spPr>
        <p:txBody>
          <a:bodyPr>
            <a:normAutofit/>
          </a:bodyPr>
          <a:lstStyle/>
          <a:p>
            <a:r>
              <a:rPr lang="en-US" sz="2400" dirty="0"/>
              <a:t>The first cryptocurrency was Bitcoin, which was first released as open-source software in 2009. </a:t>
            </a:r>
            <a:endParaRPr lang="en-US" sz="2400" dirty="0" smtClean="0"/>
          </a:p>
          <a:p>
            <a:r>
              <a:rPr lang="en-US" sz="2400" dirty="0" smtClean="0"/>
              <a:t>As </a:t>
            </a:r>
            <a:r>
              <a:rPr lang="en-US" sz="2400" dirty="0"/>
              <a:t>of March 2022, there were more than 9,000 </a:t>
            </a:r>
            <a:r>
              <a:rPr lang="en-US" sz="2400" dirty="0">
                <a:hlinkClick r:id="rId2" tooltip="List of cryptocurrencies"/>
              </a:rPr>
              <a:t>other cryptocurrencies</a:t>
            </a:r>
            <a:r>
              <a:rPr lang="en-US" sz="2400" dirty="0"/>
              <a:t> in the marketplace, of which more than 70 had a </a:t>
            </a:r>
            <a:r>
              <a:rPr lang="en-US" sz="2400" dirty="0">
                <a:hlinkClick r:id="rId3"/>
              </a:rPr>
              <a:t>market capitalization</a:t>
            </a:r>
            <a:r>
              <a:rPr lang="en-US" sz="2400" dirty="0"/>
              <a:t> exceeding $1 billion</a:t>
            </a:r>
            <a:r>
              <a:rPr lang="en-US" sz="2400" dirty="0" smtClean="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51250575"/>
              </p:ext>
            </p:extLst>
          </p:nvPr>
        </p:nvGraphicFramePr>
        <p:xfrm>
          <a:off x="1829824" y="3590875"/>
          <a:ext cx="8127999" cy="3016482"/>
        </p:xfrm>
        <a:graphic>
          <a:graphicData uri="http://schemas.openxmlformats.org/drawingml/2006/table">
            <a:tbl>
              <a:tblPr firstRow="1" bandRow="1">
                <a:tableStyleId>{5C22544A-7EE6-4342-B048-85BDC9FD1C3A}</a:tableStyleId>
              </a:tblPr>
              <a:tblGrid>
                <a:gridCol w="2709333"/>
                <a:gridCol w="2709333"/>
                <a:gridCol w="2709333"/>
              </a:tblGrid>
              <a:tr h="1508241">
                <a:tc>
                  <a:txBody>
                    <a:bodyPr/>
                    <a:lstStyle/>
                    <a:p>
                      <a:r>
                        <a:rPr lang="en-US" sz="1800" b="1" i="0" kern="1200" dirty="0" smtClean="0">
                          <a:solidFill>
                            <a:schemeClr val="lt1"/>
                          </a:solidFill>
                          <a:effectLst/>
                          <a:latin typeface="+mn-lt"/>
                          <a:ea typeface="+mn-ea"/>
                          <a:cs typeface="+mn-cs"/>
                        </a:rPr>
                        <a:t>1. Bitcoin (BTC)</a:t>
                      </a:r>
                    </a:p>
                    <a:p>
                      <a:r>
                        <a:rPr lang="en-US" sz="1800" b="1" i="0" kern="1200" dirty="0" smtClean="0">
                          <a:solidFill>
                            <a:schemeClr val="lt1"/>
                          </a:solidFill>
                          <a:effectLst/>
                          <a:latin typeface="+mn-lt"/>
                          <a:ea typeface="+mn-ea"/>
                          <a:cs typeface="+mn-cs"/>
                        </a:rPr>
                        <a:t>Price:</a:t>
                      </a:r>
                      <a:r>
                        <a:rPr lang="en-US" sz="1800" b="0" i="0" kern="1200" dirty="0" smtClean="0">
                          <a:solidFill>
                            <a:schemeClr val="lt1"/>
                          </a:solidFill>
                          <a:effectLst/>
                          <a:latin typeface="+mn-lt"/>
                          <a:ea typeface="+mn-ea"/>
                          <a:cs typeface="+mn-cs"/>
                        </a:rPr>
                        <a:t> $29,295</a:t>
                      </a:r>
                    </a:p>
                    <a:p>
                      <a:r>
                        <a:rPr lang="en-US" sz="1800" b="1" i="0" kern="1200" dirty="0" smtClean="0">
                          <a:solidFill>
                            <a:schemeClr val="lt1"/>
                          </a:solidFill>
                          <a:effectLst/>
                          <a:latin typeface="+mn-lt"/>
                          <a:ea typeface="+mn-ea"/>
                          <a:cs typeface="+mn-cs"/>
                        </a:rPr>
                        <a:t>Market cap:</a:t>
                      </a:r>
                      <a:r>
                        <a:rPr lang="en-US" sz="1800" b="0" i="0" kern="1200" dirty="0" smtClean="0">
                          <a:solidFill>
                            <a:schemeClr val="lt1"/>
                          </a:solidFill>
                          <a:effectLst/>
                          <a:latin typeface="+mn-lt"/>
                          <a:ea typeface="+mn-ea"/>
                          <a:cs typeface="+mn-cs"/>
                        </a:rPr>
                        <a:t> $570 billion</a:t>
                      </a:r>
                    </a:p>
                    <a:p>
                      <a:endParaRPr lang="en-US" dirty="0" smtClean="0"/>
                    </a:p>
                  </a:txBody>
                  <a:tcPr/>
                </a:tc>
                <a:tc>
                  <a:txBody>
                    <a:bodyPr/>
                    <a:lstStyle/>
                    <a:p>
                      <a:r>
                        <a:rPr lang="en-US" sz="1800" b="1" i="0" kern="1200" dirty="0" smtClean="0">
                          <a:solidFill>
                            <a:schemeClr val="lt1"/>
                          </a:solidFill>
                          <a:effectLst/>
                          <a:latin typeface="+mn-lt"/>
                          <a:ea typeface="+mn-ea"/>
                          <a:cs typeface="+mn-cs"/>
                        </a:rPr>
                        <a:t>2. </a:t>
                      </a:r>
                      <a:r>
                        <a:rPr lang="en-US" sz="1800" b="1" i="0" kern="1200" dirty="0" err="1" smtClean="0">
                          <a:solidFill>
                            <a:schemeClr val="lt1"/>
                          </a:solidFill>
                          <a:effectLst/>
                          <a:latin typeface="+mn-lt"/>
                          <a:ea typeface="+mn-ea"/>
                          <a:cs typeface="+mn-cs"/>
                        </a:rPr>
                        <a:t>Ethereum</a:t>
                      </a:r>
                      <a:r>
                        <a:rPr lang="en-US" sz="1800" b="1" i="0" kern="1200" dirty="0" smtClean="0">
                          <a:solidFill>
                            <a:schemeClr val="lt1"/>
                          </a:solidFill>
                          <a:effectLst/>
                          <a:latin typeface="+mn-lt"/>
                          <a:ea typeface="+mn-ea"/>
                          <a:cs typeface="+mn-cs"/>
                        </a:rPr>
                        <a:t> (ETH)</a:t>
                      </a:r>
                    </a:p>
                    <a:p>
                      <a:r>
                        <a:rPr lang="en-US" sz="1800" b="1" i="0" kern="1200" dirty="0" smtClean="0">
                          <a:solidFill>
                            <a:schemeClr val="lt1"/>
                          </a:solidFill>
                          <a:effectLst/>
                          <a:latin typeface="+mn-lt"/>
                          <a:ea typeface="+mn-ea"/>
                          <a:cs typeface="+mn-cs"/>
                        </a:rPr>
                        <a:t>Price:</a:t>
                      </a:r>
                      <a:r>
                        <a:rPr lang="en-US" sz="1800" b="0" i="0" kern="1200" dirty="0" smtClean="0">
                          <a:solidFill>
                            <a:schemeClr val="lt1"/>
                          </a:solidFill>
                          <a:effectLst/>
                          <a:latin typeface="+mn-lt"/>
                          <a:ea typeface="+mn-ea"/>
                          <a:cs typeface="+mn-cs"/>
                        </a:rPr>
                        <a:t> $1,860</a:t>
                      </a:r>
                    </a:p>
                    <a:p>
                      <a:r>
                        <a:rPr lang="en-US" sz="1800" b="1" i="0" kern="1200" dirty="0" smtClean="0">
                          <a:solidFill>
                            <a:schemeClr val="lt1"/>
                          </a:solidFill>
                          <a:effectLst/>
                          <a:latin typeface="+mn-lt"/>
                          <a:ea typeface="+mn-ea"/>
                          <a:cs typeface="+mn-cs"/>
                        </a:rPr>
                        <a:t>Market cap:</a:t>
                      </a:r>
                      <a:r>
                        <a:rPr lang="en-US" sz="1800" b="0" i="0" kern="1200" dirty="0" smtClean="0">
                          <a:solidFill>
                            <a:schemeClr val="lt1"/>
                          </a:solidFill>
                          <a:effectLst/>
                          <a:latin typeface="+mn-lt"/>
                          <a:ea typeface="+mn-ea"/>
                          <a:cs typeface="+mn-cs"/>
                        </a:rPr>
                        <a:t> $224 billion</a:t>
                      </a:r>
                    </a:p>
                    <a:p>
                      <a:endParaRPr lang="en-US" dirty="0"/>
                    </a:p>
                  </a:txBody>
                  <a:tcPr/>
                </a:tc>
                <a:tc>
                  <a:txBody>
                    <a:bodyPr/>
                    <a:lstStyle/>
                    <a:p>
                      <a:r>
                        <a:rPr lang="en-US" sz="1800" b="1" i="0" kern="1200" dirty="0" smtClean="0">
                          <a:solidFill>
                            <a:schemeClr val="lt1"/>
                          </a:solidFill>
                          <a:effectLst/>
                          <a:latin typeface="+mn-lt"/>
                          <a:ea typeface="+mn-ea"/>
                          <a:cs typeface="+mn-cs"/>
                        </a:rPr>
                        <a:t>3. Tether (USDT)</a:t>
                      </a:r>
                    </a:p>
                    <a:p>
                      <a:r>
                        <a:rPr lang="en-US" sz="1800" b="1" i="0" kern="1200" dirty="0" smtClean="0">
                          <a:solidFill>
                            <a:schemeClr val="lt1"/>
                          </a:solidFill>
                          <a:effectLst/>
                          <a:latin typeface="+mn-lt"/>
                          <a:ea typeface="+mn-ea"/>
                          <a:cs typeface="+mn-cs"/>
                        </a:rPr>
                        <a:t>Price:</a:t>
                      </a:r>
                      <a:r>
                        <a:rPr lang="en-US" sz="1800" b="0" i="0" kern="1200" dirty="0" smtClean="0">
                          <a:solidFill>
                            <a:schemeClr val="lt1"/>
                          </a:solidFill>
                          <a:effectLst/>
                          <a:latin typeface="+mn-lt"/>
                          <a:ea typeface="+mn-ea"/>
                          <a:cs typeface="+mn-cs"/>
                        </a:rPr>
                        <a:t> $1.00</a:t>
                      </a:r>
                    </a:p>
                    <a:p>
                      <a:r>
                        <a:rPr lang="en-US" sz="1800" b="1" i="0" kern="1200" dirty="0" smtClean="0">
                          <a:solidFill>
                            <a:schemeClr val="lt1"/>
                          </a:solidFill>
                          <a:effectLst/>
                          <a:latin typeface="+mn-lt"/>
                          <a:ea typeface="+mn-ea"/>
                          <a:cs typeface="+mn-cs"/>
                        </a:rPr>
                        <a:t>Market cap:</a:t>
                      </a:r>
                      <a:r>
                        <a:rPr lang="en-US" sz="1800" b="0" i="0" kern="1200" dirty="0" smtClean="0">
                          <a:solidFill>
                            <a:schemeClr val="lt1"/>
                          </a:solidFill>
                          <a:effectLst/>
                          <a:latin typeface="+mn-lt"/>
                          <a:ea typeface="+mn-ea"/>
                          <a:cs typeface="+mn-cs"/>
                        </a:rPr>
                        <a:t> $83 billion</a:t>
                      </a:r>
                    </a:p>
                    <a:p>
                      <a:endParaRPr lang="en-US" dirty="0"/>
                    </a:p>
                  </a:txBody>
                  <a:tcPr/>
                </a:tc>
              </a:tr>
              <a:tr h="1508241">
                <a:tc>
                  <a:txBody>
                    <a:bodyPr/>
                    <a:lstStyle/>
                    <a:p>
                      <a:r>
                        <a:rPr lang="en-US" sz="1800" b="1" i="0" kern="1200" dirty="0" smtClean="0">
                          <a:solidFill>
                            <a:schemeClr val="dk1"/>
                          </a:solidFill>
                          <a:effectLst/>
                          <a:latin typeface="+mn-lt"/>
                          <a:ea typeface="+mn-ea"/>
                          <a:cs typeface="+mn-cs"/>
                        </a:rPr>
                        <a:t>4. XRP (XRP)</a:t>
                      </a:r>
                    </a:p>
                    <a:p>
                      <a:r>
                        <a:rPr lang="en-US" sz="1800" b="1" i="0" kern="1200" dirty="0" smtClean="0">
                          <a:solidFill>
                            <a:schemeClr val="dk1"/>
                          </a:solidFill>
                          <a:effectLst/>
                          <a:latin typeface="+mn-lt"/>
                          <a:ea typeface="+mn-ea"/>
                          <a:cs typeface="+mn-cs"/>
                        </a:rPr>
                        <a:t>Price:</a:t>
                      </a:r>
                      <a:r>
                        <a:rPr lang="en-US" sz="1800" b="0" i="0" kern="1200" dirty="0" smtClean="0">
                          <a:solidFill>
                            <a:schemeClr val="dk1"/>
                          </a:solidFill>
                          <a:effectLst/>
                          <a:latin typeface="+mn-lt"/>
                          <a:ea typeface="+mn-ea"/>
                          <a:cs typeface="+mn-cs"/>
                        </a:rPr>
                        <a:t> $0.7002</a:t>
                      </a:r>
                    </a:p>
                    <a:p>
                      <a:r>
                        <a:rPr lang="en-US" sz="1800" b="1" i="0" kern="1200" dirty="0" smtClean="0">
                          <a:solidFill>
                            <a:schemeClr val="dk1"/>
                          </a:solidFill>
                          <a:effectLst/>
                          <a:latin typeface="+mn-lt"/>
                          <a:ea typeface="+mn-ea"/>
                          <a:cs typeface="+mn-cs"/>
                        </a:rPr>
                        <a:t>Market cap:</a:t>
                      </a:r>
                      <a:r>
                        <a:rPr lang="en-US" sz="1800" b="0" i="0" kern="1200" dirty="0" smtClean="0">
                          <a:solidFill>
                            <a:schemeClr val="dk1"/>
                          </a:solidFill>
                          <a:effectLst/>
                          <a:latin typeface="+mn-lt"/>
                          <a:ea typeface="+mn-ea"/>
                          <a:cs typeface="+mn-cs"/>
                        </a:rPr>
                        <a:t> $37 billion</a:t>
                      </a:r>
                    </a:p>
                    <a:p>
                      <a:endParaRPr lang="en-US" dirty="0" smtClean="0"/>
                    </a:p>
                    <a:p>
                      <a:endParaRPr lang="en-US" dirty="0"/>
                    </a:p>
                  </a:txBody>
                  <a:tcPr/>
                </a:tc>
                <a:tc>
                  <a:txBody>
                    <a:bodyPr/>
                    <a:lstStyle/>
                    <a:p>
                      <a:r>
                        <a:rPr lang="en-US" sz="1800" b="1" i="0" kern="1200" dirty="0" smtClean="0">
                          <a:solidFill>
                            <a:schemeClr val="dk1"/>
                          </a:solidFill>
                          <a:effectLst/>
                          <a:latin typeface="+mn-lt"/>
                          <a:ea typeface="+mn-ea"/>
                          <a:cs typeface="+mn-cs"/>
                        </a:rPr>
                        <a:t>5. BNB (BNB)</a:t>
                      </a:r>
                    </a:p>
                    <a:p>
                      <a:r>
                        <a:rPr lang="en-US" sz="1800" b="1" i="0" kern="1200" dirty="0" smtClean="0">
                          <a:solidFill>
                            <a:schemeClr val="dk1"/>
                          </a:solidFill>
                          <a:effectLst/>
                          <a:latin typeface="+mn-lt"/>
                          <a:ea typeface="+mn-ea"/>
                          <a:cs typeface="+mn-cs"/>
                        </a:rPr>
                        <a:t>Price:</a:t>
                      </a:r>
                      <a:r>
                        <a:rPr lang="en-US" sz="1800" b="0" i="0" kern="1200" dirty="0" smtClean="0">
                          <a:solidFill>
                            <a:schemeClr val="dk1"/>
                          </a:solidFill>
                          <a:effectLst/>
                          <a:latin typeface="+mn-lt"/>
                          <a:ea typeface="+mn-ea"/>
                          <a:cs typeface="+mn-cs"/>
                        </a:rPr>
                        <a:t> $237.77</a:t>
                      </a:r>
                    </a:p>
                    <a:p>
                      <a:r>
                        <a:rPr lang="en-US" sz="1800" b="1" i="0" kern="1200" dirty="0" smtClean="0">
                          <a:solidFill>
                            <a:schemeClr val="dk1"/>
                          </a:solidFill>
                          <a:effectLst/>
                          <a:latin typeface="+mn-lt"/>
                          <a:ea typeface="+mn-ea"/>
                          <a:cs typeface="+mn-cs"/>
                        </a:rPr>
                        <a:t>Market cap:</a:t>
                      </a:r>
                      <a:r>
                        <a:rPr lang="en-US" sz="1800" b="0" i="0" kern="1200" dirty="0" smtClean="0">
                          <a:solidFill>
                            <a:schemeClr val="dk1"/>
                          </a:solidFill>
                          <a:effectLst/>
                          <a:latin typeface="+mn-lt"/>
                          <a:ea typeface="+mn-ea"/>
                          <a:cs typeface="+mn-cs"/>
                        </a:rPr>
                        <a:t> $37 billion</a:t>
                      </a:r>
                    </a:p>
                    <a:p>
                      <a:endParaRPr lang="en-US" dirty="0"/>
                    </a:p>
                  </a:txBody>
                  <a:tcPr/>
                </a:tc>
                <a:tc>
                  <a:txBody>
                    <a:bodyPr/>
                    <a:lstStyle/>
                    <a:p>
                      <a:r>
                        <a:rPr lang="en-US" sz="1800" b="1" i="0" kern="1200" dirty="0" smtClean="0">
                          <a:solidFill>
                            <a:schemeClr val="dk1"/>
                          </a:solidFill>
                          <a:effectLst/>
                          <a:latin typeface="+mn-lt"/>
                          <a:ea typeface="+mn-ea"/>
                          <a:cs typeface="+mn-cs"/>
                        </a:rPr>
                        <a:t>6. USD Coin (USDC)</a:t>
                      </a:r>
                    </a:p>
                    <a:p>
                      <a:r>
                        <a:rPr lang="en-US" sz="1800" b="1" i="0" kern="1200" dirty="0" smtClean="0">
                          <a:solidFill>
                            <a:schemeClr val="dk1"/>
                          </a:solidFill>
                          <a:effectLst/>
                          <a:latin typeface="+mn-lt"/>
                          <a:ea typeface="+mn-ea"/>
                          <a:cs typeface="+mn-cs"/>
                        </a:rPr>
                        <a:t>Price:</a:t>
                      </a:r>
                      <a:r>
                        <a:rPr lang="en-US" sz="1800" b="0" i="0" kern="1200" dirty="0" smtClean="0">
                          <a:solidFill>
                            <a:schemeClr val="dk1"/>
                          </a:solidFill>
                          <a:effectLst/>
                          <a:latin typeface="+mn-lt"/>
                          <a:ea typeface="+mn-ea"/>
                          <a:cs typeface="+mn-cs"/>
                        </a:rPr>
                        <a:t> $1.00</a:t>
                      </a:r>
                    </a:p>
                    <a:p>
                      <a:r>
                        <a:rPr lang="en-US" sz="1800" b="1" i="0" kern="1200" dirty="0" smtClean="0">
                          <a:solidFill>
                            <a:schemeClr val="dk1"/>
                          </a:solidFill>
                          <a:effectLst/>
                          <a:latin typeface="+mn-lt"/>
                          <a:ea typeface="+mn-ea"/>
                          <a:cs typeface="+mn-cs"/>
                        </a:rPr>
                        <a:t>Market cap:</a:t>
                      </a:r>
                      <a:r>
                        <a:rPr lang="en-US" sz="1800" b="0" i="0" kern="1200" dirty="0" smtClean="0">
                          <a:solidFill>
                            <a:schemeClr val="dk1"/>
                          </a:solidFill>
                          <a:effectLst/>
                          <a:latin typeface="+mn-lt"/>
                          <a:ea typeface="+mn-ea"/>
                          <a:cs typeface="+mn-cs"/>
                        </a:rPr>
                        <a:t> $27 billion</a:t>
                      </a:r>
                    </a:p>
                    <a:p>
                      <a:endParaRPr lang="en-US" dirty="0"/>
                    </a:p>
                  </a:txBody>
                  <a:tcPr/>
                </a:tc>
              </a:tr>
            </a:tbl>
          </a:graphicData>
        </a:graphic>
      </p:graphicFrame>
      <p:sp>
        <p:nvSpPr>
          <p:cNvPr id="7" name="Title 1"/>
          <p:cNvSpPr>
            <a:spLocks noGrp="1"/>
          </p:cNvSpPr>
          <p:nvPr>
            <p:ph type="title"/>
          </p:nvPr>
        </p:nvSpPr>
        <p:spPr>
          <a:xfrm>
            <a:off x="703288" y="365125"/>
            <a:ext cx="10650511" cy="1325563"/>
          </a:xfrm>
          <a:solidFill>
            <a:schemeClr val="accent2">
              <a:lumMod val="50000"/>
            </a:schemeClr>
          </a:solidFill>
        </p:spPr>
        <p:txBody>
          <a:bodyPr/>
          <a:lstStyle/>
          <a:p>
            <a:r>
              <a:rPr lang="en-US" b="1" dirty="0" smtClean="0">
                <a:solidFill>
                  <a:schemeClr val="bg1"/>
                </a:solidFill>
              </a:rPr>
              <a:t>Cryptocurrency</a:t>
            </a:r>
            <a:endParaRPr lang="en-US" b="1" dirty="0">
              <a:solidFill>
                <a:schemeClr val="bg1"/>
              </a:solidFill>
            </a:endParaRPr>
          </a:p>
        </p:txBody>
      </p:sp>
    </p:spTree>
    <p:extLst>
      <p:ext uri="{BB962C8B-B14F-4D97-AF65-F5344CB8AC3E}">
        <p14:creationId xmlns:p14="http://schemas.microsoft.com/office/powerpoint/2010/main" val="193457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492" y="494042"/>
            <a:ext cx="10339221" cy="5812973"/>
          </a:xfrm>
          <a:prstGeom prst="rect">
            <a:avLst/>
          </a:prstGeom>
        </p:spPr>
      </p:pic>
    </p:spTree>
    <p:extLst>
      <p:ext uri="{BB962C8B-B14F-4D97-AF65-F5344CB8AC3E}">
        <p14:creationId xmlns:p14="http://schemas.microsoft.com/office/powerpoint/2010/main" val="279068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50000"/>
            </a:schemeClr>
          </a:solidFill>
        </p:spPr>
        <p:txBody>
          <a:bodyPr/>
          <a:lstStyle/>
          <a:p>
            <a:r>
              <a:rPr lang="en-US" b="1" dirty="0" smtClean="0">
                <a:solidFill>
                  <a:schemeClr val="bg1"/>
                </a:solidFill>
              </a:rPr>
              <a:t>History</a:t>
            </a:r>
            <a:endParaRPr lang="en-US" b="1" dirty="0">
              <a:solidFill>
                <a:schemeClr val="bg1"/>
              </a:solidFill>
            </a:endParaRPr>
          </a:p>
        </p:txBody>
      </p:sp>
      <p:sp>
        <p:nvSpPr>
          <p:cNvPr id="3" name="Content Placeholder 2"/>
          <p:cNvSpPr>
            <a:spLocks noGrp="1"/>
          </p:cNvSpPr>
          <p:nvPr>
            <p:ph idx="1"/>
          </p:nvPr>
        </p:nvSpPr>
        <p:spPr/>
        <p:txBody>
          <a:bodyPr>
            <a:normAutofit fontScale="92500" lnSpcReduction="10000"/>
          </a:bodyPr>
          <a:lstStyle/>
          <a:p>
            <a:r>
              <a:rPr lang="en-US" sz="2600" dirty="0"/>
              <a:t>In 1983, American </a:t>
            </a:r>
            <a:r>
              <a:rPr lang="en-US" sz="2600" dirty="0">
                <a:hlinkClick r:id="rId2" tooltip="Cryptography"/>
              </a:rPr>
              <a:t>cryptographer</a:t>
            </a:r>
            <a:r>
              <a:rPr lang="en-US" sz="2600" dirty="0"/>
              <a:t> </a:t>
            </a:r>
            <a:r>
              <a:rPr lang="en-US" sz="2600" dirty="0">
                <a:hlinkClick r:id="rId3" tooltip="David Chaum"/>
              </a:rPr>
              <a:t>David </a:t>
            </a:r>
            <a:r>
              <a:rPr lang="en-US" sz="2600" dirty="0" err="1">
                <a:hlinkClick r:id="rId3" tooltip="David Chaum"/>
              </a:rPr>
              <a:t>Chaum</a:t>
            </a:r>
            <a:r>
              <a:rPr lang="en-US" sz="2600" dirty="0"/>
              <a:t> conceived of a type of cryptographic </a:t>
            </a:r>
            <a:r>
              <a:rPr lang="en-US" sz="2600" dirty="0">
                <a:hlinkClick r:id="rId4" tooltip="Electronic money"/>
              </a:rPr>
              <a:t>electronic money</a:t>
            </a:r>
            <a:r>
              <a:rPr lang="en-US" sz="2600" dirty="0"/>
              <a:t> called </a:t>
            </a:r>
            <a:r>
              <a:rPr lang="en-US" sz="2600" dirty="0" err="1">
                <a:hlinkClick r:id="rId5" tooltip="Ecash"/>
              </a:rPr>
              <a:t>ecash</a:t>
            </a:r>
            <a:r>
              <a:rPr lang="en-US" sz="2600" dirty="0" smtClean="0"/>
              <a:t>.</a:t>
            </a:r>
            <a:endParaRPr lang="en-US" sz="2600" baseline="30000" dirty="0"/>
          </a:p>
          <a:p>
            <a:r>
              <a:rPr lang="en-US" sz="2600" dirty="0"/>
              <a:t> Later, in 1995, he implemented it through </a:t>
            </a:r>
            <a:r>
              <a:rPr lang="en-US" sz="2600" dirty="0" err="1" smtClean="0">
                <a:hlinkClick r:id="rId6" tooltip="Digicash"/>
              </a:rPr>
              <a:t>Digicash</a:t>
            </a:r>
            <a:r>
              <a:rPr lang="en-US" sz="2600" dirty="0" smtClean="0"/>
              <a:t>,</a:t>
            </a:r>
            <a:r>
              <a:rPr lang="en-US" sz="2600" baseline="30000" dirty="0"/>
              <a:t> </a:t>
            </a:r>
            <a:r>
              <a:rPr lang="en-US" sz="2600" dirty="0" smtClean="0"/>
              <a:t>an </a:t>
            </a:r>
            <a:r>
              <a:rPr lang="en-US" sz="2600" dirty="0"/>
              <a:t>early form of cryptographic electronic payments. </a:t>
            </a:r>
            <a:endParaRPr lang="en-US" sz="2600" dirty="0" smtClean="0"/>
          </a:p>
          <a:p>
            <a:r>
              <a:rPr lang="en-US" sz="2600" dirty="0" err="1" smtClean="0"/>
              <a:t>Digicash</a:t>
            </a:r>
            <a:r>
              <a:rPr lang="en-US" sz="2600" dirty="0" smtClean="0"/>
              <a:t> </a:t>
            </a:r>
            <a:r>
              <a:rPr lang="en-US" sz="2600" dirty="0"/>
              <a:t>required user software in order to withdraw notes from a bank and designate specific encrypted keys before it can be sent to a recipient. </a:t>
            </a:r>
            <a:endParaRPr lang="en-US" sz="2600" dirty="0" smtClean="0"/>
          </a:p>
          <a:p>
            <a:r>
              <a:rPr lang="en-US" sz="2600" dirty="0" smtClean="0"/>
              <a:t>This </a:t>
            </a:r>
            <a:r>
              <a:rPr lang="en-US" sz="2600" dirty="0"/>
              <a:t>allowed the digital currency to be untraceable by a third party.</a:t>
            </a:r>
          </a:p>
          <a:p>
            <a:r>
              <a:rPr lang="en-US" sz="2600" dirty="0"/>
              <a:t>In 1996, the </a:t>
            </a:r>
            <a:r>
              <a:rPr lang="en-US" sz="2600" dirty="0">
                <a:hlinkClick r:id="rId7" tooltip="National Security Agency"/>
              </a:rPr>
              <a:t>National Security Agency</a:t>
            </a:r>
            <a:r>
              <a:rPr lang="en-US" sz="2600" dirty="0"/>
              <a:t> published a paper entitled </a:t>
            </a:r>
            <a:r>
              <a:rPr lang="en-US" sz="2600" i="1" dirty="0">
                <a:solidFill>
                  <a:srgbClr val="FF0000"/>
                </a:solidFill>
              </a:rPr>
              <a:t>How to Make a Mint: The Cryptography of Anonymous Electronic Cash</a:t>
            </a:r>
            <a:r>
              <a:rPr lang="en-US" sz="2600" dirty="0"/>
              <a:t>, describing a cryptocurrency system</a:t>
            </a:r>
            <a:r>
              <a:rPr lang="en-US" sz="2600" dirty="0" smtClean="0"/>
              <a:t>.</a:t>
            </a:r>
          </a:p>
          <a:p>
            <a:r>
              <a:rPr lang="en-US" sz="2600" dirty="0" smtClean="0"/>
              <a:t> </a:t>
            </a:r>
            <a:r>
              <a:rPr lang="en-US" sz="2600" dirty="0"/>
              <a:t>The paper was first published in an </a:t>
            </a:r>
            <a:r>
              <a:rPr lang="en-US" sz="2600" dirty="0">
                <a:hlinkClick r:id="rId8" tooltip="MIT"/>
              </a:rPr>
              <a:t>MIT</a:t>
            </a:r>
            <a:r>
              <a:rPr lang="en-US" sz="2600" dirty="0"/>
              <a:t> mailing </a:t>
            </a:r>
            <a:r>
              <a:rPr lang="en-US" sz="2600" dirty="0" err="1" smtClean="0"/>
              <a:t>listand</a:t>
            </a:r>
            <a:r>
              <a:rPr lang="en-US" sz="2600" dirty="0" smtClean="0"/>
              <a:t> </a:t>
            </a:r>
            <a:r>
              <a:rPr lang="en-US" sz="2600" dirty="0"/>
              <a:t>later in 1997 in </a:t>
            </a:r>
            <a:r>
              <a:rPr lang="en-US" sz="2600" i="1" dirty="0"/>
              <a:t>The American Law Review</a:t>
            </a:r>
            <a:r>
              <a:rPr lang="en-US" sz="2600"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045727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504837"/>
          </a:xfrm>
        </p:spPr>
        <p:txBody>
          <a:bodyPr>
            <a:normAutofit fontScale="85000" lnSpcReduction="20000"/>
          </a:bodyPr>
          <a:lstStyle/>
          <a:p>
            <a:r>
              <a:rPr lang="en-US" dirty="0" smtClean="0"/>
              <a:t>In </a:t>
            </a:r>
            <a:r>
              <a:rPr lang="en-US" dirty="0"/>
              <a:t>1998, </a:t>
            </a:r>
            <a:r>
              <a:rPr lang="en-US" dirty="0">
                <a:hlinkClick r:id="rId2" tooltip="Wei Dai"/>
              </a:rPr>
              <a:t>Wei Dai</a:t>
            </a:r>
            <a:r>
              <a:rPr lang="en-US" dirty="0"/>
              <a:t> described "b-money", an anonymous, distributed electronic cash system</a:t>
            </a:r>
            <a:r>
              <a:rPr lang="en-US" dirty="0" smtClean="0"/>
              <a:t>.</a:t>
            </a:r>
            <a:r>
              <a:rPr lang="en-US" dirty="0"/>
              <a:t> Shortly thereafter, </a:t>
            </a:r>
            <a:r>
              <a:rPr lang="en-US" dirty="0">
                <a:hlinkClick r:id="rId3" tooltip="Nick Szabo"/>
              </a:rPr>
              <a:t>Nick Szabo</a:t>
            </a:r>
            <a:r>
              <a:rPr lang="en-US" dirty="0"/>
              <a:t> described </a:t>
            </a:r>
            <a:r>
              <a:rPr lang="en-US" dirty="0">
                <a:hlinkClick r:id="rId4" tooltip="Bit gold"/>
              </a:rPr>
              <a:t>bit gold</a:t>
            </a:r>
            <a:r>
              <a:rPr lang="en-US" dirty="0" smtClean="0"/>
              <a:t>.</a:t>
            </a:r>
            <a:endParaRPr lang="en-US" baseline="30000" dirty="0"/>
          </a:p>
          <a:p>
            <a:r>
              <a:rPr lang="en-US" dirty="0"/>
              <a:t> Like </a:t>
            </a:r>
            <a:r>
              <a:rPr lang="en-US" dirty="0">
                <a:hlinkClick r:id="rId5" tooltip="Bitcoin"/>
              </a:rPr>
              <a:t>Bitcoin</a:t>
            </a:r>
            <a:r>
              <a:rPr lang="en-US" dirty="0"/>
              <a:t> and other cryptocurrencies that would follow it, bit </a:t>
            </a:r>
            <a:r>
              <a:rPr lang="en-US" dirty="0" smtClean="0"/>
              <a:t>was </a:t>
            </a:r>
            <a:r>
              <a:rPr lang="en-US" dirty="0"/>
              <a:t>described as an electronic currency system which required users to complete a </a:t>
            </a:r>
            <a:r>
              <a:rPr lang="en-US" dirty="0">
                <a:hlinkClick r:id="rId6" tooltip="Proof of work"/>
              </a:rPr>
              <a:t>proof of work</a:t>
            </a:r>
            <a:r>
              <a:rPr lang="en-US" dirty="0"/>
              <a:t> function with solutions being cryptographically put together and published.</a:t>
            </a:r>
          </a:p>
          <a:p>
            <a:r>
              <a:rPr lang="en-US" dirty="0"/>
              <a:t>In January 2009, Bitcoin was created by </a:t>
            </a:r>
            <a:r>
              <a:rPr lang="en-US" dirty="0">
                <a:hlinkClick r:id="rId7" tooltip="Pseudonym"/>
              </a:rPr>
              <a:t>pseudonymous</a:t>
            </a:r>
            <a:r>
              <a:rPr lang="en-US" dirty="0"/>
              <a:t> developer </a:t>
            </a:r>
            <a:r>
              <a:rPr lang="en-US" dirty="0">
                <a:hlinkClick r:id="rId8" tooltip="Satoshi Nakamoto"/>
              </a:rPr>
              <a:t>Satoshi </a:t>
            </a:r>
            <a:r>
              <a:rPr lang="en-US" dirty="0" err="1">
                <a:hlinkClick r:id="rId8" tooltip="Satoshi Nakamoto"/>
              </a:rPr>
              <a:t>Nakamoto</a:t>
            </a:r>
            <a:r>
              <a:rPr lang="en-US" dirty="0" smtClean="0"/>
              <a:t>.</a:t>
            </a:r>
          </a:p>
          <a:p>
            <a:r>
              <a:rPr lang="en-US" dirty="0" smtClean="0"/>
              <a:t> </a:t>
            </a:r>
            <a:r>
              <a:rPr lang="en-US" dirty="0"/>
              <a:t>It used </a:t>
            </a:r>
            <a:r>
              <a:rPr lang="en-US" dirty="0">
                <a:hlinkClick r:id="rId9" tooltip="SHA-256"/>
              </a:rPr>
              <a:t>SHA-256</a:t>
            </a:r>
            <a:r>
              <a:rPr lang="en-US" dirty="0"/>
              <a:t>, a cryptographic hash function, in its </a:t>
            </a:r>
            <a:r>
              <a:rPr lang="en-US" dirty="0" smtClean="0">
                <a:hlinkClick r:id="rId10" tooltip="Proof-of-work"/>
              </a:rPr>
              <a:t>proof-of-work</a:t>
            </a:r>
            <a:r>
              <a:rPr lang="en-US" dirty="0"/>
              <a:t> scheme</a:t>
            </a:r>
            <a:r>
              <a:rPr lang="en-US" dirty="0" smtClean="0"/>
              <a:t>.</a:t>
            </a:r>
            <a:endParaRPr lang="en-US" baseline="30000" dirty="0"/>
          </a:p>
          <a:p>
            <a:r>
              <a:rPr lang="en-US" dirty="0"/>
              <a:t> In April 2011, </a:t>
            </a:r>
            <a:r>
              <a:rPr lang="en-US" dirty="0" err="1">
                <a:hlinkClick r:id="rId11" tooltip="Namecoin"/>
              </a:rPr>
              <a:t>Namecoin</a:t>
            </a:r>
            <a:r>
              <a:rPr lang="en-US" dirty="0"/>
              <a:t> was created as an attempt at forming a decentralized </a:t>
            </a:r>
            <a:r>
              <a:rPr lang="en-US" dirty="0">
                <a:hlinkClick r:id="rId12" tooltip="Domain name system"/>
              </a:rPr>
              <a:t>DNS</a:t>
            </a:r>
            <a:r>
              <a:rPr lang="en-US" dirty="0" smtClean="0"/>
              <a:t>.</a:t>
            </a:r>
          </a:p>
          <a:p>
            <a:r>
              <a:rPr lang="en-US" dirty="0" smtClean="0"/>
              <a:t> </a:t>
            </a:r>
            <a:r>
              <a:rPr lang="en-US" dirty="0"/>
              <a:t>In October 2011, </a:t>
            </a:r>
            <a:r>
              <a:rPr lang="en-US" dirty="0" err="1">
                <a:hlinkClick r:id="rId13" tooltip="Litecoin"/>
              </a:rPr>
              <a:t>Litecoin</a:t>
            </a:r>
            <a:r>
              <a:rPr lang="en-US" dirty="0"/>
              <a:t> was released which used </a:t>
            </a:r>
            <a:r>
              <a:rPr lang="en-US" dirty="0" err="1">
                <a:hlinkClick r:id="rId14" tooltip="Scrypt"/>
              </a:rPr>
              <a:t>scrypt</a:t>
            </a:r>
            <a:r>
              <a:rPr lang="en-US" dirty="0"/>
              <a:t> as its hash function instead of SHA-256</a:t>
            </a:r>
            <a:r>
              <a:rPr lang="en-US" dirty="0" smtClean="0"/>
              <a:t>.</a:t>
            </a:r>
          </a:p>
          <a:p>
            <a:r>
              <a:rPr lang="en-US" dirty="0"/>
              <a:t> </a:t>
            </a:r>
            <a:r>
              <a:rPr lang="en-US" dirty="0" err="1">
                <a:hlinkClick r:id="rId15" tooltip="Peercoin"/>
              </a:rPr>
              <a:t>Peercoin</a:t>
            </a:r>
            <a:r>
              <a:rPr lang="en-US" dirty="0"/>
              <a:t>, created in August 2012, used a hybrid of proof-of-work and </a:t>
            </a:r>
            <a:r>
              <a:rPr lang="en-US" dirty="0" smtClean="0"/>
              <a:t>proof-of-stake</a:t>
            </a:r>
            <a:endParaRPr lang="en-US" dirty="0"/>
          </a:p>
        </p:txBody>
      </p:sp>
      <p:sp>
        <p:nvSpPr>
          <p:cNvPr id="6" name="Title 1"/>
          <p:cNvSpPr>
            <a:spLocks noGrp="1"/>
          </p:cNvSpPr>
          <p:nvPr>
            <p:ph type="title"/>
          </p:nvPr>
        </p:nvSpPr>
        <p:spPr>
          <a:xfrm>
            <a:off x="838200" y="380115"/>
            <a:ext cx="10515600" cy="1325563"/>
          </a:xfrm>
          <a:solidFill>
            <a:schemeClr val="accent3">
              <a:lumMod val="50000"/>
            </a:schemeClr>
          </a:solidFill>
        </p:spPr>
        <p:txBody>
          <a:bodyPr/>
          <a:lstStyle/>
          <a:p>
            <a:r>
              <a:rPr lang="en-US" b="1" dirty="0" smtClean="0">
                <a:solidFill>
                  <a:schemeClr val="bg1"/>
                </a:solidFill>
              </a:rPr>
              <a:t>History</a:t>
            </a:r>
            <a:endParaRPr lang="en-US" b="1" dirty="0">
              <a:solidFill>
                <a:schemeClr val="bg1"/>
              </a:solidFill>
            </a:endParaRPr>
          </a:p>
        </p:txBody>
      </p:sp>
    </p:spTree>
    <p:extLst>
      <p:ext uri="{BB962C8B-B14F-4D97-AF65-F5344CB8AC3E}">
        <p14:creationId xmlns:p14="http://schemas.microsoft.com/office/powerpoint/2010/main" val="1168506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50000"/>
            </a:schemeClr>
          </a:solidFill>
        </p:spPr>
        <p:txBody>
          <a:bodyPr/>
          <a:lstStyle/>
          <a:p>
            <a:r>
              <a:rPr lang="en-US" b="1" dirty="0">
                <a:solidFill>
                  <a:schemeClr val="bg1"/>
                </a:solidFill>
              </a:rPr>
              <a:t>Formal </a:t>
            </a:r>
            <a:r>
              <a:rPr lang="en-US" b="1" dirty="0" smtClean="0">
                <a:solidFill>
                  <a:schemeClr val="bg1"/>
                </a:solidFill>
              </a:rPr>
              <a:t>definition(Wiki)</a:t>
            </a:r>
            <a:endParaRPr lang="en-US" b="1" dirty="0">
              <a:solidFill>
                <a:schemeClr val="bg1"/>
              </a:solidFill>
            </a:endParaRPr>
          </a:p>
        </p:txBody>
      </p:sp>
      <p:sp>
        <p:nvSpPr>
          <p:cNvPr id="3" name="Content Placeholder 2"/>
          <p:cNvSpPr>
            <a:spLocks noGrp="1"/>
          </p:cNvSpPr>
          <p:nvPr>
            <p:ph idx="1"/>
          </p:nvPr>
        </p:nvSpPr>
        <p:spPr>
          <a:xfrm>
            <a:off x="838200" y="1825625"/>
            <a:ext cx="10515600" cy="4739298"/>
          </a:xfrm>
        </p:spPr>
        <p:txBody>
          <a:bodyPr>
            <a:normAutofit/>
          </a:bodyPr>
          <a:lstStyle/>
          <a:p>
            <a:r>
              <a:rPr lang="en-US" sz="2400" dirty="0" smtClean="0"/>
              <a:t>A </a:t>
            </a:r>
            <a:r>
              <a:rPr lang="en-US" sz="2400" dirty="0"/>
              <a:t>cryptocurrency is a system that meets six conditions</a:t>
            </a:r>
            <a:r>
              <a:rPr lang="en-US" sz="2400" dirty="0" smtClean="0"/>
              <a:t>:</a:t>
            </a:r>
            <a:endParaRPr lang="en-US" sz="2400" dirty="0"/>
          </a:p>
          <a:p>
            <a:pPr marL="914400" lvl="1" indent="-457200">
              <a:buFont typeface="+mj-lt"/>
              <a:buAutoNum type="arabicPeriod"/>
            </a:pPr>
            <a:r>
              <a:rPr lang="en-US" sz="2000" dirty="0"/>
              <a:t>The system does not require a central authority; its state is maintained through distributed consensus.</a:t>
            </a:r>
          </a:p>
          <a:p>
            <a:pPr marL="914400" lvl="1" indent="-457200">
              <a:buFont typeface="+mj-lt"/>
              <a:buAutoNum type="arabicPeriod"/>
            </a:pPr>
            <a:r>
              <a:rPr lang="en-US" sz="2000" dirty="0"/>
              <a:t>The system keeps an overview of cryptocurrency units and their ownership.</a:t>
            </a:r>
          </a:p>
          <a:p>
            <a:pPr marL="914400" lvl="1" indent="-457200">
              <a:buFont typeface="+mj-lt"/>
              <a:buAutoNum type="arabicPeriod"/>
            </a:pPr>
            <a:r>
              <a:rPr lang="en-US" sz="2000" dirty="0"/>
              <a:t>The system defines whether new cryptocurrency units can be created. If new cryptocurrency units can be created, the system defines the circumstances of their origin and how to determine the ownership of these new units.</a:t>
            </a:r>
          </a:p>
          <a:p>
            <a:pPr marL="914400" lvl="1" indent="-457200">
              <a:buFont typeface="+mj-lt"/>
              <a:buAutoNum type="arabicPeriod"/>
            </a:pPr>
            <a:r>
              <a:rPr lang="en-US" sz="2000" dirty="0"/>
              <a:t>Ownership of cryptocurrency units can be proved exclusively cryptographically.</a:t>
            </a:r>
          </a:p>
          <a:p>
            <a:pPr marL="914400" lvl="1" indent="-457200">
              <a:buFont typeface="+mj-lt"/>
              <a:buAutoNum type="arabicPeriod"/>
            </a:pPr>
            <a:r>
              <a:rPr lang="en-US" sz="2000" dirty="0"/>
              <a:t>The system allows transactions to be performed in which ownership of the cryptographic units is changed. A transaction statement can only be issued by an entity proving the current ownership of these units.</a:t>
            </a:r>
          </a:p>
          <a:p>
            <a:pPr marL="914400" lvl="1" indent="-457200">
              <a:buFont typeface="+mj-lt"/>
              <a:buAutoNum type="arabicPeriod"/>
            </a:pPr>
            <a:r>
              <a:rPr lang="en-US" sz="2000" dirty="0"/>
              <a:t>If two different instructions for changing the ownership of the same cryptographic units are simultaneously entered, the system performs at most one of them.</a:t>
            </a:r>
          </a:p>
          <a:p>
            <a:pPr marL="0" indent="0">
              <a:buNone/>
            </a:pPr>
            <a:endParaRPr lang="en-US" sz="2400" dirty="0"/>
          </a:p>
        </p:txBody>
      </p:sp>
    </p:spTree>
    <p:extLst>
      <p:ext uri="{BB962C8B-B14F-4D97-AF65-F5344CB8AC3E}">
        <p14:creationId xmlns:p14="http://schemas.microsoft.com/office/powerpoint/2010/main" val="2196373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TotalTime>
  <Words>1000</Words>
  <Application>Microsoft Office PowerPoint</Application>
  <PresentationFormat>Widescreen</PresentationFormat>
  <Paragraphs>192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Algerian</vt:lpstr>
      <vt:lpstr>Arial</vt:lpstr>
      <vt:lpstr>Calibri</vt:lpstr>
      <vt:lpstr>Calibri Light</vt:lpstr>
      <vt:lpstr>Office Theme</vt:lpstr>
      <vt:lpstr>Cryptocurrency </vt:lpstr>
      <vt:lpstr>Cryptocurrency</vt:lpstr>
      <vt:lpstr>Cryptocurrency</vt:lpstr>
      <vt:lpstr>Cryptocurrency</vt:lpstr>
      <vt:lpstr>Cryptocurrency</vt:lpstr>
      <vt:lpstr>PowerPoint Presentation</vt:lpstr>
      <vt:lpstr>History</vt:lpstr>
      <vt:lpstr>History</vt:lpstr>
      <vt:lpstr>Formal definition(Wiki)</vt:lpstr>
      <vt:lpstr>Altcoins</vt:lpstr>
      <vt:lpstr>Stablecoins</vt:lpstr>
      <vt:lpstr>Architecture(Managing the currency)</vt:lpstr>
      <vt:lpstr>Architecture</vt:lpstr>
      <vt:lpstr>Architecture</vt:lpstr>
      <vt:lpstr>Architecture</vt:lpstr>
      <vt:lpstr>Architecture</vt:lpstr>
      <vt:lpstr>Architecture</vt:lpstr>
      <vt:lpstr>Architecture</vt:lpstr>
      <vt:lpstr>Architecture</vt:lpstr>
      <vt:lpstr>Architecture</vt:lpstr>
      <vt:lpstr>Architecture</vt:lpstr>
      <vt:lpstr>What is a crypto wallet </vt:lpstr>
      <vt:lpstr>What is a crypto wallet?</vt:lpstr>
      <vt:lpstr>Hot Wallet vs. Cold Wallet</vt:lpstr>
      <vt:lpstr>Hot Wallet vs. Cold Wallet</vt:lpstr>
      <vt:lpstr>Hot Wallet </vt:lpstr>
      <vt:lpstr>Hot Wallet </vt:lpstr>
      <vt:lpstr>Hot Wallet </vt:lpstr>
      <vt:lpstr>Cold Wallets</vt:lpstr>
      <vt:lpstr>Cold Wallets</vt:lpstr>
      <vt:lpstr>Cold Wallets</vt:lpstr>
      <vt:lpstr>Cold Wallets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dc:title>
  <dc:creator>Windows User</dc:creator>
  <cp:lastModifiedBy>Windows User</cp:lastModifiedBy>
  <cp:revision>38</cp:revision>
  <dcterms:created xsi:type="dcterms:W3CDTF">2023-08-01T06:11:14Z</dcterms:created>
  <dcterms:modified xsi:type="dcterms:W3CDTF">2023-08-09T00:52:15Z</dcterms:modified>
</cp:coreProperties>
</file>