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4" r:id="rId18"/>
    <p:sldId id="275" r:id="rId19"/>
    <p:sldId id="276" r:id="rId20"/>
    <p:sldId id="277" r:id="rId21"/>
    <p:sldId id="278" r:id="rId22"/>
    <p:sldId id="279" r:id="rId23"/>
    <p:sldId id="280" r:id="rId24"/>
    <p:sldId id="281" r:id="rId25"/>
    <p:sldId id="282" r:id="rId26"/>
    <p:sldId id="285" r:id="rId27"/>
    <p:sldId id="284" r:id="rId28"/>
    <p:sldId id="286" r:id="rId29"/>
    <p:sldId id="287" r:id="rId30"/>
    <p:sldId id="288" r:id="rId31"/>
    <p:sldId id="291" r:id="rId32"/>
    <p:sldId id="289" r:id="rId33"/>
    <p:sldId id="290" r:id="rId34"/>
    <p:sldId id="273"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7C80"/>
    <a:srgbClr val="FFCC00"/>
    <a:srgbClr val="33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12" autoAdjust="0"/>
    <p:restoredTop sz="94660"/>
  </p:normalViewPr>
  <p:slideViewPr>
    <p:cSldViewPr snapToGrid="0">
      <p:cViewPr varScale="1">
        <p:scale>
          <a:sx n="74" d="100"/>
          <a:sy n="74" d="100"/>
        </p:scale>
        <p:origin x="498"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ACCC307-2C6E-4DDC-9BD4-3D0E4809BE6D}" type="datetimeFigureOut">
              <a:rPr lang="en-US" smtClean="0"/>
              <a:t>10/3/2023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F79FA7-A096-4AAC-93B2-8A06ECC52C6B}" type="slidenum">
              <a:rPr lang="en-US" smtClean="0"/>
              <a:t>‹#›</a:t>
            </a:fld>
            <a:endParaRPr lang="en-US"/>
          </a:p>
        </p:txBody>
      </p:sp>
    </p:spTree>
    <p:extLst>
      <p:ext uri="{BB962C8B-B14F-4D97-AF65-F5344CB8AC3E}">
        <p14:creationId xmlns:p14="http://schemas.microsoft.com/office/powerpoint/2010/main" val="11571751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ACCC307-2C6E-4DDC-9BD4-3D0E4809BE6D}" type="datetimeFigureOut">
              <a:rPr lang="en-US" smtClean="0"/>
              <a:t>10/3/2023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F79FA7-A096-4AAC-93B2-8A06ECC52C6B}" type="slidenum">
              <a:rPr lang="en-US" smtClean="0"/>
              <a:t>‹#›</a:t>
            </a:fld>
            <a:endParaRPr lang="en-US"/>
          </a:p>
        </p:txBody>
      </p:sp>
    </p:spTree>
    <p:extLst>
      <p:ext uri="{BB962C8B-B14F-4D97-AF65-F5344CB8AC3E}">
        <p14:creationId xmlns:p14="http://schemas.microsoft.com/office/powerpoint/2010/main" val="38396386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ACCC307-2C6E-4DDC-9BD4-3D0E4809BE6D}" type="datetimeFigureOut">
              <a:rPr lang="en-US" smtClean="0"/>
              <a:t>10/3/2023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F79FA7-A096-4AAC-93B2-8A06ECC52C6B}" type="slidenum">
              <a:rPr lang="en-US" smtClean="0"/>
              <a:t>‹#›</a:t>
            </a:fld>
            <a:endParaRPr lang="en-US"/>
          </a:p>
        </p:txBody>
      </p:sp>
    </p:spTree>
    <p:extLst>
      <p:ext uri="{BB962C8B-B14F-4D97-AF65-F5344CB8AC3E}">
        <p14:creationId xmlns:p14="http://schemas.microsoft.com/office/powerpoint/2010/main" val="39896793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ACCC307-2C6E-4DDC-9BD4-3D0E4809BE6D}" type="datetimeFigureOut">
              <a:rPr lang="en-US" smtClean="0"/>
              <a:t>10/3/2023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F79FA7-A096-4AAC-93B2-8A06ECC52C6B}" type="slidenum">
              <a:rPr lang="en-US" smtClean="0"/>
              <a:t>‹#›</a:t>
            </a:fld>
            <a:endParaRPr lang="en-US"/>
          </a:p>
        </p:txBody>
      </p:sp>
    </p:spTree>
    <p:extLst>
      <p:ext uri="{BB962C8B-B14F-4D97-AF65-F5344CB8AC3E}">
        <p14:creationId xmlns:p14="http://schemas.microsoft.com/office/powerpoint/2010/main" val="2141621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ACCC307-2C6E-4DDC-9BD4-3D0E4809BE6D}" type="datetimeFigureOut">
              <a:rPr lang="en-US" smtClean="0"/>
              <a:t>10/3/2023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F79FA7-A096-4AAC-93B2-8A06ECC52C6B}" type="slidenum">
              <a:rPr lang="en-US" smtClean="0"/>
              <a:t>‹#›</a:t>
            </a:fld>
            <a:endParaRPr lang="en-US"/>
          </a:p>
        </p:txBody>
      </p:sp>
    </p:spTree>
    <p:extLst>
      <p:ext uri="{BB962C8B-B14F-4D97-AF65-F5344CB8AC3E}">
        <p14:creationId xmlns:p14="http://schemas.microsoft.com/office/powerpoint/2010/main" val="3885134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ACCC307-2C6E-4DDC-9BD4-3D0E4809BE6D}" type="datetimeFigureOut">
              <a:rPr lang="en-US" smtClean="0"/>
              <a:t>10/3/2023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F79FA7-A096-4AAC-93B2-8A06ECC52C6B}" type="slidenum">
              <a:rPr lang="en-US" smtClean="0"/>
              <a:t>‹#›</a:t>
            </a:fld>
            <a:endParaRPr lang="en-US"/>
          </a:p>
        </p:txBody>
      </p:sp>
    </p:spTree>
    <p:extLst>
      <p:ext uri="{BB962C8B-B14F-4D97-AF65-F5344CB8AC3E}">
        <p14:creationId xmlns:p14="http://schemas.microsoft.com/office/powerpoint/2010/main" val="33506193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ACCC307-2C6E-4DDC-9BD4-3D0E4809BE6D}" type="datetimeFigureOut">
              <a:rPr lang="en-US" smtClean="0"/>
              <a:t>10/3/2023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8F79FA7-A096-4AAC-93B2-8A06ECC52C6B}" type="slidenum">
              <a:rPr lang="en-US" smtClean="0"/>
              <a:t>‹#›</a:t>
            </a:fld>
            <a:endParaRPr lang="en-US"/>
          </a:p>
        </p:txBody>
      </p:sp>
    </p:spTree>
    <p:extLst>
      <p:ext uri="{BB962C8B-B14F-4D97-AF65-F5344CB8AC3E}">
        <p14:creationId xmlns:p14="http://schemas.microsoft.com/office/powerpoint/2010/main" val="42753790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ACCC307-2C6E-4DDC-9BD4-3D0E4809BE6D}" type="datetimeFigureOut">
              <a:rPr lang="en-US" smtClean="0"/>
              <a:t>10/3/2023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8F79FA7-A096-4AAC-93B2-8A06ECC52C6B}" type="slidenum">
              <a:rPr lang="en-US" smtClean="0"/>
              <a:t>‹#›</a:t>
            </a:fld>
            <a:endParaRPr lang="en-US"/>
          </a:p>
        </p:txBody>
      </p:sp>
    </p:spTree>
    <p:extLst>
      <p:ext uri="{BB962C8B-B14F-4D97-AF65-F5344CB8AC3E}">
        <p14:creationId xmlns:p14="http://schemas.microsoft.com/office/powerpoint/2010/main" val="41259742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ACCC307-2C6E-4DDC-9BD4-3D0E4809BE6D}" type="datetimeFigureOut">
              <a:rPr lang="en-US" smtClean="0"/>
              <a:t>10/3/2023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8F79FA7-A096-4AAC-93B2-8A06ECC52C6B}" type="slidenum">
              <a:rPr lang="en-US" smtClean="0"/>
              <a:t>‹#›</a:t>
            </a:fld>
            <a:endParaRPr lang="en-US"/>
          </a:p>
        </p:txBody>
      </p:sp>
    </p:spTree>
    <p:extLst>
      <p:ext uri="{BB962C8B-B14F-4D97-AF65-F5344CB8AC3E}">
        <p14:creationId xmlns:p14="http://schemas.microsoft.com/office/powerpoint/2010/main" val="29511511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ACCC307-2C6E-4DDC-9BD4-3D0E4809BE6D}" type="datetimeFigureOut">
              <a:rPr lang="en-US" smtClean="0"/>
              <a:t>10/3/2023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F79FA7-A096-4AAC-93B2-8A06ECC52C6B}" type="slidenum">
              <a:rPr lang="en-US" smtClean="0"/>
              <a:t>‹#›</a:t>
            </a:fld>
            <a:endParaRPr lang="en-US"/>
          </a:p>
        </p:txBody>
      </p:sp>
    </p:spTree>
    <p:extLst>
      <p:ext uri="{BB962C8B-B14F-4D97-AF65-F5344CB8AC3E}">
        <p14:creationId xmlns:p14="http://schemas.microsoft.com/office/powerpoint/2010/main" val="32522206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ACCC307-2C6E-4DDC-9BD4-3D0E4809BE6D}" type="datetimeFigureOut">
              <a:rPr lang="en-US" smtClean="0"/>
              <a:t>10/3/2023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F79FA7-A096-4AAC-93B2-8A06ECC52C6B}" type="slidenum">
              <a:rPr lang="en-US" smtClean="0"/>
              <a:t>‹#›</a:t>
            </a:fld>
            <a:endParaRPr lang="en-US"/>
          </a:p>
        </p:txBody>
      </p:sp>
    </p:spTree>
    <p:extLst>
      <p:ext uri="{BB962C8B-B14F-4D97-AF65-F5344CB8AC3E}">
        <p14:creationId xmlns:p14="http://schemas.microsoft.com/office/powerpoint/2010/main" val="12017285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74348">
              <a:schemeClr val="accent2">
                <a:lumMod val="40000"/>
                <a:lumOff val="60000"/>
              </a:schemeClr>
            </a:gs>
            <a:gs pos="53500">
              <a:schemeClr val="accent4">
                <a:lumMod val="40000"/>
                <a:lumOff val="60000"/>
              </a:schemeClr>
            </a:gs>
            <a:gs pos="43000">
              <a:srgbClr val="7030A0">
                <a:alpha val="62000"/>
              </a:srgbClr>
            </a:gs>
            <a:gs pos="7000">
              <a:srgbClr val="DBE9F6"/>
            </a:gs>
            <a:gs pos="0">
              <a:schemeClr val="accent1">
                <a:lumMod val="5000"/>
                <a:lumOff val="95000"/>
              </a:schemeClr>
            </a:gs>
            <a:gs pos="64000">
              <a:schemeClr val="accent1">
                <a:lumMod val="45000"/>
                <a:lumOff val="55000"/>
              </a:schemeClr>
            </a:gs>
            <a:gs pos="90000">
              <a:schemeClr val="accent4">
                <a:lumMod val="20000"/>
                <a:lumOff val="80000"/>
              </a:schemeClr>
            </a:gs>
            <a:gs pos="100000">
              <a:schemeClr val="accent6">
                <a:lumMod val="40000"/>
                <a:lumOff val="60000"/>
              </a:schemeClr>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CCC307-2C6E-4DDC-9BD4-3D0E4809BE6D}" type="datetimeFigureOut">
              <a:rPr lang="en-US" smtClean="0"/>
              <a:t>10/3/2023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8F79FA7-A096-4AAC-93B2-8A06ECC52C6B}" type="slidenum">
              <a:rPr lang="en-US" smtClean="0"/>
              <a:t>‹#›</a:t>
            </a:fld>
            <a:endParaRPr lang="en-US"/>
          </a:p>
        </p:txBody>
      </p:sp>
    </p:spTree>
    <p:extLst>
      <p:ext uri="{BB962C8B-B14F-4D97-AF65-F5344CB8AC3E}">
        <p14:creationId xmlns:p14="http://schemas.microsoft.com/office/powerpoint/2010/main" val="31110764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hyperlink" Target="https://en.wikipedia.org/wiki/Python_(programming_language)" TargetMode="External"/><Relationship Id="rId13" Type="http://schemas.openxmlformats.org/officeDocument/2006/relationships/hyperlink" Target="https://en.wikipedia.org/wiki/WebAssembly" TargetMode="External"/><Relationship Id="rId3" Type="http://schemas.openxmlformats.org/officeDocument/2006/relationships/hyperlink" Target="https://en.wikipedia.org/wiki/C_Sharp_(programming_language)" TargetMode="External"/><Relationship Id="rId7" Type="http://schemas.openxmlformats.org/officeDocument/2006/relationships/hyperlink" Target="https://en.wikipedia.org/wiki/JavaScript" TargetMode="External"/><Relationship Id="rId12" Type="http://schemas.openxmlformats.org/officeDocument/2006/relationships/hyperlink" Target="https://en.wikipedia.org/wiki/Erlang_(programming_language)" TargetMode="External"/><Relationship Id="rId2" Type="http://schemas.openxmlformats.org/officeDocument/2006/relationships/hyperlink" Target="https://en.wikipedia.org/wiki/C++" TargetMode="External"/><Relationship Id="rId1" Type="http://schemas.openxmlformats.org/officeDocument/2006/relationships/slideLayout" Target="../slideLayouts/slideLayout2.xml"/><Relationship Id="rId6" Type="http://schemas.openxmlformats.org/officeDocument/2006/relationships/hyperlink" Target="https://en.wikipedia.org/wiki/Java_(programming_language)" TargetMode="External"/><Relationship Id="rId11" Type="http://schemas.openxmlformats.org/officeDocument/2006/relationships/hyperlink" Target="https://en.wikipedia.org/wiki/Elixir_(programming_language)" TargetMode="External"/><Relationship Id="rId5" Type="http://schemas.openxmlformats.org/officeDocument/2006/relationships/hyperlink" Target="https://en.wikipedia.org/wiki/Haskell_(programming_language)" TargetMode="External"/><Relationship Id="rId10" Type="http://schemas.openxmlformats.org/officeDocument/2006/relationships/hyperlink" Target="https://en.wikipedia.org/wiki/Rust_(programming_language)" TargetMode="External"/><Relationship Id="rId4" Type="http://schemas.openxmlformats.org/officeDocument/2006/relationships/hyperlink" Target="https://en.wikipedia.org/wiki/Go_(programming_language)" TargetMode="External"/><Relationship Id="rId9" Type="http://schemas.openxmlformats.org/officeDocument/2006/relationships/hyperlink" Target="https://en.wikipedia.org/wiki/Ruby_(programming_language)" TargetMode="External"/><Relationship Id="rId14" Type="http://schemas.openxmlformats.org/officeDocument/2006/relationships/image" Target="../media/image1.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en.wikipedia.org/wiki/Unit_of_account" TargetMode="Externa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ethereum.org/en/developers/docs/transactions/" TargetMode="External"/><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hyperlink" Target="https://ethereum.org/en/developers/docs/nodes-and-clients/" TargetMode="External"/><Relationship Id="rId4" Type="http://schemas.openxmlformats.org/officeDocument/2006/relationships/hyperlink" Target="https://ethereum.org/en/developers/docs/accounts/"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ethereum.org/en/developers/docs/blocks/" TargetMode="External"/><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hyperlink" Target="https://ethereum.org/en/developers/docs/gas/" TargetMode="Externa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ethereum.org/en/developers/docs/data-structures-and-encoding/patricia-merkle-trie/" TargetMode="External"/><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hyperlink" Target="https://wikipedia.org/wiki/Stack_machine" TargetMode="External"/><Relationship Id="rId4" Type="http://schemas.openxmlformats.org/officeDocument/2006/relationships/hyperlink" Target="https://ethereum.org/en/developers/docs/accounts/" TargetMode="External"/></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s://www.bitcoin.com/get-started/difference-between-bitcoin-and-ethereum/" TargetMode="External"/><Relationship Id="rId2" Type="http://schemas.openxmlformats.org/officeDocument/2006/relationships/hyperlink" Target="https://www.coding-bootcamps.com/blog/ethereum-architecture-and-components.html" TargetMode="Externa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hyperlink" Target="https://www.forbes.com/advisor/in/investing/cryptocurrency/bitcoin-vs-ethereum/"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82967" y="1122363"/>
            <a:ext cx="3949522" cy="2387600"/>
          </a:xfrm>
          <a:solidFill>
            <a:srgbClr val="FFCC00"/>
          </a:solidFill>
        </p:spPr>
        <p:txBody>
          <a:bodyPr/>
          <a:lstStyle/>
          <a:p>
            <a:r>
              <a:rPr lang="en-US" dirty="0" smtClean="0">
                <a:latin typeface="Britannic Bold" panose="020B0903060703020204" pitchFamily="34" charset="0"/>
              </a:rPr>
              <a:t>Public</a:t>
            </a:r>
            <a:endParaRPr lang="en-US" dirty="0">
              <a:latin typeface="Britannic Bold" panose="020B0903060703020204" pitchFamily="34" charset="0"/>
            </a:endParaRPr>
          </a:p>
        </p:txBody>
      </p:sp>
      <p:sp>
        <p:nvSpPr>
          <p:cNvPr id="3" name="Subtitle 2"/>
          <p:cNvSpPr>
            <a:spLocks noGrp="1"/>
          </p:cNvSpPr>
          <p:nvPr>
            <p:ph type="subTitle" idx="1"/>
          </p:nvPr>
        </p:nvSpPr>
        <p:spPr>
          <a:xfrm>
            <a:off x="2182967" y="3614917"/>
            <a:ext cx="7899044" cy="1655762"/>
          </a:xfrm>
          <a:solidFill>
            <a:srgbClr val="3399FF"/>
          </a:solidFill>
        </p:spPr>
        <p:txBody>
          <a:bodyPr/>
          <a:lstStyle/>
          <a:p>
            <a:r>
              <a:rPr lang="en-US" dirty="0" err="1" smtClean="0">
                <a:latin typeface="Britannic Bold" panose="020B0903060703020204" pitchFamily="34" charset="0"/>
              </a:rPr>
              <a:t>Smita</a:t>
            </a:r>
            <a:r>
              <a:rPr lang="en-US" dirty="0" smtClean="0">
                <a:latin typeface="Britannic Bold" panose="020B0903060703020204" pitchFamily="34" charset="0"/>
              </a:rPr>
              <a:t> Kulkarni-</a:t>
            </a:r>
            <a:r>
              <a:rPr lang="en-US" dirty="0" err="1" smtClean="0">
                <a:latin typeface="Britannic Bold" panose="020B0903060703020204" pitchFamily="34" charset="0"/>
              </a:rPr>
              <a:t>Pai</a:t>
            </a:r>
            <a:endParaRPr lang="en-US" dirty="0">
              <a:latin typeface="Britannic Bold" panose="020B0903060703020204" pitchFamily="34" charset="0"/>
            </a:endParaRPr>
          </a:p>
        </p:txBody>
      </p:sp>
      <p:pic>
        <p:nvPicPr>
          <p:cNvPr id="1026" name="Picture 2" descr="https://upload.wikimedia.org/wikipedia/commons/thumb/d/d0/Eth-diamond-rainbow.png/120px-Eth-diamond-rainbow.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575" y="4739013"/>
            <a:ext cx="1143000" cy="1905000"/>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p:cNvSpPr txBox="1">
            <a:spLocks/>
          </p:cNvSpPr>
          <p:nvPr/>
        </p:nvSpPr>
        <p:spPr>
          <a:xfrm>
            <a:off x="6132489" y="1122363"/>
            <a:ext cx="3949522" cy="2387600"/>
          </a:xfrm>
          <a:prstGeom prst="rect">
            <a:avLst/>
          </a:prstGeom>
          <a:solidFill>
            <a:srgbClr val="FF7C80"/>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dirty="0" smtClean="0"/>
              <a:t> </a:t>
            </a:r>
            <a:r>
              <a:rPr lang="en-US" dirty="0" smtClean="0">
                <a:latin typeface="Britannic Bold" panose="020B0903060703020204" pitchFamily="34" charset="0"/>
              </a:rPr>
              <a:t>Blockchain</a:t>
            </a:r>
            <a:endParaRPr lang="en-US" dirty="0">
              <a:latin typeface="Britannic Bold" panose="020B0903060703020204" pitchFamily="34" charset="0"/>
            </a:endParaRPr>
          </a:p>
        </p:txBody>
      </p:sp>
    </p:spTree>
    <p:extLst>
      <p:ext uri="{BB962C8B-B14F-4D97-AF65-F5344CB8AC3E}">
        <p14:creationId xmlns:p14="http://schemas.microsoft.com/office/powerpoint/2010/main" val="9231729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44699"/>
            <a:ext cx="10515600" cy="5932264"/>
          </a:xfrm>
        </p:spPr>
        <p:txBody>
          <a:bodyPr/>
          <a:lstStyle/>
          <a:p>
            <a:r>
              <a:rPr lang="en-US" b="1" dirty="0" smtClean="0"/>
              <a:t>Ethereum Component: </a:t>
            </a:r>
            <a:r>
              <a:rPr lang="en-US" b="1" dirty="0"/>
              <a:t>Accounts</a:t>
            </a:r>
          </a:p>
          <a:p>
            <a:pPr lvl="1"/>
            <a:r>
              <a:rPr lang="en-US" dirty="0"/>
              <a:t>There are two types of accounts on Ethereum: user accounts (also known as externally-owned accounts) and contracts. </a:t>
            </a:r>
            <a:endParaRPr lang="en-US" dirty="0" smtClean="0"/>
          </a:p>
          <a:p>
            <a:pPr lvl="1"/>
            <a:endParaRPr lang="en-US" dirty="0" smtClean="0"/>
          </a:p>
          <a:p>
            <a:pPr lvl="1"/>
            <a:r>
              <a:rPr lang="en-US" dirty="0" smtClean="0"/>
              <a:t>Both </a:t>
            </a:r>
            <a:r>
              <a:rPr lang="en-US" dirty="0"/>
              <a:t>types have an ETH balance, may send ETH to any account, may call any public function of a contract or create a new contract, and are identified on the </a:t>
            </a:r>
            <a:r>
              <a:rPr lang="en-US" dirty="0" err="1"/>
              <a:t>blockchain</a:t>
            </a:r>
            <a:r>
              <a:rPr lang="en-US" dirty="0"/>
              <a:t> and in the state by an account address</a:t>
            </a:r>
            <a:r>
              <a:rPr lang="en-US" dirty="0" smtClean="0"/>
              <a:t>.</a:t>
            </a:r>
          </a:p>
          <a:p>
            <a:pPr lvl="1"/>
            <a:endParaRPr lang="en-US" dirty="0" smtClean="0"/>
          </a:p>
          <a:p>
            <a:pPr lvl="1"/>
            <a:r>
              <a:rPr lang="en-US" dirty="0"/>
              <a:t>Contracts are the only type of account that has associated code (a set of functions and variable declarations) and contract storage (the values of the variables at any given time). </a:t>
            </a:r>
            <a:endParaRPr lang="en-US" dirty="0" smtClean="0"/>
          </a:p>
          <a:p>
            <a:pPr lvl="1"/>
            <a:endParaRPr lang="en-US" dirty="0" smtClean="0"/>
          </a:p>
          <a:p>
            <a:pPr lvl="1"/>
            <a:r>
              <a:rPr lang="en-US" dirty="0" smtClean="0"/>
              <a:t>A </a:t>
            </a:r>
            <a:r>
              <a:rPr lang="en-US" dirty="0"/>
              <a:t>contract function may take arguments and may have return values</a:t>
            </a:r>
            <a:r>
              <a:rPr lang="en-US" dirty="0" smtClean="0"/>
              <a:t>.</a:t>
            </a:r>
          </a:p>
          <a:p>
            <a:pPr lvl="1"/>
            <a:endParaRPr lang="en-US" b="1" dirty="0" smtClean="0"/>
          </a:p>
          <a:p>
            <a:endParaRPr lang="en-US" dirty="0"/>
          </a:p>
        </p:txBody>
      </p:sp>
      <p:pic>
        <p:nvPicPr>
          <p:cNvPr id="4" name="Picture 2" descr="https://upload.wikimedia.org/wikipedia/commons/thumb/d/d0/Eth-diamond-rainbow.png/120px-Eth-diamond-rainbow.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88" y="4789321"/>
            <a:ext cx="1143000" cy="190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2143603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44699"/>
            <a:ext cx="10515600" cy="5932264"/>
          </a:xfrm>
        </p:spPr>
        <p:txBody>
          <a:bodyPr>
            <a:normAutofit fontScale="92500" lnSpcReduction="10000"/>
          </a:bodyPr>
          <a:lstStyle/>
          <a:p>
            <a:r>
              <a:rPr lang="en-US" b="1" dirty="0" smtClean="0"/>
              <a:t>Ethereum Component: </a:t>
            </a:r>
            <a:r>
              <a:rPr lang="en-US" b="1" dirty="0"/>
              <a:t>Addresses</a:t>
            </a:r>
          </a:p>
          <a:p>
            <a:pPr lvl="1"/>
            <a:r>
              <a:rPr lang="en-US" dirty="0" smtClean="0"/>
              <a:t>Ethereum addresses are composed of the prefix "0x" (a common identifier for hexadecimal) concatenated with the rightmost 20 bytes of the Keccak-256 hash of the ECDSA public. </a:t>
            </a:r>
          </a:p>
          <a:p>
            <a:pPr lvl="1"/>
            <a:endParaRPr lang="en-US" dirty="0" smtClean="0"/>
          </a:p>
          <a:p>
            <a:pPr lvl="1"/>
            <a:r>
              <a:rPr lang="en-US" dirty="0" smtClean="0"/>
              <a:t>In hexadecimal, two digits represent a byte, and so addresses contain 40 hexadecimal digits after the "0x",</a:t>
            </a:r>
          </a:p>
          <a:p>
            <a:pPr lvl="1"/>
            <a:endParaRPr lang="en-US" dirty="0" smtClean="0"/>
          </a:p>
          <a:p>
            <a:pPr marL="457200" lvl="1" indent="0">
              <a:buNone/>
            </a:pPr>
            <a:r>
              <a:rPr lang="en-US" dirty="0"/>
              <a:t> </a:t>
            </a:r>
            <a:r>
              <a:rPr lang="en-US" dirty="0" smtClean="0"/>
              <a:t>                e.g. 0xb794f5ea0ba39494ce839613fffba74279579268</a:t>
            </a:r>
          </a:p>
          <a:p>
            <a:pPr lvl="1"/>
            <a:endParaRPr lang="en-US" dirty="0" smtClean="0"/>
          </a:p>
          <a:p>
            <a:pPr lvl="1"/>
            <a:r>
              <a:rPr lang="en-US" dirty="0" smtClean="0"/>
              <a:t>Contract accounts also have a 42 character hexadecimal address:</a:t>
            </a:r>
          </a:p>
          <a:p>
            <a:pPr lvl="1"/>
            <a:r>
              <a:rPr lang="en-US" dirty="0" smtClean="0"/>
              <a:t>Example:</a:t>
            </a:r>
          </a:p>
          <a:p>
            <a:pPr lvl="1"/>
            <a:endParaRPr lang="en-US" dirty="0" smtClean="0"/>
          </a:p>
          <a:p>
            <a:pPr lvl="1"/>
            <a:r>
              <a:rPr lang="en-US" dirty="0" smtClean="0"/>
              <a:t>0x06012c8cf97bead5deae237070f9587f8e7a266d</a:t>
            </a:r>
          </a:p>
          <a:p>
            <a:pPr lvl="1"/>
            <a:endParaRPr lang="en-US" dirty="0" smtClean="0"/>
          </a:p>
          <a:p>
            <a:pPr lvl="1"/>
            <a:r>
              <a:rPr lang="en-US" dirty="0" smtClean="0"/>
              <a:t>The contract address is usually given when a contract is deployed to the Ethereum Blockchain. The address comes from the creator's address and the number of transactions sent from that address (the “nonce”).</a:t>
            </a:r>
            <a:endParaRPr lang="en-US" dirty="0"/>
          </a:p>
          <a:p>
            <a:endParaRPr lang="en-US" dirty="0"/>
          </a:p>
        </p:txBody>
      </p:sp>
      <p:pic>
        <p:nvPicPr>
          <p:cNvPr id="4" name="Picture 2" descr="https://upload.wikimedia.org/wikipedia/commons/thumb/d/d0/Eth-diamond-rainbow.png/120px-Eth-diamond-rainbow.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88" y="4789321"/>
            <a:ext cx="1143000" cy="190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454705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44699"/>
            <a:ext cx="10515600" cy="5932264"/>
          </a:xfrm>
        </p:spPr>
        <p:txBody>
          <a:bodyPr>
            <a:normAutofit/>
          </a:bodyPr>
          <a:lstStyle/>
          <a:p>
            <a:r>
              <a:rPr lang="en-US" b="1" dirty="0" smtClean="0"/>
              <a:t>Ethereum Component: </a:t>
            </a:r>
            <a:r>
              <a:rPr lang="en-US" b="1" dirty="0"/>
              <a:t>Addresses</a:t>
            </a:r>
          </a:p>
          <a:p>
            <a:pPr lvl="1"/>
            <a:r>
              <a:rPr lang="en-US" b="1" dirty="0"/>
              <a:t>Key differences</a:t>
            </a:r>
          </a:p>
          <a:p>
            <a:pPr lvl="1"/>
            <a:r>
              <a:rPr lang="en-US" b="1" dirty="0"/>
              <a:t>Externally-owned</a:t>
            </a:r>
            <a:endParaRPr lang="en-US" dirty="0"/>
          </a:p>
          <a:p>
            <a:pPr lvl="2"/>
            <a:r>
              <a:rPr lang="en-US" dirty="0"/>
              <a:t>Creating an account costs nothing</a:t>
            </a:r>
          </a:p>
          <a:p>
            <a:pPr lvl="2"/>
            <a:r>
              <a:rPr lang="en-US" dirty="0"/>
              <a:t>Can initiate transactions</a:t>
            </a:r>
          </a:p>
          <a:p>
            <a:pPr lvl="2"/>
            <a:r>
              <a:rPr lang="en-US" dirty="0"/>
              <a:t>Transactions between externally-owned accounts can only be ETH/token transfers</a:t>
            </a:r>
          </a:p>
          <a:p>
            <a:pPr lvl="2"/>
            <a:r>
              <a:rPr lang="en-US" dirty="0"/>
              <a:t>Made up of a cryptographic pair of keys: public and private keys that control account activities</a:t>
            </a:r>
          </a:p>
          <a:p>
            <a:pPr lvl="1"/>
            <a:r>
              <a:rPr lang="en-US" b="1" dirty="0"/>
              <a:t>Contract</a:t>
            </a:r>
            <a:endParaRPr lang="en-US" dirty="0"/>
          </a:p>
          <a:p>
            <a:pPr lvl="2"/>
            <a:r>
              <a:rPr lang="en-US" dirty="0"/>
              <a:t>Creating a contract has a cost because you're using network storage</a:t>
            </a:r>
          </a:p>
          <a:p>
            <a:pPr lvl="2"/>
            <a:r>
              <a:rPr lang="en-US" dirty="0"/>
              <a:t>Can only send transactions in response to receiving a transaction</a:t>
            </a:r>
          </a:p>
          <a:p>
            <a:pPr lvl="2"/>
            <a:r>
              <a:rPr lang="en-US" dirty="0"/>
              <a:t>Transactions from an external account to a contract account can trigger code which can execute many different actions, such as transferring tokens or even creating a new contract</a:t>
            </a:r>
          </a:p>
          <a:p>
            <a:pPr lvl="2"/>
            <a:r>
              <a:rPr lang="en-US" dirty="0"/>
              <a:t>Contract accounts don't have private keys. Instead, they are controlled by the logic of the smart contract code</a:t>
            </a:r>
          </a:p>
          <a:p>
            <a:pPr lvl="1"/>
            <a:endParaRPr lang="en-US" dirty="0"/>
          </a:p>
        </p:txBody>
      </p:sp>
      <p:pic>
        <p:nvPicPr>
          <p:cNvPr id="4" name="Picture 2" descr="https://upload.wikimedia.org/wikipedia/commons/thumb/d/d0/Eth-diamond-rainbow.png/120px-Eth-diamond-rainbow.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88" y="4789321"/>
            <a:ext cx="1143000" cy="190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152169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44699"/>
            <a:ext cx="10515600" cy="5932264"/>
          </a:xfrm>
        </p:spPr>
        <p:txBody>
          <a:bodyPr>
            <a:normAutofit/>
          </a:bodyPr>
          <a:lstStyle/>
          <a:p>
            <a:r>
              <a:rPr lang="en-US" b="1" dirty="0" smtClean="0"/>
              <a:t>Ethereum Component: </a:t>
            </a:r>
            <a:r>
              <a:rPr lang="en-US" b="1" dirty="0"/>
              <a:t>Virtual machine</a:t>
            </a:r>
          </a:p>
          <a:p>
            <a:pPr lvl="1"/>
            <a:r>
              <a:rPr lang="en-US" dirty="0"/>
              <a:t>The Ethereum Virtual Machine (EVM) is the runtime environment for transaction execution in Ethereum. </a:t>
            </a:r>
            <a:endParaRPr lang="en-US" dirty="0" smtClean="0"/>
          </a:p>
          <a:p>
            <a:pPr lvl="1"/>
            <a:r>
              <a:rPr lang="en-US" dirty="0" smtClean="0"/>
              <a:t>It </a:t>
            </a:r>
            <a:r>
              <a:rPr lang="en-US" dirty="0"/>
              <a:t>includes, among other things, </a:t>
            </a:r>
            <a:r>
              <a:rPr lang="en-US" dirty="0" smtClean="0"/>
              <a:t>a stack, </a:t>
            </a:r>
            <a:r>
              <a:rPr lang="en-US" dirty="0"/>
              <a:t>memory, gas balance, program counter, and the state (including contract </a:t>
            </a:r>
            <a:r>
              <a:rPr lang="en-US" dirty="0" smtClean="0"/>
              <a:t>code</a:t>
            </a:r>
            <a:r>
              <a:rPr lang="en-US" dirty="0"/>
              <a:t>). </a:t>
            </a:r>
            <a:endParaRPr lang="en-US" dirty="0" smtClean="0"/>
          </a:p>
          <a:p>
            <a:pPr lvl="1"/>
            <a:r>
              <a:rPr lang="en-US" dirty="0" smtClean="0"/>
              <a:t>The </a:t>
            </a:r>
            <a:r>
              <a:rPr lang="en-US" dirty="0"/>
              <a:t>EVM is stack-based, in that most instructions pop operands from the stack and push the result to the stack</a:t>
            </a:r>
            <a:r>
              <a:rPr lang="en-US" dirty="0" smtClean="0"/>
              <a:t>.</a:t>
            </a:r>
          </a:p>
          <a:p>
            <a:pPr lvl="1"/>
            <a:r>
              <a:rPr lang="en-US" dirty="0" smtClean="0"/>
              <a:t>The </a:t>
            </a:r>
            <a:r>
              <a:rPr lang="en-US" dirty="0"/>
              <a:t>EVM is designed to be deterministic on a wide variety of hardware and operating systems, so that given a pre-transaction state and a transaction, each node produces the same post-transaction state, thereby enabling network consensus</a:t>
            </a:r>
            <a:r>
              <a:rPr lang="en-US" dirty="0" smtClean="0"/>
              <a:t>.</a:t>
            </a:r>
          </a:p>
          <a:p>
            <a:pPr lvl="1"/>
            <a:r>
              <a:rPr lang="en-US" dirty="0" smtClean="0"/>
              <a:t>The </a:t>
            </a:r>
            <a:r>
              <a:rPr lang="en-US" dirty="0"/>
              <a:t>formal definition of the EVM is specified in the Ethereum Yellow </a:t>
            </a:r>
            <a:r>
              <a:rPr lang="en-US" dirty="0" smtClean="0"/>
              <a:t>Paper.</a:t>
            </a:r>
            <a:r>
              <a:rPr lang="en-US" baseline="30000" dirty="0"/>
              <a:t> </a:t>
            </a:r>
            <a:r>
              <a:rPr lang="en-US" dirty="0" smtClean="0"/>
              <a:t>EVMs </a:t>
            </a:r>
            <a:r>
              <a:rPr lang="en-US" dirty="0"/>
              <a:t>have been implemented </a:t>
            </a:r>
            <a:r>
              <a:rPr lang="en-US" dirty="0" smtClean="0"/>
              <a:t>in</a:t>
            </a:r>
            <a:r>
              <a:rPr lang="en-US" dirty="0"/>
              <a:t> </a:t>
            </a:r>
            <a:r>
              <a:rPr lang="en-US" dirty="0">
                <a:hlinkClick r:id="rId2" tooltip="C++"/>
              </a:rPr>
              <a:t>C++</a:t>
            </a:r>
            <a:r>
              <a:rPr lang="en-US" dirty="0"/>
              <a:t>, </a:t>
            </a:r>
            <a:r>
              <a:rPr lang="en-US" dirty="0">
                <a:hlinkClick r:id="rId3" tooltip="C Sharp (programming language)"/>
              </a:rPr>
              <a:t>C#</a:t>
            </a:r>
            <a:r>
              <a:rPr lang="en-US" dirty="0"/>
              <a:t>, </a:t>
            </a:r>
            <a:r>
              <a:rPr lang="en-US" dirty="0">
                <a:hlinkClick r:id="rId4" tooltip="Go (programming language)"/>
              </a:rPr>
              <a:t>Go</a:t>
            </a:r>
            <a:r>
              <a:rPr lang="en-US" dirty="0"/>
              <a:t>, </a:t>
            </a:r>
            <a:r>
              <a:rPr lang="en-US" dirty="0">
                <a:hlinkClick r:id="rId5" tooltip="Haskell (programming language)"/>
              </a:rPr>
              <a:t>Haskell</a:t>
            </a:r>
            <a:r>
              <a:rPr lang="en-US" dirty="0"/>
              <a:t>, </a:t>
            </a:r>
            <a:r>
              <a:rPr lang="en-US" dirty="0">
                <a:hlinkClick r:id="rId6" tooltip="Java (programming language)"/>
              </a:rPr>
              <a:t>Java</a:t>
            </a:r>
            <a:r>
              <a:rPr lang="en-US" dirty="0"/>
              <a:t>, </a:t>
            </a:r>
            <a:r>
              <a:rPr lang="en-US" dirty="0">
                <a:hlinkClick r:id="rId7" tooltip="JavaScript"/>
              </a:rPr>
              <a:t>JavaScript</a:t>
            </a:r>
            <a:r>
              <a:rPr lang="en-US" dirty="0"/>
              <a:t>, </a:t>
            </a:r>
            <a:r>
              <a:rPr lang="en-US" dirty="0">
                <a:hlinkClick r:id="rId8" tooltip="Python (programming language)"/>
              </a:rPr>
              <a:t>Python</a:t>
            </a:r>
            <a:r>
              <a:rPr lang="en-US" dirty="0"/>
              <a:t>, </a:t>
            </a:r>
            <a:r>
              <a:rPr lang="en-US" dirty="0">
                <a:hlinkClick r:id="rId9" tooltip="Ruby (programming language)"/>
              </a:rPr>
              <a:t>Ruby</a:t>
            </a:r>
            <a:r>
              <a:rPr lang="en-US" dirty="0"/>
              <a:t>, </a:t>
            </a:r>
            <a:r>
              <a:rPr lang="en-US" dirty="0">
                <a:hlinkClick r:id="rId10" tooltip="Rust (programming language)"/>
              </a:rPr>
              <a:t>Rust</a:t>
            </a:r>
            <a:r>
              <a:rPr lang="en-US" dirty="0"/>
              <a:t>, </a:t>
            </a:r>
            <a:r>
              <a:rPr lang="en-US" dirty="0">
                <a:hlinkClick r:id="rId11" tooltip="Elixir (programming language)"/>
              </a:rPr>
              <a:t>Elixir</a:t>
            </a:r>
            <a:r>
              <a:rPr lang="en-US" dirty="0"/>
              <a:t>, </a:t>
            </a:r>
            <a:r>
              <a:rPr lang="en-US" dirty="0" err="1">
                <a:hlinkClick r:id="rId12" tooltip="Erlang (programming language)"/>
              </a:rPr>
              <a:t>Erlang</a:t>
            </a:r>
            <a:r>
              <a:rPr lang="en-US" dirty="0"/>
              <a:t>, and </a:t>
            </a:r>
            <a:r>
              <a:rPr lang="en-US" dirty="0" smtClean="0"/>
              <a:t>soon</a:t>
            </a:r>
            <a:r>
              <a:rPr lang="en-US" dirty="0"/>
              <a:t> </a:t>
            </a:r>
            <a:r>
              <a:rPr lang="en-US" dirty="0" err="1">
                <a:hlinkClick r:id="rId13" tooltip="WebAssembly"/>
              </a:rPr>
              <a:t>WebAssembly</a:t>
            </a:r>
            <a:endParaRPr lang="en-US" dirty="0"/>
          </a:p>
        </p:txBody>
      </p:sp>
      <p:pic>
        <p:nvPicPr>
          <p:cNvPr id="4" name="Picture 2" descr="https://upload.wikimedia.org/wikipedia/commons/thumb/d/d0/Eth-diamond-rainbow.png/120px-Eth-diamond-rainbow.png"/>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0688" y="4789321"/>
            <a:ext cx="1143000" cy="190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04500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44699"/>
            <a:ext cx="10515600" cy="5932264"/>
          </a:xfrm>
        </p:spPr>
        <p:txBody>
          <a:bodyPr>
            <a:normAutofit/>
          </a:bodyPr>
          <a:lstStyle/>
          <a:p>
            <a:r>
              <a:rPr lang="en-US" b="1" dirty="0" smtClean="0"/>
              <a:t>Ethereum Component: Gas</a:t>
            </a:r>
          </a:p>
          <a:p>
            <a:pPr lvl="1"/>
            <a:r>
              <a:rPr lang="en-US" dirty="0"/>
              <a:t>Gas is a </a:t>
            </a:r>
            <a:r>
              <a:rPr lang="en-US" dirty="0">
                <a:hlinkClick r:id="rId2" tooltip="Unit of account"/>
              </a:rPr>
              <a:t>unit of account</a:t>
            </a:r>
            <a:r>
              <a:rPr lang="en-US" dirty="0"/>
              <a:t> within the EVM used in the calculation of the transaction fee, which is the amount of ETH a transaction's sender must pay to the network to have the transaction included in the </a:t>
            </a:r>
            <a:r>
              <a:rPr lang="en-US" dirty="0" err="1"/>
              <a:t>blockchain</a:t>
            </a:r>
            <a:r>
              <a:rPr lang="en-US" dirty="0" smtClean="0"/>
              <a:t>.</a:t>
            </a:r>
          </a:p>
          <a:p>
            <a:pPr lvl="1"/>
            <a:r>
              <a:rPr lang="en-US" dirty="0"/>
              <a:t>When a sender is creating a transaction, the sender must specify a </a:t>
            </a:r>
            <a:r>
              <a:rPr lang="en-US" i="1" dirty="0"/>
              <a:t>gas limit</a:t>
            </a:r>
            <a:r>
              <a:rPr lang="en-US" dirty="0"/>
              <a:t> and </a:t>
            </a:r>
            <a:r>
              <a:rPr lang="en-US" i="1" dirty="0"/>
              <a:t>gas price</a:t>
            </a:r>
            <a:r>
              <a:rPr lang="en-US" dirty="0"/>
              <a:t>. </a:t>
            </a:r>
            <a:endParaRPr lang="en-US" dirty="0" smtClean="0"/>
          </a:p>
          <a:p>
            <a:pPr lvl="1"/>
            <a:r>
              <a:rPr lang="en-US" dirty="0" smtClean="0"/>
              <a:t>The</a:t>
            </a:r>
            <a:r>
              <a:rPr lang="en-US" dirty="0"/>
              <a:t> </a:t>
            </a:r>
            <a:r>
              <a:rPr lang="en-US" i="1" dirty="0"/>
              <a:t>gas limit</a:t>
            </a:r>
            <a:r>
              <a:rPr lang="en-US" dirty="0"/>
              <a:t> is the maximum amount of gas the sender is willing to use in the transaction, and the </a:t>
            </a:r>
            <a:r>
              <a:rPr lang="en-US" i="1" dirty="0"/>
              <a:t>gas price</a:t>
            </a:r>
            <a:r>
              <a:rPr lang="en-US" dirty="0"/>
              <a:t> is the amount of ETH the sender wishes to pay to the network per unit of gas used</a:t>
            </a:r>
            <a:r>
              <a:rPr lang="en-US" dirty="0" smtClean="0"/>
              <a:t>.</a:t>
            </a:r>
          </a:p>
          <a:p>
            <a:pPr lvl="1"/>
            <a:r>
              <a:rPr lang="en-US" dirty="0" smtClean="0"/>
              <a:t> </a:t>
            </a:r>
            <a:r>
              <a:rPr lang="en-US" dirty="0"/>
              <a:t>A transaction may only be included in the </a:t>
            </a:r>
            <a:r>
              <a:rPr lang="en-US" dirty="0" err="1"/>
              <a:t>blockchain</a:t>
            </a:r>
            <a:r>
              <a:rPr lang="en-US" dirty="0"/>
              <a:t> at a block slot that has a </a:t>
            </a:r>
            <a:r>
              <a:rPr lang="en-US" i="1" dirty="0"/>
              <a:t>base gas price</a:t>
            </a:r>
            <a:r>
              <a:rPr lang="en-US" dirty="0"/>
              <a:t> less than or equal to the transaction's </a:t>
            </a:r>
            <a:r>
              <a:rPr lang="en-US" i="1" dirty="0"/>
              <a:t>gas price</a:t>
            </a:r>
            <a:r>
              <a:rPr lang="en-US" dirty="0"/>
              <a:t>. </a:t>
            </a:r>
            <a:endParaRPr lang="en-US" dirty="0" smtClean="0"/>
          </a:p>
          <a:p>
            <a:pPr lvl="1"/>
            <a:r>
              <a:rPr lang="en-US" dirty="0" smtClean="0"/>
              <a:t>The </a:t>
            </a:r>
            <a:r>
              <a:rPr lang="en-US" dirty="0"/>
              <a:t>portion of the </a:t>
            </a:r>
            <a:r>
              <a:rPr lang="en-US" i="1" dirty="0"/>
              <a:t>gas price</a:t>
            </a:r>
            <a:r>
              <a:rPr lang="en-US" dirty="0"/>
              <a:t> that is in excess of the </a:t>
            </a:r>
            <a:r>
              <a:rPr lang="en-US" i="1" dirty="0"/>
              <a:t>base gas price</a:t>
            </a:r>
            <a:r>
              <a:rPr lang="en-US" dirty="0"/>
              <a:t> is known as the tip and goes to the block proposer; the higher the tip, the more incentive a block proposer has to include the transaction in their block, and thus the quicker the transaction will be included in the </a:t>
            </a:r>
            <a:r>
              <a:rPr lang="en-US" dirty="0" err="1"/>
              <a:t>blockchain</a:t>
            </a:r>
            <a:r>
              <a:rPr lang="en-US" dirty="0"/>
              <a:t>. </a:t>
            </a:r>
            <a:endParaRPr lang="en-US" b="1" dirty="0"/>
          </a:p>
        </p:txBody>
      </p:sp>
      <p:pic>
        <p:nvPicPr>
          <p:cNvPr id="4" name="Picture 2" descr="https://upload.wikimedia.org/wikipedia/commons/thumb/d/d0/Eth-diamond-rainbow.png/120px-Eth-diamond-rainbow.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88" y="4789321"/>
            <a:ext cx="1143000" cy="1905000"/>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p:cNvPicPr>
            <a:picLocks noChangeAspect="1"/>
          </p:cNvPicPr>
          <p:nvPr/>
        </p:nvPicPr>
        <p:blipFill rotWithShape="1">
          <a:blip r:embed="rId4"/>
          <a:srcRect l="27253" t="40259" r="26585" b="19335"/>
          <a:stretch/>
        </p:blipFill>
        <p:spPr>
          <a:xfrm>
            <a:off x="8912180" y="5367797"/>
            <a:ext cx="2957607" cy="1326524"/>
          </a:xfrm>
          <a:prstGeom prst="rect">
            <a:avLst/>
          </a:prstGeom>
        </p:spPr>
      </p:pic>
    </p:spTree>
    <p:extLst>
      <p:ext uri="{BB962C8B-B14F-4D97-AF65-F5344CB8AC3E}">
        <p14:creationId xmlns:p14="http://schemas.microsoft.com/office/powerpoint/2010/main" val="5673533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44699"/>
            <a:ext cx="10515600" cy="5932264"/>
          </a:xfrm>
        </p:spPr>
        <p:txBody>
          <a:bodyPr>
            <a:normAutofit/>
          </a:bodyPr>
          <a:lstStyle/>
          <a:p>
            <a:r>
              <a:rPr lang="en-US" b="1" dirty="0" smtClean="0"/>
              <a:t>Ethereum Component: Applications(</a:t>
            </a:r>
            <a:r>
              <a:rPr lang="en-US" b="1" dirty="0" err="1" smtClean="0"/>
              <a:t>DApps</a:t>
            </a:r>
            <a:r>
              <a:rPr lang="en-US" b="1" dirty="0" smtClean="0"/>
              <a:t>)</a:t>
            </a:r>
            <a:endParaRPr lang="en-US" b="1" dirty="0"/>
          </a:p>
          <a:p>
            <a:r>
              <a:rPr lang="en-US" dirty="0" smtClean="0"/>
              <a:t>Blockchain based applications, Distributed Applications.</a:t>
            </a:r>
          </a:p>
        </p:txBody>
      </p:sp>
      <p:pic>
        <p:nvPicPr>
          <p:cNvPr id="4" name="Picture 2" descr="https://upload.wikimedia.org/wikipedia/commons/thumb/d/d0/Eth-diamond-rainbow.png/120px-Eth-diamond-rainbow.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88" y="4789321"/>
            <a:ext cx="1143000" cy="1905000"/>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p:cNvPicPr>
            <a:picLocks noChangeAspect="1"/>
          </p:cNvPicPr>
          <p:nvPr/>
        </p:nvPicPr>
        <p:blipFill>
          <a:blip r:embed="rId3"/>
          <a:stretch>
            <a:fillRect/>
          </a:stretch>
        </p:blipFill>
        <p:spPr>
          <a:xfrm>
            <a:off x="1610910" y="1756287"/>
            <a:ext cx="9285668" cy="3985534"/>
          </a:xfrm>
          <a:prstGeom prst="rect">
            <a:avLst/>
          </a:prstGeom>
        </p:spPr>
      </p:pic>
    </p:spTree>
    <p:extLst>
      <p:ext uri="{BB962C8B-B14F-4D97-AF65-F5344CB8AC3E}">
        <p14:creationId xmlns:p14="http://schemas.microsoft.com/office/powerpoint/2010/main" val="379788808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44699"/>
            <a:ext cx="10515600" cy="5932264"/>
          </a:xfrm>
        </p:spPr>
        <p:txBody>
          <a:bodyPr>
            <a:normAutofit/>
          </a:bodyPr>
          <a:lstStyle/>
          <a:p>
            <a:r>
              <a:rPr lang="en-US" b="1" dirty="0" smtClean="0"/>
              <a:t>Ethereum Component:</a:t>
            </a:r>
            <a:endParaRPr lang="en-US" b="1" dirty="0"/>
          </a:p>
        </p:txBody>
      </p:sp>
      <p:pic>
        <p:nvPicPr>
          <p:cNvPr id="4" name="Picture 2" descr="https://upload.wikimedia.org/wikipedia/commons/thumb/d/d0/Eth-diamond-rainbow.png/120px-Eth-diamond-rainbow.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88" y="4789321"/>
            <a:ext cx="1143000" cy="19050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3"/>
          <a:stretch>
            <a:fillRect/>
          </a:stretch>
        </p:blipFill>
        <p:spPr>
          <a:xfrm>
            <a:off x="1484603" y="886739"/>
            <a:ext cx="8998800" cy="4648183"/>
          </a:xfrm>
          <a:prstGeom prst="rect">
            <a:avLst/>
          </a:prstGeom>
        </p:spPr>
      </p:pic>
    </p:spTree>
    <p:extLst>
      <p:ext uri="{BB962C8B-B14F-4D97-AF65-F5344CB8AC3E}">
        <p14:creationId xmlns:p14="http://schemas.microsoft.com/office/powerpoint/2010/main" val="180153642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s://upload.wikimedia.org/wikipedia/commons/thumb/d/d0/Eth-diamond-rainbow.png/120px-Eth-diamond-rainbow.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88" y="4789321"/>
            <a:ext cx="1143000" cy="1905000"/>
          </a:xfrm>
          <a:prstGeom prst="rect">
            <a:avLst/>
          </a:prstGeom>
          <a:noFill/>
          <a:extLst>
            <a:ext uri="{909E8E84-426E-40DD-AFC4-6F175D3DCCD1}">
              <a14:hiddenFill xmlns:a14="http://schemas.microsoft.com/office/drawing/2010/main">
                <a:solidFill>
                  <a:srgbClr val="FFFFFF"/>
                </a:solidFill>
              </a14:hiddenFill>
            </a:ext>
          </a:extLst>
        </p:spPr>
      </p:pic>
      <p:sp>
        <p:nvSpPr>
          <p:cNvPr id="6" name="Title 5"/>
          <p:cNvSpPr>
            <a:spLocks noGrp="1"/>
          </p:cNvSpPr>
          <p:nvPr>
            <p:ph type="title"/>
          </p:nvPr>
        </p:nvSpPr>
        <p:spPr/>
        <p:txBody>
          <a:bodyPr/>
          <a:lstStyle/>
          <a:p>
            <a:r>
              <a:rPr lang="en-US" dirty="0" smtClean="0">
                <a:latin typeface="Britannic Bold" panose="020B0903060703020204" pitchFamily="34" charset="0"/>
              </a:rPr>
              <a:t>Ethereum Mining</a:t>
            </a:r>
            <a:endParaRPr lang="en-US" dirty="0">
              <a:latin typeface="Britannic Bold" panose="020B0903060703020204" pitchFamily="34" charset="0"/>
            </a:endParaRPr>
          </a:p>
        </p:txBody>
      </p:sp>
      <p:sp>
        <p:nvSpPr>
          <p:cNvPr id="7" name="Content Placeholder 6"/>
          <p:cNvSpPr>
            <a:spLocks noGrp="1"/>
          </p:cNvSpPr>
          <p:nvPr>
            <p:ph idx="1"/>
          </p:nvPr>
        </p:nvSpPr>
        <p:spPr/>
        <p:txBody>
          <a:bodyPr/>
          <a:lstStyle/>
          <a:p>
            <a:r>
              <a:rPr lang="en-US" dirty="0"/>
              <a:t>Proof-of-work is no longer underlying </a:t>
            </a:r>
            <a:r>
              <a:rPr lang="en-US" dirty="0" err="1"/>
              <a:t>Ethereum's</a:t>
            </a:r>
            <a:r>
              <a:rPr lang="en-US" dirty="0"/>
              <a:t> consensus mechanism, meaning mining has been switched off. Instead, </a:t>
            </a:r>
            <a:r>
              <a:rPr lang="en-US" dirty="0" smtClean="0"/>
              <a:t>Ethereum </a:t>
            </a:r>
            <a:r>
              <a:rPr lang="en-US" dirty="0"/>
              <a:t>is secured by validators who stake ETH</a:t>
            </a:r>
            <a:r>
              <a:rPr lang="en-US" dirty="0" smtClean="0"/>
              <a:t>.</a:t>
            </a:r>
          </a:p>
          <a:p>
            <a:endParaRPr lang="en-US" dirty="0" smtClean="0"/>
          </a:p>
          <a:p>
            <a:r>
              <a:rPr lang="en-US" dirty="0"/>
              <a:t>Mining is the process of creating a block of transactions to be added to the Ethereum </a:t>
            </a:r>
            <a:r>
              <a:rPr lang="en-US" dirty="0" err="1"/>
              <a:t>blockchain</a:t>
            </a:r>
            <a:r>
              <a:rPr lang="en-US" dirty="0"/>
              <a:t> in </a:t>
            </a:r>
            <a:r>
              <a:rPr lang="en-US" dirty="0" err="1"/>
              <a:t>Ethereum's</a:t>
            </a:r>
            <a:r>
              <a:rPr lang="en-US" dirty="0"/>
              <a:t> now-deprecated proof-of-work architecture</a:t>
            </a:r>
            <a:r>
              <a:rPr lang="en-US" dirty="0" smtClean="0"/>
              <a:t>.</a:t>
            </a:r>
          </a:p>
          <a:p>
            <a:endParaRPr lang="en-US" dirty="0"/>
          </a:p>
          <a:p>
            <a:pPr marL="0" indent="0" algn="ctr">
              <a:buNone/>
            </a:pPr>
            <a:r>
              <a:rPr lang="en-US" dirty="0"/>
              <a:t>Mining ether = Securing the Network</a:t>
            </a:r>
            <a:endParaRPr lang="en-US" dirty="0"/>
          </a:p>
        </p:txBody>
      </p:sp>
    </p:spTree>
    <p:extLst>
      <p:ext uri="{BB962C8B-B14F-4D97-AF65-F5344CB8AC3E}">
        <p14:creationId xmlns:p14="http://schemas.microsoft.com/office/powerpoint/2010/main" val="23952246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s://upload.wikimedia.org/wikipedia/commons/thumb/d/d0/Eth-diamond-rainbow.png/120px-Eth-diamond-rainbow.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88" y="4789321"/>
            <a:ext cx="1143000" cy="1905000"/>
          </a:xfrm>
          <a:prstGeom prst="rect">
            <a:avLst/>
          </a:prstGeom>
          <a:noFill/>
          <a:extLst>
            <a:ext uri="{909E8E84-426E-40DD-AFC4-6F175D3DCCD1}">
              <a14:hiddenFill xmlns:a14="http://schemas.microsoft.com/office/drawing/2010/main">
                <a:solidFill>
                  <a:srgbClr val="FFFFFF"/>
                </a:solidFill>
              </a14:hiddenFill>
            </a:ext>
          </a:extLst>
        </p:spPr>
      </p:pic>
      <p:sp>
        <p:nvSpPr>
          <p:cNvPr id="6" name="Title 5"/>
          <p:cNvSpPr>
            <a:spLocks noGrp="1"/>
          </p:cNvSpPr>
          <p:nvPr>
            <p:ph type="title"/>
          </p:nvPr>
        </p:nvSpPr>
        <p:spPr>
          <a:xfrm>
            <a:off x="838200" y="142629"/>
            <a:ext cx="10515600" cy="1325563"/>
          </a:xfrm>
        </p:spPr>
        <p:txBody>
          <a:bodyPr/>
          <a:lstStyle/>
          <a:p>
            <a:r>
              <a:rPr lang="en-US" dirty="0" smtClean="0">
                <a:latin typeface="Britannic Bold" panose="020B0903060703020204" pitchFamily="34" charset="0"/>
              </a:rPr>
              <a:t>Ethereum Mining</a:t>
            </a:r>
            <a:endParaRPr lang="en-US" dirty="0">
              <a:latin typeface="Britannic Bold" panose="020B0903060703020204" pitchFamily="34" charset="0"/>
            </a:endParaRPr>
          </a:p>
        </p:txBody>
      </p:sp>
      <p:sp>
        <p:nvSpPr>
          <p:cNvPr id="7" name="Content Placeholder 6"/>
          <p:cNvSpPr>
            <a:spLocks noGrp="1"/>
          </p:cNvSpPr>
          <p:nvPr>
            <p:ph idx="1"/>
          </p:nvPr>
        </p:nvSpPr>
        <p:spPr>
          <a:xfrm>
            <a:off x="838200" y="1468192"/>
            <a:ext cx="10515600" cy="4708771"/>
          </a:xfrm>
        </p:spPr>
        <p:txBody>
          <a:bodyPr/>
          <a:lstStyle/>
          <a:p>
            <a:r>
              <a:rPr lang="en-US" b="1" dirty="0"/>
              <a:t>Cost of </a:t>
            </a:r>
            <a:r>
              <a:rPr lang="en-US" b="1" dirty="0" smtClean="0"/>
              <a:t>mining:</a:t>
            </a:r>
          </a:p>
          <a:p>
            <a:pPr lvl="1"/>
            <a:r>
              <a:rPr lang="en-US" dirty="0"/>
              <a:t>Potential costs of the hardware necessary to build and maintain a mining rig</a:t>
            </a:r>
          </a:p>
          <a:p>
            <a:pPr lvl="1"/>
            <a:r>
              <a:rPr lang="en-US" dirty="0"/>
              <a:t>Electrical cost of powering the mining rig</a:t>
            </a:r>
          </a:p>
          <a:p>
            <a:pPr lvl="1"/>
            <a:r>
              <a:rPr lang="en-US" dirty="0"/>
              <a:t>If you were mining in a pool, these pools typically charged a flat % fee of each block generated by the pool</a:t>
            </a:r>
          </a:p>
          <a:p>
            <a:pPr lvl="1"/>
            <a:r>
              <a:rPr lang="en-US" dirty="0"/>
              <a:t>Potential cost of equipment to support mining rig (ventilation, energy monitoring, electrical wiring, etc.)</a:t>
            </a:r>
          </a:p>
          <a:p>
            <a:endParaRPr lang="en-US" b="1" dirty="0"/>
          </a:p>
          <a:p>
            <a:endParaRPr lang="en-US" dirty="0"/>
          </a:p>
        </p:txBody>
      </p:sp>
    </p:spTree>
    <p:extLst>
      <p:ext uri="{BB962C8B-B14F-4D97-AF65-F5344CB8AC3E}">
        <p14:creationId xmlns:p14="http://schemas.microsoft.com/office/powerpoint/2010/main" val="417832899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s://upload.wikimedia.org/wikipedia/commons/thumb/d/d0/Eth-diamond-rainbow.png/120px-Eth-diamond-rainbow.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88" y="4789321"/>
            <a:ext cx="1143000" cy="1905000"/>
          </a:xfrm>
          <a:prstGeom prst="rect">
            <a:avLst/>
          </a:prstGeom>
          <a:noFill/>
          <a:extLst>
            <a:ext uri="{909E8E84-426E-40DD-AFC4-6F175D3DCCD1}">
              <a14:hiddenFill xmlns:a14="http://schemas.microsoft.com/office/drawing/2010/main">
                <a:solidFill>
                  <a:srgbClr val="FFFFFF"/>
                </a:solidFill>
              </a14:hiddenFill>
            </a:ext>
          </a:extLst>
        </p:spPr>
      </p:pic>
      <p:sp>
        <p:nvSpPr>
          <p:cNvPr id="6" name="Title 5"/>
          <p:cNvSpPr>
            <a:spLocks noGrp="1"/>
          </p:cNvSpPr>
          <p:nvPr>
            <p:ph type="title"/>
          </p:nvPr>
        </p:nvSpPr>
        <p:spPr>
          <a:xfrm>
            <a:off x="838200" y="142629"/>
            <a:ext cx="10515600" cy="1325563"/>
          </a:xfrm>
        </p:spPr>
        <p:txBody>
          <a:bodyPr/>
          <a:lstStyle/>
          <a:p>
            <a:r>
              <a:rPr lang="en-US" dirty="0" smtClean="0">
                <a:latin typeface="Britannic Bold" panose="020B0903060703020204" pitchFamily="34" charset="0"/>
              </a:rPr>
              <a:t>Ethereum Mining</a:t>
            </a:r>
            <a:endParaRPr lang="en-US" dirty="0">
              <a:latin typeface="Britannic Bold" panose="020B0903060703020204" pitchFamily="34" charset="0"/>
            </a:endParaRPr>
          </a:p>
        </p:txBody>
      </p:sp>
      <p:sp>
        <p:nvSpPr>
          <p:cNvPr id="7" name="Content Placeholder 6"/>
          <p:cNvSpPr>
            <a:spLocks noGrp="1"/>
          </p:cNvSpPr>
          <p:nvPr>
            <p:ph idx="1"/>
          </p:nvPr>
        </p:nvSpPr>
        <p:spPr>
          <a:xfrm>
            <a:off x="838200" y="1468192"/>
            <a:ext cx="10515600" cy="4708771"/>
          </a:xfrm>
        </p:spPr>
        <p:txBody>
          <a:bodyPr/>
          <a:lstStyle/>
          <a:p>
            <a:r>
              <a:rPr lang="en-US" b="1" dirty="0" smtClean="0"/>
              <a:t>Working </a:t>
            </a:r>
            <a:r>
              <a:rPr lang="en-US" b="1" dirty="0"/>
              <a:t>of </a:t>
            </a:r>
            <a:r>
              <a:rPr lang="en-US" b="1" dirty="0" smtClean="0"/>
              <a:t>mining:</a:t>
            </a:r>
          </a:p>
          <a:p>
            <a:pPr marL="914400" lvl="1" indent="-457200">
              <a:buFont typeface="+mj-lt"/>
              <a:buAutoNum type="arabicPeriod"/>
            </a:pPr>
            <a:r>
              <a:rPr lang="en-US" dirty="0"/>
              <a:t>A user writes and signs a </a:t>
            </a:r>
            <a:r>
              <a:rPr lang="en-US" u="sng" dirty="0">
                <a:hlinkClick r:id="rId3"/>
              </a:rPr>
              <a:t>transaction</a:t>
            </a:r>
            <a:r>
              <a:rPr lang="en-US" dirty="0"/>
              <a:t> request with the private key of some </a:t>
            </a:r>
            <a:r>
              <a:rPr lang="en-US" u="sng" dirty="0">
                <a:hlinkClick r:id="rId4"/>
              </a:rPr>
              <a:t>account</a:t>
            </a:r>
            <a:r>
              <a:rPr lang="en-US" dirty="0"/>
              <a:t>.</a:t>
            </a:r>
          </a:p>
          <a:p>
            <a:pPr marL="914400" lvl="1" indent="-457200">
              <a:buFont typeface="+mj-lt"/>
              <a:buAutoNum type="arabicPeriod"/>
            </a:pPr>
            <a:r>
              <a:rPr lang="en-US" dirty="0"/>
              <a:t>The user broadcasts the transaction request to the entire Ethereum network from some </a:t>
            </a:r>
            <a:r>
              <a:rPr lang="en-US" u="sng" dirty="0">
                <a:hlinkClick r:id="rId5"/>
              </a:rPr>
              <a:t>node</a:t>
            </a:r>
            <a:r>
              <a:rPr lang="en-US" dirty="0"/>
              <a:t>.</a:t>
            </a:r>
          </a:p>
          <a:p>
            <a:pPr marL="914400" lvl="1" indent="-457200">
              <a:buFont typeface="+mj-lt"/>
              <a:buAutoNum type="arabicPeriod"/>
            </a:pPr>
            <a:r>
              <a:rPr lang="en-US" dirty="0"/>
              <a:t>Upon hearing about the new transaction request, each node in the Ethereum network adds the request to their local </a:t>
            </a:r>
            <a:r>
              <a:rPr lang="en-US" dirty="0" err="1"/>
              <a:t>mempool</a:t>
            </a:r>
            <a:r>
              <a:rPr lang="en-US" dirty="0"/>
              <a:t>, a list of all transaction requests they’ve heard about that have not yet been committed to the </a:t>
            </a:r>
            <a:r>
              <a:rPr lang="en-US" dirty="0" err="1"/>
              <a:t>blockchain</a:t>
            </a:r>
            <a:r>
              <a:rPr lang="en-US" dirty="0"/>
              <a:t> in a block.</a:t>
            </a:r>
          </a:p>
          <a:p>
            <a:pPr marL="914400" lvl="1" indent="-457200">
              <a:buFont typeface="+mj-lt"/>
              <a:buAutoNum type="arabicPeriod"/>
            </a:pPr>
            <a:endParaRPr lang="en-US" b="1" dirty="0"/>
          </a:p>
          <a:p>
            <a:endParaRPr lang="en-US" dirty="0"/>
          </a:p>
        </p:txBody>
      </p:sp>
    </p:spTree>
    <p:extLst>
      <p:ext uri="{BB962C8B-B14F-4D97-AF65-F5344CB8AC3E}">
        <p14:creationId xmlns:p14="http://schemas.microsoft.com/office/powerpoint/2010/main" val="24512628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5831" y="236537"/>
            <a:ext cx="10320338" cy="1325563"/>
          </a:xfrm>
        </p:spPr>
        <p:txBody>
          <a:bodyPr>
            <a:normAutofit/>
          </a:bodyPr>
          <a:lstStyle/>
          <a:p>
            <a:r>
              <a:rPr lang="en-US" dirty="0" smtClean="0">
                <a:latin typeface="Britannic Bold" panose="020B0903060703020204" pitchFamily="34" charset="0"/>
              </a:rPr>
              <a:t>Public Blockchain</a:t>
            </a:r>
            <a:endParaRPr lang="en-US" dirty="0">
              <a:latin typeface="Britannic Bold" panose="020B0903060703020204" pitchFamily="34" charset="0"/>
            </a:endParaRPr>
          </a:p>
        </p:txBody>
      </p:sp>
      <p:sp>
        <p:nvSpPr>
          <p:cNvPr id="3" name="Content Placeholder 2"/>
          <p:cNvSpPr>
            <a:spLocks noGrp="1"/>
          </p:cNvSpPr>
          <p:nvPr>
            <p:ph idx="1"/>
          </p:nvPr>
        </p:nvSpPr>
        <p:spPr>
          <a:xfrm>
            <a:off x="838200" y="1385888"/>
            <a:ext cx="10515600" cy="4791075"/>
          </a:xfrm>
        </p:spPr>
        <p:txBody>
          <a:bodyPr>
            <a:normAutofit/>
          </a:bodyPr>
          <a:lstStyle/>
          <a:p>
            <a:r>
              <a:rPr lang="en-US" dirty="0"/>
              <a:t>A public </a:t>
            </a:r>
            <a:r>
              <a:rPr lang="en-US" dirty="0" err="1"/>
              <a:t>blockchain</a:t>
            </a:r>
            <a:r>
              <a:rPr lang="en-US" dirty="0"/>
              <a:t> is a non-restrictive, permission-less distributed ledger system. A node or user which is a part of the public </a:t>
            </a:r>
            <a:r>
              <a:rPr lang="en-US" dirty="0" err="1"/>
              <a:t>blockchain</a:t>
            </a:r>
            <a:r>
              <a:rPr lang="en-US" dirty="0"/>
              <a:t> is authorized to access current and past records, verify transactions or do proof-of-work for an incoming block, and do mining</a:t>
            </a:r>
            <a:r>
              <a:rPr lang="en-US" dirty="0" smtClean="0"/>
              <a:t>.</a:t>
            </a:r>
          </a:p>
          <a:p>
            <a:r>
              <a:rPr lang="en-US" b="1" dirty="0"/>
              <a:t>Characteristics of Public Blockchain</a:t>
            </a:r>
          </a:p>
          <a:p>
            <a:pPr lvl="1" fontAlgn="base"/>
            <a:r>
              <a:rPr lang="en-US" dirty="0"/>
              <a:t>Every node has access to read and write on the ledger</a:t>
            </a:r>
          </a:p>
          <a:p>
            <a:pPr lvl="1" fontAlgn="base"/>
            <a:r>
              <a:rPr lang="en-US" dirty="0"/>
              <a:t>Anyone can download and add nodes to the system</a:t>
            </a:r>
          </a:p>
          <a:p>
            <a:pPr lvl="1" fontAlgn="base"/>
            <a:r>
              <a:rPr lang="en-US" dirty="0"/>
              <a:t>The technology is fully decentralized in nature</a:t>
            </a:r>
          </a:p>
          <a:p>
            <a:pPr lvl="1" fontAlgn="base"/>
            <a:r>
              <a:rPr lang="en-US" dirty="0"/>
              <a:t>It offers anonymity, which means no one can track your transactions back to you</a:t>
            </a:r>
          </a:p>
          <a:p>
            <a:pPr lvl="1" fontAlgn="base"/>
            <a:r>
              <a:rPr lang="en-US" dirty="0"/>
              <a:t>It’s a bit slower compared to the private </a:t>
            </a:r>
            <a:r>
              <a:rPr lang="en-US" dirty="0" err="1"/>
              <a:t>blockchain</a:t>
            </a:r>
            <a:endParaRPr lang="en-US" dirty="0"/>
          </a:p>
          <a:p>
            <a:endParaRPr lang="en-US" dirty="0">
              <a:latin typeface="Bahnschrift SemiBold" panose="020B0502040204020203" pitchFamily="34" charset="0"/>
            </a:endParaRPr>
          </a:p>
        </p:txBody>
      </p:sp>
      <p:pic>
        <p:nvPicPr>
          <p:cNvPr id="4" name="Picture 2" descr="https://upload.wikimedia.org/wikipedia/commons/thumb/d/d0/Eth-diamond-rainbow.png/120px-Eth-diamond-rainbow.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575" y="4596138"/>
            <a:ext cx="1143000" cy="190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827148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s://upload.wikimedia.org/wikipedia/commons/thumb/d/d0/Eth-diamond-rainbow.png/120px-Eth-diamond-rainbow.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88" y="4789321"/>
            <a:ext cx="1143000" cy="1905000"/>
          </a:xfrm>
          <a:prstGeom prst="rect">
            <a:avLst/>
          </a:prstGeom>
          <a:noFill/>
          <a:extLst>
            <a:ext uri="{909E8E84-426E-40DD-AFC4-6F175D3DCCD1}">
              <a14:hiddenFill xmlns:a14="http://schemas.microsoft.com/office/drawing/2010/main">
                <a:solidFill>
                  <a:srgbClr val="FFFFFF"/>
                </a:solidFill>
              </a14:hiddenFill>
            </a:ext>
          </a:extLst>
        </p:spPr>
      </p:pic>
      <p:sp>
        <p:nvSpPr>
          <p:cNvPr id="6" name="Title 5"/>
          <p:cNvSpPr>
            <a:spLocks noGrp="1"/>
          </p:cNvSpPr>
          <p:nvPr>
            <p:ph type="title"/>
          </p:nvPr>
        </p:nvSpPr>
        <p:spPr>
          <a:xfrm>
            <a:off x="838200" y="142629"/>
            <a:ext cx="10515600" cy="1325563"/>
          </a:xfrm>
        </p:spPr>
        <p:txBody>
          <a:bodyPr/>
          <a:lstStyle/>
          <a:p>
            <a:r>
              <a:rPr lang="en-US" dirty="0" smtClean="0">
                <a:latin typeface="Britannic Bold" panose="020B0903060703020204" pitchFamily="34" charset="0"/>
              </a:rPr>
              <a:t>Ethereum Mining</a:t>
            </a:r>
            <a:endParaRPr lang="en-US" dirty="0">
              <a:latin typeface="Britannic Bold" panose="020B0903060703020204" pitchFamily="34" charset="0"/>
            </a:endParaRPr>
          </a:p>
        </p:txBody>
      </p:sp>
      <p:sp>
        <p:nvSpPr>
          <p:cNvPr id="7" name="Content Placeholder 6"/>
          <p:cNvSpPr>
            <a:spLocks noGrp="1"/>
          </p:cNvSpPr>
          <p:nvPr>
            <p:ph idx="1"/>
          </p:nvPr>
        </p:nvSpPr>
        <p:spPr>
          <a:xfrm>
            <a:off x="838200" y="1468192"/>
            <a:ext cx="10515600" cy="4708771"/>
          </a:xfrm>
        </p:spPr>
        <p:txBody>
          <a:bodyPr>
            <a:normAutofit/>
          </a:bodyPr>
          <a:lstStyle/>
          <a:p>
            <a:r>
              <a:rPr lang="en-US" b="1" dirty="0" smtClean="0"/>
              <a:t>Working </a:t>
            </a:r>
            <a:r>
              <a:rPr lang="en-US" b="1" dirty="0"/>
              <a:t>of </a:t>
            </a:r>
            <a:r>
              <a:rPr lang="en-US" b="1" dirty="0" smtClean="0"/>
              <a:t>mining:</a:t>
            </a:r>
          </a:p>
          <a:p>
            <a:pPr marL="914400" lvl="1" indent="-457200">
              <a:buFont typeface="+mj-lt"/>
              <a:buAutoNum type="arabicPeriod" startAt="4"/>
            </a:pPr>
            <a:r>
              <a:rPr lang="en-US" dirty="0" smtClean="0"/>
              <a:t>At </a:t>
            </a:r>
            <a:r>
              <a:rPr lang="en-US" dirty="0"/>
              <a:t>some point, a mining node aggregates several dozen or hundred transaction requests into a potential </a:t>
            </a:r>
            <a:r>
              <a:rPr lang="en-US" u="sng" dirty="0">
                <a:hlinkClick r:id="rId3"/>
              </a:rPr>
              <a:t>block</a:t>
            </a:r>
            <a:r>
              <a:rPr lang="en-US" dirty="0"/>
              <a:t>, in a way that maximizes the </a:t>
            </a:r>
            <a:r>
              <a:rPr lang="en-US" u="sng" dirty="0">
                <a:hlinkClick r:id="rId4"/>
              </a:rPr>
              <a:t>transaction fees</a:t>
            </a:r>
            <a:r>
              <a:rPr lang="en-US" dirty="0"/>
              <a:t> they earn while still staying under the block gas limit. The mining node then:</a:t>
            </a:r>
          </a:p>
          <a:p>
            <a:pPr marL="1714500" lvl="3" indent="-342900">
              <a:buFont typeface="+mj-lt"/>
              <a:buAutoNum type="arabicPeriod"/>
            </a:pPr>
            <a:r>
              <a:rPr lang="en-US" dirty="0"/>
              <a:t>Verifies the validity of each transaction request (i.e. no one is trying to transfer ether out of an account they haven’t produced a signature for, the request is not malformed, etc.), and then executes the code of the request, altering the state of their local copy of the EVM. The miner awards the transaction fee for each such transaction request to their own account.</a:t>
            </a:r>
          </a:p>
          <a:p>
            <a:pPr marL="1714500" lvl="3" indent="-342900">
              <a:buFont typeface="+mj-lt"/>
              <a:buAutoNum type="arabicPeriod"/>
            </a:pPr>
            <a:r>
              <a:rPr lang="en-US" dirty="0"/>
              <a:t>Begins the process of producing the proof-of-work “certificate of legitimacy” for the potential block, once all transaction requests in the block have been verified and executed on the local EVM copy.</a:t>
            </a:r>
          </a:p>
          <a:p>
            <a:pPr marL="914400" lvl="1" indent="-457200">
              <a:buFont typeface="+mj-lt"/>
              <a:buAutoNum type="arabicPeriod" startAt="4"/>
            </a:pPr>
            <a:endParaRPr lang="en-US" dirty="0"/>
          </a:p>
          <a:p>
            <a:pPr marL="914400" lvl="1" indent="-457200">
              <a:buFont typeface="+mj-lt"/>
              <a:buAutoNum type="arabicPeriod" startAt="4"/>
            </a:pPr>
            <a:endParaRPr lang="en-US" b="1" dirty="0"/>
          </a:p>
          <a:p>
            <a:endParaRPr lang="en-US" dirty="0"/>
          </a:p>
        </p:txBody>
      </p:sp>
    </p:spTree>
    <p:extLst>
      <p:ext uri="{BB962C8B-B14F-4D97-AF65-F5344CB8AC3E}">
        <p14:creationId xmlns:p14="http://schemas.microsoft.com/office/powerpoint/2010/main" val="27003361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s://upload.wikimedia.org/wikipedia/commons/thumb/d/d0/Eth-diamond-rainbow.png/120px-Eth-diamond-rainbow.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88" y="4789321"/>
            <a:ext cx="1143000" cy="1905000"/>
          </a:xfrm>
          <a:prstGeom prst="rect">
            <a:avLst/>
          </a:prstGeom>
          <a:noFill/>
          <a:extLst>
            <a:ext uri="{909E8E84-426E-40DD-AFC4-6F175D3DCCD1}">
              <a14:hiddenFill xmlns:a14="http://schemas.microsoft.com/office/drawing/2010/main">
                <a:solidFill>
                  <a:srgbClr val="FFFFFF"/>
                </a:solidFill>
              </a14:hiddenFill>
            </a:ext>
          </a:extLst>
        </p:spPr>
      </p:pic>
      <p:sp>
        <p:nvSpPr>
          <p:cNvPr id="6" name="Title 5"/>
          <p:cNvSpPr>
            <a:spLocks noGrp="1"/>
          </p:cNvSpPr>
          <p:nvPr>
            <p:ph type="title"/>
          </p:nvPr>
        </p:nvSpPr>
        <p:spPr>
          <a:xfrm>
            <a:off x="838200" y="142629"/>
            <a:ext cx="10515600" cy="1325563"/>
          </a:xfrm>
        </p:spPr>
        <p:txBody>
          <a:bodyPr/>
          <a:lstStyle/>
          <a:p>
            <a:r>
              <a:rPr lang="en-US" dirty="0" smtClean="0">
                <a:latin typeface="Britannic Bold" panose="020B0903060703020204" pitchFamily="34" charset="0"/>
              </a:rPr>
              <a:t>Ethereum Mining</a:t>
            </a:r>
            <a:endParaRPr lang="en-US" dirty="0">
              <a:latin typeface="Britannic Bold" panose="020B0903060703020204" pitchFamily="34" charset="0"/>
            </a:endParaRPr>
          </a:p>
        </p:txBody>
      </p:sp>
      <p:sp>
        <p:nvSpPr>
          <p:cNvPr id="7" name="Content Placeholder 6"/>
          <p:cNvSpPr>
            <a:spLocks noGrp="1"/>
          </p:cNvSpPr>
          <p:nvPr>
            <p:ph idx="1"/>
          </p:nvPr>
        </p:nvSpPr>
        <p:spPr>
          <a:xfrm>
            <a:off x="838200" y="1468192"/>
            <a:ext cx="10515600" cy="4708771"/>
          </a:xfrm>
        </p:spPr>
        <p:txBody>
          <a:bodyPr>
            <a:normAutofit/>
          </a:bodyPr>
          <a:lstStyle/>
          <a:p>
            <a:r>
              <a:rPr lang="en-US" b="1" dirty="0" smtClean="0"/>
              <a:t>Working </a:t>
            </a:r>
            <a:r>
              <a:rPr lang="en-US" b="1" dirty="0"/>
              <a:t>of </a:t>
            </a:r>
            <a:r>
              <a:rPr lang="en-US" b="1" dirty="0" smtClean="0"/>
              <a:t>mining:</a:t>
            </a:r>
          </a:p>
          <a:p>
            <a:pPr marL="914400" lvl="1" indent="-457200">
              <a:buFont typeface="+mj-lt"/>
              <a:buAutoNum type="arabicPeriod" startAt="5"/>
            </a:pPr>
            <a:r>
              <a:rPr lang="en-US" dirty="0"/>
              <a:t>Eventually, a miner will finish producing a certificate for a block which includes our specific transaction request. The miner then broadcasts the completed block, which includes the certificate and a checksum of the claimed new EVM state.</a:t>
            </a:r>
          </a:p>
          <a:p>
            <a:pPr marL="914400" lvl="1" indent="-457200">
              <a:buFont typeface="+mj-lt"/>
              <a:buAutoNum type="arabicPeriod" startAt="5"/>
            </a:pPr>
            <a:r>
              <a:rPr lang="en-US" dirty="0"/>
              <a:t>Other nodes hear about the new block. They verify the certificate, execute all transactions on the block themselves (including the transaction originally broadcasted by our user), and verify that the checksum of their new EVM state after the execution of all transactions matches the checksum of the state claimed by the miner’s block. Only then do these nodes append this block to the tail of their </a:t>
            </a:r>
            <a:r>
              <a:rPr lang="en-US" dirty="0" err="1"/>
              <a:t>blockchain</a:t>
            </a:r>
            <a:r>
              <a:rPr lang="en-US" dirty="0"/>
              <a:t>, and accept the new EVM state as the canonical state.</a:t>
            </a:r>
          </a:p>
          <a:p>
            <a:endParaRPr lang="en-US" b="1" dirty="0" smtClean="0"/>
          </a:p>
        </p:txBody>
      </p:sp>
    </p:spTree>
    <p:extLst>
      <p:ext uri="{BB962C8B-B14F-4D97-AF65-F5344CB8AC3E}">
        <p14:creationId xmlns:p14="http://schemas.microsoft.com/office/powerpoint/2010/main" val="355198884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s://upload.wikimedia.org/wikipedia/commons/thumb/d/d0/Eth-diamond-rainbow.png/120px-Eth-diamond-rainbow.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88" y="4789321"/>
            <a:ext cx="1143000" cy="1905000"/>
          </a:xfrm>
          <a:prstGeom prst="rect">
            <a:avLst/>
          </a:prstGeom>
          <a:noFill/>
          <a:extLst>
            <a:ext uri="{909E8E84-426E-40DD-AFC4-6F175D3DCCD1}">
              <a14:hiddenFill xmlns:a14="http://schemas.microsoft.com/office/drawing/2010/main">
                <a:solidFill>
                  <a:srgbClr val="FFFFFF"/>
                </a:solidFill>
              </a14:hiddenFill>
            </a:ext>
          </a:extLst>
        </p:spPr>
      </p:pic>
      <p:sp>
        <p:nvSpPr>
          <p:cNvPr id="6" name="Title 5"/>
          <p:cNvSpPr>
            <a:spLocks noGrp="1"/>
          </p:cNvSpPr>
          <p:nvPr>
            <p:ph type="title"/>
          </p:nvPr>
        </p:nvSpPr>
        <p:spPr>
          <a:xfrm>
            <a:off x="838200" y="142629"/>
            <a:ext cx="10515600" cy="1325563"/>
          </a:xfrm>
        </p:spPr>
        <p:txBody>
          <a:bodyPr/>
          <a:lstStyle/>
          <a:p>
            <a:r>
              <a:rPr lang="en-US" dirty="0" smtClean="0">
                <a:latin typeface="Britannic Bold" panose="020B0903060703020204" pitchFamily="34" charset="0"/>
              </a:rPr>
              <a:t>Ethereum Mining</a:t>
            </a:r>
            <a:endParaRPr lang="en-US" dirty="0">
              <a:latin typeface="Britannic Bold" panose="020B0903060703020204" pitchFamily="34" charset="0"/>
            </a:endParaRPr>
          </a:p>
        </p:txBody>
      </p:sp>
      <p:sp>
        <p:nvSpPr>
          <p:cNvPr id="7" name="Content Placeholder 6"/>
          <p:cNvSpPr>
            <a:spLocks noGrp="1"/>
          </p:cNvSpPr>
          <p:nvPr>
            <p:ph idx="1"/>
          </p:nvPr>
        </p:nvSpPr>
        <p:spPr>
          <a:xfrm>
            <a:off x="838200" y="1468192"/>
            <a:ext cx="10515600" cy="4708771"/>
          </a:xfrm>
        </p:spPr>
        <p:txBody>
          <a:bodyPr>
            <a:normAutofit/>
          </a:bodyPr>
          <a:lstStyle/>
          <a:p>
            <a:r>
              <a:rPr lang="en-US" b="1" dirty="0" smtClean="0"/>
              <a:t>Working </a:t>
            </a:r>
            <a:r>
              <a:rPr lang="en-US" b="1" dirty="0"/>
              <a:t>of </a:t>
            </a:r>
            <a:r>
              <a:rPr lang="en-US" b="1" dirty="0" smtClean="0"/>
              <a:t>mining:</a:t>
            </a:r>
          </a:p>
          <a:p>
            <a:pPr marL="914400" lvl="1" indent="-457200">
              <a:buFont typeface="+mj-lt"/>
              <a:buAutoNum type="arabicPeriod" startAt="7"/>
            </a:pPr>
            <a:r>
              <a:rPr lang="en-US" dirty="0"/>
              <a:t>Each node removes all transactions in the new block from their local </a:t>
            </a:r>
            <a:r>
              <a:rPr lang="en-US" dirty="0" err="1"/>
              <a:t>mempool</a:t>
            </a:r>
            <a:r>
              <a:rPr lang="en-US" dirty="0"/>
              <a:t> of unfulfilled transaction requests</a:t>
            </a:r>
            <a:r>
              <a:rPr lang="en-US" dirty="0" smtClean="0"/>
              <a:t>.</a:t>
            </a:r>
          </a:p>
          <a:p>
            <a:pPr marL="914400" lvl="1" indent="-457200">
              <a:buFont typeface="+mj-lt"/>
              <a:buAutoNum type="arabicPeriod" startAt="7"/>
            </a:pPr>
            <a:endParaRPr lang="en-US" dirty="0"/>
          </a:p>
          <a:p>
            <a:pPr marL="914400" lvl="1" indent="-457200">
              <a:buFont typeface="+mj-lt"/>
              <a:buAutoNum type="arabicPeriod" startAt="7"/>
            </a:pPr>
            <a:r>
              <a:rPr lang="en-US" dirty="0"/>
              <a:t>New nodes joining the network download all blocks in sequence, including the block containing our transaction of interest. They initialize a local EVM copy (which starts as a blank-state EVM), and then go through the process of executing every transaction in every block on top of their local EVM copy, verifying state checksums at each block along the way.</a:t>
            </a:r>
          </a:p>
          <a:p>
            <a:pPr marL="914400" lvl="2" indent="0">
              <a:buNone/>
            </a:pPr>
            <a:endParaRPr lang="en-US" dirty="0"/>
          </a:p>
          <a:p>
            <a:endParaRPr lang="en-US" b="1" dirty="0" smtClean="0"/>
          </a:p>
        </p:txBody>
      </p:sp>
    </p:spTree>
    <p:extLst>
      <p:ext uri="{BB962C8B-B14F-4D97-AF65-F5344CB8AC3E}">
        <p14:creationId xmlns:p14="http://schemas.microsoft.com/office/powerpoint/2010/main" val="95274529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s://upload.wikimedia.org/wikipedia/commons/thumb/d/d0/Eth-diamond-rainbow.png/120px-Eth-diamond-rainbow.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88" y="4789321"/>
            <a:ext cx="1143000" cy="1905000"/>
          </a:xfrm>
          <a:prstGeom prst="rect">
            <a:avLst/>
          </a:prstGeom>
          <a:noFill/>
          <a:extLst>
            <a:ext uri="{909E8E84-426E-40DD-AFC4-6F175D3DCCD1}">
              <a14:hiddenFill xmlns:a14="http://schemas.microsoft.com/office/drawing/2010/main">
                <a:solidFill>
                  <a:srgbClr val="FFFFFF"/>
                </a:solidFill>
              </a14:hiddenFill>
            </a:ext>
          </a:extLst>
        </p:spPr>
      </p:pic>
      <p:sp>
        <p:nvSpPr>
          <p:cNvPr id="6" name="Title 5"/>
          <p:cNvSpPr>
            <a:spLocks noGrp="1"/>
          </p:cNvSpPr>
          <p:nvPr>
            <p:ph type="title"/>
          </p:nvPr>
        </p:nvSpPr>
        <p:spPr>
          <a:xfrm>
            <a:off x="838200" y="142629"/>
            <a:ext cx="10515600" cy="1325563"/>
          </a:xfrm>
        </p:spPr>
        <p:txBody>
          <a:bodyPr/>
          <a:lstStyle/>
          <a:p>
            <a:r>
              <a:rPr lang="en-US" dirty="0">
                <a:latin typeface="Britannic Bold" panose="020B0903060703020204" pitchFamily="34" charset="0"/>
              </a:rPr>
              <a:t>ETHEREUM VIRTUAL MACHINE (EVM)</a:t>
            </a:r>
          </a:p>
        </p:txBody>
      </p:sp>
      <p:pic>
        <p:nvPicPr>
          <p:cNvPr id="2" name="Picture 1"/>
          <p:cNvPicPr>
            <a:picLocks noChangeAspect="1"/>
          </p:cNvPicPr>
          <p:nvPr/>
        </p:nvPicPr>
        <p:blipFill>
          <a:blip r:embed="rId3"/>
          <a:stretch>
            <a:fillRect/>
          </a:stretch>
        </p:blipFill>
        <p:spPr>
          <a:xfrm>
            <a:off x="1336183" y="1343934"/>
            <a:ext cx="9519634" cy="5350387"/>
          </a:xfrm>
          <a:prstGeom prst="rect">
            <a:avLst/>
          </a:prstGeom>
          <a:solidFill>
            <a:schemeClr val="bg1"/>
          </a:solidFill>
        </p:spPr>
      </p:pic>
    </p:spTree>
    <p:extLst>
      <p:ext uri="{BB962C8B-B14F-4D97-AF65-F5344CB8AC3E}">
        <p14:creationId xmlns:p14="http://schemas.microsoft.com/office/powerpoint/2010/main" val="261975528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s://upload.wikimedia.org/wikipedia/commons/thumb/d/d0/Eth-diamond-rainbow.png/120px-Eth-diamond-rainbow.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88" y="4789321"/>
            <a:ext cx="1143000" cy="1905000"/>
          </a:xfrm>
          <a:prstGeom prst="rect">
            <a:avLst/>
          </a:prstGeom>
          <a:noFill/>
          <a:extLst>
            <a:ext uri="{909E8E84-426E-40DD-AFC4-6F175D3DCCD1}">
              <a14:hiddenFill xmlns:a14="http://schemas.microsoft.com/office/drawing/2010/main">
                <a:solidFill>
                  <a:srgbClr val="FFFFFF"/>
                </a:solidFill>
              </a14:hiddenFill>
            </a:ext>
          </a:extLst>
        </p:spPr>
      </p:pic>
      <p:sp>
        <p:nvSpPr>
          <p:cNvPr id="6" name="Title 5"/>
          <p:cNvSpPr>
            <a:spLocks noGrp="1"/>
          </p:cNvSpPr>
          <p:nvPr>
            <p:ph type="title"/>
          </p:nvPr>
        </p:nvSpPr>
        <p:spPr>
          <a:xfrm>
            <a:off x="838200" y="142629"/>
            <a:ext cx="10515600" cy="1325563"/>
          </a:xfrm>
        </p:spPr>
        <p:txBody>
          <a:bodyPr/>
          <a:lstStyle/>
          <a:p>
            <a:r>
              <a:rPr lang="en-US" dirty="0">
                <a:latin typeface="Britannic Bold" panose="020B0903060703020204" pitchFamily="34" charset="0"/>
              </a:rPr>
              <a:t>ETHEREUM VIRTUAL MACHINE (EVM)</a:t>
            </a:r>
          </a:p>
        </p:txBody>
      </p:sp>
      <p:sp>
        <p:nvSpPr>
          <p:cNvPr id="3" name="Rectangle 2"/>
          <p:cNvSpPr/>
          <p:nvPr/>
        </p:nvSpPr>
        <p:spPr>
          <a:xfrm>
            <a:off x="838200" y="1328263"/>
            <a:ext cx="10276268" cy="4247317"/>
          </a:xfrm>
          <a:prstGeom prst="rect">
            <a:avLst/>
          </a:prstGeom>
        </p:spPr>
        <p:txBody>
          <a:bodyPr wrap="square">
            <a:spAutoFit/>
          </a:bodyPr>
          <a:lstStyle/>
          <a:p>
            <a:r>
              <a:rPr lang="en-US" b="1" dirty="0">
                <a:solidFill>
                  <a:srgbClr val="1A202C"/>
                </a:solidFill>
                <a:latin typeface="Inter"/>
              </a:rPr>
              <a:t>State</a:t>
            </a:r>
          </a:p>
          <a:p>
            <a:r>
              <a:rPr lang="en-US" dirty="0">
                <a:latin typeface="Inter"/>
              </a:rPr>
              <a:t>In the context of Ethereum, the state is an enormous data structure called a </a:t>
            </a:r>
            <a:r>
              <a:rPr lang="en-US" u="sng" dirty="0">
                <a:latin typeface="Inter"/>
                <a:hlinkClick r:id="rId3"/>
              </a:rPr>
              <a:t>modified Merkle Patricia </a:t>
            </a:r>
            <a:r>
              <a:rPr lang="en-US" u="sng" dirty="0" err="1">
                <a:latin typeface="Inter"/>
                <a:hlinkClick r:id="rId3"/>
              </a:rPr>
              <a:t>Trie</a:t>
            </a:r>
            <a:r>
              <a:rPr lang="en-US" dirty="0">
                <a:latin typeface="Inter"/>
              </a:rPr>
              <a:t>, which keeps all </a:t>
            </a:r>
            <a:r>
              <a:rPr lang="en-US" u="sng" dirty="0">
                <a:latin typeface="Inter"/>
                <a:hlinkClick r:id="rId4"/>
              </a:rPr>
              <a:t>accounts</a:t>
            </a:r>
            <a:r>
              <a:rPr lang="en-US" dirty="0">
                <a:latin typeface="Inter"/>
              </a:rPr>
              <a:t> linked by hashes and reducible to a single root hash stored on the </a:t>
            </a:r>
            <a:r>
              <a:rPr lang="en-US" dirty="0" err="1">
                <a:latin typeface="Inter"/>
              </a:rPr>
              <a:t>blockchain</a:t>
            </a:r>
            <a:r>
              <a:rPr lang="en-US" dirty="0" smtClean="0">
                <a:latin typeface="Inter"/>
              </a:rPr>
              <a:t>.</a:t>
            </a:r>
          </a:p>
          <a:p>
            <a:r>
              <a:rPr lang="en-US" b="1" dirty="0"/>
              <a:t>Transactions</a:t>
            </a:r>
          </a:p>
          <a:p>
            <a:r>
              <a:rPr lang="en-US" dirty="0"/>
              <a:t>Transactions are cryptographically signed instructions from accounts. There are two types of transactions: those which result in message calls and those which result in contract creation.</a:t>
            </a:r>
          </a:p>
          <a:p>
            <a:r>
              <a:rPr lang="en-US" b="1" cap="all" dirty="0"/>
              <a:t>EVM INSTRUCTIONS</a:t>
            </a:r>
          </a:p>
          <a:p>
            <a:r>
              <a:rPr lang="en-US" dirty="0"/>
              <a:t>The EVM executes as a </a:t>
            </a:r>
            <a:r>
              <a:rPr lang="en-US" u="sng" dirty="0">
                <a:hlinkClick r:id="rId5"/>
              </a:rPr>
              <a:t>stack machine(opens in a new tab)</a:t>
            </a:r>
            <a:r>
              <a:rPr lang="en-US" dirty="0"/>
              <a:t> with a depth of 1024 items. Each item is a 256-bit word, which was chosen for the ease of use with 256-bit cryptography (such as Keccak-256 hashes or secp256k1 signatures</a:t>
            </a:r>
            <a:r>
              <a:rPr lang="en-US" dirty="0" smtClean="0"/>
              <a:t>).</a:t>
            </a:r>
          </a:p>
          <a:p>
            <a:endParaRPr lang="en-US" dirty="0" smtClean="0"/>
          </a:p>
          <a:p>
            <a:r>
              <a:rPr lang="en-US" dirty="0"/>
              <a:t>Compiled smart contract bytecode executes as a number of EVM opcodes, which perform standard stack operations like XOR, AND, ADD, SUB, etc. The EVM also implements a number of </a:t>
            </a:r>
            <a:r>
              <a:rPr lang="en-US" dirty="0" err="1"/>
              <a:t>blockchain</a:t>
            </a:r>
            <a:r>
              <a:rPr lang="en-US" dirty="0"/>
              <a:t>-specific stack operations, such as ADDRESS, BALANCE, BLOCKHASH, etc.</a:t>
            </a:r>
          </a:p>
        </p:txBody>
      </p:sp>
    </p:spTree>
    <p:extLst>
      <p:ext uri="{BB962C8B-B14F-4D97-AF65-F5344CB8AC3E}">
        <p14:creationId xmlns:p14="http://schemas.microsoft.com/office/powerpoint/2010/main" val="223473975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s://upload.wikimedia.org/wikipedia/commons/thumb/d/d0/Eth-diamond-rainbow.png/120px-Eth-diamond-rainbow.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88" y="4789321"/>
            <a:ext cx="1143000" cy="1905000"/>
          </a:xfrm>
          <a:prstGeom prst="rect">
            <a:avLst/>
          </a:prstGeom>
          <a:noFill/>
          <a:extLst>
            <a:ext uri="{909E8E84-426E-40DD-AFC4-6F175D3DCCD1}">
              <a14:hiddenFill xmlns:a14="http://schemas.microsoft.com/office/drawing/2010/main">
                <a:solidFill>
                  <a:srgbClr val="FFFFFF"/>
                </a:solidFill>
              </a14:hiddenFill>
            </a:ext>
          </a:extLst>
        </p:spPr>
      </p:pic>
      <p:sp>
        <p:nvSpPr>
          <p:cNvPr id="6" name="Title 5"/>
          <p:cNvSpPr>
            <a:spLocks noGrp="1"/>
          </p:cNvSpPr>
          <p:nvPr>
            <p:ph type="title"/>
          </p:nvPr>
        </p:nvSpPr>
        <p:spPr>
          <a:xfrm>
            <a:off x="838200" y="142629"/>
            <a:ext cx="10515600" cy="1325563"/>
          </a:xfrm>
        </p:spPr>
        <p:txBody>
          <a:bodyPr/>
          <a:lstStyle/>
          <a:p>
            <a:r>
              <a:rPr lang="en-US" dirty="0">
                <a:latin typeface="Britannic Bold" panose="020B0903060703020204" pitchFamily="34" charset="0"/>
              </a:rPr>
              <a:t>ETHEREUM VIRTUAL MACHINE (EVM)</a:t>
            </a:r>
          </a:p>
        </p:txBody>
      </p:sp>
      <p:pic>
        <p:nvPicPr>
          <p:cNvPr id="2" name="Picture 1"/>
          <p:cNvPicPr>
            <a:picLocks noChangeAspect="1"/>
          </p:cNvPicPr>
          <p:nvPr/>
        </p:nvPicPr>
        <p:blipFill>
          <a:blip r:embed="rId3"/>
          <a:stretch>
            <a:fillRect/>
          </a:stretch>
        </p:blipFill>
        <p:spPr>
          <a:xfrm>
            <a:off x="1364625" y="1294486"/>
            <a:ext cx="8964232" cy="5038230"/>
          </a:xfrm>
          <a:prstGeom prst="rect">
            <a:avLst/>
          </a:prstGeom>
          <a:solidFill>
            <a:schemeClr val="bg1"/>
          </a:solidFill>
        </p:spPr>
      </p:pic>
    </p:spTree>
    <p:extLst>
      <p:ext uri="{BB962C8B-B14F-4D97-AF65-F5344CB8AC3E}">
        <p14:creationId xmlns:p14="http://schemas.microsoft.com/office/powerpoint/2010/main" val="152999635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s://upload.wikimedia.org/wikipedia/commons/thumb/d/d0/Eth-diamond-rainbow.png/120px-Eth-diamond-rainbow.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88" y="4789321"/>
            <a:ext cx="1143000" cy="1905000"/>
          </a:xfrm>
          <a:prstGeom prst="rect">
            <a:avLst/>
          </a:prstGeom>
          <a:noFill/>
          <a:extLst>
            <a:ext uri="{909E8E84-426E-40DD-AFC4-6F175D3DCCD1}">
              <a14:hiddenFill xmlns:a14="http://schemas.microsoft.com/office/drawing/2010/main">
                <a:solidFill>
                  <a:srgbClr val="FFFFFF"/>
                </a:solidFill>
              </a14:hiddenFill>
            </a:ext>
          </a:extLst>
        </p:spPr>
      </p:pic>
      <p:sp>
        <p:nvSpPr>
          <p:cNvPr id="6" name="Title 5"/>
          <p:cNvSpPr>
            <a:spLocks noGrp="1"/>
          </p:cNvSpPr>
          <p:nvPr>
            <p:ph type="title"/>
          </p:nvPr>
        </p:nvSpPr>
        <p:spPr>
          <a:xfrm>
            <a:off x="838200" y="142629"/>
            <a:ext cx="10515600" cy="1325563"/>
          </a:xfrm>
        </p:spPr>
        <p:txBody>
          <a:bodyPr/>
          <a:lstStyle/>
          <a:p>
            <a:r>
              <a:rPr lang="en-US" dirty="0">
                <a:latin typeface="Britannic Bold" panose="020B0903060703020204" pitchFamily="34" charset="0"/>
              </a:rPr>
              <a:t>ETHEREUM </a:t>
            </a:r>
            <a:r>
              <a:rPr lang="en-US" dirty="0" smtClean="0">
                <a:latin typeface="Britannic Bold" panose="020B0903060703020204" pitchFamily="34" charset="0"/>
              </a:rPr>
              <a:t>Architecture</a:t>
            </a:r>
            <a:endParaRPr lang="en-US" dirty="0">
              <a:latin typeface="Britannic Bold" panose="020B0903060703020204" pitchFamily="34" charset="0"/>
            </a:endParaRPr>
          </a:p>
        </p:txBody>
      </p:sp>
      <p:sp>
        <p:nvSpPr>
          <p:cNvPr id="3" name="Rectangle 2"/>
          <p:cNvSpPr/>
          <p:nvPr/>
        </p:nvSpPr>
        <p:spPr>
          <a:xfrm>
            <a:off x="838200" y="1468192"/>
            <a:ext cx="9954296" cy="4005199"/>
          </a:xfrm>
          <a:prstGeom prst="rect">
            <a:avLst/>
          </a:prstGeom>
        </p:spPr>
        <p:txBody>
          <a:bodyPr wrap="square">
            <a:spAutoFit/>
          </a:bodyPr>
          <a:lstStyle/>
          <a:p>
            <a:pPr marL="685800" lvl="1" indent="-228600">
              <a:lnSpc>
                <a:spcPct val="90000"/>
              </a:lnSpc>
              <a:spcBef>
                <a:spcPts val="500"/>
              </a:spcBef>
              <a:buFont typeface="Arial" panose="020B0604020202020204" pitchFamily="34" charset="0"/>
              <a:buChar char="•"/>
            </a:pPr>
            <a:r>
              <a:rPr lang="en-US" sz="2400" dirty="0"/>
              <a:t>The Ethereum </a:t>
            </a:r>
            <a:r>
              <a:rPr lang="en-US" sz="2400" dirty="0" err="1"/>
              <a:t>blockchain</a:t>
            </a:r>
            <a:r>
              <a:rPr lang="en-US" sz="2400" dirty="0"/>
              <a:t> stack consists of various components</a:t>
            </a:r>
            <a:r>
              <a:rPr lang="en-US" sz="2400" dirty="0" smtClean="0"/>
              <a:t>.</a:t>
            </a:r>
          </a:p>
          <a:p>
            <a:pPr marL="685800" lvl="1" indent="-228600">
              <a:lnSpc>
                <a:spcPct val="90000"/>
              </a:lnSpc>
              <a:spcBef>
                <a:spcPts val="500"/>
              </a:spcBef>
              <a:buFont typeface="Arial" panose="020B0604020202020204" pitchFamily="34" charset="0"/>
              <a:buChar char="•"/>
            </a:pPr>
            <a:r>
              <a:rPr lang="en-US" sz="2400" dirty="0" smtClean="0"/>
              <a:t> </a:t>
            </a:r>
            <a:r>
              <a:rPr lang="en-US" sz="2400" dirty="0"/>
              <a:t>At the core, there is the Ethereum </a:t>
            </a:r>
            <a:r>
              <a:rPr lang="en-US" sz="2400" dirty="0" err="1"/>
              <a:t>blockchain</a:t>
            </a:r>
            <a:r>
              <a:rPr lang="en-US" sz="2400" dirty="0"/>
              <a:t> running on the peer-to-peer Ethereum network. </a:t>
            </a:r>
            <a:endParaRPr lang="en-US" sz="2400" dirty="0" smtClean="0"/>
          </a:p>
          <a:p>
            <a:pPr marL="685800" lvl="1" indent="-228600">
              <a:lnSpc>
                <a:spcPct val="90000"/>
              </a:lnSpc>
              <a:spcBef>
                <a:spcPts val="500"/>
              </a:spcBef>
              <a:buFont typeface="Arial" panose="020B0604020202020204" pitchFamily="34" charset="0"/>
              <a:buChar char="•"/>
            </a:pPr>
            <a:r>
              <a:rPr lang="en-US" sz="2400" dirty="0" smtClean="0"/>
              <a:t>Secondly</a:t>
            </a:r>
            <a:r>
              <a:rPr lang="en-US" sz="2400" dirty="0"/>
              <a:t>, there's an Ethereum client (usually </a:t>
            </a:r>
            <a:r>
              <a:rPr lang="en-US" sz="2400" dirty="0" err="1"/>
              <a:t>Geth</a:t>
            </a:r>
            <a:r>
              <a:rPr lang="en-US" sz="2400" dirty="0"/>
              <a:t>) that runs on the nodes and connects to the peer-to-peer Ethereum network from where </a:t>
            </a:r>
            <a:r>
              <a:rPr lang="en-US" sz="2400" dirty="0" err="1"/>
              <a:t>blockchain</a:t>
            </a:r>
            <a:r>
              <a:rPr lang="en-US" sz="2400" dirty="0"/>
              <a:t> is downloaded and stored locally. </a:t>
            </a:r>
            <a:endParaRPr lang="en-US" sz="2400" dirty="0" smtClean="0"/>
          </a:p>
          <a:p>
            <a:pPr marL="685800" lvl="1" indent="-228600">
              <a:lnSpc>
                <a:spcPct val="90000"/>
              </a:lnSpc>
              <a:spcBef>
                <a:spcPts val="500"/>
              </a:spcBef>
              <a:buFont typeface="Arial" panose="020B0604020202020204" pitchFamily="34" charset="0"/>
              <a:buChar char="•"/>
            </a:pPr>
            <a:r>
              <a:rPr lang="en-US" sz="2400" dirty="0" smtClean="0"/>
              <a:t>It </a:t>
            </a:r>
            <a:r>
              <a:rPr lang="en-US" sz="2400" dirty="0"/>
              <a:t>provides various functions, such as mining and account management. </a:t>
            </a:r>
            <a:r>
              <a:rPr lang="en-US" sz="2400" dirty="0"/>
              <a:t>The local copy of the </a:t>
            </a:r>
            <a:r>
              <a:rPr lang="en-US" sz="2400" dirty="0" err="1"/>
              <a:t>blockchain</a:t>
            </a:r>
            <a:r>
              <a:rPr lang="en-US" sz="2400" dirty="0"/>
              <a:t> is synchronized regularly with the network. </a:t>
            </a:r>
            <a:endParaRPr lang="en-US" sz="2400" dirty="0" smtClean="0"/>
          </a:p>
          <a:p>
            <a:pPr marL="685800" lvl="1" indent="-228600">
              <a:lnSpc>
                <a:spcPct val="90000"/>
              </a:lnSpc>
              <a:spcBef>
                <a:spcPts val="500"/>
              </a:spcBef>
              <a:buFont typeface="Arial" panose="020B0604020202020204" pitchFamily="34" charset="0"/>
              <a:buChar char="•"/>
            </a:pPr>
            <a:r>
              <a:rPr lang="en-US" sz="2400" dirty="0" smtClean="0"/>
              <a:t>Another </a:t>
            </a:r>
            <a:r>
              <a:rPr lang="en-US" sz="2400" dirty="0"/>
              <a:t>component is the web3.js library that allows interaction with the </a:t>
            </a:r>
            <a:r>
              <a:rPr lang="en-US" sz="2400" dirty="0" err="1"/>
              <a:t>geth</a:t>
            </a:r>
            <a:r>
              <a:rPr lang="en-US" sz="2400" dirty="0"/>
              <a:t> client via the Remote Procedure Call (RPC) interface.</a:t>
            </a:r>
          </a:p>
        </p:txBody>
      </p:sp>
    </p:spTree>
    <p:extLst>
      <p:ext uri="{BB962C8B-B14F-4D97-AF65-F5344CB8AC3E}">
        <p14:creationId xmlns:p14="http://schemas.microsoft.com/office/powerpoint/2010/main" val="354382856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s://upload.wikimedia.org/wikipedia/commons/thumb/d/d0/Eth-diamond-rainbow.png/120px-Eth-diamond-rainbow.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88" y="4789321"/>
            <a:ext cx="1143000" cy="1905000"/>
          </a:xfrm>
          <a:prstGeom prst="rect">
            <a:avLst/>
          </a:prstGeom>
          <a:noFill/>
          <a:extLst>
            <a:ext uri="{909E8E84-426E-40DD-AFC4-6F175D3DCCD1}">
              <a14:hiddenFill xmlns:a14="http://schemas.microsoft.com/office/drawing/2010/main">
                <a:solidFill>
                  <a:srgbClr val="FFFFFF"/>
                </a:solidFill>
              </a14:hiddenFill>
            </a:ext>
          </a:extLst>
        </p:spPr>
      </p:pic>
      <p:sp>
        <p:nvSpPr>
          <p:cNvPr id="6" name="Title 5"/>
          <p:cNvSpPr>
            <a:spLocks noGrp="1"/>
          </p:cNvSpPr>
          <p:nvPr>
            <p:ph type="title"/>
          </p:nvPr>
        </p:nvSpPr>
        <p:spPr>
          <a:xfrm>
            <a:off x="838200" y="142629"/>
            <a:ext cx="10515600" cy="1325563"/>
          </a:xfrm>
        </p:spPr>
        <p:txBody>
          <a:bodyPr/>
          <a:lstStyle/>
          <a:p>
            <a:r>
              <a:rPr lang="en-US" dirty="0">
                <a:latin typeface="Britannic Bold" panose="020B0903060703020204" pitchFamily="34" charset="0"/>
              </a:rPr>
              <a:t>ETHEREUM </a:t>
            </a:r>
            <a:r>
              <a:rPr lang="en-US" dirty="0" smtClean="0">
                <a:latin typeface="Britannic Bold" panose="020B0903060703020204" pitchFamily="34" charset="0"/>
              </a:rPr>
              <a:t>Architecture</a:t>
            </a:r>
            <a:endParaRPr lang="en-US" dirty="0">
              <a:latin typeface="Britannic Bold" panose="020B0903060703020204" pitchFamily="34" charset="0"/>
            </a:endParaRPr>
          </a:p>
        </p:txBody>
      </p:sp>
      <p:sp>
        <p:nvSpPr>
          <p:cNvPr id="3" name="Rectangle 2"/>
          <p:cNvSpPr/>
          <p:nvPr/>
        </p:nvSpPr>
        <p:spPr>
          <a:xfrm>
            <a:off x="838200" y="1468192"/>
            <a:ext cx="8770513" cy="646331"/>
          </a:xfrm>
          <a:prstGeom prst="rect">
            <a:avLst/>
          </a:prstGeom>
        </p:spPr>
        <p:txBody>
          <a:bodyPr wrap="square">
            <a:spAutoFit/>
          </a:bodyPr>
          <a:lstStyle/>
          <a:p>
            <a:r>
              <a:rPr lang="en-US" dirty="0"/>
              <a:t>The overall Ethereum ecosystem architecture is visualized in the following diagram:</a:t>
            </a:r>
          </a:p>
          <a:p>
            <a:endParaRPr lang="en-US" dirty="0"/>
          </a:p>
        </p:txBody>
      </p:sp>
      <p:pic>
        <p:nvPicPr>
          <p:cNvPr id="5" name="Picture 4"/>
          <p:cNvPicPr>
            <a:picLocks noChangeAspect="1"/>
          </p:cNvPicPr>
          <p:nvPr/>
        </p:nvPicPr>
        <p:blipFill>
          <a:blip r:embed="rId3"/>
          <a:stretch>
            <a:fillRect/>
          </a:stretch>
        </p:blipFill>
        <p:spPr>
          <a:xfrm>
            <a:off x="1153688" y="1893194"/>
            <a:ext cx="10200112" cy="4801127"/>
          </a:xfrm>
          <a:prstGeom prst="rect">
            <a:avLst/>
          </a:prstGeom>
          <a:ln>
            <a:solidFill>
              <a:schemeClr val="bg1"/>
            </a:solidFill>
          </a:ln>
        </p:spPr>
      </p:pic>
    </p:spTree>
    <p:extLst>
      <p:ext uri="{BB962C8B-B14F-4D97-AF65-F5344CB8AC3E}">
        <p14:creationId xmlns:p14="http://schemas.microsoft.com/office/powerpoint/2010/main" val="399102006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s://upload.wikimedia.org/wikipedia/commons/thumb/d/d0/Eth-diamond-rainbow.png/120px-Eth-diamond-rainbow.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88" y="4789321"/>
            <a:ext cx="1143000" cy="1905000"/>
          </a:xfrm>
          <a:prstGeom prst="rect">
            <a:avLst/>
          </a:prstGeom>
          <a:noFill/>
          <a:extLst>
            <a:ext uri="{909E8E84-426E-40DD-AFC4-6F175D3DCCD1}">
              <a14:hiddenFill xmlns:a14="http://schemas.microsoft.com/office/drawing/2010/main">
                <a:solidFill>
                  <a:srgbClr val="FFFFFF"/>
                </a:solidFill>
              </a14:hiddenFill>
            </a:ext>
          </a:extLst>
        </p:spPr>
      </p:pic>
      <p:sp>
        <p:nvSpPr>
          <p:cNvPr id="6" name="Title 5"/>
          <p:cNvSpPr>
            <a:spLocks noGrp="1"/>
          </p:cNvSpPr>
          <p:nvPr>
            <p:ph type="title"/>
          </p:nvPr>
        </p:nvSpPr>
        <p:spPr>
          <a:xfrm>
            <a:off x="838200" y="142629"/>
            <a:ext cx="10515600" cy="1325563"/>
          </a:xfrm>
        </p:spPr>
        <p:txBody>
          <a:bodyPr/>
          <a:lstStyle/>
          <a:p>
            <a:r>
              <a:rPr lang="en-US" dirty="0">
                <a:latin typeface="Britannic Bold" panose="020B0903060703020204" pitchFamily="34" charset="0"/>
              </a:rPr>
              <a:t>ETHEREUM </a:t>
            </a:r>
            <a:r>
              <a:rPr lang="en-US" dirty="0" smtClean="0">
                <a:latin typeface="Britannic Bold" panose="020B0903060703020204" pitchFamily="34" charset="0"/>
              </a:rPr>
              <a:t>Architecture</a:t>
            </a:r>
            <a:endParaRPr lang="en-US" dirty="0">
              <a:latin typeface="Britannic Bold" panose="020B0903060703020204" pitchFamily="34" charset="0"/>
            </a:endParaRPr>
          </a:p>
        </p:txBody>
      </p:sp>
      <p:sp>
        <p:nvSpPr>
          <p:cNvPr id="3" name="Rectangle 2"/>
          <p:cNvSpPr/>
          <p:nvPr/>
        </p:nvSpPr>
        <p:spPr>
          <a:xfrm>
            <a:off x="838200" y="1468192"/>
            <a:ext cx="10250510" cy="4893647"/>
          </a:xfrm>
          <a:prstGeom prst="rect">
            <a:avLst/>
          </a:prstGeom>
        </p:spPr>
        <p:txBody>
          <a:bodyPr wrap="square">
            <a:spAutoFit/>
          </a:bodyPr>
          <a:lstStyle/>
          <a:p>
            <a:pPr marL="800100" lvl="1" indent="-342900">
              <a:buFont typeface="Arial" panose="020B0604020202020204" pitchFamily="34" charset="0"/>
              <a:buChar char="•"/>
            </a:pPr>
            <a:r>
              <a:rPr lang="en-US" sz="2400" b="1" dirty="0"/>
              <a:t>Ethereum clients</a:t>
            </a:r>
            <a:r>
              <a:rPr lang="en-US" sz="2400" dirty="0"/>
              <a:t> provide a set of web3 APIs over JSON-RPC for </a:t>
            </a:r>
            <a:r>
              <a:rPr lang="en-US" sz="2400" dirty="0" err="1"/>
              <a:t>DApps</a:t>
            </a:r>
            <a:r>
              <a:rPr lang="en-US" sz="2400" dirty="0"/>
              <a:t> interacting with an Ethereum </a:t>
            </a:r>
            <a:r>
              <a:rPr lang="en-US" sz="2400" dirty="0" err="1"/>
              <a:t>blockchain</a:t>
            </a:r>
            <a:r>
              <a:rPr lang="en-US" sz="2400" dirty="0" smtClean="0"/>
              <a:t>.</a:t>
            </a:r>
          </a:p>
          <a:p>
            <a:pPr marL="800100" lvl="1" indent="-342900">
              <a:buFont typeface="Arial" panose="020B0604020202020204" pitchFamily="34" charset="0"/>
              <a:buChar char="•"/>
            </a:pPr>
            <a:r>
              <a:rPr lang="en-US" sz="2400" dirty="0" smtClean="0"/>
              <a:t> </a:t>
            </a:r>
            <a:r>
              <a:rPr lang="en-US" sz="2400" dirty="0"/>
              <a:t>From your web or wallet application, you can use the web3 object provided by the web3.js library to communicate with the Ethereum network. </a:t>
            </a:r>
            <a:endParaRPr lang="en-US" sz="2400" dirty="0" smtClean="0"/>
          </a:p>
          <a:p>
            <a:pPr marL="800100" lvl="1" indent="-342900">
              <a:buFont typeface="Arial" panose="020B0604020202020204" pitchFamily="34" charset="0"/>
              <a:buChar char="•"/>
            </a:pPr>
            <a:r>
              <a:rPr lang="en-US" sz="2400" dirty="0" smtClean="0"/>
              <a:t>It </a:t>
            </a:r>
            <a:r>
              <a:rPr lang="en-US" sz="2400" dirty="0"/>
              <a:t>works with any Ethereum client</a:t>
            </a:r>
            <a:r>
              <a:rPr lang="en-US" sz="2400" dirty="0" smtClean="0"/>
              <a:t>.</a:t>
            </a:r>
          </a:p>
          <a:p>
            <a:pPr marL="800100" lvl="1" indent="-342900">
              <a:buFont typeface="Arial" panose="020B0604020202020204" pitchFamily="34" charset="0"/>
              <a:buChar char="•"/>
            </a:pPr>
            <a:r>
              <a:rPr lang="en-US" sz="2400" dirty="0" smtClean="0"/>
              <a:t> </a:t>
            </a:r>
            <a:r>
              <a:rPr lang="en-US" sz="2400" dirty="0"/>
              <a:t>Behind the scenes, it connects to a local or remote Ethereum node and makes RPC calls. In some sense, this is like the old client-server model, where </a:t>
            </a:r>
            <a:r>
              <a:rPr lang="en-US" sz="2400" dirty="0" err="1"/>
              <a:t>DApps</a:t>
            </a:r>
            <a:r>
              <a:rPr lang="en-US" sz="2400" dirty="0"/>
              <a:t> are the client, and the entire Ethereum network as a whole, acts as a server. </a:t>
            </a:r>
            <a:endParaRPr lang="en-US" sz="2400" dirty="0" smtClean="0"/>
          </a:p>
          <a:p>
            <a:pPr marL="800100" lvl="1" indent="-342900">
              <a:buFont typeface="Arial" panose="020B0604020202020204" pitchFamily="34" charset="0"/>
              <a:buChar char="•"/>
            </a:pPr>
            <a:r>
              <a:rPr lang="en-US" sz="2400" dirty="0" smtClean="0"/>
              <a:t>To </a:t>
            </a:r>
            <a:r>
              <a:rPr lang="en-US" sz="2400" dirty="0" err="1"/>
              <a:t>DApps</a:t>
            </a:r>
            <a:r>
              <a:rPr lang="en-US" sz="2400" dirty="0"/>
              <a:t>, the Ethereum network is just like a giant world computer, assembled together with thousands of computing devices throughout the internet. </a:t>
            </a:r>
            <a:endParaRPr lang="en-US" sz="2400" dirty="0"/>
          </a:p>
        </p:txBody>
      </p:sp>
    </p:spTree>
    <p:extLst>
      <p:ext uri="{BB962C8B-B14F-4D97-AF65-F5344CB8AC3E}">
        <p14:creationId xmlns:p14="http://schemas.microsoft.com/office/powerpoint/2010/main" val="156007526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s://upload.wikimedia.org/wikipedia/commons/thumb/d/d0/Eth-diamond-rainbow.png/120px-Eth-diamond-rainbow.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88" y="4789321"/>
            <a:ext cx="1143000" cy="1905000"/>
          </a:xfrm>
          <a:prstGeom prst="rect">
            <a:avLst/>
          </a:prstGeom>
          <a:noFill/>
          <a:extLst>
            <a:ext uri="{909E8E84-426E-40DD-AFC4-6F175D3DCCD1}">
              <a14:hiddenFill xmlns:a14="http://schemas.microsoft.com/office/drawing/2010/main">
                <a:solidFill>
                  <a:srgbClr val="FFFFFF"/>
                </a:solidFill>
              </a14:hiddenFill>
            </a:ext>
          </a:extLst>
        </p:spPr>
      </p:pic>
      <p:sp>
        <p:nvSpPr>
          <p:cNvPr id="6" name="Title 5"/>
          <p:cNvSpPr>
            <a:spLocks noGrp="1"/>
          </p:cNvSpPr>
          <p:nvPr>
            <p:ph type="title"/>
          </p:nvPr>
        </p:nvSpPr>
        <p:spPr>
          <a:xfrm>
            <a:off x="838200" y="142629"/>
            <a:ext cx="10515600" cy="1325563"/>
          </a:xfrm>
        </p:spPr>
        <p:txBody>
          <a:bodyPr/>
          <a:lstStyle/>
          <a:p>
            <a:r>
              <a:rPr lang="en-US" dirty="0">
                <a:latin typeface="Britannic Bold" panose="020B0903060703020204" pitchFamily="34" charset="0"/>
              </a:rPr>
              <a:t>ETHEREUM </a:t>
            </a:r>
            <a:r>
              <a:rPr lang="en-US" dirty="0" smtClean="0">
                <a:latin typeface="Britannic Bold" panose="020B0903060703020204" pitchFamily="34" charset="0"/>
              </a:rPr>
              <a:t>Architecture</a:t>
            </a:r>
            <a:endParaRPr lang="en-US" dirty="0">
              <a:latin typeface="Britannic Bold" panose="020B0903060703020204" pitchFamily="34" charset="0"/>
            </a:endParaRPr>
          </a:p>
        </p:txBody>
      </p:sp>
      <p:sp>
        <p:nvSpPr>
          <p:cNvPr id="2" name="Rectangle 1"/>
          <p:cNvSpPr/>
          <p:nvPr/>
        </p:nvSpPr>
        <p:spPr>
          <a:xfrm>
            <a:off x="838200" y="1468192"/>
            <a:ext cx="10314904" cy="3046988"/>
          </a:xfrm>
          <a:prstGeom prst="rect">
            <a:avLst/>
          </a:prstGeom>
        </p:spPr>
        <p:txBody>
          <a:bodyPr wrap="square">
            <a:spAutoFit/>
          </a:bodyPr>
          <a:lstStyle/>
          <a:p>
            <a:pPr marL="342900" indent="-342900">
              <a:buFont typeface="Arial" panose="020B0604020202020204" pitchFamily="34" charset="0"/>
              <a:buChar char="•"/>
            </a:pPr>
            <a:r>
              <a:rPr lang="en-US" sz="2400" dirty="0"/>
              <a:t>Beyond smart contracts and the EVM, an Ethereum client provides all </a:t>
            </a:r>
            <a:r>
              <a:rPr lang="en-US" sz="2400" dirty="0" err="1"/>
              <a:t>blockchain</a:t>
            </a:r>
            <a:r>
              <a:rPr lang="en-US" sz="2400" dirty="0"/>
              <a:t> components to maintain world state and state transitions in the </a:t>
            </a:r>
            <a:r>
              <a:rPr lang="en-US" sz="2400" dirty="0" err="1"/>
              <a:t>blockchain</a:t>
            </a:r>
            <a:r>
              <a:rPr lang="en-US" sz="2400" dirty="0"/>
              <a:t> network, including the following:</a:t>
            </a:r>
          </a:p>
          <a:p>
            <a:pPr lvl="2">
              <a:buFont typeface="Arial" panose="020B0604020202020204" pitchFamily="34" charset="0"/>
              <a:buChar char="•"/>
            </a:pPr>
            <a:r>
              <a:rPr lang="en-US" sz="2400" dirty="0"/>
              <a:t>Managing transaction and state transition with the Ethereum </a:t>
            </a:r>
            <a:r>
              <a:rPr lang="en-US" sz="2400" dirty="0" err="1"/>
              <a:t>blockchain</a:t>
            </a:r>
            <a:endParaRPr lang="en-US" sz="2400" dirty="0"/>
          </a:p>
          <a:p>
            <a:pPr lvl="2">
              <a:buFont typeface="Arial" panose="020B0604020202020204" pitchFamily="34" charset="0"/>
              <a:buChar char="•"/>
            </a:pPr>
            <a:r>
              <a:rPr lang="en-US" sz="2400" dirty="0"/>
              <a:t>Maintaining world state and account state</a:t>
            </a:r>
          </a:p>
          <a:p>
            <a:pPr lvl="2">
              <a:buFont typeface="Arial" panose="020B0604020202020204" pitchFamily="34" charset="0"/>
              <a:buChar char="•"/>
            </a:pPr>
            <a:r>
              <a:rPr lang="en-US" sz="2400" dirty="0"/>
              <a:t>Managing P2P communication Block finalization with mining</a:t>
            </a:r>
          </a:p>
          <a:p>
            <a:pPr lvl="2">
              <a:buFont typeface="Arial" panose="020B0604020202020204" pitchFamily="34" charset="0"/>
              <a:buChar char="•"/>
            </a:pPr>
            <a:r>
              <a:rPr lang="en-US" sz="2400" dirty="0"/>
              <a:t>Managing transaction pool</a:t>
            </a:r>
          </a:p>
          <a:p>
            <a:pPr lvl="2">
              <a:buFont typeface="Arial" panose="020B0604020202020204" pitchFamily="34" charset="0"/>
              <a:buChar char="•"/>
            </a:pPr>
            <a:r>
              <a:rPr lang="en-US" sz="2400" dirty="0"/>
              <a:t>Managing </a:t>
            </a:r>
            <a:r>
              <a:rPr lang="en-US" sz="2400" dirty="0" err="1"/>
              <a:t>cryptoassets</a:t>
            </a:r>
            <a:r>
              <a:rPr lang="en-US" sz="2400" dirty="0"/>
              <a:t>, gas, ether, and tokens</a:t>
            </a:r>
            <a:endParaRPr lang="en-US" sz="2400" b="0" i="0" dirty="0">
              <a:effectLst/>
            </a:endParaRPr>
          </a:p>
        </p:txBody>
      </p:sp>
    </p:spTree>
    <p:extLst>
      <p:ext uri="{BB962C8B-B14F-4D97-AF65-F5344CB8AC3E}">
        <p14:creationId xmlns:p14="http://schemas.microsoft.com/office/powerpoint/2010/main" val="326162698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5831" y="236537"/>
            <a:ext cx="10320338" cy="1325563"/>
          </a:xfrm>
        </p:spPr>
        <p:txBody>
          <a:bodyPr>
            <a:normAutofit/>
          </a:bodyPr>
          <a:lstStyle/>
          <a:p>
            <a:r>
              <a:rPr lang="en-US" dirty="0" smtClean="0">
                <a:latin typeface="Britannic Bold" panose="020B0903060703020204" pitchFamily="34" charset="0"/>
              </a:rPr>
              <a:t>Ethereum</a:t>
            </a:r>
            <a:endParaRPr lang="en-US" dirty="0">
              <a:latin typeface="Britannic Bold" panose="020B0903060703020204" pitchFamily="34" charset="0"/>
            </a:endParaRPr>
          </a:p>
        </p:txBody>
      </p:sp>
      <p:sp>
        <p:nvSpPr>
          <p:cNvPr id="3" name="Content Placeholder 2"/>
          <p:cNvSpPr>
            <a:spLocks noGrp="1"/>
          </p:cNvSpPr>
          <p:nvPr>
            <p:ph idx="1"/>
          </p:nvPr>
        </p:nvSpPr>
        <p:spPr>
          <a:xfrm>
            <a:off x="838200" y="1442434"/>
            <a:ext cx="10515600" cy="4734529"/>
          </a:xfrm>
        </p:spPr>
        <p:txBody>
          <a:bodyPr>
            <a:normAutofit/>
          </a:bodyPr>
          <a:lstStyle/>
          <a:p>
            <a:r>
              <a:rPr lang="en-US" b="1" dirty="0"/>
              <a:t>Ethereum</a:t>
            </a:r>
            <a:r>
              <a:rPr lang="en-US" dirty="0"/>
              <a:t> is a decentralized </a:t>
            </a:r>
            <a:r>
              <a:rPr lang="en-US" dirty="0" err="1"/>
              <a:t>blockchain</a:t>
            </a:r>
            <a:r>
              <a:rPr lang="en-US" dirty="0"/>
              <a:t> with smart </a:t>
            </a:r>
            <a:r>
              <a:rPr lang="en-US" dirty="0" smtClean="0"/>
              <a:t>contract</a:t>
            </a:r>
            <a:r>
              <a:rPr lang="en-US" dirty="0"/>
              <a:t> functionality. </a:t>
            </a:r>
            <a:r>
              <a:rPr lang="en-US" b="1" dirty="0"/>
              <a:t>Ether</a:t>
            </a:r>
            <a:r>
              <a:rPr lang="en-US" dirty="0"/>
              <a:t> (Abbreviation: </a:t>
            </a:r>
            <a:r>
              <a:rPr lang="en-US" b="1" dirty="0"/>
              <a:t>ETH</a:t>
            </a:r>
            <a:r>
              <a:rPr lang="en-US" dirty="0" smtClean="0"/>
              <a:t>;</a:t>
            </a:r>
            <a:r>
              <a:rPr lang="en-US" dirty="0"/>
              <a:t> sign: </a:t>
            </a:r>
            <a:r>
              <a:rPr lang="en-US" b="1" dirty="0"/>
              <a:t>Ξ</a:t>
            </a:r>
            <a:r>
              <a:rPr lang="en-US" dirty="0"/>
              <a:t>) is the native cryptocurrency of the platform. Among cryptocurrencies, ether is second only to bitcoin in market capitalization</a:t>
            </a:r>
            <a:r>
              <a:rPr lang="en-US" dirty="0" smtClean="0"/>
              <a:t>.</a:t>
            </a:r>
            <a:r>
              <a:rPr lang="en-US" dirty="0"/>
              <a:t> It is open-source software</a:t>
            </a:r>
            <a:r>
              <a:rPr lang="en-US" dirty="0" smtClean="0"/>
              <a:t>.</a:t>
            </a:r>
          </a:p>
          <a:p>
            <a:r>
              <a:rPr lang="en-US" dirty="0"/>
              <a:t>Ethereum was </a:t>
            </a:r>
            <a:r>
              <a:rPr lang="en-US" dirty="0" smtClean="0"/>
              <a:t>founded </a:t>
            </a:r>
            <a:r>
              <a:rPr lang="en-US" dirty="0"/>
              <a:t>in 2013 by programmer </a:t>
            </a:r>
            <a:r>
              <a:rPr lang="en-US" dirty="0" err="1"/>
              <a:t>Vitalik</a:t>
            </a:r>
            <a:r>
              <a:rPr lang="en-US" dirty="0"/>
              <a:t> Buterin</a:t>
            </a:r>
            <a:r>
              <a:rPr lang="en-US" dirty="0" smtClean="0"/>
              <a:t>.</a:t>
            </a:r>
            <a:r>
              <a:rPr lang="en-US" dirty="0"/>
              <a:t> Additional founders of Ethereum included Gavin Wood, Charles </a:t>
            </a:r>
            <a:r>
              <a:rPr lang="en-US" dirty="0" err="1"/>
              <a:t>Hoskinson</a:t>
            </a:r>
            <a:r>
              <a:rPr lang="en-US" dirty="0"/>
              <a:t>, Anthony Di </a:t>
            </a:r>
            <a:r>
              <a:rPr lang="en-US" dirty="0" err="1"/>
              <a:t>Iorio</a:t>
            </a:r>
            <a:r>
              <a:rPr lang="en-US" dirty="0"/>
              <a:t> and Joseph </a:t>
            </a:r>
            <a:r>
              <a:rPr lang="en-US" dirty="0" err="1" smtClean="0"/>
              <a:t>Lubin</a:t>
            </a:r>
            <a:r>
              <a:rPr lang="en-US" dirty="0" smtClean="0"/>
              <a:t>.</a:t>
            </a:r>
            <a:r>
              <a:rPr lang="en-US" baseline="30000" dirty="0"/>
              <a:t> </a:t>
            </a:r>
            <a:r>
              <a:rPr lang="en-US" dirty="0" smtClean="0"/>
              <a:t>In </a:t>
            </a:r>
            <a:r>
              <a:rPr lang="en-US" dirty="0"/>
              <a:t>2014, development work began and was crowdfunded, and the network went live on 30 July 2015</a:t>
            </a:r>
            <a:endParaRPr lang="en-US" dirty="0">
              <a:latin typeface="Bahnschrift SemiBold" panose="020B0502040204020203" pitchFamily="34" charset="0"/>
            </a:endParaRPr>
          </a:p>
        </p:txBody>
      </p:sp>
      <p:pic>
        <p:nvPicPr>
          <p:cNvPr id="4" name="Picture 2" descr="https://upload.wikimedia.org/wikipedia/commons/thumb/d/d0/Eth-diamond-rainbow.png/120px-Eth-diamond-rainbow.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575" y="4596138"/>
            <a:ext cx="1143000" cy="19050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3"/>
          <a:stretch>
            <a:fillRect/>
          </a:stretch>
        </p:blipFill>
        <p:spPr>
          <a:xfrm>
            <a:off x="10012652" y="5023509"/>
            <a:ext cx="1646016" cy="1834491"/>
          </a:xfrm>
          <a:prstGeom prst="rect">
            <a:avLst/>
          </a:prstGeom>
        </p:spPr>
      </p:pic>
    </p:spTree>
    <p:extLst>
      <p:ext uri="{BB962C8B-B14F-4D97-AF65-F5344CB8AC3E}">
        <p14:creationId xmlns:p14="http://schemas.microsoft.com/office/powerpoint/2010/main" val="271986082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s://upload.wikimedia.org/wikipedia/commons/thumb/d/d0/Eth-diamond-rainbow.png/120px-Eth-diamond-rainbow.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88" y="4789321"/>
            <a:ext cx="1143000" cy="1905000"/>
          </a:xfrm>
          <a:prstGeom prst="rect">
            <a:avLst/>
          </a:prstGeom>
          <a:noFill/>
          <a:extLst>
            <a:ext uri="{909E8E84-426E-40DD-AFC4-6F175D3DCCD1}">
              <a14:hiddenFill xmlns:a14="http://schemas.microsoft.com/office/drawing/2010/main">
                <a:solidFill>
                  <a:srgbClr val="FFFFFF"/>
                </a:solidFill>
              </a14:hiddenFill>
            </a:ext>
          </a:extLst>
        </p:spPr>
      </p:pic>
      <p:sp>
        <p:nvSpPr>
          <p:cNvPr id="6" name="Title 5"/>
          <p:cNvSpPr>
            <a:spLocks noGrp="1"/>
          </p:cNvSpPr>
          <p:nvPr>
            <p:ph type="title"/>
          </p:nvPr>
        </p:nvSpPr>
        <p:spPr>
          <a:xfrm>
            <a:off x="838200" y="142629"/>
            <a:ext cx="10515600" cy="1325563"/>
          </a:xfrm>
        </p:spPr>
        <p:txBody>
          <a:bodyPr/>
          <a:lstStyle/>
          <a:p>
            <a:r>
              <a:rPr lang="en-US" dirty="0">
                <a:latin typeface="Britannic Bold" panose="020B0903060703020204" pitchFamily="34" charset="0"/>
              </a:rPr>
              <a:t>ETHEREUM </a:t>
            </a:r>
            <a:r>
              <a:rPr lang="en-US" dirty="0" smtClean="0">
                <a:latin typeface="Britannic Bold" panose="020B0903060703020204" pitchFamily="34" charset="0"/>
              </a:rPr>
              <a:t>Architecture</a:t>
            </a:r>
            <a:endParaRPr lang="en-US" dirty="0">
              <a:latin typeface="Britannic Bold" panose="020B0903060703020204" pitchFamily="34" charset="0"/>
            </a:endParaRPr>
          </a:p>
        </p:txBody>
      </p:sp>
      <p:sp>
        <p:nvSpPr>
          <p:cNvPr id="2" name="Rectangle 1"/>
          <p:cNvSpPr/>
          <p:nvPr/>
        </p:nvSpPr>
        <p:spPr>
          <a:xfrm>
            <a:off x="838200" y="1468192"/>
            <a:ext cx="10314904" cy="3046988"/>
          </a:xfrm>
          <a:prstGeom prst="rect">
            <a:avLst/>
          </a:prstGeom>
        </p:spPr>
        <p:txBody>
          <a:bodyPr wrap="square">
            <a:spAutoFit/>
          </a:bodyPr>
          <a:lstStyle/>
          <a:p>
            <a:pPr marL="342900" indent="-342900">
              <a:buFont typeface="Arial" panose="020B0604020202020204" pitchFamily="34" charset="0"/>
              <a:buChar char="•"/>
            </a:pPr>
            <a:r>
              <a:rPr lang="en-US" sz="2400" b="1" dirty="0" smtClean="0"/>
              <a:t>A </a:t>
            </a:r>
            <a:r>
              <a:rPr lang="en-US" sz="2400" b="1" dirty="0" err="1"/>
              <a:t>DApp</a:t>
            </a:r>
            <a:r>
              <a:rPr lang="en-US" sz="2400" dirty="0"/>
              <a:t> is an application or service that runs on a </a:t>
            </a:r>
            <a:r>
              <a:rPr lang="en-US" sz="2400" dirty="0" err="1"/>
              <a:t>blockchain</a:t>
            </a:r>
            <a:r>
              <a:rPr lang="en-US" sz="2400" dirty="0"/>
              <a:t> network and enables direct interaction between consumers and providers, for example, connecting buyers and sellers in a decentralized marketplace</a:t>
            </a:r>
            <a:r>
              <a:rPr lang="en-US" sz="2400" dirty="0" smtClean="0"/>
              <a:t>.</a:t>
            </a:r>
          </a:p>
          <a:p>
            <a:pPr marL="342900" indent="-342900">
              <a:buFont typeface="Arial" panose="020B0604020202020204" pitchFamily="34" charset="0"/>
              <a:buChar char="•"/>
            </a:pPr>
            <a:r>
              <a:rPr lang="en-US" sz="2400" dirty="0" smtClean="0"/>
              <a:t> </a:t>
            </a:r>
            <a:r>
              <a:rPr lang="en-US" sz="2400" dirty="0"/>
              <a:t>Similar to the centralized application architecture, a </a:t>
            </a:r>
            <a:r>
              <a:rPr lang="en-US" sz="2400" dirty="0" err="1"/>
              <a:t>DApp</a:t>
            </a:r>
            <a:r>
              <a:rPr lang="en-US" sz="2400" dirty="0"/>
              <a:t> usually involves a decentralized backend that runs on the </a:t>
            </a:r>
            <a:r>
              <a:rPr lang="en-US" sz="2400" dirty="0" err="1"/>
              <a:t>blockchain</a:t>
            </a:r>
            <a:r>
              <a:rPr lang="en-US" sz="2400" dirty="0"/>
              <a:t> network and a centralized frontend that allows end users to access their wallets and make a transaction</a:t>
            </a:r>
            <a:r>
              <a:rPr lang="en-US" sz="2400" dirty="0" smtClean="0"/>
              <a:t>.</a:t>
            </a:r>
          </a:p>
          <a:p>
            <a:pPr marL="342900" indent="-342900">
              <a:buFont typeface="Arial" panose="020B0604020202020204" pitchFamily="34" charset="0"/>
              <a:buChar char="•"/>
            </a:pPr>
            <a:r>
              <a:rPr lang="en-US" sz="2400" dirty="0" smtClean="0"/>
              <a:t> </a:t>
            </a:r>
            <a:r>
              <a:rPr lang="en-US" sz="2400" dirty="0"/>
              <a:t>The below diagram shows the differentiation between centralized and decentralized applications:</a:t>
            </a:r>
            <a:endParaRPr lang="en-US" sz="2400" b="0" i="0" dirty="0">
              <a:effectLst/>
            </a:endParaRPr>
          </a:p>
        </p:txBody>
      </p:sp>
    </p:spTree>
    <p:extLst>
      <p:ext uri="{BB962C8B-B14F-4D97-AF65-F5344CB8AC3E}">
        <p14:creationId xmlns:p14="http://schemas.microsoft.com/office/powerpoint/2010/main" val="66552373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s://upload.wikimedia.org/wikipedia/commons/thumb/d/d0/Eth-diamond-rainbow.png/120px-Eth-diamond-rainbow.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88" y="4789321"/>
            <a:ext cx="1143000" cy="1905000"/>
          </a:xfrm>
          <a:prstGeom prst="rect">
            <a:avLst/>
          </a:prstGeom>
          <a:noFill/>
          <a:extLst>
            <a:ext uri="{909E8E84-426E-40DD-AFC4-6F175D3DCCD1}">
              <a14:hiddenFill xmlns:a14="http://schemas.microsoft.com/office/drawing/2010/main">
                <a:solidFill>
                  <a:srgbClr val="FFFFFF"/>
                </a:solidFill>
              </a14:hiddenFill>
            </a:ext>
          </a:extLst>
        </p:spPr>
      </p:pic>
      <p:sp>
        <p:nvSpPr>
          <p:cNvPr id="6" name="Title 5"/>
          <p:cNvSpPr>
            <a:spLocks noGrp="1"/>
          </p:cNvSpPr>
          <p:nvPr>
            <p:ph type="title"/>
          </p:nvPr>
        </p:nvSpPr>
        <p:spPr>
          <a:xfrm>
            <a:off x="838200" y="142629"/>
            <a:ext cx="10515600" cy="1325563"/>
          </a:xfrm>
        </p:spPr>
        <p:txBody>
          <a:bodyPr/>
          <a:lstStyle/>
          <a:p>
            <a:r>
              <a:rPr lang="en-US" dirty="0">
                <a:latin typeface="Britannic Bold" panose="020B0903060703020204" pitchFamily="34" charset="0"/>
              </a:rPr>
              <a:t>ETHEREUM </a:t>
            </a:r>
            <a:r>
              <a:rPr lang="en-US" dirty="0" smtClean="0">
                <a:latin typeface="Britannic Bold" panose="020B0903060703020204" pitchFamily="34" charset="0"/>
              </a:rPr>
              <a:t>Architecture</a:t>
            </a:r>
            <a:endParaRPr lang="en-US" dirty="0">
              <a:latin typeface="Britannic Bold" panose="020B0903060703020204" pitchFamily="34" charset="0"/>
            </a:endParaRPr>
          </a:p>
        </p:txBody>
      </p:sp>
      <p:pic>
        <p:nvPicPr>
          <p:cNvPr id="3" name="Picture 2"/>
          <p:cNvPicPr>
            <a:picLocks noChangeAspect="1"/>
          </p:cNvPicPr>
          <p:nvPr/>
        </p:nvPicPr>
        <p:blipFill>
          <a:blip r:embed="rId3"/>
          <a:stretch>
            <a:fillRect/>
          </a:stretch>
        </p:blipFill>
        <p:spPr>
          <a:xfrm>
            <a:off x="1492273" y="1831209"/>
            <a:ext cx="8733552" cy="4170346"/>
          </a:xfrm>
          <a:prstGeom prst="rect">
            <a:avLst/>
          </a:prstGeom>
        </p:spPr>
      </p:pic>
    </p:spTree>
    <p:extLst>
      <p:ext uri="{BB962C8B-B14F-4D97-AF65-F5344CB8AC3E}">
        <p14:creationId xmlns:p14="http://schemas.microsoft.com/office/powerpoint/2010/main" val="166297861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s://upload.wikimedia.org/wikipedia/commons/thumb/d/d0/Eth-diamond-rainbow.png/120px-Eth-diamond-rainbow.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88" y="4789321"/>
            <a:ext cx="1143000" cy="1905000"/>
          </a:xfrm>
          <a:prstGeom prst="rect">
            <a:avLst/>
          </a:prstGeom>
          <a:noFill/>
          <a:extLst>
            <a:ext uri="{909E8E84-426E-40DD-AFC4-6F175D3DCCD1}">
              <a14:hiddenFill xmlns:a14="http://schemas.microsoft.com/office/drawing/2010/main">
                <a:solidFill>
                  <a:srgbClr val="FFFFFF"/>
                </a:solidFill>
              </a14:hiddenFill>
            </a:ext>
          </a:extLst>
        </p:spPr>
      </p:pic>
      <p:sp>
        <p:nvSpPr>
          <p:cNvPr id="6" name="Title 5"/>
          <p:cNvSpPr>
            <a:spLocks noGrp="1"/>
          </p:cNvSpPr>
          <p:nvPr>
            <p:ph type="title"/>
          </p:nvPr>
        </p:nvSpPr>
        <p:spPr>
          <a:xfrm>
            <a:off x="838200" y="142629"/>
            <a:ext cx="10515600" cy="1325563"/>
          </a:xfrm>
        </p:spPr>
        <p:txBody>
          <a:bodyPr/>
          <a:lstStyle/>
          <a:p>
            <a:r>
              <a:rPr lang="en-US" dirty="0" smtClean="0">
                <a:latin typeface="Britannic Bold" panose="020B0903060703020204" pitchFamily="34" charset="0"/>
              </a:rPr>
              <a:t>BITCOIN vs ETHEREUM</a:t>
            </a:r>
            <a:endParaRPr lang="en-US" dirty="0">
              <a:latin typeface="Britannic Bold" panose="020B0903060703020204" pitchFamily="34" charset="0"/>
            </a:endParaRPr>
          </a:p>
        </p:txBody>
      </p:sp>
      <p:pic>
        <p:nvPicPr>
          <p:cNvPr id="5" name="Picture 4"/>
          <p:cNvPicPr>
            <a:picLocks noChangeAspect="1"/>
          </p:cNvPicPr>
          <p:nvPr/>
        </p:nvPicPr>
        <p:blipFill rotWithShape="1">
          <a:blip r:embed="rId3"/>
          <a:srcRect l="3697" t="35109" r="27219" b="18483"/>
          <a:stretch/>
        </p:blipFill>
        <p:spPr>
          <a:xfrm>
            <a:off x="1442433" y="1700012"/>
            <a:ext cx="8422783" cy="3181082"/>
          </a:xfrm>
          <a:prstGeom prst="rect">
            <a:avLst/>
          </a:prstGeom>
        </p:spPr>
      </p:pic>
    </p:spTree>
    <p:extLst>
      <p:ext uri="{BB962C8B-B14F-4D97-AF65-F5344CB8AC3E}">
        <p14:creationId xmlns:p14="http://schemas.microsoft.com/office/powerpoint/2010/main" val="408036615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s://upload.wikimedia.org/wikipedia/commons/thumb/d/d0/Eth-diamond-rainbow.png/120px-Eth-diamond-rainbow.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88" y="4789321"/>
            <a:ext cx="1143000" cy="1905000"/>
          </a:xfrm>
          <a:prstGeom prst="rect">
            <a:avLst/>
          </a:prstGeom>
          <a:noFill/>
          <a:extLst>
            <a:ext uri="{909E8E84-426E-40DD-AFC4-6F175D3DCCD1}">
              <a14:hiddenFill xmlns:a14="http://schemas.microsoft.com/office/drawing/2010/main">
                <a:solidFill>
                  <a:srgbClr val="FFFFFF"/>
                </a:solidFill>
              </a14:hiddenFill>
            </a:ext>
          </a:extLst>
        </p:spPr>
      </p:pic>
      <p:sp>
        <p:nvSpPr>
          <p:cNvPr id="6" name="Title 5"/>
          <p:cNvSpPr>
            <a:spLocks noGrp="1"/>
          </p:cNvSpPr>
          <p:nvPr>
            <p:ph type="title"/>
          </p:nvPr>
        </p:nvSpPr>
        <p:spPr>
          <a:xfrm>
            <a:off x="838200" y="142629"/>
            <a:ext cx="10515600" cy="1325563"/>
          </a:xfrm>
        </p:spPr>
        <p:txBody>
          <a:bodyPr/>
          <a:lstStyle/>
          <a:p>
            <a:r>
              <a:rPr lang="en-US" smtClean="0">
                <a:latin typeface="Britannic Bold" panose="020B0903060703020204" pitchFamily="34" charset="0"/>
              </a:rPr>
              <a:t>BITCOIN vs ETHEREUM</a:t>
            </a:r>
            <a:endParaRPr lang="en-US" dirty="0">
              <a:latin typeface="Britannic Bold" panose="020B0903060703020204" pitchFamily="34" charset="0"/>
            </a:endParaRPr>
          </a:p>
        </p:txBody>
      </p:sp>
      <p:pic>
        <p:nvPicPr>
          <p:cNvPr id="2" name="Picture 1"/>
          <p:cNvPicPr>
            <a:picLocks noChangeAspect="1"/>
          </p:cNvPicPr>
          <p:nvPr/>
        </p:nvPicPr>
        <p:blipFill rotWithShape="1">
          <a:blip r:embed="rId3"/>
          <a:srcRect l="5387" t="30037" r="38732" b="21113"/>
          <a:stretch/>
        </p:blipFill>
        <p:spPr>
          <a:xfrm>
            <a:off x="2034861" y="1674253"/>
            <a:ext cx="9040970" cy="4443577"/>
          </a:xfrm>
          <a:prstGeom prst="rect">
            <a:avLst/>
          </a:prstGeom>
        </p:spPr>
      </p:pic>
    </p:spTree>
    <p:extLst>
      <p:ext uri="{BB962C8B-B14F-4D97-AF65-F5344CB8AC3E}">
        <p14:creationId xmlns:p14="http://schemas.microsoft.com/office/powerpoint/2010/main" val="196671064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44699"/>
            <a:ext cx="10515600" cy="5932264"/>
          </a:xfrm>
        </p:spPr>
        <p:txBody>
          <a:bodyPr>
            <a:normAutofit/>
          </a:bodyPr>
          <a:lstStyle/>
          <a:p>
            <a:r>
              <a:rPr lang="en-US" b="1" dirty="0" smtClean="0"/>
              <a:t>References:</a:t>
            </a:r>
          </a:p>
          <a:p>
            <a:pPr lvl="1"/>
            <a:r>
              <a:rPr lang="en-US" b="1" dirty="0" smtClean="0">
                <a:hlinkClick r:id="rId2"/>
              </a:rPr>
              <a:t>https://en.wikipedia.org/wiki/Ethereum</a:t>
            </a:r>
          </a:p>
          <a:p>
            <a:pPr lvl="1"/>
            <a:r>
              <a:rPr lang="en-US" b="1" dirty="0" smtClean="0">
                <a:hlinkClick r:id="rId2"/>
              </a:rPr>
              <a:t>https://ethereum.org/en/developers/docs/intro-to-ethereum/</a:t>
            </a:r>
          </a:p>
          <a:p>
            <a:pPr lvl="1"/>
            <a:r>
              <a:rPr lang="en-US" b="1" dirty="0" smtClean="0">
                <a:hlinkClick r:id="rId2"/>
              </a:rPr>
              <a:t>https://</a:t>
            </a:r>
            <a:r>
              <a:rPr lang="en-US" b="1" dirty="0" smtClean="0">
                <a:hlinkClick r:id="rId2"/>
              </a:rPr>
              <a:t>www.coding-bootcamps.com/blog/ethereum-architecture-and-components.html</a:t>
            </a:r>
            <a:endParaRPr lang="en-US" b="1" dirty="0" smtClean="0"/>
          </a:p>
          <a:p>
            <a:pPr lvl="1"/>
            <a:r>
              <a:rPr lang="en-US" b="1" dirty="0">
                <a:hlinkClick r:id="rId3"/>
              </a:rPr>
              <a:t>https://www.bitcoin.com/get-started/difference-between-bitcoin-and-ethereum</a:t>
            </a:r>
            <a:r>
              <a:rPr lang="en-US" b="1" dirty="0" smtClean="0">
                <a:hlinkClick r:id="rId3"/>
              </a:rPr>
              <a:t>/</a:t>
            </a:r>
            <a:endParaRPr lang="en-US" b="1" dirty="0" smtClean="0"/>
          </a:p>
          <a:p>
            <a:pPr lvl="1"/>
            <a:r>
              <a:rPr lang="en-US" b="1">
                <a:hlinkClick r:id="rId4"/>
              </a:rPr>
              <a:t>https://</a:t>
            </a:r>
            <a:r>
              <a:rPr lang="en-US" b="1">
                <a:hlinkClick r:id="rId4"/>
              </a:rPr>
              <a:t>www.forbes.com/advisor/in/investing/cryptocurrency/bitcoin-vs-ethereum</a:t>
            </a:r>
            <a:r>
              <a:rPr lang="en-US" b="1" smtClean="0">
                <a:hlinkClick r:id="rId4"/>
              </a:rPr>
              <a:t>/</a:t>
            </a:r>
            <a:endParaRPr lang="en-US" b="1" smtClean="0"/>
          </a:p>
          <a:p>
            <a:pPr lvl="1"/>
            <a:endParaRPr lang="en-US" b="1" dirty="0" smtClean="0"/>
          </a:p>
          <a:p>
            <a:pPr lvl="1"/>
            <a:endParaRPr lang="en-US" b="1" dirty="0"/>
          </a:p>
        </p:txBody>
      </p:sp>
      <p:pic>
        <p:nvPicPr>
          <p:cNvPr id="4" name="Picture 2" descr="https://upload.wikimedia.org/wikipedia/commons/thumb/d/d0/Eth-diamond-rainbow.png/120px-Eth-diamond-rainbow.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688" y="4789321"/>
            <a:ext cx="1143000" cy="190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771044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5831" y="236537"/>
            <a:ext cx="10320338" cy="1325563"/>
          </a:xfrm>
        </p:spPr>
        <p:txBody>
          <a:bodyPr>
            <a:normAutofit/>
          </a:bodyPr>
          <a:lstStyle/>
          <a:p>
            <a:r>
              <a:rPr lang="en-US" dirty="0" smtClean="0">
                <a:latin typeface="Britannic Bold" panose="020B0903060703020204" pitchFamily="34" charset="0"/>
              </a:rPr>
              <a:t>Ethereum</a:t>
            </a:r>
            <a:endParaRPr lang="en-US" dirty="0">
              <a:latin typeface="Britannic Bold" panose="020B0903060703020204" pitchFamily="34" charset="0"/>
            </a:endParaRPr>
          </a:p>
        </p:txBody>
      </p:sp>
      <p:sp>
        <p:nvSpPr>
          <p:cNvPr id="3" name="Content Placeholder 2"/>
          <p:cNvSpPr>
            <a:spLocks noGrp="1"/>
          </p:cNvSpPr>
          <p:nvPr>
            <p:ph idx="1"/>
          </p:nvPr>
        </p:nvSpPr>
        <p:spPr>
          <a:xfrm>
            <a:off x="838200" y="1442434"/>
            <a:ext cx="10515600" cy="4734529"/>
          </a:xfrm>
        </p:spPr>
        <p:txBody>
          <a:bodyPr>
            <a:normAutofit/>
          </a:bodyPr>
          <a:lstStyle/>
          <a:p>
            <a:r>
              <a:rPr lang="en-US" dirty="0"/>
              <a:t> Ethereum allows anyone to deploy permanent and </a:t>
            </a:r>
            <a:r>
              <a:rPr lang="en-US" dirty="0" smtClean="0"/>
              <a:t>immutable</a:t>
            </a:r>
            <a:r>
              <a:rPr lang="en-US" dirty="0"/>
              <a:t> decentralized applications onto it, with which users can interact</a:t>
            </a:r>
            <a:r>
              <a:rPr lang="en-US" dirty="0" smtClean="0"/>
              <a:t>.</a:t>
            </a:r>
            <a:r>
              <a:rPr lang="en-US" dirty="0"/>
              <a:t> Decentralized finance (</a:t>
            </a:r>
            <a:r>
              <a:rPr lang="en-US" dirty="0" err="1"/>
              <a:t>DeFi</a:t>
            </a:r>
            <a:r>
              <a:rPr lang="en-US" dirty="0"/>
              <a:t>) applications provide financial instruments which do not directly rely on financial intermediaries </a:t>
            </a:r>
            <a:r>
              <a:rPr lang="en-US" dirty="0" smtClean="0"/>
              <a:t>like,</a:t>
            </a:r>
            <a:r>
              <a:rPr lang="en-US" dirty="0"/>
              <a:t> exchanges, or banks</a:t>
            </a:r>
            <a:r>
              <a:rPr lang="en-US" dirty="0" smtClean="0"/>
              <a:t>. </a:t>
            </a:r>
          </a:p>
          <a:p>
            <a:r>
              <a:rPr lang="en-US" dirty="0" smtClean="0"/>
              <a:t> </a:t>
            </a:r>
            <a:r>
              <a:rPr lang="en-US" dirty="0"/>
              <a:t>This facilitates </a:t>
            </a:r>
            <a:r>
              <a:rPr lang="en-US" dirty="0" smtClean="0"/>
              <a:t>borrowing </a:t>
            </a:r>
            <a:r>
              <a:rPr lang="en-US" dirty="0"/>
              <a:t>against cryptocurrency holdings or lending them out for interest</a:t>
            </a:r>
            <a:r>
              <a:rPr lang="en-US" dirty="0" smtClean="0"/>
              <a:t>.</a:t>
            </a:r>
            <a:r>
              <a:rPr lang="en-US" dirty="0"/>
              <a:t> Ethereum also allows users to create and exchange non-fungible tokens (NFTs), which are tokens that can be tied to unique digital assets, such as images. </a:t>
            </a:r>
            <a:endParaRPr lang="en-US" dirty="0" smtClean="0"/>
          </a:p>
        </p:txBody>
      </p:sp>
      <p:pic>
        <p:nvPicPr>
          <p:cNvPr id="4" name="Picture 2" descr="https://upload.wikimedia.org/wikipedia/commons/thumb/d/d0/Eth-diamond-rainbow.png/120px-Eth-diamond-rainbow.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88" y="4789321"/>
            <a:ext cx="1143000" cy="190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566658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5831" y="236537"/>
            <a:ext cx="10320338" cy="1325563"/>
          </a:xfrm>
        </p:spPr>
        <p:txBody>
          <a:bodyPr>
            <a:normAutofit/>
          </a:bodyPr>
          <a:lstStyle/>
          <a:p>
            <a:r>
              <a:rPr lang="en-US" dirty="0" smtClean="0">
                <a:latin typeface="Britannic Bold" panose="020B0903060703020204" pitchFamily="34" charset="0"/>
              </a:rPr>
              <a:t>Ethereum</a:t>
            </a:r>
            <a:endParaRPr lang="en-US" dirty="0">
              <a:latin typeface="Britannic Bold" panose="020B0903060703020204" pitchFamily="34" charset="0"/>
            </a:endParaRPr>
          </a:p>
        </p:txBody>
      </p:sp>
      <p:sp>
        <p:nvSpPr>
          <p:cNvPr id="3" name="Content Placeholder 2"/>
          <p:cNvSpPr>
            <a:spLocks noGrp="1"/>
          </p:cNvSpPr>
          <p:nvPr>
            <p:ph idx="1"/>
          </p:nvPr>
        </p:nvSpPr>
        <p:spPr>
          <a:xfrm>
            <a:off x="838200" y="1442434"/>
            <a:ext cx="10515600" cy="4734529"/>
          </a:xfrm>
        </p:spPr>
        <p:txBody>
          <a:bodyPr>
            <a:normAutofit/>
          </a:bodyPr>
          <a:lstStyle/>
          <a:p>
            <a:r>
              <a:rPr lang="en-US" dirty="0"/>
              <a:t> On 15 September 2022, Ethereum transitioned its consensus mechanism from proof-of-work (</a:t>
            </a:r>
            <a:r>
              <a:rPr lang="en-US" dirty="0" err="1"/>
              <a:t>PoW</a:t>
            </a:r>
            <a:r>
              <a:rPr lang="en-US" dirty="0"/>
              <a:t>) to proof-of-stake (</a:t>
            </a:r>
            <a:r>
              <a:rPr lang="en-US" dirty="0" err="1"/>
              <a:t>PoS</a:t>
            </a:r>
            <a:r>
              <a:rPr lang="en-US" dirty="0"/>
              <a:t>) in an upgrade process known as "the Merge". This has cut </a:t>
            </a:r>
            <a:r>
              <a:rPr lang="en-US" dirty="0" err="1"/>
              <a:t>Ethereum's</a:t>
            </a:r>
            <a:r>
              <a:rPr lang="en-US" dirty="0"/>
              <a:t> energy usage by 99</a:t>
            </a:r>
            <a:r>
              <a:rPr lang="en-US" dirty="0" smtClean="0"/>
              <a:t>%.</a:t>
            </a:r>
          </a:p>
        </p:txBody>
      </p:sp>
      <p:pic>
        <p:nvPicPr>
          <p:cNvPr id="4" name="Picture 2" descr="https://upload.wikimedia.org/wikipedia/commons/thumb/d/d0/Eth-diamond-rainbow.png/120px-Eth-diamond-rainbow.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88" y="4789321"/>
            <a:ext cx="1143000" cy="190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363592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5831" y="236537"/>
            <a:ext cx="10320338" cy="1325563"/>
          </a:xfrm>
        </p:spPr>
        <p:txBody>
          <a:bodyPr>
            <a:normAutofit/>
          </a:bodyPr>
          <a:lstStyle/>
          <a:p>
            <a:r>
              <a:rPr lang="en-US" dirty="0" smtClean="0">
                <a:latin typeface="Britannic Bold" panose="020B0903060703020204" pitchFamily="34" charset="0"/>
              </a:rPr>
              <a:t>Ethereum 2.0</a:t>
            </a:r>
            <a:endParaRPr lang="en-US" dirty="0">
              <a:latin typeface="Britannic Bold" panose="020B0903060703020204" pitchFamily="34" charset="0"/>
            </a:endParaRPr>
          </a:p>
        </p:txBody>
      </p:sp>
      <p:sp>
        <p:nvSpPr>
          <p:cNvPr id="3" name="Content Placeholder 2"/>
          <p:cNvSpPr>
            <a:spLocks noGrp="1"/>
          </p:cNvSpPr>
          <p:nvPr>
            <p:ph idx="1"/>
          </p:nvPr>
        </p:nvSpPr>
        <p:spPr>
          <a:xfrm>
            <a:off x="838200" y="1442434"/>
            <a:ext cx="10515600" cy="4734529"/>
          </a:xfrm>
        </p:spPr>
        <p:txBody>
          <a:bodyPr>
            <a:normAutofit/>
          </a:bodyPr>
          <a:lstStyle/>
          <a:p>
            <a:r>
              <a:rPr lang="en-US" dirty="0"/>
              <a:t>Ethereum 2.0 (Eth2) was a set of three or more upgrades, also known as "phases", meant to transition the network's consensus mechanism to proof-of-stake, and to scale the network's transaction throughput with execution </a:t>
            </a:r>
            <a:r>
              <a:rPr lang="en-US" dirty="0" err="1"/>
              <a:t>sharding</a:t>
            </a:r>
            <a:r>
              <a:rPr lang="en-US" dirty="0"/>
              <a:t> and an improved EVM architecture</a:t>
            </a:r>
            <a:r>
              <a:rPr lang="en-US" dirty="0" smtClean="0"/>
              <a:t>.</a:t>
            </a:r>
            <a:endParaRPr lang="en-US" dirty="0"/>
          </a:p>
          <a:p>
            <a:r>
              <a:rPr lang="en-US" dirty="0"/>
              <a:t>The switch from proof-of-work to proof-of-stake on 15 September 2022 has cut </a:t>
            </a:r>
            <a:r>
              <a:rPr lang="en-US" dirty="0" err="1"/>
              <a:t>Ethereum's</a:t>
            </a:r>
            <a:r>
              <a:rPr lang="en-US" dirty="0"/>
              <a:t> energy usage by 99%. However, the impact this has on global energy consumption and climate change may be limited since the computers previously used for mining ether may be used to mine other cryptocurrencies that are energy-intensive</a:t>
            </a:r>
            <a:r>
              <a:rPr lang="en-US" dirty="0" smtClean="0"/>
              <a:t>.</a:t>
            </a:r>
            <a:endParaRPr lang="en-US" dirty="0"/>
          </a:p>
          <a:p>
            <a:endParaRPr lang="en-US" dirty="0" smtClean="0"/>
          </a:p>
        </p:txBody>
      </p:sp>
      <p:pic>
        <p:nvPicPr>
          <p:cNvPr id="4" name="Picture 2" descr="https://upload.wikimedia.org/wikipedia/commons/thumb/d/d0/Eth-diamond-rainbow.png/120px-Eth-diamond-rainbow.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88" y="4789321"/>
            <a:ext cx="1143000" cy="190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8377269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5831" y="236537"/>
            <a:ext cx="10320338" cy="1325563"/>
          </a:xfrm>
        </p:spPr>
        <p:txBody>
          <a:bodyPr>
            <a:normAutofit/>
          </a:bodyPr>
          <a:lstStyle/>
          <a:p>
            <a:r>
              <a:rPr lang="en-US" dirty="0" smtClean="0">
                <a:latin typeface="Britannic Bold" panose="020B0903060703020204" pitchFamily="34" charset="0"/>
              </a:rPr>
              <a:t>Ethereum &amp; its components</a:t>
            </a:r>
            <a:endParaRPr lang="en-US" dirty="0">
              <a:latin typeface="Britannic Bold" panose="020B0903060703020204" pitchFamily="34" charset="0"/>
            </a:endParaRPr>
          </a:p>
        </p:txBody>
      </p:sp>
      <p:sp>
        <p:nvSpPr>
          <p:cNvPr id="3" name="Content Placeholder 2"/>
          <p:cNvSpPr>
            <a:spLocks noGrp="1"/>
          </p:cNvSpPr>
          <p:nvPr>
            <p:ph idx="1"/>
          </p:nvPr>
        </p:nvSpPr>
        <p:spPr>
          <a:xfrm>
            <a:off x="838200" y="1442434"/>
            <a:ext cx="10515600" cy="4734529"/>
          </a:xfrm>
        </p:spPr>
        <p:txBody>
          <a:bodyPr>
            <a:normAutofit/>
          </a:bodyPr>
          <a:lstStyle/>
          <a:p>
            <a:r>
              <a:rPr lang="en-US" dirty="0" smtClean="0"/>
              <a:t>Ethereum and its component</a:t>
            </a:r>
          </a:p>
          <a:p>
            <a:pPr lvl="1"/>
            <a:r>
              <a:rPr lang="en-US" dirty="0" smtClean="0"/>
              <a:t>Blockchain </a:t>
            </a:r>
            <a:r>
              <a:rPr lang="en-US" dirty="0" err="1" smtClean="0"/>
              <a:t>nw</a:t>
            </a:r>
            <a:r>
              <a:rPr lang="en-US" dirty="0" smtClean="0"/>
              <a:t>: </a:t>
            </a:r>
            <a:r>
              <a:rPr lang="en-US" dirty="0" err="1" smtClean="0"/>
              <a:t>geth</a:t>
            </a:r>
            <a:endParaRPr lang="en-US" dirty="0" smtClean="0"/>
          </a:p>
          <a:p>
            <a:pPr lvl="1"/>
            <a:r>
              <a:rPr lang="en-US" dirty="0" smtClean="0"/>
              <a:t>Ether</a:t>
            </a:r>
          </a:p>
          <a:p>
            <a:pPr lvl="1"/>
            <a:r>
              <a:rPr lang="en-US" dirty="0" smtClean="0"/>
              <a:t>Accounts</a:t>
            </a:r>
          </a:p>
          <a:p>
            <a:pPr lvl="1"/>
            <a:r>
              <a:rPr lang="en-US" dirty="0" smtClean="0"/>
              <a:t>Address</a:t>
            </a:r>
          </a:p>
          <a:p>
            <a:pPr lvl="1"/>
            <a:r>
              <a:rPr lang="en-US" dirty="0" smtClean="0"/>
              <a:t>Virtual Machines</a:t>
            </a:r>
          </a:p>
          <a:p>
            <a:pPr lvl="1"/>
            <a:r>
              <a:rPr lang="en-US" dirty="0" smtClean="0"/>
              <a:t>Gas</a:t>
            </a:r>
          </a:p>
          <a:p>
            <a:pPr lvl="1"/>
            <a:r>
              <a:rPr lang="en-US" dirty="0" err="1" smtClean="0"/>
              <a:t>DApp</a:t>
            </a:r>
            <a:endParaRPr lang="en-US" dirty="0" smtClean="0"/>
          </a:p>
        </p:txBody>
      </p:sp>
      <p:pic>
        <p:nvPicPr>
          <p:cNvPr id="4" name="Picture 2" descr="https://upload.wikimedia.org/wikipedia/commons/thumb/d/d0/Eth-diamond-rainbow.png/120px-Eth-diamond-rainbow.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88" y="4789321"/>
            <a:ext cx="1143000" cy="190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572093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47730"/>
            <a:ext cx="10515600" cy="5829233"/>
          </a:xfrm>
        </p:spPr>
        <p:txBody>
          <a:bodyPr>
            <a:normAutofit/>
          </a:bodyPr>
          <a:lstStyle/>
          <a:p>
            <a:r>
              <a:rPr lang="en-US" b="1" dirty="0" smtClean="0"/>
              <a:t>Ethereum Component: Ether</a:t>
            </a:r>
          </a:p>
          <a:p>
            <a:pPr lvl="1"/>
            <a:r>
              <a:rPr lang="en-US" dirty="0"/>
              <a:t>Ether (ETH) is the cryptocurrency generated in accordance with the Ethereum protocol as a reward to validators in a proof-of-stake system for adding blocks to the </a:t>
            </a:r>
            <a:r>
              <a:rPr lang="en-US" dirty="0" err="1"/>
              <a:t>blockchain</a:t>
            </a:r>
            <a:r>
              <a:rPr lang="en-US" dirty="0"/>
              <a:t>. </a:t>
            </a:r>
            <a:endParaRPr lang="en-US" dirty="0" smtClean="0"/>
          </a:p>
          <a:p>
            <a:pPr lvl="1"/>
            <a:r>
              <a:rPr lang="en-US" dirty="0" smtClean="0"/>
              <a:t>Ether </a:t>
            </a:r>
            <a:r>
              <a:rPr lang="en-US" dirty="0"/>
              <a:t>is represented in the state as an unsigned integer associated with each account, this being the account's ETH balance denominated in </a:t>
            </a:r>
            <a:r>
              <a:rPr lang="en-US" dirty="0" err="1"/>
              <a:t>wei</a:t>
            </a:r>
            <a:r>
              <a:rPr lang="en-US" dirty="0"/>
              <a:t> (10</a:t>
            </a:r>
            <a:r>
              <a:rPr lang="en-US" baseline="30000" dirty="0"/>
              <a:t>18</a:t>
            </a:r>
            <a:r>
              <a:rPr lang="en-US" dirty="0"/>
              <a:t> </a:t>
            </a:r>
            <a:r>
              <a:rPr lang="en-US" dirty="0" err="1"/>
              <a:t>wei</a:t>
            </a:r>
            <a:r>
              <a:rPr lang="en-US" dirty="0"/>
              <a:t> = 1 ether</a:t>
            </a:r>
            <a:r>
              <a:rPr lang="en-US" dirty="0" smtClean="0"/>
              <a:t>).</a:t>
            </a:r>
            <a:endParaRPr lang="en-US" baseline="30000" dirty="0"/>
          </a:p>
          <a:p>
            <a:pPr lvl="1"/>
            <a:r>
              <a:rPr lang="en-US" dirty="0" smtClean="0"/>
              <a:t>At </a:t>
            </a:r>
            <a:r>
              <a:rPr lang="en-US" dirty="0"/>
              <a:t>the end of each epoch, new ETH is generated by the addition of protocol-specified amounts to the balances of all validators for that epoch, with the block proposers receiving the largest portion. </a:t>
            </a:r>
            <a:endParaRPr lang="en-US" dirty="0" smtClean="0"/>
          </a:p>
          <a:p>
            <a:pPr lvl="1"/>
            <a:r>
              <a:rPr lang="en-US" dirty="0" smtClean="0"/>
              <a:t>Additionally</a:t>
            </a:r>
            <a:r>
              <a:rPr lang="en-US" dirty="0"/>
              <a:t>, ether is the only currency accepted by the protocol as payment for the transaction fee. </a:t>
            </a:r>
            <a:endParaRPr lang="en-US" dirty="0" smtClean="0"/>
          </a:p>
          <a:p>
            <a:endParaRPr lang="en-US" b="1" dirty="0"/>
          </a:p>
          <a:p>
            <a:endParaRPr lang="en-US" dirty="0" smtClean="0"/>
          </a:p>
        </p:txBody>
      </p:sp>
      <p:pic>
        <p:nvPicPr>
          <p:cNvPr id="4" name="Picture 2" descr="https://upload.wikimedia.org/wikipedia/commons/thumb/d/d0/Eth-diamond-rainbow.png/120px-Eth-diamond-rainbow.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88" y="4789321"/>
            <a:ext cx="1143000" cy="190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421790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47730"/>
            <a:ext cx="10515600" cy="5829233"/>
          </a:xfrm>
        </p:spPr>
        <p:txBody>
          <a:bodyPr>
            <a:normAutofit/>
          </a:bodyPr>
          <a:lstStyle/>
          <a:p>
            <a:r>
              <a:rPr lang="en-US" b="1" dirty="0" smtClean="0"/>
              <a:t>Ethereum Component: Ether</a:t>
            </a:r>
          </a:p>
          <a:p>
            <a:pPr lvl="1"/>
            <a:r>
              <a:rPr lang="en-US" dirty="0" smtClean="0"/>
              <a:t>The transaction fee is composed of two parts: the base fee and the tip. </a:t>
            </a:r>
          </a:p>
          <a:p>
            <a:pPr lvl="1"/>
            <a:r>
              <a:rPr lang="en-US" dirty="0" smtClean="0"/>
              <a:t>The base fee is "burned" (deleted from existence) and the tip goes to the block proposer. </a:t>
            </a:r>
          </a:p>
          <a:p>
            <a:pPr lvl="1"/>
            <a:r>
              <a:rPr lang="en-US" dirty="0" smtClean="0"/>
              <a:t>The validator reward together with the tips provide the incentive to validators to keep the </a:t>
            </a:r>
            <a:r>
              <a:rPr lang="en-US" dirty="0" err="1" smtClean="0"/>
              <a:t>blockchain</a:t>
            </a:r>
            <a:r>
              <a:rPr lang="en-US" dirty="0" smtClean="0"/>
              <a:t> growing (i.e. to keep processing new transactions). </a:t>
            </a:r>
          </a:p>
          <a:p>
            <a:pPr lvl="1"/>
            <a:r>
              <a:rPr lang="en-US" dirty="0" smtClean="0"/>
              <a:t>Therefore, ETH is fundamental to the operation of the network. </a:t>
            </a:r>
          </a:p>
          <a:p>
            <a:pPr lvl="1"/>
            <a:r>
              <a:rPr lang="en-US" dirty="0" smtClean="0"/>
              <a:t>Ether may be "sent" from one account to another via a transaction, which simply entails subtracting the </a:t>
            </a:r>
            <a:r>
              <a:rPr lang="en-US" i="1" dirty="0" smtClean="0"/>
              <a:t>amount to be sent</a:t>
            </a:r>
            <a:r>
              <a:rPr lang="en-US" dirty="0" smtClean="0"/>
              <a:t> from the sender's balance and adding the same amount to the recipient's balance.</a:t>
            </a:r>
          </a:p>
          <a:p>
            <a:pPr lvl="1"/>
            <a:r>
              <a:rPr lang="en-US" dirty="0" smtClean="0"/>
              <a:t>Ether is often erroneously referred to as "Ethereum".</a:t>
            </a:r>
          </a:p>
          <a:p>
            <a:pPr lvl="1"/>
            <a:endParaRPr lang="en-US" b="1" dirty="0"/>
          </a:p>
          <a:p>
            <a:endParaRPr lang="en-US" dirty="0" smtClean="0"/>
          </a:p>
        </p:txBody>
      </p:sp>
      <p:pic>
        <p:nvPicPr>
          <p:cNvPr id="4" name="Picture 2" descr="https://upload.wikimedia.org/wikipedia/commons/thumb/d/d0/Eth-diamond-rainbow.png/120px-Eth-diamond-rainbow.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88" y="4789321"/>
            <a:ext cx="1143000" cy="190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822211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138</TotalTime>
  <Words>1477</Words>
  <Application>Microsoft Office PowerPoint</Application>
  <PresentationFormat>Widescreen</PresentationFormat>
  <Paragraphs>168</Paragraphs>
  <Slides>34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34</vt:i4>
      </vt:variant>
    </vt:vector>
  </HeadingPairs>
  <TitlesOfParts>
    <vt:vector size="41" baseType="lpstr">
      <vt:lpstr>Arial</vt:lpstr>
      <vt:lpstr>Bahnschrift SemiBold</vt:lpstr>
      <vt:lpstr>Britannic Bold</vt:lpstr>
      <vt:lpstr>Calibri</vt:lpstr>
      <vt:lpstr>Calibri Light</vt:lpstr>
      <vt:lpstr>Inter</vt:lpstr>
      <vt:lpstr>Office Theme</vt:lpstr>
      <vt:lpstr>Public</vt:lpstr>
      <vt:lpstr>Public Blockchain</vt:lpstr>
      <vt:lpstr>Ethereum</vt:lpstr>
      <vt:lpstr>Ethereum</vt:lpstr>
      <vt:lpstr>Ethereum</vt:lpstr>
      <vt:lpstr>Ethereum 2.0</vt:lpstr>
      <vt:lpstr>Ethereum &amp; its components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Ethereum Mining</vt:lpstr>
      <vt:lpstr>Ethereum Mining</vt:lpstr>
      <vt:lpstr>Ethereum Mining</vt:lpstr>
      <vt:lpstr>Ethereum Mining</vt:lpstr>
      <vt:lpstr>Ethereum Mining</vt:lpstr>
      <vt:lpstr>Ethereum Mining</vt:lpstr>
      <vt:lpstr>ETHEREUM VIRTUAL MACHINE (EVM)</vt:lpstr>
      <vt:lpstr>ETHEREUM VIRTUAL MACHINE (EVM)</vt:lpstr>
      <vt:lpstr>ETHEREUM VIRTUAL MACHINE (EVM)</vt:lpstr>
      <vt:lpstr>ETHEREUM Architecture</vt:lpstr>
      <vt:lpstr>ETHEREUM Architecture</vt:lpstr>
      <vt:lpstr>ETHEREUM Architecture</vt:lpstr>
      <vt:lpstr>ETHEREUM Architecture</vt:lpstr>
      <vt:lpstr>ETHEREUM Architecture</vt:lpstr>
      <vt:lpstr>ETHEREUM Architecture</vt:lpstr>
      <vt:lpstr>BITCOIN vs ETHEREUM</vt:lpstr>
      <vt:lpstr>BITCOIN vs ETHEREUM</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Public</dc:title>
  <dc:creator>Windows User</dc:creator>
  <cp:lastModifiedBy>Windows User</cp:lastModifiedBy>
  <cp:revision>29</cp:revision>
  <dcterms:created xsi:type="dcterms:W3CDTF">2023-10-03T06:17:15Z</dcterms:created>
  <dcterms:modified xsi:type="dcterms:W3CDTF">2023-10-03T09:36:53Z</dcterms:modified>
</cp:coreProperties>
</file>