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dvent Pro SemiBold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Fira Sans Condensed Medium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  <p:embeddedFont>
      <p:font typeface="Share Tech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dventProSemiBold-bold.fntdata"/><Relationship Id="rId21" Type="http://schemas.openxmlformats.org/officeDocument/2006/relationships/font" Target="fonts/AdventProSemiBold-regular.fntdata"/><Relationship Id="rId24" Type="http://schemas.openxmlformats.org/officeDocument/2006/relationships/font" Target="fonts/AdventProSemiBold-boldItalic.fntdata"/><Relationship Id="rId23" Type="http://schemas.openxmlformats.org/officeDocument/2006/relationships/font" Target="fonts/AdventPro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italic.fntdata"/><Relationship Id="rId30" Type="http://schemas.openxmlformats.org/officeDocument/2006/relationships/font" Target="fonts/FiraSansCondensedMedium-bold.fntdata"/><Relationship Id="rId11" Type="http://schemas.openxmlformats.org/officeDocument/2006/relationships/slide" Target="slides/slide7.xml"/><Relationship Id="rId33" Type="http://schemas.openxmlformats.org/officeDocument/2006/relationships/font" Target="fonts/MavenPro-regular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ShareTech-regular.fntdata"/><Relationship Id="rId12" Type="http://schemas.openxmlformats.org/officeDocument/2006/relationships/slide" Target="slides/slide8.xml"/><Relationship Id="rId34" Type="http://schemas.openxmlformats.org/officeDocument/2006/relationships/font" Target="fonts/MavenPr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caf53b79d3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caf53b79d3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cb896f2d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cb896f2d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caf53b79d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caf53b79d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caf53b79d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caf53b79d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caf53b79d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caf53b79d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6c52a2e8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6c52a2e8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e1a7781e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e1a7781e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cb6d9b5a4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cb6d9b5a4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cb6d9b5a4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cb6d9b5a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caf53b79d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caf53b79d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caf53b79d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caf53b79d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9" name="Google Shape;19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4" name="Google Shape;24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7" name="Google Shape;27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30" name="Google Shape;30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7" name="Google Shape;37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8" name="Google Shape;18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" name="Google Shape;18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95" name="Google Shape;19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200" name="Google Shape;20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3" name="Google Shape;20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06" name="Google Shape;20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3" name="Google Shape;21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17" name="Google Shape;21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2" name="Google Shape;22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25" name="Google Shape;22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1" name="Google Shape;231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2" name="Google Shape;232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33" name="Google Shape;233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8" name="Google Shape;288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91" name="Google Shape;29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5" name="Google Shape;295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7" name="Google Shape;297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2" name="Google Shape;302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7" name="Google Shape;30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14" name="Google Shape;314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5" name="Google Shape;32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0" name="Google Shape;330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1" name="Google Shape;331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2" name="Google Shape;332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3" name="Google Shape;333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34" name="Google Shape;334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0" name="Google Shape;360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7" name="Google Shape;377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9" name="Google Shape;379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0" name="Google Shape;380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1" name="Google Shape;381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5" name="Google Shape;405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08" name="Google Shape;408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13" name="Google Shape;413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9" name="Google Shape;419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22" name="Google Shape;422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26" name="Google Shape;426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32" name="Google Shape;43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3" name="Google Shape;43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4" name="Google Shape;44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9" name="Google Shape;49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3" name="Google Shape;53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6" name="Google Shape;56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5" name="Google Shape;65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71" name="Google Shape;71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4" name="Google Shape;74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7" name="Google Shape;77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8" name="Google Shape;88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3" name="Google Shape;93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4" name="Google Shape;114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9" name="Google Shape;119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33" name="Google Shape;133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40" name="Google Shape;140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43" name="Google Shape;143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6" name="Google Shape;146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9" name="Google Shape;14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54" name="Google Shape;154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9" name="Google Shape;159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62" name="Google Shape;162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66" name="Google Shape;166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9" name="Google Shape;16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72" name="Google Shape;172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m1relly/heart-attack-prediction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"/>
          <p:cNvSpPr txBox="1"/>
          <p:nvPr>
            <p:ph idx="1" type="subTitle"/>
          </p:nvPr>
        </p:nvSpPr>
        <p:spPr>
          <a:xfrm>
            <a:off x="2366025" y="3308138"/>
            <a:ext cx="452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3 :</a:t>
            </a:r>
            <a:r>
              <a:rPr b="1" lang="en">
                <a:solidFill>
                  <a:srgbClr val="EA9999"/>
                </a:solidFill>
              </a:rPr>
              <a:t> </a:t>
            </a:r>
            <a:r>
              <a:rPr b="1" lang="en">
                <a:solidFill>
                  <a:srgbClr val="00FFFF"/>
                </a:solidFill>
              </a:rPr>
              <a:t>Javier,</a:t>
            </a:r>
            <a:r>
              <a:rPr b="1" lang="en">
                <a:solidFill>
                  <a:srgbClr val="EA9999"/>
                </a:solidFill>
              </a:rPr>
              <a:t> Reda, </a:t>
            </a:r>
            <a:r>
              <a:rPr b="1" lang="en">
                <a:solidFill>
                  <a:srgbClr val="00FFFF"/>
                </a:solidFill>
              </a:rPr>
              <a:t>Smita,</a:t>
            </a:r>
            <a:r>
              <a:rPr b="1" lang="en">
                <a:solidFill>
                  <a:srgbClr val="EA9999"/>
                </a:solidFill>
              </a:rPr>
              <a:t> Xiaobo</a:t>
            </a:r>
            <a:endParaRPr b="1">
              <a:solidFill>
                <a:srgbClr val="EA9999"/>
              </a:solidFill>
            </a:endParaRPr>
          </a:p>
        </p:txBody>
      </p:sp>
      <p:sp>
        <p:nvSpPr>
          <p:cNvPr id="454" name="Google Shape;454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r>
              <a:rPr lang="en">
                <a:solidFill>
                  <a:schemeClr val="accent2"/>
                </a:solidFill>
              </a:rPr>
              <a:t>LEARNING</a:t>
            </a:r>
            <a:r>
              <a:rPr lang="en"/>
              <a:t> PROJECT</a:t>
            </a: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62" name="Google Shape;462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5" name="Google Shape;465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8" name="Google Shape;468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4" name="Google Shape;474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77" name="Google Shape;477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2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MODEL BUILDING &amp; EVALUATION</a:t>
            </a:r>
            <a:endParaRPr sz="3000"/>
          </a:p>
        </p:txBody>
      </p:sp>
      <p:sp>
        <p:nvSpPr>
          <p:cNvPr id="662" name="Google Shape;662;p32"/>
          <p:cNvSpPr txBox="1"/>
          <p:nvPr>
            <p:ph type="ctrTitle"/>
          </p:nvPr>
        </p:nvSpPr>
        <p:spPr>
          <a:xfrm>
            <a:off x="812150" y="812625"/>
            <a:ext cx="4962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aven Pro"/>
                <a:ea typeface="Maven Pro"/>
                <a:cs typeface="Maven Pro"/>
                <a:sym typeface="Maven Pro"/>
              </a:rPr>
              <a:t>Evaluation : metrics / validation techniques</a:t>
            </a:r>
            <a:endParaRPr b="1" sz="2300"/>
          </a:p>
        </p:txBody>
      </p:sp>
      <p:sp>
        <p:nvSpPr>
          <p:cNvPr id="663" name="Google Shape;66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4" name="Google Shape;664;p32"/>
          <p:cNvGrpSpPr/>
          <p:nvPr/>
        </p:nvGrpSpPr>
        <p:grpSpPr>
          <a:xfrm>
            <a:off x="296012" y="517554"/>
            <a:ext cx="379489" cy="366046"/>
            <a:chOff x="1284212" y="1963766"/>
            <a:chExt cx="379489" cy="366046"/>
          </a:xfrm>
        </p:grpSpPr>
        <p:sp>
          <p:nvSpPr>
            <p:cNvPr id="665" name="Google Shape;665;p32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7" name="Google Shape;6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0037" y="1325475"/>
            <a:ext cx="9512412" cy="38179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2"/>
          <p:cNvSpPr txBox="1"/>
          <p:nvPr/>
        </p:nvSpPr>
        <p:spPr>
          <a:xfrm>
            <a:off x="12025" y="1976375"/>
            <a:ext cx="1039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KNN</a:t>
            </a:r>
            <a:endParaRPr b="1" sz="17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Recall 0.63</a:t>
            </a:r>
            <a:endParaRPr b="1" sz="1000">
              <a:solidFill>
                <a:schemeClr val="accent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69" name="Google Shape;669;p32"/>
          <p:cNvSpPr txBox="1"/>
          <p:nvPr/>
        </p:nvSpPr>
        <p:spPr>
          <a:xfrm>
            <a:off x="2350375" y="2053325"/>
            <a:ext cx="103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L</a:t>
            </a:r>
            <a:r>
              <a:rPr b="1" lang="en" sz="1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</a:t>
            </a:r>
            <a:endParaRPr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0" name="Google Shape;670;p32"/>
          <p:cNvSpPr txBox="1"/>
          <p:nvPr/>
        </p:nvSpPr>
        <p:spPr>
          <a:xfrm>
            <a:off x="4459050" y="2007225"/>
            <a:ext cx="122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Decision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Tree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1" name="Google Shape;671;p32"/>
          <p:cNvSpPr txBox="1"/>
          <p:nvPr/>
        </p:nvSpPr>
        <p:spPr>
          <a:xfrm>
            <a:off x="7039925" y="200722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GB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2" name="Google Shape;672;p32"/>
          <p:cNvSpPr txBox="1"/>
          <p:nvPr/>
        </p:nvSpPr>
        <p:spPr>
          <a:xfrm>
            <a:off x="12025" y="3669450"/>
            <a:ext cx="103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RF</a:t>
            </a:r>
            <a:endParaRPr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3" name="Google Shape;673;p32"/>
          <p:cNvSpPr txBox="1"/>
          <p:nvPr/>
        </p:nvSpPr>
        <p:spPr>
          <a:xfrm>
            <a:off x="2265675" y="3592500"/>
            <a:ext cx="1039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BAG</a:t>
            </a:r>
            <a:endParaRPr b="1" sz="17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With </a:t>
            </a:r>
            <a:endParaRPr b="1"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pasting</a:t>
            </a:r>
            <a:endParaRPr b="1"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4" name="Google Shape;674;p32"/>
          <p:cNvSpPr txBox="1"/>
          <p:nvPr/>
        </p:nvSpPr>
        <p:spPr>
          <a:xfrm>
            <a:off x="4459050" y="3592500"/>
            <a:ext cx="1039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BAG</a:t>
            </a:r>
            <a:endParaRPr b="1" sz="17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Without pasting</a:t>
            </a:r>
            <a:endParaRPr b="1"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5" name="Google Shape;675;p32"/>
          <p:cNvSpPr txBox="1"/>
          <p:nvPr/>
        </p:nvSpPr>
        <p:spPr>
          <a:xfrm>
            <a:off x="6980100" y="3707950"/>
            <a:ext cx="103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ADA</a:t>
            </a:r>
            <a:endParaRPr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3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MODEL BUILDING &amp; EVALUATION</a:t>
            </a:r>
            <a:endParaRPr sz="3000"/>
          </a:p>
        </p:txBody>
      </p:sp>
      <p:sp>
        <p:nvSpPr>
          <p:cNvPr id="681" name="Google Shape;681;p33"/>
          <p:cNvSpPr txBox="1"/>
          <p:nvPr>
            <p:ph type="ctrTitle"/>
          </p:nvPr>
        </p:nvSpPr>
        <p:spPr>
          <a:xfrm>
            <a:off x="812150" y="1041225"/>
            <a:ext cx="4962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aven Pro"/>
                <a:ea typeface="Maven Pro"/>
                <a:cs typeface="Maven Pro"/>
                <a:sym typeface="Maven Pro"/>
              </a:rPr>
              <a:t>Evaluation : metrics / validation techniques</a:t>
            </a:r>
            <a:endParaRPr b="1" sz="2300"/>
          </a:p>
        </p:txBody>
      </p:sp>
      <p:sp>
        <p:nvSpPr>
          <p:cNvPr id="682" name="Google Shape;68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3" name="Google Shape;683;p33"/>
          <p:cNvGrpSpPr/>
          <p:nvPr/>
        </p:nvGrpSpPr>
        <p:grpSpPr>
          <a:xfrm>
            <a:off x="296012" y="517554"/>
            <a:ext cx="379489" cy="366046"/>
            <a:chOff x="1284212" y="1963766"/>
            <a:chExt cx="379489" cy="366046"/>
          </a:xfrm>
        </p:grpSpPr>
        <p:sp>
          <p:nvSpPr>
            <p:cNvPr id="684" name="Google Shape;684;p33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3"/>
          <p:cNvSpPr txBox="1"/>
          <p:nvPr/>
        </p:nvSpPr>
        <p:spPr>
          <a:xfrm>
            <a:off x="2731375" y="2053325"/>
            <a:ext cx="103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LR</a:t>
            </a:r>
            <a:endParaRPr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7" name="Google Shape;687;p33"/>
          <p:cNvSpPr txBox="1"/>
          <p:nvPr/>
        </p:nvSpPr>
        <p:spPr>
          <a:xfrm>
            <a:off x="4611450" y="2007225"/>
            <a:ext cx="122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Decision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Tree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8" name="Google Shape;688;p33"/>
          <p:cNvSpPr txBox="1"/>
          <p:nvPr/>
        </p:nvSpPr>
        <p:spPr>
          <a:xfrm>
            <a:off x="6887525" y="200722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GB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9" name="Google Shape;689;p33"/>
          <p:cNvSpPr txBox="1"/>
          <p:nvPr/>
        </p:nvSpPr>
        <p:spPr>
          <a:xfrm>
            <a:off x="621625" y="3669450"/>
            <a:ext cx="103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RF</a:t>
            </a:r>
            <a:endParaRPr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0" name="Google Shape;690;p33"/>
          <p:cNvSpPr txBox="1"/>
          <p:nvPr/>
        </p:nvSpPr>
        <p:spPr>
          <a:xfrm>
            <a:off x="2646675" y="3592500"/>
            <a:ext cx="1039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BAG</a:t>
            </a:r>
            <a:endParaRPr b="1" sz="17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With </a:t>
            </a:r>
            <a:endParaRPr b="1"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pasting</a:t>
            </a:r>
            <a:endParaRPr b="1" sz="1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1" name="Google Shape;691;p33"/>
          <p:cNvSpPr txBox="1"/>
          <p:nvPr/>
        </p:nvSpPr>
        <p:spPr>
          <a:xfrm>
            <a:off x="5038496" y="1793975"/>
            <a:ext cx="282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KNN (n_neighbors=30)</a:t>
            </a:r>
            <a:endParaRPr b="1"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2" name="Google Shape;692;p33"/>
          <p:cNvSpPr txBox="1"/>
          <p:nvPr/>
        </p:nvSpPr>
        <p:spPr>
          <a:xfrm>
            <a:off x="6827700" y="3707950"/>
            <a:ext cx="103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ADA</a:t>
            </a:r>
            <a:endParaRPr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93" name="Google Shape;6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25" y="1838650"/>
            <a:ext cx="3391825" cy="30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831" y="2353425"/>
            <a:ext cx="3715369" cy="14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33"/>
          <p:cNvSpPr txBox="1"/>
          <p:nvPr/>
        </p:nvSpPr>
        <p:spPr>
          <a:xfrm>
            <a:off x="5030575" y="2199600"/>
            <a:ext cx="4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4"/>
          <p:cNvSpPr txBox="1"/>
          <p:nvPr>
            <p:ph idx="8" type="ctrTitle"/>
          </p:nvPr>
        </p:nvSpPr>
        <p:spPr>
          <a:xfrm>
            <a:off x="621625" y="411675"/>
            <a:ext cx="794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HYPERPARAMETER TUNING &amp; MODEL OPTIMIZATION</a:t>
            </a:r>
            <a:endParaRPr sz="3000"/>
          </a:p>
        </p:txBody>
      </p:sp>
      <p:sp>
        <p:nvSpPr>
          <p:cNvPr id="701" name="Google Shape;701;p34"/>
          <p:cNvSpPr txBox="1"/>
          <p:nvPr>
            <p:ph type="ctrTitle"/>
          </p:nvPr>
        </p:nvSpPr>
        <p:spPr>
          <a:xfrm>
            <a:off x="931225" y="1196025"/>
            <a:ext cx="4962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Techniques employed</a:t>
            </a:r>
            <a:r>
              <a:rPr b="1" lang="en"/>
              <a:t>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Manual for KNN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702" name="Google Shape;702;p34"/>
          <p:cNvSpPr txBox="1"/>
          <p:nvPr>
            <p:ph idx="3" type="subTitle"/>
          </p:nvPr>
        </p:nvSpPr>
        <p:spPr>
          <a:xfrm>
            <a:off x="931225" y="1903075"/>
            <a:ext cx="7625700" cy="2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</a:rPr>
              <a:t>Grid Search</a:t>
            </a:r>
            <a:r>
              <a:rPr b="1" lang="en" sz="1700">
                <a:solidFill>
                  <a:schemeClr val="accent6"/>
                </a:solidFill>
              </a:rPr>
              <a:t> : </a:t>
            </a:r>
            <a:endParaRPr b="1" sz="17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⇒ on Logistic Regression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Hyperparameter: “penalty”, ”C”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</a:rPr>
              <a:t>Insights on the improvement of our model :</a:t>
            </a:r>
            <a:r>
              <a:rPr lang="en" sz="1700">
                <a:solidFill>
                  <a:schemeClr val="accent6"/>
                </a:solidFill>
              </a:rPr>
              <a:t> </a:t>
            </a:r>
            <a:endParaRPr sz="17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⇒ we tried different random states, different max_depths, n_estimators</a:t>
            </a:r>
            <a:endParaRPr sz="1700"/>
          </a:p>
        </p:txBody>
      </p:sp>
      <p:sp>
        <p:nvSpPr>
          <p:cNvPr id="703" name="Google Shape;70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4" name="Google Shape;704;p34"/>
          <p:cNvGrpSpPr/>
          <p:nvPr/>
        </p:nvGrpSpPr>
        <p:grpSpPr>
          <a:xfrm>
            <a:off x="241471" y="538422"/>
            <a:ext cx="327976" cy="324316"/>
            <a:chOff x="7528096" y="2450059"/>
            <a:chExt cx="327976" cy="324316"/>
          </a:xfrm>
        </p:grpSpPr>
        <p:sp>
          <p:nvSpPr>
            <p:cNvPr id="705" name="Google Shape;705;p34"/>
            <p:cNvSpPr/>
            <p:nvPr/>
          </p:nvSpPr>
          <p:spPr>
            <a:xfrm>
              <a:off x="7569411" y="2697187"/>
              <a:ext cx="26928" cy="25623"/>
            </a:xfrm>
            <a:custGeom>
              <a:rect b="b" l="l" r="r" t="t"/>
              <a:pathLst>
                <a:path extrusionOk="0" h="805" w="846">
                  <a:moveTo>
                    <a:pt x="679" y="1"/>
                  </a:moveTo>
                  <a:cubicBezTo>
                    <a:pt x="640" y="1"/>
                    <a:pt x="602" y="16"/>
                    <a:pt x="572" y="46"/>
                  </a:cubicBezTo>
                  <a:lnTo>
                    <a:pt x="60" y="558"/>
                  </a:lnTo>
                  <a:cubicBezTo>
                    <a:pt x="0" y="617"/>
                    <a:pt x="0" y="700"/>
                    <a:pt x="60" y="760"/>
                  </a:cubicBezTo>
                  <a:cubicBezTo>
                    <a:pt x="96" y="790"/>
                    <a:pt x="134" y="805"/>
                    <a:pt x="172" y="805"/>
                  </a:cubicBezTo>
                  <a:cubicBezTo>
                    <a:pt x="209" y="805"/>
                    <a:pt x="244" y="790"/>
                    <a:pt x="274" y="760"/>
                  </a:cubicBezTo>
                  <a:lnTo>
                    <a:pt x="786" y="260"/>
                  </a:lnTo>
                  <a:cubicBezTo>
                    <a:pt x="846" y="200"/>
                    <a:pt x="846" y="105"/>
                    <a:pt x="786" y="46"/>
                  </a:cubicBezTo>
                  <a:cubicBezTo>
                    <a:pt x="756" y="16"/>
                    <a:pt x="718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600859" y="2728667"/>
              <a:ext cx="26578" cy="25591"/>
            </a:xfrm>
            <a:custGeom>
              <a:rect b="b" l="l" r="r" t="t"/>
              <a:pathLst>
                <a:path extrusionOk="0" h="804" w="835">
                  <a:moveTo>
                    <a:pt x="673" y="0"/>
                  </a:moveTo>
                  <a:cubicBezTo>
                    <a:pt x="638" y="0"/>
                    <a:pt x="602" y="15"/>
                    <a:pt x="572" y="45"/>
                  </a:cubicBezTo>
                  <a:lnTo>
                    <a:pt x="60" y="545"/>
                  </a:lnTo>
                  <a:cubicBezTo>
                    <a:pt x="1" y="604"/>
                    <a:pt x="1" y="700"/>
                    <a:pt x="60" y="759"/>
                  </a:cubicBezTo>
                  <a:cubicBezTo>
                    <a:pt x="90" y="789"/>
                    <a:pt x="129" y="804"/>
                    <a:pt x="167" y="804"/>
                  </a:cubicBezTo>
                  <a:cubicBezTo>
                    <a:pt x="206" y="804"/>
                    <a:pt x="245" y="789"/>
                    <a:pt x="274" y="759"/>
                  </a:cubicBezTo>
                  <a:lnTo>
                    <a:pt x="775" y="247"/>
                  </a:lnTo>
                  <a:cubicBezTo>
                    <a:pt x="834" y="188"/>
                    <a:pt x="834" y="104"/>
                    <a:pt x="775" y="45"/>
                  </a:cubicBezTo>
                  <a:cubicBezTo>
                    <a:pt x="745" y="15"/>
                    <a:pt x="709" y="0"/>
                    <a:pt x="6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585326" y="2713102"/>
              <a:ext cx="26546" cy="25241"/>
            </a:xfrm>
            <a:custGeom>
              <a:rect b="b" l="l" r="r" t="t"/>
              <a:pathLst>
                <a:path extrusionOk="0" h="793" w="834">
                  <a:moveTo>
                    <a:pt x="667" y="1"/>
                  </a:moveTo>
                  <a:cubicBezTo>
                    <a:pt x="629" y="1"/>
                    <a:pt x="590" y="16"/>
                    <a:pt x="560" y="46"/>
                  </a:cubicBezTo>
                  <a:lnTo>
                    <a:pt x="60" y="546"/>
                  </a:lnTo>
                  <a:cubicBezTo>
                    <a:pt x="0" y="605"/>
                    <a:pt x="0" y="700"/>
                    <a:pt x="60" y="748"/>
                  </a:cubicBezTo>
                  <a:cubicBezTo>
                    <a:pt x="90" y="778"/>
                    <a:pt x="125" y="793"/>
                    <a:pt x="161" y="793"/>
                  </a:cubicBezTo>
                  <a:cubicBezTo>
                    <a:pt x="197" y="793"/>
                    <a:pt x="233" y="778"/>
                    <a:pt x="262" y="748"/>
                  </a:cubicBezTo>
                  <a:lnTo>
                    <a:pt x="774" y="248"/>
                  </a:lnTo>
                  <a:cubicBezTo>
                    <a:pt x="834" y="189"/>
                    <a:pt x="834" y="105"/>
                    <a:pt x="774" y="46"/>
                  </a:cubicBezTo>
                  <a:cubicBezTo>
                    <a:pt x="745" y="16"/>
                    <a:pt x="706" y="1"/>
                    <a:pt x="6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528096" y="2450059"/>
              <a:ext cx="327976" cy="324316"/>
            </a:xfrm>
            <a:custGeom>
              <a:rect b="b" l="l" r="r" t="t"/>
              <a:pathLst>
                <a:path extrusionOk="0" h="10189" w="10304">
                  <a:moveTo>
                    <a:pt x="9954" y="309"/>
                  </a:moveTo>
                  <a:lnTo>
                    <a:pt x="9538" y="1761"/>
                  </a:lnTo>
                  <a:lnTo>
                    <a:pt x="8514" y="725"/>
                  </a:lnTo>
                  <a:lnTo>
                    <a:pt x="9954" y="309"/>
                  </a:lnTo>
                  <a:close/>
                  <a:moveTo>
                    <a:pt x="4311" y="3369"/>
                  </a:moveTo>
                  <a:lnTo>
                    <a:pt x="2501" y="5178"/>
                  </a:lnTo>
                  <a:lnTo>
                    <a:pt x="429" y="5012"/>
                  </a:lnTo>
                  <a:cubicBezTo>
                    <a:pt x="394" y="5012"/>
                    <a:pt x="382" y="4988"/>
                    <a:pt x="417" y="4952"/>
                  </a:cubicBezTo>
                  <a:cubicBezTo>
                    <a:pt x="1310" y="4059"/>
                    <a:pt x="2477" y="3523"/>
                    <a:pt x="3727" y="3404"/>
                  </a:cubicBezTo>
                  <a:lnTo>
                    <a:pt x="4311" y="3369"/>
                  </a:lnTo>
                  <a:close/>
                  <a:moveTo>
                    <a:pt x="2537" y="5571"/>
                  </a:moveTo>
                  <a:lnTo>
                    <a:pt x="3358" y="6381"/>
                  </a:lnTo>
                  <a:lnTo>
                    <a:pt x="3049" y="6702"/>
                  </a:lnTo>
                  <a:cubicBezTo>
                    <a:pt x="2715" y="6369"/>
                    <a:pt x="2299" y="5952"/>
                    <a:pt x="2227" y="5893"/>
                  </a:cubicBezTo>
                  <a:lnTo>
                    <a:pt x="2537" y="5571"/>
                  </a:lnTo>
                  <a:close/>
                  <a:moveTo>
                    <a:pt x="2418" y="6464"/>
                  </a:moveTo>
                  <a:lnTo>
                    <a:pt x="2834" y="6881"/>
                  </a:lnTo>
                  <a:lnTo>
                    <a:pt x="2465" y="7250"/>
                  </a:lnTo>
                  <a:cubicBezTo>
                    <a:pt x="2453" y="7262"/>
                    <a:pt x="2441" y="7298"/>
                    <a:pt x="2418" y="7310"/>
                  </a:cubicBezTo>
                  <a:lnTo>
                    <a:pt x="2049" y="6940"/>
                  </a:lnTo>
                  <a:cubicBezTo>
                    <a:pt x="2025" y="6905"/>
                    <a:pt x="2025" y="6857"/>
                    <a:pt x="2049" y="6833"/>
                  </a:cubicBezTo>
                  <a:lnTo>
                    <a:pt x="2418" y="6464"/>
                  </a:lnTo>
                  <a:close/>
                  <a:moveTo>
                    <a:pt x="8168" y="821"/>
                  </a:moveTo>
                  <a:lnTo>
                    <a:pt x="9418" y="2071"/>
                  </a:lnTo>
                  <a:lnTo>
                    <a:pt x="9061" y="3380"/>
                  </a:lnTo>
                  <a:lnTo>
                    <a:pt x="4906" y="7536"/>
                  </a:lnTo>
                  <a:lnTo>
                    <a:pt x="4084" y="6714"/>
                  </a:lnTo>
                  <a:lnTo>
                    <a:pt x="5978" y="4821"/>
                  </a:lnTo>
                  <a:cubicBezTo>
                    <a:pt x="6109" y="4690"/>
                    <a:pt x="6144" y="4452"/>
                    <a:pt x="5966" y="4273"/>
                  </a:cubicBezTo>
                  <a:cubicBezTo>
                    <a:pt x="5888" y="4196"/>
                    <a:pt x="5790" y="4157"/>
                    <a:pt x="5693" y="4157"/>
                  </a:cubicBezTo>
                  <a:cubicBezTo>
                    <a:pt x="5597" y="4157"/>
                    <a:pt x="5501" y="4196"/>
                    <a:pt x="5430" y="4273"/>
                  </a:cubicBezTo>
                  <a:lnTo>
                    <a:pt x="3537" y="6167"/>
                  </a:lnTo>
                  <a:lnTo>
                    <a:pt x="2715" y="5345"/>
                  </a:lnTo>
                  <a:lnTo>
                    <a:pt x="6871" y="1190"/>
                  </a:lnTo>
                  <a:lnTo>
                    <a:pt x="8168" y="821"/>
                  </a:lnTo>
                  <a:close/>
                  <a:moveTo>
                    <a:pt x="5711" y="4485"/>
                  </a:moveTo>
                  <a:cubicBezTo>
                    <a:pt x="5733" y="4485"/>
                    <a:pt x="5757" y="4494"/>
                    <a:pt x="5775" y="4512"/>
                  </a:cubicBezTo>
                  <a:cubicBezTo>
                    <a:pt x="5799" y="4535"/>
                    <a:pt x="5799" y="4595"/>
                    <a:pt x="5775" y="4631"/>
                  </a:cubicBezTo>
                  <a:lnTo>
                    <a:pt x="3775" y="6619"/>
                  </a:lnTo>
                  <a:cubicBezTo>
                    <a:pt x="3692" y="6714"/>
                    <a:pt x="2894" y="7488"/>
                    <a:pt x="2811" y="7595"/>
                  </a:cubicBezTo>
                  <a:cubicBezTo>
                    <a:pt x="2793" y="7607"/>
                    <a:pt x="2769" y="7613"/>
                    <a:pt x="2747" y="7613"/>
                  </a:cubicBezTo>
                  <a:cubicBezTo>
                    <a:pt x="2724" y="7613"/>
                    <a:pt x="2703" y="7607"/>
                    <a:pt x="2691" y="7595"/>
                  </a:cubicBezTo>
                  <a:cubicBezTo>
                    <a:pt x="2656" y="7560"/>
                    <a:pt x="2656" y="7500"/>
                    <a:pt x="2691" y="7476"/>
                  </a:cubicBezTo>
                  <a:lnTo>
                    <a:pt x="5656" y="4512"/>
                  </a:lnTo>
                  <a:cubicBezTo>
                    <a:pt x="5668" y="4494"/>
                    <a:pt x="5689" y="4485"/>
                    <a:pt x="5711" y="4485"/>
                  </a:cubicBezTo>
                  <a:close/>
                  <a:moveTo>
                    <a:pt x="3894" y="6917"/>
                  </a:moveTo>
                  <a:lnTo>
                    <a:pt x="4716" y="7738"/>
                  </a:lnTo>
                  <a:lnTo>
                    <a:pt x="4406" y="8036"/>
                  </a:lnTo>
                  <a:lnTo>
                    <a:pt x="4382" y="8036"/>
                  </a:lnTo>
                  <a:lnTo>
                    <a:pt x="3584" y="7238"/>
                  </a:lnTo>
                  <a:lnTo>
                    <a:pt x="3894" y="6917"/>
                  </a:lnTo>
                  <a:close/>
                  <a:moveTo>
                    <a:pt x="3394" y="7452"/>
                  </a:moveTo>
                  <a:lnTo>
                    <a:pt x="3811" y="7869"/>
                  </a:lnTo>
                  <a:lnTo>
                    <a:pt x="3430" y="8226"/>
                  </a:lnTo>
                  <a:cubicBezTo>
                    <a:pt x="3418" y="8250"/>
                    <a:pt x="3394" y="8250"/>
                    <a:pt x="3394" y="8250"/>
                  </a:cubicBezTo>
                  <a:cubicBezTo>
                    <a:pt x="3370" y="8250"/>
                    <a:pt x="3358" y="8250"/>
                    <a:pt x="3346" y="8226"/>
                  </a:cubicBezTo>
                  <a:lnTo>
                    <a:pt x="2977" y="7857"/>
                  </a:lnTo>
                  <a:cubicBezTo>
                    <a:pt x="2989" y="7845"/>
                    <a:pt x="3013" y="7833"/>
                    <a:pt x="3037" y="7810"/>
                  </a:cubicBezTo>
                  <a:lnTo>
                    <a:pt x="3394" y="7452"/>
                  </a:lnTo>
                  <a:close/>
                  <a:moveTo>
                    <a:pt x="9971" y="1"/>
                  </a:moveTo>
                  <a:cubicBezTo>
                    <a:pt x="9946" y="1"/>
                    <a:pt x="9921" y="4"/>
                    <a:pt x="9895" y="11"/>
                  </a:cubicBezTo>
                  <a:cubicBezTo>
                    <a:pt x="9252" y="213"/>
                    <a:pt x="7394" y="749"/>
                    <a:pt x="6787" y="928"/>
                  </a:cubicBezTo>
                  <a:cubicBezTo>
                    <a:pt x="6751" y="928"/>
                    <a:pt x="6740" y="940"/>
                    <a:pt x="6716" y="963"/>
                  </a:cubicBezTo>
                  <a:lnTo>
                    <a:pt x="4632" y="3047"/>
                  </a:lnTo>
                  <a:lnTo>
                    <a:pt x="3703" y="3130"/>
                  </a:lnTo>
                  <a:cubicBezTo>
                    <a:pt x="2370" y="3226"/>
                    <a:pt x="1144" y="3809"/>
                    <a:pt x="191" y="4750"/>
                  </a:cubicBezTo>
                  <a:cubicBezTo>
                    <a:pt x="1" y="4940"/>
                    <a:pt x="120" y="5285"/>
                    <a:pt x="394" y="5309"/>
                  </a:cubicBezTo>
                  <a:lnTo>
                    <a:pt x="2215" y="5476"/>
                  </a:lnTo>
                  <a:lnTo>
                    <a:pt x="2025" y="5666"/>
                  </a:lnTo>
                  <a:cubicBezTo>
                    <a:pt x="1906" y="5786"/>
                    <a:pt x="1906" y="5964"/>
                    <a:pt x="2025" y="6083"/>
                  </a:cubicBezTo>
                  <a:lnTo>
                    <a:pt x="2203" y="6262"/>
                  </a:lnTo>
                  <a:lnTo>
                    <a:pt x="1822" y="6643"/>
                  </a:lnTo>
                  <a:cubicBezTo>
                    <a:pt x="1679" y="6786"/>
                    <a:pt x="1679" y="7012"/>
                    <a:pt x="1822" y="7155"/>
                  </a:cubicBezTo>
                  <a:lnTo>
                    <a:pt x="3108" y="8441"/>
                  </a:lnTo>
                  <a:cubicBezTo>
                    <a:pt x="3180" y="8512"/>
                    <a:pt x="3272" y="8548"/>
                    <a:pt x="3366" y="8548"/>
                  </a:cubicBezTo>
                  <a:cubicBezTo>
                    <a:pt x="3459" y="8548"/>
                    <a:pt x="3555" y="8512"/>
                    <a:pt x="3632" y="8441"/>
                  </a:cubicBezTo>
                  <a:lnTo>
                    <a:pt x="4001" y="8072"/>
                  </a:lnTo>
                  <a:lnTo>
                    <a:pt x="4180" y="8250"/>
                  </a:lnTo>
                  <a:cubicBezTo>
                    <a:pt x="4239" y="8310"/>
                    <a:pt x="4317" y="8339"/>
                    <a:pt x="4396" y="8339"/>
                  </a:cubicBezTo>
                  <a:cubicBezTo>
                    <a:pt x="4474" y="8339"/>
                    <a:pt x="4555" y="8310"/>
                    <a:pt x="4620" y="8250"/>
                  </a:cubicBezTo>
                  <a:lnTo>
                    <a:pt x="4799" y="8072"/>
                  </a:lnTo>
                  <a:lnTo>
                    <a:pt x="4966" y="9881"/>
                  </a:lnTo>
                  <a:cubicBezTo>
                    <a:pt x="4977" y="10012"/>
                    <a:pt x="5061" y="10119"/>
                    <a:pt x="5180" y="10167"/>
                  </a:cubicBezTo>
                  <a:cubicBezTo>
                    <a:pt x="5216" y="10182"/>
                    <a:pt x="5254" y="10188"/>
                    <a:pt x="5291" y="10188"/>
                  </a:cubicBezTo>
                  <a:cubicBezTo>
                    <a:pt x="5375" y="10188"/>
                    <a:pt x="5455" y="10153"/>
                    <a:pt x="5513" y="10096"/>
                  </a:cubicBezTo>
                  <a:cubicBezTo>
                    <a:pt x="6097" y="9512"/>
                    <a:pt x="6525" y="8822"/>
                    <a:pt x="6811" y="8072"/>
                  </a:cubicBezTo>
                  <a:cubicBezTo>
                    <a:pt x="6847" y="7988"/>
                    <a:pt x="6799" y="7905"/>
                    <a:pt x="6728" y="7869"/>
                  </a:cubicBezTo>
                  <a:cubicBezTo>
                    <a:pt x="6713" y="7865"/>
                    <a:pt x="6698" y="7863"/>
                    <a:pt x="6684" y="7863"/>
                  </a:cubicBezTo>
                  <a:cubicBezTo>
                    <a:pt x="6616" y="7863"/>
                    <a:pt x="6555" y="7906"/>
                    <a:pt x="6525" y="7964"/>
                  </a:cubicBezTo>
                  <a:cubicBezTo>
                    <a:pt x="6263" y="8691"/>
                    <a:pt x="5847" y="9334"/>
                    <a:pt x="5299" y="9881"/>
                  </a:cubicBezTo>
                  <a:cubicBezTo>
                    <a:pt x="5292" y="9885"/>
                    <a:pt x="5285" y="9886"/>
                    <a:pt x="5278" y="9886"/>
                  </a:cubicBezTo>
                  <a:cubicBezTo>
                    <a:pt x="5262" y="9886"/>
                    <a:pt x="5248" y="9878"/>
                    <a:pt x="5239" y="9869"/>
                  </a:cubicBezTo>
                  <a:lnTo>
                    <a:pt x="5061" y="7810"/>
                  </a:lnTo>
                  <a:lnTo>
                    <a:pt x="6871" y="6000"/>
                  </a:lnTo>
                  <a:lnTo>
                    <a:pt x="6871" y="6000"/>
                  </a:lnTo>
                  <a:cubicBezTo>
                    <a:pt x="6811" y="6738"/>
                    <a:pt x="6799" y="6940"/>
                    <a:pt x="6704" y="7310"/>
                  </a:cubicBezTo>
                  <a:cubicBezTo>
                    <a:pt x="6692" y="7381"/>
                    <a:pt x="6740" y="7476"/>
                    <a:pt x="6823" y="7488"/>
                  </a:cubicBezTo>
                  <a:cubicBezTo>
                    <a:pt x="6831" y="7489"/>
                    <a:pt x="6840" y="7490"/>
                    <a:pt x="6848" y="7490"/>
                  </a:cubicBezTo>
                  <a:cubicBezTo>
                    <a:pt x="6923" y="7490"/>
                    <a:pt x="6991" y="7444"/>
                    <a:pt x="7002" y="7369"/>
                  </a:cubicBezTo>
                  <a:cubicBezTo>
                    <a:pt x="7109" y="6905"/>
                    <a:pt x="7109" y="6702"/>
                    <a:pt x="7204" y="5666"/>
                  </a:cubicBezTo>
                  <a:lnTo>
                    <a:pt x="9288" y="3583"/>
                  </a:lnTo>
                  <a:cubicBezTo>
                    <a:pt x="9299" y="3571"/>
                    <a:pt x="9311" y="3547"/>
                    <a:pt x="9323" y="3523"/>
                  </a:cubicBezTo>
                  <a:lnTo>
                    <a:pt x="9740" y="2118"/>
                  </a:lnTo>
                  <a:lnTo>
                    <a:pt x="10240" y="416"/>
                  </a:lnTo>
                  <a:cubicBezTo>
                    <a:pt x="10303" y="194"/>
                    <a:pt x="10161" y="1"/>
                    <a:pt x="99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7712296" y="2525528"/>
              <a:ext cx="79989" cy="60954"/>
            </a:xfrm>
            <a:custGeom>
              <a:rect b="b" l="l" r="r" t="t"/>
              <a:pathLst>
                <a:path extrusionOk="0" h="1915" w="2513">
                  <a:moveTo>
                    <a:pt x="842" y="0"/>
                  </a:moveTo>
                  <a:cubicBezTo>
                    <a:pt x="823" y="0"/>
                    <a:pt x="804" y="3"/>
                    <a:pt x="786" y="9"/>
                  </a:cubicBezTo>
                  <a:cubicBezTo>
                    <a:pt x="167" y="295"/>
                    <a:pt x="0" y="1129"/>
                    <a:pt x="488" y="1617"/>
                  </a:cubicBezTo>
                  <a:cubicBezTo>
                    <a:pt x="679" y="1807"/>
                    <a:pt x="941" y="1914"/>
                    <a:pt x="1191" y="1914"/>
                  </a:cubicBezTo>
                  <a:cubicBezTo>
                    <a:pt x="2072" y="1914"/>
                    <a:pt x="2512" y="843"/>
                    <a:pt x="1893" y="224"/>
                  </a:cubicBezTo>
                  <a:cubicBezTo>
                    <a:pt x="1798" y="128"/>
                    <a:pt x="1715" y="69"/>
                    <a:pt x="1596" y="9"/>
                  </a:cubicBezTo>
                  <a:cubicBezTo>
                    <a:pt x="1575" y="3"/>
                    <a:pt x="1554" y="0"/>
                    <a:pt x="1534" y="0"/>
                  </a:cubicBezTo>
                  <a:cubicBezTo>
                    <a:pt x="1473" y="0"/>
                    <a:pt x="1420" y="27"/>
                    <a:pt x="1393" y="81"/>
                  </a:cubicBezTo>
                  <a:cubicBezTo>
                    <a:pt x="1369" y="164"/>
                    <a:pt x="1393" y="247"/>
                    <a:pt x="1476" y="283"/>
                  </a:cubicBezTo>
                  <a:cubicBezTo>
                    <a:pt x="1917" y="474"/>
                    <a:pt x="2024" y="1069"/>
                    <a:pt x="1679" y="1414"/>
                  </a:cubicBezTo>
                  <a:cubicBezTo>
                    <a:pt x="1548" y="1545"/>
                    <a:pt x="1369" y="1611"/>
                    <a:pt x="1191" y="1611"/>
                  </a:cubicBezTo>
                  <a:cubicBezTo>
                    <a:pt x="1012" y="1611"/>
                    <a:pt x="834" y="1545"/>
                    <a:pt x="703" y="1414"/>
                  </a:cubicBezTo>
                  <a:cubicBezTo>
                    <a:pt x="357" y="1069"/>
                    <a:pt x="464" y="486"/>
                    <a:pt x="905" y="283"/>
                  </a:cubicBezTo>
                  <a:cubicBezTo>
                    <a:pt x="976" y="247"/>
                    <a:pt x="1012" y="164"/>
                    <a:pt x="976" y="81"/>
                  </a:cubicBezTo>
                  <a:cubicBezTo>
                    <a:pt x="959" y="27"/>
                    <a:pt x="900" y="0"/>
                    <a:pt x="8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5"/>
          <p:cNvSpPr txBox="1"/>
          <p:nvPr>
            <p:ph idx="8" type="ctrTitle"/>
          </p:nvPr>
        </p:nvSpPr>
        <p:spPr>
          <a:xfrm>
            <a:off x="621625" y="411675"/>
            <a:ext cx="794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CHALLENGES &amp; LEARNINGS</a:t>
            </a:r>
            <a:endParaRPr sz="3000"/>
          </a:p>
        </p:txBody>
      </p:sp>
      <p:sp>
        <p:nvSpPr>
          <p:cNvPr id="715" name="Google Shape;715;p35"/>
          <p:cNvSpPr txBox="1"/>
          <p:nvPr>
            <p:ph type="ctrTitle"/>
          </p:nvPr>
        </p:nvSpPr>
        <p:spPr>
          <a:xfrm>
            <a:off x="931225" y="2074875"/>
            <a:ext cx="4962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Insufficient</a:t>
            </a:r>
            <a:r>
              <a:rPr lang="en" sz="16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 &amp; </a:t>
            </a:r>
            <a:r>
              <a:rPr lang="en" sz="16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imbalanced</a:t>
            </a:r>
            <a:r>
              <a:rPr lang="en" sz="16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 data</a:t>
            </a:r>
            <a:endParaRPr sz="1600">
              <a:solidFill>
                <a:schemeClr val="accent6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Choice of target : Heart attack Risk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16" name="Google Shape;716;p35"/>
          <p:cNvSpPr txBox="1"/>
          <p:nvPr>
            <p:ph type="ctrTitle"/>
          </p:nvPr>
        </p:nvSpPr>
        <p:spPr>
          <a:xfrm>
            <a:off x="881075" y="1202525"/>
            <a:ext cx="5012100" cy="32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Key-learnings</a:t>
            </a:r>
            <a:r>
              <a:rPr lang="en"/>
              <a:t>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⇒ </a:t>
            </a:r>
            <a:r>
              <a:rPr lang="en" sz="17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not biasing the data (see fig)</a:t>
            </a:r>
            <a:endParaRPr sz="1700">
              <a:solidFill>
                <a:schemeClr val="accent6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⇒ look at </a:t>
            </a:r>
            <a:r>
              <a:rPr i="1" lang="en" sz="17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all</a:t>
            </a:r>
            <a:r>
              <a:rPr lang="en" sz="17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 the indicators</a:t>
            </a:r>
            <a:endParaRPr sz="1700">
              <a:solidFill>
                <a:schemeClr val="accent6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⇒ do a more </a:t>
            </a:r>
            <a:r>
              <a:rPr lang="en" sz="17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systematical</a:t>
            </a:r>
            <a:r>
              <a:rPr lang="en" sz="17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 approach</a:t>
            </a:r>
            <a:endParaRPr sz="1700">
              <a:solidFill>
                <a:schemeClr val="accent6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⇒ be more organized</a:t>
            </a:r>
            <a:endParaRPr sz="1700">
              <a:solidFill>
                <a:schemeClr val="accent6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⇒ no magic model :)</a:t>
            </a:r>
            <a:endParaRPr sz="1700">
              <a:solidFill>
                <a:schemeClr val="accent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7" name="Google Shape;71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35"/>
          <p:cNvGrpSpPr/>
          <p:nvPr/>
        </p:nvGrpSpPr>
        <p:grpSpPr>
          <a:xfrm>
            <a:off x="250700" y="515309"/>
            <a:ext cx="370930" cy="370549"/>
            <a:chOff x="2497275" y="2744159"/>
            <a:chExt cx="370930" cy="370549"/>
          </a:xfrm>
        </p:grpSpPr>
        <p:sp>
          <p:nvSpPr>
            <p:cNvPr id="719" name="Google Shape;719;p35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25" name="Google Shape;725;p35"/>
          <p:cNvPicPr preferRelativeResize="0"/>
          <p:nvPr/>
        </p:nvPicPr>
        <p:blipFill rotWithShape="1">
          <a:blip r:embed="rId3">
            <a:alphaModFix/>
          </a:blip>
          <a:srcRect b="65011" l="56642" r="26148" t="1284"/>
          <a:stretch/>
        </p:blipFill>
        <p:spPr>
          <a:xfrm>
            <a:off x="5742037" y="1443300"/>
            <a:ext cx="3209636" cy="252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6"/>
          <p:cNvSpPr txBox="1"/>
          <p:nvPr>
            <p:ph idx="8" type="ctrTitle"/>
          </p:nvPr>
        </p:nvSpPr>
        <p:spPr>
          <a:xfrm>
            <a:off x="621625" y="411675"/>
            <a:ext cx="794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FUTURE WORK &amp; IMPROVEMENTS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731" name="Google Shape;731;p36"/>
          <p:cNvSpPr txBox="1"/>
          <p:nvPr>
            <p:ph type="ctrTitle"/>
          </p:nvPr>
        </p:nvSpPr>
        <p:spPr>
          <a:xfrm>
            <a:off x="978850" y="2282850"/>
            <a:ext cx="4962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Areas for future research</a:t>
            </a:r>
            <a:r>
              <a:rPr b="1" lang="en" sz="2300"/>
              <a:t> :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⇒ acquire more data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⇒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reliability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of the dataset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32" name="Google Shape;73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3" name="Google Shape;733;p36"/>
          <p:cNvGrpSpPr/>
          <p:nvPr/>
        </p:nvGrpSpPr>
        <p:grpSpPr>
          <a:xfrm>
            <a:off x="285438" y="532856"/>
            <a:ext cx="336188" cy="335425"/>
            <a:chOff x="2302788" y="1505981"/>
            <a:chExt cx="336188" cy="335425"/>
          </a:xfrm>
        </p:grpSpPr>
        <p:sp>
          <p:nvSpPr>
            <p:cNvPr id="734" name="Google Shape;734;p36"/>
            <p:cNvSpPr/>
            <p:nvPr/>
          </p:nvSpPr>
          <p:spPr>
            <a:xfrm>
              <a:off x="2302788" y="1505981"/>
              <a:ext cx="336188" cy="335425"/>
            </a:xfrm>
            <a:custGeom>
              <a:rect b="b" l="l" r="r" t="t"/>
              <a:pathLst>
                <a:path extrusionOk="0" h="10538" w="10562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327806" y="1530618"/>
              <a:ext cx="287266" cy="286916"/>
            </a:xfrm>
            <a:custGeom>
              <a:rect b="b" l="l" r="r" t="t"/>
              <a:pathLst>
                <a:path extrusionOk="0" h="9014" w="9025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352061" y="1669333"/>
              <a:ext cx="16679" cy="9485"/>
            </a:xfrm>
            <a:custGeom>
              <a:rect b="b" l="l" r="r" t="t"/>
              <a:pathLst>
                <a:path extrusionOk="0" h="298" w="524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466871" y="1554490"/>
              <a:ext cx="123946" cy="124328"/>
            </a:xfrm>
            <a:custGeom>
              <a:rect b="b" l="l" r="r" t="t"/>
              <a:pathLst>
                <a:path extrusionOk="0" h="3906" w="3894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466107" y="1776950"/>
              <a:ext cx="9517" cy="16711"/>
            </a:xfrm>
            <a:custGeom>
              <a:rect b="b" l="l" r="r" t="t"/>
              <a:pathLst>
                <a:path extrusionOk="0" h="52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384272" y="1587944"/>
              <a:ext cx="16329" cy="15087"/>
            </a:xfrm>
            <a:custGeom>
              <a:rect b="b" l="l" r="r" t="t"/>
              <a:pathLst>
                <a:path extrusionOk="0" h="474" w="513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2541544" y="1745216"/>
              <a:ext cx="15565" cy="15087"/>
            </a:xfrm>
            <a:custGeom>
              <a:rect b="b" l="l" r="r" t="t"/>
              <a:pathLst>
                <a:path extrusionOk="0" h="474" w="489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2541544" y="1587944"/>
              <a:ext cx="16329" cy="15087"/>
            </a:xfrm>
            <a:custGeom>
              <a:rect b="b" l="l" r="r" t="t"/>
              <a:pathLst>
                <a:path extrusionOk="0" h="474" w="513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2384654" y="1744452"/>
              <a:ext cx="15947" cy="15469"/>
            </a:xfrm>
            <a:custGeom>
              <a:rect b="b" l="l" r="r" t="t"/>
              <a:pathLst>
                <a:path extrusionOk="0" h="486" w="501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2360018" y="1624548"/>
              <a:ext cx="18207" cy="12605"/>
            </a:xfrm>
            <a:custGeom>
              <a:rect b="b" l="l" r="r" t="t"/>
              <a:pathLst>
                <a:path extrusionOk="0" h="396" w="572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2564271" y="1711126"/>
              <a:ext cx="17475" cy="12796"/>
            </a:xfrm>
            <a:custGeom>
              <a:rect b="b" l="l" r="r" t="t"/>
              <a:pathLst>
                <a:path extrusionOk="0" h="402" w="549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2507805" y="1563912"/>
              <a:ext cx="14069" cy="16392"/>
            </a:xfrm>
            <a:custGeom>
              <a:rect b="b" l="l" r="r" t="t"/>
              <a:pathLst>
                <a:path extrusionOk="0" h="515" w="442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2420654" y="1767974"/>
              <a:ext cx="14419" cy="16583"/>
            </a:xfrm>
            <a:custGeom>
              <a:rect b="b" l="l" r="r" t="t"/>
              <a:pathLst>
                <a:path extrusionOk="0" h="521" w="453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2422532" y="1562448"/>
              <a:ext cx="14451" cy="17093"/>
            </a:xfrm>
            <a:custGeom>
              <a:rect b="b" l="l" r="r" t="t"/>
              <a:pathLst>
                <a:path extrusionOk="0" h="537" w="454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2505545" y="1768770"/>
              <a:ext cx="14037" cy="16552"/>
            </a:xfrm>
            <a:custGeom>
              <a:rect b="b" l="l" r="r" t="t"/>
              <a:pathLst>
                <a:path extrusionOk="0" h="520" w="441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2565417" y="1625885"/>
              <a:ext cx="17825" cy="13146"/>
            </a:xfrm>
            <a:custGeom>
              <a:rect b="b" l="l" r="r" t="t"/>
              <a:pathLst>
                <a:path extrusionOk="0" h="413" w="56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2359254" y="1709312"/>
              <a:ext cx="17825" cy="12732"/>
            </a:xfrm>
            <a:custGeom>
              <a:rect b="b" l="l" r="r" t="t"/>
              <a:pathLst>
                <a:path extrusionOk="0" h="400" w="56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7"/>
          <p:cNvSpPr txBox="1"/>
          <p:nvPr>
            <p:ph type="ctrTitle"/>
          </p:nvPr>
        </p:nvSpPr>
        <p:spPr>
          <a:xfrm>
            <a:off x="3044100" y="348587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ARISTOTLE - </a:t>
            </a:r>
            <a:r>
              <a:rPr i="1" lang="en"/>
              <a:t>Politics</a:t>
            </a:r>
            <a:endParaRPr i="1"/>
          </a:p>
        </p:txBody>
      </p:sp>
      <p:sp>
        <p:nvSpPr>
          <p:cNvPr id="756" name="Google Shape;756;p37"/>
          <p:cNvSpPr txBox="1"/>
          <p:nvPr>
            <p:ph idx="1" type="subTitle"/>
          </p:nvPr>
        </p:nvSpPr>
        <p:spPr>
          <a:xfrm>
            <a:off x="2332950" y="1783975"/>
            <a:ext cx="4478100" cy="17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“"It is possible that the many, though not individually good men, yet when they come together may be better, not individually but collectively, than those who are so [...]”</a:t>
            </a:r>
            <a:endParaRPr sz="2400"/>
          </a:p>
        </p:txBody>
      </p:sp>
      <p:sp>
        <p:nvSpPr>
          <p:cNvPr id="757" name="Google Shape;75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8" name="Google Shape;758;p37"/>
          <p:cNvSpPr txBox="1"/>
          <p:nvPr>
            <p:ph idx="4294967295" type="ctrTitle"/>
          </p:nvPr>
        </p:nvSpPr>
        <p:spPr>
          <a:xfrm>
            <a:off x="598200" y="423575"/>
            <a:ext cx="794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THE WISDOM OF THE CROWD</a:t>
            </a:r>
            <a:endParaRPr>
              <a:solidFill>
                <a:srgbClr val="00FFFF"/>
              </a:solidFill>
            </a:endParaRPr>
          </a:p>
        </p:txBody>
      </p:sp>
      <p:grpSp>
        <p:nvGrpSpPr>
          <p:cNvPr id="759" name="Google Shape;759;p37"/>
          <p:cNvGrpSpPr/>
          <p:nvPr/>
        </p:nvGrpSpPr>
        <p:grpSpPr>
          <a:xfrm>
            <a:off x="315829" y="613167"/>
            <a:ext cx="282364" cy="198619"/>
            <a:chOff x="7077129" y="2512542"/>
            <a:chExt cx="282364" cy="198619"/>
          </a:xfrm>
        </p:grpSpPr>
        <p:sp>
          <p:nvSpPr>
            <p:cNvPr id="760" name="Google Shape;760;p37"/>
            <p:cNvSpPr/>
            <p:nvPr/>
          </p:nvSpPr>
          <p:spPr>
            <a:xfrm>
              <a:off x="7304872" y="2551533"/>
              <a:ext cx="25050" cy="19416"/>
            </a:xfrm>
            <a:custGeom>
              <a:rect b="b" l="l" r="r" t="t"/>
              <a:pathLst>
                <a:path extrusionOk="0" h="610" w="787">
                  <a:moveTo>
                    <a:pt x="166" y="1"/>
                  </a:moveTo>
                  <a:cubicBezTo>
                    <a:pt x="119" y="1"/>
                    <a:pt x="72" y="27"/>
                    <a:pt x="48" y="73"/>
                  </a:cubicBezTo>
                  <a:cubicBezTo>
                    <a:pt x="1" y="133"/>
                    <a:pt x="13" y="216"/>
                    <a:pt x="84" y="264"/>
                  </a:cubicBezTo>
                  <a:cubicBezTo>
                    <a:pt x="239" y="371"/>
                    <a:pt x="382" y="478"/>
                    <a:pt x="549" y="573"/>
                  </a:cubicBezTo>
                  <a:cubicBezTo>
                    <a:pt x="584" y="597"/>
                    <a:pt x="608" y="609"/>
                    <a:pt x="620" y="609"/>
                  </a:cubicBezTo>
                  <a:cubicBezTo>
                    <a:pt x="668" y="609"/>
                    <a:pt x="715" y="597"/>
                    <a:pt x="739" y="550"/>
                  </a:cubicBezTo>
                  <a:cubicBezTo>
                    <a:pt x="787" y="490"/>
                    <a:pt x="775" y="395"/>
                    <a:pt x="703" y="359"/>
                  </a:cubicBezTo>
                  <a:cubicBezTo>
                    <a:pt x="537" y="240"/>
                    <a:pt x="382" y="133"/>
                    <a:pt x="239" y="26"/>
                  </a:cubicBezTo>
                  <a:cubicBezTo>
                    <a:pt x="218" y="9"/>
                    <a:pt x="192" y="1"/>
                    <a:pt x="1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7129043" y="2512542"/>
              <a:ext cx="164879" cy="42875"/>
            </a:xfrm>
            <a:custGeom>
              <a:rect b="b" l="l" r="r" t="t"/>
              <a:pathLst>
                <a:path extrusionOk="0" h="1347" w="5180">
                  <a:moveTo>
                    <a:pt x="2798" y="1"/>
                  </a:moveTo>
                  <a:cubicBezTo>
                    <a:pt x="2120" y="1"/>
                    <a:pt x="1227" y="358"/>
                    <a:pt x="96" y="1084"/>
                  </a:cubicBezTo>
                  <a:cubicBezTo>
                    <a:pt x="36" y="1132"/>
                    <a:pt x="0" y="1215"/>
                    <a:pt x="48" y="1286"/>
                  </a:cubicBezTo>
                  <a:cubicBezTo>
                    <a:pt x="72" y="1322"/>
                    <a:pt x="119" y="1346"/>
                    <a:pt x="167" y="1346"/>
                  </a:cubicBezTo>
                  <a:cubicBezTo>
                    <a:pt x="191" y="1346"/>
                    <a:pt x="215" y="1346"/>
                    <a:pt x="238" y="1322"/>
                  </a:cubicBezTo>
                  <a:cubicBezTo>
                    <a:pt x="1322" y="620"/>
                    <a:pt x="2179" y="286"/>
                    <a:pt x="2798" y="286"/>
                  </a:cubicBezTo>
                  <a:cubicBezTo>
                    <a:pt x="3346" y="286"/>
                    <a:pt x="4060" y="536"/>
                    <a:pt x="4953" y="1072"/>
                  </a:cubicBezTo>
                  <a:cubicBezTo>
                    <a:pt x="4973" y="1088"/>
                    <a:pt x="4996" y="1094"/>
                    <a:pt x="5019" y="1094"/>
                  </a:cubicBezTo>
                  <a:cubicBezTo>
                    <a:pt x="5069" y="1094"/>
                    <a:pt x="5124" y="1065"/>
                    <a:pt x="5156" y="1025"/>
                  </a:cubicBezTo>
                  <a:cubicBezTo>
                    <a:pt x="5180" y="965"/>
                    <a:pt x="5168" y="882"/>
                    <a:pt x="5108" y="834"/>
                  </a:cubicBezTo>
                  <a:cubicBezTo>
                    <a:pt x="4156" y="274"/>
                    <a:pt x="3406" y="1"/>
                    <a:pt x="2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7077129" y="2536796"/>
              <a:ext cx="282364" cy="174365"/>
            </a:xfrm>
            <a:custGeom>
              <a:rect b="b" l="l" r="r" t="t"/>
              <a:pathLst>
                <a:path extrusionOk="0" h="5478" w="8871">
                  <a:moveTo>
                    <a:pt x="4429" y="263"/>
                  </a:moveTo>
                  <a:cubicBezTo>
                    <a:pt x="5572" y="263"/>
                    <a:pt x="7858" y="2048"/>
                    <a:pt x="8525" y="2608"/>
                  </a:cubicBezTo>
                  <a:cubicBezTo>
                    <a:pt x="8573" y="2632"/>
                    <a:pt x="8585" y="2680"/>
                    <a:pt x="8585" y="2739"/>
                  </a:cubicBezTo>
                  <a:cubicBezTo>
                    <a:pt x="8585" y="2799"/>
                    <a:pt x="8549" y="2846"/>
                    <a:pt x="8525" y="2870"/>
                  </a:cubicBezTo>
                  <a:cubicBezTo>
                    <a:pt x="7858" y="3418"/>
                    <a:pt x="5572" y="5204"/>
                    <a:pt x="4429" y="5204"/>
                  </a:cubicBezTo>
                  <a:cubicBezTo>
                    <a:pt x="3286" y="5204"/>
                    <a:pt x="1012" y="3418"/>
                    <a:pt x="334" y="2870"/>
                  </a:cubicBezTo>
                  <a:cubicBezTo>
                    <a:pt x="298" y="2846"/>
                    <a:pt x="274" y="2799"/>
                    <a:pt x="274" y="2739"/>
                  </a:cubicBezTo>
                  <a:cubicBezTo>
                    <a:pt x="274" y="2691"/>
                    <a:pt x="310" y="2632"/>
                    <a:pt x="334" y="2608"/>
                  </a:cubicBezTo>
                  <a:cubicBezTo>
                    <a:pt x="1012" y="2048"/>
                    <a:pt x="3286" y="263"/>
                    <a:pt x="4429" y="263"/>
                  </a:cubicBezTo>
                  <a:close/>
                  <a:moveTo>
                    <a:pt x="4429" y="1"/>
                  </a:moveTo>
                  <a:cubicBezTo>
                    <a:pt x="3227" y="1"/>
                    <a:pt x="1036" y="1679"/>
                    <a:pt x="155" y="2394"/>
                  </a:cubicBezTo>
                  <a:cubicBezTo>
                    <a:pt x="48" y="2489"/>
                    <a:pt x="0" y="2608"/>
                    <a:pt x="0" y="2739"/>
                  </a:cubicBezTo>
                  <a:cubicBezTo>
                    <a:pt x="0" y="2870"/>
                    <a:pt x="60" y="3001"/>
                    <a:pt x="155" y="3084"/>
                  </a:cubicBezTo>
                  <a:cubicBezTo>
                    <a:pt x="1036" y="3811"/>
                    <a:pt x="3227" y="5477"/>
                    <a:pt x="4429" y="5477"/>
                  </a:cubicBezTo>
                  <a:cubicBezTo>
                    <a:pt x="5632" y="5477"/>
                    <a:pt x="7823" y="3799"/>
                    <a:pt x="8704" y="3084"/>
                  </a:cubicBezTo>
                  <a:cubicBezTo>
                    <a:pt x="8811" y="2989"/>
                    <a:pt x="8858" y="2870"/>
                    <a:pt x="8858" y="2739"/>
                  </a:cubicBezTo>
                  <a:cubicBezTo>
                    <a:pt x="8870" y="2608"/>
                    <a:pt x="8811" y="2489"/>
                    <a:pt x="8704" y="2394"/>
                  </a:cubicBezTo>
                  <a:cubicBezTo>
                    <a:pt x="7823" y="1667"/>
                    <a:pt x="5632" y="1"/>
                    <a:pt x="4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7153680" y="2560255"/>
              <a:ext cx="129230" cy="127129"/>
            </a:xfrm>
            <a:custGeom>
              <a:rect b="b" l="l" r="r" t="t"/>
              <a:pathLst>
                <a:path extrusionOk="0" h="3994" w="4060">
                  <a:moveTo>
                    <a:pt x="2016" y="1"/>
                  </a:moveTo>
                  <a:cubicBezTo>
                    <a:pt x="1995" y="1"/>
                    <a:pt x="1974" y="1"/>
                    <a:pt x="1953" y="2"/>
                  </a:cubicBezTo>
                  <a:cubicBezTo>
                    <a:pt x="905" y="38"/>
                    <a:pt x="48" y="883"/>
                    <a:pt x="12" y="1943"/>
                  </a:cubicBezTo>
                  <a:cubicBezTo>
                    <a:pt x="0" y="2466"/>
                    <a:pt x="179" y="2955"/>
                    <a:pt x="488" y="3312"/>
                  </a:cubicBezTo>
                  <a:cubicBezTo>
                    <a:pt x="518" y="3341"/>
                    <a:pt x="557" y="3356"/>
                    <a:pt x="596" y="3356"/>
                  </a:cubicBezTo>
                  <a:cubicBezTo>
                    <a:pt x="634" y="3356"/>
                    <a:pt x="673" y="3341"/>
                    <a:pt x="703" y="3312"/>
                  </a:cubicBezTo>
                  <a:cubicBezTo>
                    <a:pt x="750" y="3264"/>
                    <a:pt x="762" y="3181"/>
                    <a:pt x="703" y="3121"/>
                  </a:cubicBezTo>
                  <a:cubicBezTo>
                    <a:pt x="429" y="2788"/>
                    <a:pt x="274" y="2371"/>
                    <a:pt x="286" y="1907"/>
                  </a:cubicBezTo>
                  <a:cubicBezTo>
                    <a:pt x="334" y="1038"/>
                    <a:pt x="1048" y="311"/>
                    <a:pt x="1917" y="276"/>
                  </a:cubicBezTo>
                  <a:cubicBezTo>
                    <a:pt x="1945" y="274"/>
                    <a:pt x="1973" y="274"/>
                    <a:pt x="2001" y="274"/>
                  </a:cubicBezTo>
                  <a:cubicBezTo>
                    <a:pt x="2963" y="274"/>
                    <a:pt x="3750" y="1065"/>
                    <a:pt x="3727" y="2026"/>
                  </a:cubicBezTo>
                  <a:cubicBezTo>
                    <a:pt x="3703" y="2943"/>
                    <a:pt x="2965" y="3681"/>
                    <a:pt x="2060" y="3717"/>
                  </a:cubicBezTo>
                  <a:cubicBezTo>
                    <a:pt x="2037" y="3717"/>
                    <a:pt x="2014" y="3718"/>
                    <a:pt x="1991" y="3718"/>
                  </a:cubicBezTo>
                  <a:cubicBezTo>
                    <a:pt x="1695" y="3718"/>
                    <a:pt x="1411" y="3646"/>
                    <a:pt x="1179" y="3502"/>
                  </a:cubicBezTo>
                  <a:cubicBezTo>
                    <a:pt x="1159" y="3494"/>
                    <a:pt x="1139" y="3490"/>
                    <a:pt x="1120" y="3490"/>
                  </a:cubicBezTo>
                  <a:cubicBezTo>
                    <a:pt x="1081" y="3490"/>
                    <a:pt x="1044" y="3506"/>
                    <a:pt x="1012" y="3538"/>
                  </a:cubicBezTo>
                  <a:cubicBezTo>
                    <a:pt x="953" y="3586"/>
                    <a:pt x="965" y="3717"/>
                    <a:pt x="1048" y="3752"/>
                  </a:cubicBezTo>
                  <a:cubicBezTo>
                    <a:pt x="1315" y="3902"/>
                    <a:pt x="1611" y="3994"/>
                    <a:pt x="1928" y="3994"/>
                  </a:cubicBezTo>
                  <a:cubicBezTo>
                    <a:pt x="1964" y="3994"/>
                    <a:pt x="2000" y="3993"/>
                    <a:pt x="2036" y="3990"/>
                  </a:cubicBezTo>
                  <a:cubicBezTo>
                    <a:pt x="3096" y="3967"/>
                    <a:pt x="3965" y="3121"/>
                    <a:pt x="4001" y="2062"/>
                  </a:cubicBezTo>
                  <a:cubicBezTo>
                    <a:pt x="4059" y="939"/>
                    <a:pt x="3142" y="1"/>
                    <a:pt x="20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7183982" y="2590239"/>
              <a:ext cx="68244" cy="6824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32" y="989"/>
                    <a:pt x="2072" y="929"/>
                    <a:pt x="2001" y="929"/>
                  </a:cubicBezTo>
                  <a:cubicBezTo>
                    <a:pt x="1918" y="929"/>
                    <a:pt x="1858" y="989"/>
                    <a:pt x="1858" y="1060"/>
                  </a:cubicBezTo>
                  <a:cubicBezTo>
                    <a:pt x="1858" y="1489"/>
                    <a:pt x="1501" y="1846"/>
                    <a:pt x="1072" y="1846"/>
                  </a:cubicBezTo>
                  <a:cubicBezTo>
                    <a:pt x="644" y="1846"/>
                    <a:pt x="287" y="1489"/>
                    <a:pt x="287" y="1060"/>
                  </a:cubicBezTo>
                  <a:cubicBezTo>
                    <a:pt x="287" y="620"/>
                    <a:pt x="644" y="262"/>
                    <a:pt x="1072" y="262"/>
                  </a:cubicBezTo>
                  <a:cubicBezTo>
                    <a:pt x="1144" y="262"/>
                    <a:pt x="1203" y="215"/>
                    <a:pt x="1203" y="131"/>
                  </a:cubicBezTo>
                  <a:cubicBezTo>
                    <a:pt x="1203" y="60"/>
                    <a:pt x="1144" y="0"/>
                    <a:pt x="1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7225297" y="2595904"/>
              <a:ext cx="20880" cy="20880"/>
            </a:xfrm>
            <a:custGeom>
              <a:rect b="b" l="l" r="r" t="t"/>
              <a:pathLst>
                <a:path extrusionOk="0" h="656" w="656"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cubicBezTo>
                    <a:pt x="1" y="513"/>
                    <a:pt x="143" y="656"/>
                    <a:pt x="322" y="656"/>
                  </a:cubicBezTo>
                  <a:cubicBezTo>
                    <a:pt x="501" y="656"/>
                    <a:pt x="655" y="513"/>
                    <a:pt x="655" y="334"/>
                  </a:cubicBezTo>
                  <a:cubicBezTo>
                    <a:pt x="655" y="132"/>
                    <a:pt x="501" y="1"/>
                    <a:pt x="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8"/>
          <p:cNvSpPr txBox="1"/>
          <p:nvPr>
            <p:ph type="title"/>
          </p:nvPr>
        </p:nvSpPr>
        <p:spPr>
          <a:xfrm>
            <a:off x="2471138" y="888600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771" name="Google Shape;771;p38"/>
          <p:cNvSpPr txBox="1"/>
          <p:nvPr>
            <p:ph idx="1" type="subTitle"/>
          </p:nvPr>
        </p:nvSpPr>
        <p:spPr>
          <a:xfrm>
            <a:off x="2968975" y="2086825"/>
            <a:ext cx="29604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Do you have any questions? :)</a:t>
            </a:r>
            <a:endParaRPr/>
          </a:p>
        </p:txBody>
      </p:sp>
      <p:sp>
        <p:nvSpPr>
          <p:cNvPr id="772" name="Google Shape;772;p38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38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774" name="Google Shape;774;p3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38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8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38"/>
          <p:cNvSpPr/>
          <p:nvPr/>
        </p:nvSpPr>
        <p:spPr>
          <a:xfrm>
            <a:off x="3065513" y="274333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8"/>
          <p:cNvSpPr/>
          <p:nvPr/>
        </p:nvSpPr>
        <p:spPr>
          <a:xfrm>
            <a:off x="3848226" y="274333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38"/>
          <p:cNvGrpSpPr/>
          <p:nvPr/>
        </p:nvGrpSpPr>
        <p:grpSpPr>
          <a:xfrm>
            <a:off x="3923607" y="2774736"/>
            <a:ext cx="264813" cy="352693"/>
            <a:chOff x="6703732" y="3346936"/>
            <a:chExt cx="264813" cy="352693"/>
          </a:xfrm>
        </p:grpSpPr>
        <p:sp>
          <p:nvSpPr>
            <p:cNvPr id="783" name="Google Shape;783;p38"/>
            <p:cNvSpPr/>
            <p:nvPr/>
          </p:nvSpPr>
          <p:spPr>
            <a:xfrm>
              <a:off x="6797283" y="3468777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63272" y="3468777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814231" y="3507712"/>
              <a:ext cx="43433" cy="15777"/>
            </a:xfrm>
            <a:custGeom>
              <a:rect b="b" l="l" r="r" t="t"/>
              <a:pathLst>
                <a:path extrusionOk="0" h="498" w="1371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6902143" y="3489876"/>
              <a:ext cx="32" cy="412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6703732" y="3346936"/>
              <a:ext cx="264813" cy="352693"/>
            </a:xfrm>
            <a:custGeom>
              <a:rect b="b" l="l" r="r" t="t"/>
              <a:pathLst>
                <a:path extrusionOk="0" h="11133" w="8359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38"/>
          <p:cNvGrpSpPr/>
          <p:nvPr/>
        </p:nvGrpSpPr>
        <p:grpSpPr>
          <a:xfrm>
            <a:off x="3137637" y="2777670"/>
            <a:ext cx="271244" cy="346801"/>
            <a:chOff x="4899999" y="2882095"/>
            <a:chExt cx="271244" cy="346801"/>
          </a:xfrm>
        </p:grpSpPr>
        <p:sp>
          <p:nvSpPr>
            <p:cNvPr id="789" name="Google Shape;789;p38"/>
            <p:cNvSpPr/>
            <p:nvPr/>
          </p:nvSpPr>
          <p:spPr>
            <a:xfrm>
              <a:off x="4899999" y="2882095"/>
              <a:ext cx="271244" cy="346801"/>
            </a:xfrm>
            <a:custGeom>
              <a:rect b="b" l="l" r="r" t="t"/>
              <a:pathLst>
                <a:path extrusionOk="0" h="10947" w="8562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090491" y="3141364"/>
              <a:ext cx="10581" cy="86391"/>
            </a:xfrm>
            <a:custGeom>
              <a:rect b="b" l="l" r="r" t="t"/>
              <a:pathLst>
                <a:path extrusionOk="0" h="2727" w="334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031281" y="3152294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031281" y="3217555"/>
              <a:ext cx="10201" cy="10201"/>
            </a:xfrm>
            <a:custGeom>
              <a:rect b="b" l="l" r="r" t="t"/>
              <a:pathLst>
                <a:path extrusionOk="0" h="322" w="32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5031281" y="3184734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4998841" y="2995763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5063721" y="2995763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4993550" y="2979163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5058051" y="2979163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007141" y="3025574"/>
              <a:ext cx="58481" cy="32092"/>
            </a:xfrm>
            <a:custGeom>
              <a:rect b="b" l="l" r="r" t="t"/>
              <a:pathLst>
                <a:path extrusionOk="0" h="1013" w="1846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38"/>
          <p:cNvSpPr/>
          <p:nvPr/>
        </p:nvSpPr>
        <p:spPr>
          <a:xfrm>
            <a:off x="4632787" y="274333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8"/>
          <p:cNvSpPr/>
          <p:nvPr/>
        </p:nvSpPr>
        <p:spPr>
          <a:xfrm>
            <a:off x="5417337" y="2743317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38"/>
          <p:cNvGrpSpPr/>
          <p:nvPr/>
        </p:nvGrpSpPr>
        <p:grpSpPr>
          <a:xfrm>
            <a:off x="5491087" y="2772426"/>
            <a:ext cx="279513" cy="357255"/>
            <a:chOff x="4897750" y="2415639"/>
            <a:chExt cx="279513" cy="357255"/>
          </a:xfrm>
        </p:grpSpPr>
        <p:sp>
          <p:nvSpPr>
            <p:cNvPr id="802" name="Google Shape;802;p38"/>
            <p:cNvSpPr/>
            <p:nvPr/>
          </p:nvSpPr>
          <p:spPr>
            <a:xfrm>
              <a:off x="4964119" y="2715522"/>
              <a:ext cx="10613" cy="55472"/>
            </a:xfrm>
            <a:custGeom>
              <a:rect b="b" l="l" r="r" t="t"/>
              <a:pathLst>
                <a:path extrusionOk="0" h="1751" w="335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5098031" y="2715522"/>
              <a:ext cx="10581" cy="55472"/>
            </a:xfrm>
            <a:custGeom>
              <a:rect b="b" l="l" r="r" t="t"/>
              <a:pathLst>
                <a:path extrusionOk="0" h="1751" w="33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4897750" y="2415639"/>
              <a:ext cx="279513" cy="357255"/>
            </a:xfrm>
            <a:custGeom>
              <a:rect b="b" l="l" r="r" t="t"/>
              <a:pathLst>
                <a:path extrusionOk="0" h="11277" w="8823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4997700" y="2526551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5064830" y="2526551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5013160" y="2565865"/>
              <a:ext cx="46063" cy="16157"/>
            </a:xfrm>
            <a:custGeom>
              <a:rect b="b" l="l" r="r" t="t"/>
              <a:pathLst>
                <a:path extrusionOk="0" h="510" w="1454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4992030" y="2509570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5059191" y="2509570"/>
              <a:ext cx="21511" cy="10581"/>
            </a:xfrm>
            <a:custGeom>
              <a:rect b="b" l="l" r="r" t="t"/>
              <a:pathLst>
                <a:path extrusionOk="0" h="334" w="679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8"/>
          <p:cNvGrpSpPr/>
          <p:nvPr/>
        </p:nvGrpSpPr>
        <p:grpSpPr>
          <a:xfrm>
            <a:off x="4714083" y="2774349"/>
            <a:ext cx="264433" cy="353454"/>
            <a:chOff x="8054820" y="2416399"/>
            <a:chExt cx="264433" cy="353454"/>
          </a:xfrm>
        </p:grpSpPr>
        <p:sp>
          <p:nvSpPr>
            <p:cNvPr id="811" name="Google Shape;811;p38"/>
            <p:cNvSpPr/>
            <p:nvPr/>
          </p:nvSpPr>
          <p:spPr>
            <a:xfrm>
              <a:off x="8148371" y="2538621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8214361" y="2538621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8054820" y="2416399"/>
              <a:ext cx="264433" cy="353454"/>
            </a:xfrm>
            <a:custGeom>
              <a:rect b="b" l="l" r="r" t="t"/>
              <a:pathLst>
                <a:path extrusionOk="0" h="11157" w="8347">
                  <a:moveTo>
                    <a:pt x="1703" y="5025"/>
                  </a:moveTo>
                  <a:cubicBezTo>
                    <a:pt x="1787" y="5204"/>
                    <a:pt x="1882" y="5418"/>
                    <a:pt x="1882" y="5573"/>
                  </a:cubicBezTo>
                  <a:cubicBezTo>
                    <a:pt x="1882" y="5680"/>
                    <a:pt x="1787" y="5763"/>
                    <a:pt x="1703" y="5763"/>
                  </a:cubicBezTo>
                  <a:cubicBezTo>
                    <a:pt x="1608" y="5763"/>
                    <a:pt x="1525" y="5668"/>
                    <a:pt x="1525" y="5573"/>
                  </a:cubicBezTo>
                  <a:cubicBezTo>
                    <a:pt x="1525" y="5430"/>
                    <a:pt x="1608" y="5204"/>
                    <a:pt x="1703" y="5025"/>
                  </a:cubicBezTo>
                  <a:close/>
                  <a:moveTo>
                    <a:pt x="6585" y="5025"/>
                  </a:moveTo>
                  <a:cubicBezTo>
                    <a:pt x="6668" y="5204"/>
                    <a:pt x="6763" y="5418"/>
                    <a:pt x="6763" y="5573"/>
                  </a:cubicBezTo>
                  <a:cubicBezTo>
                    <a:pt x="6763" y="5680"/>
                    <a:pt x="6668" y="5763"/>
                    <a:pt x="6585" y="5763"/>
                  </a:cubicBezTo>
                  <a:cubicBezTo>
                    <a:pt x="6490" y="5763"/>
                    <a:pt x="6406" y="5668"/>
                    <a:pt x="6406" y="5573"/>
                  </a:cubicBezTo>
                  <a:cubicBezTo>
                    <a:pt x="6406" y="5430"/>
                    <a:pt x="6490" y="5204"/>
                    <a:pt x="6585" y="5025"/>
                  </a:cubicBezTo>
                  <a:close/>
                  <a:moveTo>
                    <a:pt x="4144" y="322"/>
                  </a:moveTo>
                  <a:cubicBezTo>
                    <a:pt x="6073" y="322"/>
                    <a:pt x="7633" y="1894"/>
                    <a:pt x="7633" y="3823"/>
                  </a:cubicBezTo>
                  <a:cubicBezTo>
                    <a:pt x="7633" y="5847"/>
                    <a:pt x="6478" y="7752"/>
                    <a:pt x="6299" y="8049"/>
                  </a:cubicBezTo>
                  <a:lnTo>
                    <a:pt x="5716" y="7847"/>
                  </a:lnTo>
                  <a:cubicBezTo>
                    <a:pt x="5513" y="7764"/>
                    <a:pt x="5358" y="7561"/>
                    <a:pt x="5358" y="7335"/>
                  </a:cubicBezTo>
                  <a:lnTo>
                    <a:pt x="5358" y="6621"/>
                  </a:lnTo>
                  <a:cubicBezTo>
                    <a:pt x="5692" y="6430"/>
                    <a:pt x="5966" y="6180"/>
                    <a:pt x="6180" y="5859"/>
                  </a:cubicBezTo>
                  <a:cubicBezTo>
                    <a:pt x="6263" y="6001"/>
                    <a:pt x="6418" y="6073"/>
                    <a:pt x="6597" y="6073"/>
                  </a:cubicBezTo>
                  <a:cubicBezTo>
                    <a:pt x="6882" y="6073"/>
                    <a:pt x="7097" y="5847"/>
                    <a:pt x="7097" y="5561"/>
                  </a:cubicBezTo>
                  <a:cubicBezTo>
                    <a:pt x="7097" y="5323"/>
                    <a:pt x="6966" y="5025"/>
                    <a:pt x="6859" y="4823"/>
                  </a:cubicBezTo>
                  <a:cubicBezTo>
                    <a:pt x="7097" y="4751"/>
                    <a:pt x="7275" y="4525"/>
                    <a:pt x="7275" y="4251"/>
                  </a:cubicBezTo>
                  <a:cubicBezTo>
                    <a:pt x="7275" y="3930"/>
                    <a:pt x="7013" y="3656"/>
                    <a:pt x="6680" y="3656"/>
                  </a:cubicBezTo>
                  <a:lnTo>
                    <a:pt x="6597" y="3656"/>
                  </a:lnTo>
                  <a:cubicBezTo>
                    <a:pt x="6597" y="3656"/>
                    <a:pt x="6585" y="3656"/>
                    <a:pt x="6585" y="3644"/>
                  </a:cubicBezTo>
                  <a:lnTo>
                    <a:pt x="6585" y="3120"/>
                  </a:lnTo>
                  <a:cubicBezTo>
                    <a:pt x="6585" y="2453"/>
                    <a:pt x="6049" y="1918"/>
                    <a:pt x="5370" y="1918"/>
                  </a:cubicBezTo>
                  <a:lnTo>
                    <a:pt x="5192" y="1918"/>
                  </a:lnTo>
                  <a:cubicBezTo>
                    <a:pt x="5108" y="1918"/>
                    <a:pt x="5037" y="1989"/>
                    <a:pt x="5037" y="2084"/>
                  </a:cubicBezTo>
                  <a:cubicBezTo>
                    <a:pt x="5037" y="2168"/>
                    <a:pt x="5108" y="2251"/>
                    <a:pt x="5192" y="2251"/>
                  </a:cubicBezTo>
                  <a:lnTo>
                    <a:pt x="5370" y="2251"/>
                  </a:lnTo>
                  <a:cubicBezTo>
                    <a:pt x="5870" y="2251"/>
                    <a:pt x="6251" y="2644"/>
                    <a:pt x="6251" y="3120"/>
                  </a:cubicBezTo>
                  <a:lnTo>
                    <a:pt x="6251" y="3644"/>
                  </a:lnTo>
                  <a:cubicBezTo>
                    <a:pt x="6251" y="3823"/>
                    <a:pt x="6406" y="3989"/>
                    <a:pt x="6597" y="3989"/>
                  </a:cubicBezTo>
                  <a:lnTo>
                    <a:pt x="6680" y="3989"/>
                  </a:lnTo>
                  <a:cubicBezTo>
                    <a:pt x="6835" y="3989"/>
                    <a:pt x="6954" y="4108"/>
                    <a:pt x="6954" y="4251"/>
                  </a:cubicBezTo>
                  <a:cubicBezTo>
                    <a:pt x="6954" y="4406"/>
                    <a:pt x="6835" y="4525"/>
                    <a:pt x="6680" y="4525"/>
                  </a:cubicBezTo>
                  <a:lnTo>
                    <a:pt x="6585" y="4525"/>
                  </a:lnTo>
                  <a:lnTo>
                    <a:pt x="6585" y="4501"/>
                  </a:lnTo>
                  <a:cubicBezTo>
                    <a:pt x="6585" y="4418"/>
                    <a:pt x="6501" y="4346"/>
                    <a:pt x="6418" y="4346"/>
                  </a:cubicBezTo>
                  <a:cubicBezTo>
                    <a:pt x="6323" y="4346"/>
                    <a:pt x="6251" y="4418"/>
                    <a:pt x="6251" y="4501"/>
                  </a:cubicBezTo>
                  <a:cubicBezTo>
                    <a:pt x="6251" y="5668"/>
                    <a:pt x="5311" y="6609"/>
                    <a:pt x="4156" y="6609"/>
                  </a:cubicBezTo>
                  <a:cubicBezTo>
                    <a:pt x="2989" y="6609"/>
                    <a:pt x="2060" y="5668"/>
                    <a:pt x="2060" y="4501"/>
                  </a:cubicBezTo>
                  <a:cubicBezTo>
                    <a:pt x="2060" y="4418"/>
                    <a:pt x="1977" y="4346"/>
                    <a:pt x="1894" y="4346"/>
                  </a:cubicBezTo>
                  <a:cubicBezTo>
                    <a:pt x="1798" y="4346"/>
                    <a:pt x="1727" y="4418"/>
                    <a:pt x="1727" y="4501"/>
                  </a:cubicBezTo>
                  <a:lnTo>
                    <a:pt x="1727" y="4525"/>
                  </a:lnTo>
                  <a:lnTo>
                    <a:pt x="1620" y="4525"/>
                  </a:lnTo>
                  <a:cubicBezTo>
                    <a:pt x="1477" y="4525"/>
                    <a:pt x="1358" y="4406"/>
                    <a:pt x="1358" y="4251"/>
                  </a:cubicBezTo>
                  <a:cubicBezTo>
                    <a:pt x="1358" y="4108"/>
                    <a:pt x="1477" y="3989"/>
                    <a:pt x="1620" y="3989"/>
                  </a:cubicBezTo>
                  <a:lnTo>
                    <a:pt x="1715" y="3989"/>
                  </a:lnTo>
                  <a:cubicBezTo>
                    <a:pt x="1894" y="3989"/>
                    <a:pt x="2060" y="3835"/>
                    <a:pt x="2060" y="3644"/>
                  </a:cubicBezTo>
                  <a:lnTo>
                    <a:pt x="2060" y="3120"/>
                  </a:lnTo>
                  <a:cubicBezTo>
                    <a:pt x="2060" y="2632"/>
                    <a:pt x="2453" y="2251"/>
                    <a:pt x="2930" y="2251"/>
                  </a:cubicBezTo>
                  <a:lnTo>
                    <a:pt x="4501" y="2251"/>
                  </a:lnTo>
                  <a:cubicBezTo>
                    <a:pt x="4585" y="2251"/>
                    <a:pt x="4656" y="2168"/>
                    <a:pt x="4656" y="2084"/>
                  </a:cubicBezTo>
                  <a:cubicBezTo>
                    <a:pt x="4656" y="1989"/>
                    <a:pt x="4585" y="1918"/>
                    <a:pt x="4501" y="1918"/>
                  </a:cubicBezTo>
                  <a:lnTo>
                    <a:pt x="2930" y="1918"/>
                  </a:lnTo>
                  <a:cubicBezTo>
                    <a:pt x="2632" y="1918"/>
                    <a:pt x="2394" y="1679"/>
                    <a:pt x="2394" y="1382"/>
                  </a:cubicBezTo>
                  <a:cubicBezTo>
                    <a:pt x="2394" y="798"/>
                    <a:pt x="3025" y="322"/>
                    <a:pt x="3799" y="322"/>
                  </a:cubicBezTo>
                  <a:close/>
                  <a:moveTo>
                    <a:pt x="2084" y="1310"/>
                  </a:moveTo>
                  <a:lnTo>
                    <a:pt x="2084" y="1406"/>
                  </a:lnTo>
                  <a:cubicBezTo>
                    <a:pt x="2084" y="1679"/>
                    <a:pt x="2203" y="1918"/>
                    <a:pt x="2394" y="2084"/>
                  </a:cubicBezTo>
                  <a:cubicBezTo>
                    <a:pt x="2013" y="2275"/>
                    <a:pt x="1727" y="2692"/>
                    <a:pt x="1727" y="3156"/>
                  </a:cubicBezTo>
                  <a:lnTo>
                    <a:pt x="1727" y="3680"/>
                  </a:lnTo>
                  <a:cubicBezTo>
                    <a:pt x="1727" y="3680"/>
                    <a:pt x="1727" y="3692"/>
                    <a:pt x="1715" y="3692"/>
                  </a:cubicBezTo>
                  <a:lnTo>
                    <a:pt x="1620" y="3692"/>
                  </a:lnTo>
                  <a:cubicBezTo>
                    <a:pt x="1298" y="3692"/>
                    <a:pt x="1025" y="3954"/>
                    <a:pt x="1025" y="4287"/>
                  </a:cubicBezTo>
                  <a:cubicBezTo>
                    <a:pt x="1025" y="4549"/>
                    <a:pt x="1203" y="4775"/>
                    <a:pt x="1441" y="4847"/>
                  </a:cubicBezTo>
                  <a:cubicBezTo>
                    <a:pt x="1346" y="5037"/>
                    <a:pt x="1203" y="5335"/>
                    <a:pt x="1203" y="5597"/>
                  </a:cubicBezTo>
                  <a:cubicBezTo>
                    <a:pt x="1203" y="5870"/>
                    <a:pt x="1429" y="6097"/>
                    <a:pt x="1715" y="6097"/>
                  </a:cubicBezTo>
                  <a:cubicBezTo>
                    <a:pt x="1894" y="6097"/>
                    <a:pt x="2037" y="6013"/>
                    <a:pt x="2132" y="5894"/>
                  </a:cubicBezTo>
                  <a:cubicBezTo>
                    <a:pt x="2334" y="6204"/>
                    <a:pt x="2620" y="6466"/>
                    <a:pt x="2953" y="6656"/>
                  </a:cubicBezTo>
                  <a:lnTo>
                    <a:pt x="2953" y="7347"/>
                  </a:lnTo>
                  <a:cubicBezTo>
                    <a:pt x="2953" y="7573"/>
                    <a:pt x="2799" y="7787"/>
                    <a:pt x="2584" y="7859"/>
                  </a:cubicBezTo>
                  <a:lnTo>
                    <a:pt x="1965" y="8085"/>
                  </a:lnTo>
                  <a:cubicBezTo>
                    <a:pt x="1715" y="7621"/>
                    <a:pt x="834" y="5847"/>
                    <a:pt x="834" y="3882"/>
                  </a:cubicBezTo>
                  <a:cubicBezTo>
                    <a:pt x="834" y="3275"/>
                    <a:pt x="989" y="2727"/>
                    <a:pt x="1263" y="2227"/>
                  </a:cubicBezTo>
                  <a:cubicBezTo>
                    <a:pt x="1477" y="1870"/>
                    <a:pt x="1739" y="1560"/>
                    <a:pt x="2084" y="1310"/>
                  </a:cubicBezTo>
                  <a:close/>
                  <a:moveTo>
                    <a:pt x="3811" y="1"/>
                  </a:moveTo>
                  <a:cubicBezTo>
                    <a:pt x="3346" y="1"/>
                    <a:pt x="2918" y="132"/>
                    <a:pt x="2608" y="382"/>
                  </a:cubicBezTo>
                  <a:cubicBezTo>
                    <a:pt x="2453" y="489"/>
                    <a:pt x="2358" y="620"/>
                    <a:pt x="2263" y="763"/>
                  </a:cubicBezTo>
                  <a:cubicBezTo>
                    <a:pt x="1715" y="1084"/>
                    <a:pt x="1286" y="1537"/>
                    <a:pt x="1001" y="2037"/>
                  </a:cubicBezTo>
                  <a:cubicBezTo>
                    <a:pt x="691" y="2572"/>
                    <a:pt x="524" y="3192"/>
                    <a:pt x="524" y="3858"/>
                  </a:cubicBezTo>
                  <a:cubicBezTo>
                    <a:pt x="524" y="5108"/>
                    <a:pt x="870" y="6251"/>
                    <a:pt x="1144" y="6990"/>
                  </a:cubicBezTo>
                  <a:cubicBezTo>
                    <a:pt x="1358" y="7525"/>
                    <a:pt x="1548" y="7942"/>
                    <a:pt x="1667" y="8156"/>
                  </a:cubicBezTo>
                  <a:lnTo>
                    <a:pt x="810" y="8454"/>
                  </a:lnTo>
                  <a:cubicBezTo>
                    <a:pt x="334" y="8621"/>
                    <a:pt x="1" y="9073"/>
                    <a:pt x="1" y="9597"/>
                  </a:cubicBezTo>
                  <a:lnTo>
                    <a:pt x="1" y="10954"/>
                  </a:lnTo>
                  <a:cubicBezTo>
                    <a:pt x="1" y="11038"/>
                    <a:pt x="72" y="11121"/>
                    <a:pt x="167" y="11121"/>
                  </a:cubicBezTo>
                  <a:cubicBezTo>
                    <a:pt x="251" y="11121"/>
                    <a:pt x="322" y="11038"/>
                    <a:pt x="322" y="10954"/>
                  </a:cubicBezTo>
                  <a:lnTo>
                    <a:pt x="322" y="9633"/>
                  </a:lnTo>
                  <a:cubicBezTo>
                    <a:pt x="322" y="9252"/>
                    <a:pt x="560" y="8918"/>
                    <a:pt x="917" y="8799"/>
                  </a:cubicBezTo>
                  <a:lnTo>
                    <a:pt x="1191" y="8704"/>
                  </a:lnTo>
                  <a:cubicBezTo>
                    <a:pt x="1810" y="9561"/>
                    <a:pt x="2941" y="10097"/>
                    <a:pt x="4180" y="10097"/>
                  </a:cubicBezTo>
                  <a:cubicBezTo>
                    <a:pt x="4727" y="10097"/>
                    <a:pt x="5287" y="10002"/>
                    <a:pt x="5775" y="9788"/>
                  </a:cubicBezTo>
                  <a:cubicBezTo>
                    <a:pt x="5858" y="9764"/>
                    <a:pt x="5894" y="9657"/>
                    <a:pt x="5858" y="9585"/>
                  </a:cubicBezTo>
                  <a:cubicBezTo>
                    <a:pt x="5840" y="9512"/>
                    <a:pt x="5773" y="9481"/>
                    <a:pt x="5711" y="9481"/>
                  </a:cubicBezTo>
                  <a:cubicBezTo>
                    <a:pt x="5692" y="9481"/>
                    <a:pt x="5673" y="9484"/>
                    <a:pt x="5656" y="9490"/>
                  </a:cubicBezTo>
                  <a:cubicBezTo>
                    <a:pt x="5204" y="9680"/>
                    <a:pt x="4704" y="9788"/>
                    <a:pt x="4180" y="9788"/>
                  </a:cubicBezTo>
                  <a:cubicBezTo>
                    <a:pt x="3096" y="9788"/>
                    <a:pt x="2084" y="9347"/>
                    <a:pt x="1513" y="8609"/>
                  </a:cubicBezTo>
                  <a:lnTo>
                    <a:pt x="2727" y="8180"/>
                  </a:lnTo>
                  <a:cubicBezTo>
                    <a:pt x="3061" y="8061"/>
                    <a:pt x="3299" y="7740"/>
                    <a:pt x="3299" y="7383"/>
                  </a:cubicBezTo>
                  <a:lnTo>
                    <a:pt x="3299" y="6823"/>
                  </a:lnTo>
                  <a:cubicBezTo>
                    <a:pt x="3572" y="6930"/>
                    <a:pt x="3870" y="6990"/>
                    <a:pt x="4180" y="6990"/>
                  </a:cubicBezTo>
                  <a:cubicBezTo>
                    <a:pt x="4489" y="6990"/>
                    <a:pt x="4787" y="6930"/>
                    <a:pt x="5061" y="6823"/>
                  </a:cubicBezTo>
                  <a:lnTo>
                    <a:pt x="5061" y="7383"/>
                  </a:lnTo>
                  <a:cubicBezTo>
                    <a:pt x="5061" y="7740"/>
                    <a:pt x="5287" y="8061"/>
                    <a:pt x="5644" y="8180"/>
                  </a:cubicBezTo>
                  <a:lnTo>
                    <a:pt x="6847" y="8609"/>
                  </a:lnTo>
                  <a:cubicBezTo>
                    <a:pt x="6680" y="8823"/>
                    <a:pt x="6478" y="9014"/>
                    <a:pt x="6239" y="9180"/>
                  </a:cubicBezTo>
                  <a:cubicBezTo>
                    <a:pt x="6156" y="9228"/>
                    <a:pt x="6144" y="9323"/>
                    <a:pt x="6192" y="9407"/>
                  </a:cubicBezTo>
                  <a:cubicBezTo>
                    <a:pt x="6216" y="9442"/>
                    <a:pt x="6275" y="9478"/>
                    <a:pt x="6323" y="9478"/>
                  </a:cubicBezTo>
                  <a:cubicBezTo>
                    <a:pt x="6359" y="9478"/>
                    <a:pt x="6382" y="9466"/>
                    <a:pt x="6418" y="9442"/>
                  </a:cubicBezTo>
                  <a:cubicBezTo>
                    <a:pt x="6716" y="9240"/>
                    <a:pt x="6966" y="9002"/>
                    <a:pt x="7156" y="8716"/>
                  </a:cubicBezTo>
                  <a:lnTo>
                    <a:pt x="7430" y="8811"/>
                  </a:lnTo>
                  <a:cubicBezTo>
                    <a:pt x="7787" y="8930"/>
                    <a:pt x="8025" y="9264"/>
                    <a:pt x="8025" y="9645"/>
                  </a:cubicBezTo>
                  <a:lnTo>
                    <a:pt x="8025" y="10990"/>
                  </a:lnTo>
                  <a:cubicBezTo>
                    <a:pt x="8025" y="11085"/>
                    <a:pt x="8097" y="11157"/>
                    <a:pt x="8180" y="11157"/>
                  </a:cubicBezTo>
                  <a:cubicBezTo>
                    <a:pt x="8275" y="11157"/>
                    <a:pt x="8347" y="11085"/>
                    <a:pt x="8347" y="10990"/>
                  </a:cubicBezTo>
                  <a:lnTo>
                    <a:pt x="8347" y="9633"/>
                  </a:lnTo>
                  <a:cubicBezTo>
                    <a:pt x="8323" y="9109"/>
                    <a:pt x="7990" y="8657"/>
                    <a:pt x="7513" y="8478"/>
                  </a:cubicBezTo>
                  <a:lnTo>
                    <a:pt x="6620" y="8168"/>
                  </a:lnTo>
                  <a:cubicBezTo>
                    <a:pt x="6740" y="7978"/>
                    <a:pt x="7013" y="7525"/>
                    <a:pt x="7263" y="6918"/>
                  </a:cubicBezTo>
                  <a:cubicBezTo>
                    <a:pt x="7847" y="5561"/>
                    <a:pt x="7978" y="4489"/>
                    <a:pt x="7978" y="3823"/>
                  </a:cubicBezTo>
                  <a:cubicBezTo>
                    <a:pt x="7978" y="1703"/>
                    <a:pt x="6263" y="1"/>
                    <a:pt x="4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8164972" y="2582371"/>
              <a:ext cx="43782" cy="15492"/>
            </a:xfrm>
            <a:custGeom>
              <a:rect b="b" l="l" r="r" t="t"/>
              <a:pathLst>
                <a:path extrusionOk="0" h="489" w="1382">
                  <a:moveTo>
                    <a:pt x="179" y="0"/>
                  </a:moveTo>
                  <a:cubicBezTo>
                    <a:pt x="140" y="0"/>
                    <a:pt x="101" y="12"/>
                    <a:pt x="72" y="36"/>
                  </a:cubicBezTo>
                  <a:cubicBezTo>
                    <a:pt x="0" y="96"/>
                    <a:pt x="0" y="203"/>
                    <a:pt x="72" y="262"/>
                  </a:cubicBezTo>
                  <a:cubicBezTo>
                    <a:pt x="203" y="393"/>
                    <a:pt x="441" y="489"/>
                    <a:pt x="703" y="489"/>
                  </a:cubicBezTo>
                  <a:cubicBezTo>
                    <a:pt x="965" y="489"/>
                    <a:pt x="1191" y="393"/>
                    <a:pt x="1346" y="262"/>
                  </a:cubicBezTo>
                  <a:cubicBezTo>
                    <a:pt x="1381" y="203"/>
                    <a:pt x="1381" y="120"/>
                    <a:pt x="1322" y="36"/>
                  </a:cubicBezTo>
                  <a:cubicBezTo>
                    <a:pt x="1292" y="12"/>
                    <a:pt x="1250" y="0"/>
                    <a:pt x="1209" y="0"/>
                  </a:cubicBezTo>
                  <a:cubicBezTo>
                    <a:pt x="1167" y="0"/>
                    <a:pt x="1125" y="12"/>
                    <a:pt x="1096" y="36"/>
                  </a:cubicBezTo>
                  <a:cubicBezTo>
                    <a:pt x="1036" y="96"/>
                    <a:pt x="881" y="179"/>
                    <a:pt x="691" y="179"/>
                  </a:cubicBezTo>
                  <a:cubicBezTo>
                    <a:pt x="488" y="179"/>
                    <a:pt x="346" y="96"/>
                    <a:pt x="286" y="36"/>
                  </a:cubicBezTo>
                  <a:cubicBezTo>
                    <a:pt x="256" y="12"/>
                    <a:pt x="218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8141592" y="2519137"/>
              <a:ext cx="18501" cy="13844"/>
            </a:xfrm>
            <a:custGeom>
              <a:rect b="b" l="l" r="r" t="t"/>
              <a:pathLst>
                <a:path extrusionOk="0" h="437" w="584">
                  <a:moveTo>
                    <a:pt x="404" y="1"/>
                  </a:moveTo>
                  <a:cubicBezTo>
                    <a:pt x="381" y="1"/>
                    <a:pt x="357" y="7"/>
                    <a:pt x="333" y="20"/>
                  </a:cubicBezTo>
                  <a:lnTo>
                    <a:pt x="119" y="115"/>
                  </a:lnTo>
                  <a:cubicBezTo>
                    <a:pt x="48" y="163"/>
                    <a:pt x="0" y="258"/>
                    <a:pt x="48" y="341"/>
                  </a:cubicBezTo>
                  <a:cubicBezTo>
                    <a:pt x="71" y="401"/>
                    <a:pt x="131" y="437"/>
                    <a:pt x="191" y="437"/>
                  </a:cubicBezTo>
                  <a:cubicBezTo>
                    <a:pt x="226" y="437"/>
                    <a:pt x="238" y="437"/>
                    <a:pt x="274" y="413"/>
                  </a:cubicBezTo>
                  <a:lnTo>
                    <a:pt x="476" y="318"/>
                  </a:lnTo>
                  <a:cubicBezTo>
                    <a:pt x="548" y="270"/>
                    <a:pt x="583" y="163"/>
                    <a:pt x="548" y="91"/>
                  </a:cubicBezTo>
                  <a:cubicBezTo>
                    <a:pt x="522" y="40"/>
                    <a:pt x="465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8211731" y="2518409"/>
              <a:ext cx="18881" cy="13812"/>
            </a:xfrm>
            <a:custGeom>
              <a:rect b="b" l="l" r="r" t="t"/>
              <a:pathLst>
                <a:path extrusionOk="0" h="436" w="596">
                  <a:moveTo>
                    <a:pt x="208" y="0"/>
                  </a:moveTo>
                  <a:cubicBezTo>
                    <a:pt x="148" y="0"/>
                    <a:pt x="83" y="39"/>
                    <a:pt x="48" y="91"/>
                  </a:cubicBezTo>
                  <a:cubicBezTo>
                    <a:pt x="1" y="174"/>
                    <a:pt x="48" y="269"/>
                    <a:pt x="120" y="317"/>
                  </a:cubicBezTo>
                  <a:lnTo>
                    <a:pt x="334" y="424"/>
                  </a:lnTo>
                  <a:cubicBezTo>
                    <a:pt x="358" y="436"/>
                    <a:pt x="382" y="436"/>
                    <a:pt x="405" y="436"/>
                  </a:cubicBezTo>
                  <a:cubicBezTo>
                    <a:pt x="465" y="436"/>
                    <a:pt x="524" y="412"/>
                    <a:pt x="560" y="353"/>
                  </a:cubicBezTo>
                  <a:cubicBezTo>
                    <a:pt x="596" y="257"/>
                    <a:pt x="572" y="174"/>
                    <a:pt x="477" y="126"/>
                  </a:cubicBezTo>
                  <a:lnTo>
                    <a:pt x="274" y="19"/>
                  </a:lnTo>
                  <a:cubicBezTo>
                    <a:pt x="255" y="6"/>
                    <a:pt x="232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"/>
          <p:cNvSpPr txBox="1"/>
          <p:nvPr>
            <p:ph idx="13" type="ctrTitle"/>
          </p:nvPr>
        </p:nvSpPr>
        <p:spPr>
          <a:xfrm>
            <a:off x="6304971" y="33984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EVALUATION</a:t>
            </a:r>
            <a:endParaRPr/>
          </a:p>
        </p:txBody>
      </p:sp>
      <p:sp>
        <p:nvSpPr>
          <p:cNvPr id="485" name="Google Shape;485;p24"/>
          <p:cNvSpPr txBox="1"/>
          <p:nvPr>
            <p:ph idx="4" type="ctrTitle"/>
          </p:nvPr>
        </p:nvSpPr>
        <p:spPr>
          <a:xfrm>
            <a:off x="3667600" y="3706375"/>
            <a:ext cx="2024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&amp; SELECTION</a:t>
            </a:r>
            <a:endParaRPr/>
          </a:p>
        </p:txBody>
      </p:sp>
      <p:sp>
        <p:nvSpPr>
          <p:cNvPr id="486" name="Google Shape;486;p24"/>
          <p:cNvSpPr txBox="1"/>
          <p:nvPr>
            <p:ph type="ctrTitle"/>
          </p:nvPr>
        </p:nvSpPr>
        <p:spPr>
          <a:xfrm>
            <a:off x="901825" y="3398475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 &amp; PREPARATION</a:t>
            </a:r>
            <a:endParaRPr/>
          </a:p>
        </p:txBody>
      </p:sp>
      <p:sp>
        <p:nvSpPr>
          <p:cNvPr id="487" name="Google Shape;487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8" name="Google Shape;488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9" name="Google Shape;489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" name="Google Shape;493;p24"/>
          <p:cNvCxnSpPr>
            <a:stCxn id="490" idx="1"/>
            <a:endCxn id="48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4"/>
          <p:cNvCxnSpPr>
            <a:stCxn id="491" idx="1"/>
            <a:endCxn id="48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4"/>
          <p:cNvCxnSpPr>
            <a:stCxn id="492" idx="1"/>
            <a:endCxn id="489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500" name="Google Shape;500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507" name="Google Shape;507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2" name="Google Shape;512;p24"/>
          <p:cNvGrpSpPr/>
          <p:nvPr/>
        </p:nvGrpSpPr>
        <p:grpSpPr>
          <a:xfrm>
            <a:off x="2878470" y="399398"/>
            <a:ext cx="2952805" cy="680529"/>
            <a:chOff x="1808063" y="4294338"/>
            <a:chExt cx="3370782" cy="721817"/>
          </a:xfrm>
        </p:grpSpPr>
        <p:sp>
          <p:nvSpPr>
            <p:cNvPr id="513" name="Google Shape;513;p24"/>
            <p:cNvSpPr/>
            <p:nvPr/>
          </p:nvSpPr>
          <p:spPr>
            <a:xfrm>
              <a:off x="1906300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7DF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379503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3133137" y="4294338"/>
              <a:ext cx="721729" cy="360865"/>
            </a:xfrm>
            <a:custGeom>
              <a:rect b="b" l="l" r="r" t="t"/>
              <a:pathLst>
                <a:path extrusionOk="0" h="3951" w="7902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808063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247096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4456385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2568813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7DF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3231883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7DF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3894395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7DF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4560958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7DF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25"/>
          <p:cNvSpPr txBox="1"/>
          <p:nvPr>
            <p:ph idx="1" type="body"/>
          </p:nvPr>
        </p:nvSpPr>
        <p:spPr>
          <a:xfrm>
            <a:off x="0" y="751375"/>
            <a:ext cx="90102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</a:t>
            </a:r>
            <a:r>
              <a:rPr b="1" lang="en">
                <a:solidFill>
                  <a:schemeClr val="accent6"/>
                </a:solidFill>
              </a:rPr>
              <a:t>Heart Attack Risk Prediction</a:t>
            </a:r>
            <a:endParaRPr b="1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⇒ Machine Learning problem : </a:t>
            </a:r>
            <a:r>
              <a:rPr b="1" lang="en">
                <a:solidFill>
                  <a:schemeClr val="accent6"/>
                </a:solidFill>
              </a:rPr>
              <a:t>Classification Problem</a:t>
            </a:r>
            <a:endParaRPr b="1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⇒ </a:t>
            </a:r>
            <a:r>
              <a:rPr b="1" lang="en"/>
              <a:t>Our objective :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the heart attack risk (True or False)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 </a:t>
            </a:r>
            <a:r>
              <a:rPr lang="en" u="sng"/>
              <a:t>Recall score</a:t>
            </a:r>
            <a:r>
              <a:rPr lang="en"/>
              <a:t> (reduce the False Negative)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2ary: Increase Precision score (reduce the False Positive)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⇒ </a:t>
            </a:r>
            <a:r>
              <a:rPr b="1" lang="en"/>
              <a:t>Potential impact :</a:t>
            </a:r>
            <a:r>
              <a:rPr lang="en"/>
              <a:t> detect patients at risk as soon as possible</a:t>
            </a:r>
            <a:endParaRPr/>
          </a:p>
        </p:txBody>
      </p:sp>
      <p:sp>
        <p:nvSpPr>
          <p:cNvPr id="529" name="Google Shape;529;p25"/>
          <p:cNvSpPr txBox="1"/>
          <p:nvPr>
            <p:ph idx="4294967295" type="ctrTitle"/>
          </p:nvPr>
        </p:nvSpPr>
        <p:spPr>
          <a:xfrm>
            <a:off x="618825" y="114038"/>
            <a:ext cx="268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FF"/>
                </a:solidFill>
              </a:rPr>
              <a:t>INTRODUCTION</a:t>
            </a:r>
            <a:endParaRPr sz="3000">
              <a:solidFill>
                <a:srgbClr val="00FFFF"/>
              </a:solidFill>
            </a:endParaRPr>
          </a:p>
        </p:txBody>
      </p:sp>
      <p:grpSp>
        <p:nvGrpSpPr>
          <p:cNvPr id="530" name="Google Shape;530;p25"/>
          <p:cNvGrpSpPr/>
          <p:nvPr/>
        </p:nvGrpSpPr>
        <p:grpSpPr>
          <a:xfrm>
            <a:off x="291752" y="264390"/>
            <a:ext cx="327085" cy="277080"/>
            <a:chOff x="2770052" y="2009628"/>
            <a:chExt cx="327085" cy="277080"/>
          </a:xfrm>
        </p:grpSpPr>
        <p:sp>
          <p:nvSpPr>
            <p:cNvPr id="531" name="Google Shape;531;p25"/>
            <p:cNvSpPr/>
            <p:nvPr/>
          </p:nvSpPr>
          <p:spPr>
            <a:xfrm>
              <a:off x="2770052" y="2023537"/>
              <a:ext cx="327085" cy="263170"/>
            </a:xfrm>
            <a:custGeom>
              <a:rect b="b" l="l" r="r" t="t"/>
              <a:pathLst>
                <a:path extrusionOk="0" h="8268" w="10276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3059960" y="2009628"/>
              <a:ext cx="37177" cy="26960"/>
            </a:xfrm>
            <a:custGeom>
              <a:rect b="b" l="l" r="r" t="t"/>
              <a:pathLst>
                <a:path extrusionOk="0" h="847" w="1168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3" name="Google Shape;5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175" y="1266200"/>
            <a:ext cx="2745300" cy="15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6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 SELECTION &amp; PREPARATION</a:t>
            </a:r>
            <a:endParaRPr/>
          </a:p>
        </p:txBody>
      </p:sp>
      <p:sp>
        <p:nvSpPr>
          <p:cNvPr id="539" name="Google Shape;539;p26"/>
          <p:cNvSpPr txBox="1"/>
          <p:nvPr>
            <p:ph type="ctrTitle"/>
          </p:nvPr>
        </p:nvSpPr>
        <p:spPr>
          <a:xfrm>
            <a:off x="931225" y="989463"/>
            <a:ext cx="3320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Description of the dataset</a:t>
            </a:r>
            <a:endParaRPr b="1" sz="2000"/>
          </a:p>
        </p:txBody>
      </p:sp>
      <p:sp>
        <p:nvSpPr>
          <p:cNvPr id="540" name="Google Shape;540;p26"/>
          <p:cNvSpPr txBox="1"/>
          <p:nvPr>
            <p:ph idx="3" type="subTitle"/>
          </p:nvPr>
        </p:nvSpPr>
        <p:spPr>
          <a:xfrm>
            <a:off x="931225" y="1848350"/>
            <a:ext cx="7522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⇒ Link to our dataset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(from Kaggle) :</a:t>
            </a: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Heart Attack Prediction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⇒ </a:t>
            </a:r>
            <a:r>
              <a:rPr lang="en" sz="1800"/>
              <a:t>Characteristics : </a:t>
            </a:r>
            <a:r>
              <a:rPr lang="en" sz="1800">
                <a:solidFill>
                  <a:schemeClr val="accent6"/>
                </a:solidFill>
              </a:rPr>
              <a:t>8763 records, 26 fields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⇒ Data cleaning &amp; pre-processing: 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- </a:t>
            </a:r>
            <a:r>
              <a:rPr lang="en" sz="1800">
                <a:solidFill>
                  <a:schemeClr val="accent6"/>
                </a:solidFill>
              </a:rPr>
              <a:t>data clean </a:t>
            </a:r>
            <a:r>
              <a:rPr lang="en" sz="1800">
                <a:solidFill>
                  <a:schemeClr val="accent6"/>
                </a:solidFill>
              </a:rPr>
              <a:t>with no null value nor</a:t>
            </a:r>
            <a:r>
              <a:rPr lang="en" sz="1800">
                <a:solidFill>
                  <a:schemeClr val="accent6"/>
                </a:solidFill>
              </a:rPr>
              <a:t> duplicate</a:t>
            </a:r>
            <a:endParaRPr sz="1800"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- no outliers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t/>
            </a:r>
            <a:endParaRPr/>
          </a:p>
        </p:txBody>
      </p:sp>
      <p:sp>
        <p:nvSpPr>
          <p:cNvPr id="541" name="Google Shape;541;p26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6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4" name="Google Shape;544;p26"/>
          <p:cNvGrpSpPr/>
          <p:nvPr/>
        </p:nvGrpSpPr>
        <p:grpSpPr>
          <a:xfrm>
            <a:off x="238440" y="519016"/>
            <a:ext cx="380393" cy="363118"/>
            <a:chOff x="4126815" y="2760704"/>
            <a:chExt cx="380393" cy="363118"/>
          </a:xfrm>
        </p:grpSpPr>
        <p:sp>
          <p:nvSpPr>
            <p:cNvPr id="545" name="Google Shape;545;p26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9" name="Google Shape;5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762" y="882125"/>
            <a:ext cx="2616851" cy="392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7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EDA</a:t>
            </a:r>
            <a:endParaRPr/>
          </a:p>
        </p:txBody>
      </p:sp>
      <p:sp>
        <p:nvSpPr>
          <p:cNvPr id="555" name="Google Shape;555;p27"/>
          <p:cNvSpPr txBox="1"/>
          <p:nvPr>
            <p:ph type="ctrTitle"/>
          </p:nvPr>
        </p:nvSpPr>
        <p:spPr>
          <a:xfrm>
            <a:off x="923625" y="674463"/>
            <a:ext cx="3320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Plots of categorical columns</a:t>
            </a:r>
            <a:endParaRPr b="1" sz="2000"/>
          </a:p>
        </p:txBody>
      </p:sp>
      <p:sp>
        <p:nvSpPr>
          <p:cNvPr id="556" name="Google Shape;556;p27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9" name="Google Shape;559;p27"/>
          <p:cNvGrpSpPr/>
          <p:nvPr/>
        </p:nvGrpSpPr>
        <p:grpSpPr>
          <a:xfrm>
            <a:off x="238440" y="519016"/>
            <a:ext cx="380393" cy="363118"/>
            <a:chOff x="4126815" y="2760704"/>
            <a:chExt cx="380393" cy="363118"/>
          </a:xfrm>
        </p:grpSpPr>
        <p:sp>
          <p:nvSpPr>
            <p:cNvPr id="560" name="Google Shape;560;p27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4" name="Google Shape;5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50" y="1218739"/>
            <a:ext cx="7863723" cy="376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FEATURE ENGINEERING &amp; SELECTION</a:t>
            </a:r>
            <a:endParaRPr sz="3000"/>
          </a:p>
        </p:txBody>
      </p:sp>
      <p:sp>
        <p:nvSpPr>
          <p:cNvPr id="570" name="Google Shape;570;p28"/>
          <p:cNvSpPr txBox="1"/>
          <p:nvPr>
            <p:ph type="ctrTitle"/>
          </p:nvPr>
        </p:nvSpPr>
        <p:spPr>
          <a:xfrm>
            <a:off x="157325" y="1233925"/>
            <a:ext cx="4962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 of feature engineering :</a:t>
            </a:r>
            <a:endParaRPr b="1"/>
          </a:p>
        </p:txBody>
      </p:sp>
      <p:sp>
        <p:nvSpPr>
          <p:cNvPr id="571" name="Google Shape;571;p28"/>
          <p:cNvSpPr txBox="1"/>
          <p:nvPr>
            <p:ph idx="3" type="subTitle"/>
          </p:nvPr>
        </p:nvSpPr>
        <p:spPr>
          <a:xfrm>
            <a:off x="269999" y="1750475"/>
            <a:ext cx="5664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solidFill>
                  <a:schemeClr val="accent6"/>
                </a:solidFill>
              </a:rPr>
              <a:t>Encoding columns: </a:t>
            </a:r>
            <a:endParaRPr>
              <a:solidFill>
                <a:schemeClr val="accent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“blood pressure”,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”diet”,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”Sex”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solidFill>
                  <a:schemeClr val="accent6"/>
                </a:solidFill>
              </a:rPr>
              <a:t>Drop of the columns: </a:t>
            </a:r>
            <a:endParaRPr>
              <a:solidFill>
                <a:schemeClr val="accent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“patientId”,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”Continent”,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”Country”,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”hemisphere”</a:t>
            </a:r>
            <a:endParaRPr/>
          </a:p>
        </p:txBody>
      </p:sp>
      <p:sp>
        <p:nvSpPr>
          <p:cNvPr id="572" name="Google Shape;57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3" name="Google Shape;573;p28"/>
          <p:cNvGrpSpPr/>
          <p:nvPr/>
        </p:nvGrpSpPr>
        <p:grpSpPr>
          <a:xfrm>
            <a:off x="270004" y="525381"/>
            <a:ext cx="351615" cy="350373"/>
            <a:chOff x="6203579" y="3348981"/>
            <a:chExt cx="351615" cy="350373"/>
          </a:xfrm>
        </p:grpSpPr>
        <p:sp>
          <p:nvSpPr>
            <p:cNvPr id="574" name="Google Shape;574;p28"/>
            <p:cNvSpPr/>
            <p:nvPr/>
          </p:nvSpPr>
          <p:spPr>
            <a:xfrm>
              <a:off x="6377667" y="3404249"/>
              <a:ext cx="93686" cy="58072"/>
            </a:xfrm>
            <a:custGeom>
              <a:rect b="b" l="l" r="r" t="t"/>
              <a:pathLst>
                <a:path extrusionOk="0" h="1823" w="2941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260090" y="3449611"/>
              <a:ext cx="76643" cy="44947"/>
            </a:xfrm>
            <a:custGeom>
              <a:rect b="b" l="l" r="r" t="t"/>
              <a:pathLst>
                <a:path extrusionOk="0" h="1411" w="2406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6415574" y="3498349"/>
              <a:ext cx="49343" cy="21598"/>
            </a:xfrm>
            <a:custGeom>
              <a:rect b="b" l="l" r="r" t="t"/>
              <a:pathLst>
                <a:path extrusionOk="0" h="678" w="1549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6344283" y="3473247"/>
              <a:ext cx="41380" cy="32301"/>
            </a:xfrm>
            <a:custGeom>
              <a:rect b="b" l="l" r="r" t="t"/>
              <a:pathLst>
                <a:path extrusionOk="0" h="1014" w="1299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6203579" y="3348981"/>
              <a:ext cx="351615" cy="350373"/>
            </a:xfrm>
            <a:custGeom>
              <a:rect b="b" l="l" r="r" t="t"/>
              <a:pathLst>
                <a:path extrusionOk="0" h="10999" w="11038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28"/>
          <p:cNvSpPr txBox="1"/>
          <p:nvPr>
            <p:ph type="ctrTitle"/>
          </p:nvPr>
        </p:nvSpPr>
        <p:spPr>
          <a:xfrm>
            <a:off x="4345425" y="1233925"/>
            <a:ext cx="4962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	</a:t>
            </a:r>
            <a:r>
              <a:rPr b="1" lang="en"/>
              <a:t>Feature selection</a:t>
            </a:r>
            <a:r>
              <a:rPr b="1" lang="en"/>
              <a:t> :</a:t>
            </a:r>
            <a:endParaRPr b="1"/>
          </a:p>
        </p:txBody>
      </p:sp>
      <p:sp>
        <p:nvSpPr>
          <p:cNvPr id="580" name="Google Shape;580;p28"/>
          <p:cNvSpPr txBox="1"/>
          <p:nvPr>
            <p:ph idx="3" type="subTitle"/>
          </p:nvPr>
        </p:nvSpPr>
        <p:spPr>
          <a:xfrm>
            <a:off x="4555750" y="1750463"/>
            <a:ext cx="80031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features: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Heatmap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T-test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	</a:t>
            </a:r>
            <a:r>
              <a:rPr lang="en"/>
              <a:t>Normal distribution→ False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solidFill>
                  <a:schemeClr val="accent6"/>
                </a:solidFill>
              </a:rPr>
              <a:t>Mann Whitney U test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			Result→ no significant relation</a:t>
            </a:r>
            <a:endParaRPr>
              <a:solidFill>
                <a:schemeClr val="accent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tree_importance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Features :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age,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cholesterol,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heart_rate,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	BMI,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sedentary_hours_per_day,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triglycerides,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	exercise_hours_per_week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Correlation matrix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86" name="Google Shape;586;p29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9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9" name="Google Shape;589;p29"/>
          <p:cNvGrpSpPr/>
          <p:nvPr/>
        </p:nvGrpSpPr>
        <p:grpSpPr>
          <a:xfrm>
            <a:off x="238440" y="519016"/>
            <a:ext cx="380393" cy="363118"/>
            <a:chOff x="4126815" y="2760704"/>
            <a:chExt cx="380393" cy="363118"/>
          </a:xfrm>
        </p:grpSpPr>
        <p:sp>
          <p:nvSpPr>
            <p:cNvPr id="590" name="Google Shape;590;p29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4" name="Google Shape;5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601" y="1042963"/>
            <a:ext cx="4141651" cy="375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30"/>
          <p:cNvCxnSpPr/>
          <p:nvPr/>
        </p:nvCxnSpPr>
        <p:spPr>
          <a:xfrm>
            <a:off x="815170" y="2357526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30"/>
          <p:cNvCxnSpPr/>
          <p:nvPr/>
        </p:nvCxnSpPr>
        <p:spPr>
          <a:xfrm>
            <a:off x="2248197" y="2875976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30"/>
          <p:cNvCxnSpPr/>
          <p:nvPr/>
        </p:nvCxnSpPr>
        <p:spPr>
          <a:xfrm>
            <a:off x="3871823" y="2319426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30"/>
          <p:cNvCxnSpPr/>
          <p:nvPr/>
        </p:nvCxnSpPr>
        <p:spPr>
          <a:xfrm>
            <a:off x="5334237" y="2875976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3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 TESTED</a:t>
            </a:r>
            <a:endParaRPr b="1"/>
          </a:p>
        </p:txBody>
      </p:sp>
      <p:cxnSp>
        <p:nvCxnSpPr>
          <p:cNvPr id="604" name="Google Shape;604;p30"/>
          <p:cNvCxnSpPr>
            <a:stCxn id="605" idx="2"/>
            <a:endCxn id="606" idx="6"/>
          </p:cNvCxnSpPr>
          <p:nvPr/>
        </p:nvCxnSpPr>
        <p:spPr>
          <a:xfrm flipH="1" rot="10800000">
            <a:off x="738048" y="2813042"/>
            <a:ext cx="7619400" cy="39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7" name="Google Shape;607;p30"/>
          <p:cNvGrpSpPr/>
          <p:nvPr/>
        </p:nvGrpSpPr>
        <p:grpSpPr>
          <a:xfrm>
            <a:off x="657269" y="2684340"/>
            <a:ext cx="330323" cy="335403"/>
            <a:chOff x="1372725" y="1912500"/>
            <a:chExt cx="373500" cy="373500"/>
          </a:xfrm>
        </p:grpSpPr>
        <p:sp>
          <p:nvSpPr>
            <p:cNvPr id="605" name="Google Shape;605;p30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0"/>
          <p:cNvGrpSpPr/>
          <p:nvPr/>
        </p:nvGrpSpPr>
        <p:grpSpPr>
          <a:xfrm>
            <a:off x="2082661" y="2684427"/>
            <a:ext cx="330323" cy="319940"/>
            <a:chOff x="3212675" y="1912500"/>
            <a:chExt cx="373500" cy="373500"/>
          </a:xfrm>
        </p:grpSpPr>
        <p:sp>
          <p:nvSpPr>
            <p:cNvPr id="610" name="Google Shape;610;p30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0"/>
          <p:cNvGrpSpPr/>
          <p:nvPr/>
        </p:nvGrpSpPr>
        <p:grpSpPr>
          <a:xfrm>
            <a:off x="3698626" y="2684340"/>
            <a:ext cx="330323" cy="335403"/>
            <a:chOff x="5557850" y="1912500"/>
            <a:chExt cx="373500" cy="373500"/>
          </a:xfrm>
        </p:grpSpPr>
        <p:sp>
          <p:nvSpPr>
            <p:cNvPr id="613" name="Google Shape;613;p30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0"/>
          <p:cNvGrpSpPr/>
          <p:nvPr/>
        </p:nvGrpSpPr>
        <p:grpSpPr>
          <a:xfrm>
            <a:off x="5153418" y="2684274"/>
            <a:ext cx="330323" cy="319940"/>
            <a:chOff x="7457825" y="1912500"/>
            <a:chExt cx="373500" cy="373500"/>
          </a:xfrm>
        </p:grpSpPr>
        <p:sp>
          <p:nvSpPr>
            <p:cNvPr id="616" name="Google Shape;616;p30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0"/>
          <p:cNvSpPr txBox="1"/>
          <p:nvPr>
            <p:ph idx="4294967295" type="ctrTitle"/>
          </p:nvPr>
        </p:nvSpPr>
        <p:spPr>
          <a:xfrm>
            <a:off x="-16850" y="1107550"/>
            <a:ext cx="1664100" cy="12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KNN scaled/ unscaled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9" name="Google Shape;619;p30"/>
          <p:cNvSpPr txBox="1"/>
          <p:nvPr>
            <p:ph idx="4294967295" type="ctrTitle"/>
          </p:nvPr>
        </p:nvSpPr>
        <p:spPr>
          <a:xfrm>
            <a:off x="4501975" y="3337851"/>
            <a:ext cx="16641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Forest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0" name="Google Shape;620;p30"/>
          <p:cNvSpPr txBox="1"/>
          <p:nvPr>
            <p:ph idx="4294967295" type="ctrTitle"/>
          </p:nvPr>
        </p:nvSpPr>
        <p:spPr>
          <a:xfrm>
            <a:off x="1416200" y="3337850"/>
            <a:ext cx="16641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Logistic Regression</a:t>
            </a:r>
            <a:endParaRPr b="1" sz="1800"/>
          </a:p>
        </p:txBody>
      </p:sp>
      <p:sp>
        <p:nvSpPr>
          <p:cNvPr id="621" name="Google Shape;621;p30"/>
          <p:cNvSpPr txBox="1"/>
          <p:nvPr>
            <p:ph idx="4294967295" type="ctrTitle"/>
          </p:nvPr>
        </p:nvSpPr>
        <p:spPr>
          <a:xfrm>
            <a:off x="3032375" y="1222075"/>
            <a:ext cx="1664100" cy="10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Bagging/Pasting</a:t>
            </a:r>
            <a:endParaRPr sz="1800"/>
          </a:p>
        </p:txBody>
      </p:sp>
      <p:sp>
        <p:nvSpPr>
          <p:cNvPr id="622" name="Google Shape;622;p30"/>
          <p:cNvSpPr txBox="1"/>
          <p:nvPr>
            <p:ph idx="4294967295" type="ctrTitle"/>
          </p:nvPr>
        </p:nvSpPr>
        <p:spPr>
          <a:xfrm>
            <a:off x="246275" y="2980625"/>
            <a:ext cx="11379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</a:rPr>
              <a:t>MODEL 1</a:t>
            </a:r>
            <a:endParaRPr sz="1800">
              <a:solidFill>
                <a:srgbClr val="B6D7A8"/>
              </a:solidFill>
            </a:endParaRPr>
          </a:p>
        </p:txBody>
      </p:sp>
      <p:sp>
        <p:nvSpPr>
          <p:cNvPr id="623" name="Google Shape;623;p30"/>
          <p:cNvSpPr txBox="1"/>
          <p:nvPr>
            <p:ph idx="4294967295" type="ctrTitle"/>
          </p:nvPr>
        </p:nvSpPr>
        <p:spPr>
          <a:xfrm>
            <a:off x="1679300" y="2012820"/>
            <a:ext cx="11379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MODEL 2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624" name="Google Shape;624;p30"/>
          <p:cNvSpPr txBox="1"/>
          <p:nvPr>
            <p:ph idx="4294967295" type="ctrTitle"/>
          </p:nvPr>
        </p:nvSpPr>
        <p:spPr>
          <a:xfrm>
            <a:off x="3302800" y="3019749"/>
            <a:ext cx="11379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MODEL 3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625" name="Google Shape;625;p30"/>
          <p:cNvSpPr txBox="1"/>
          <p:nvPr>
            <p:ph idx="4294967295" type="ctrTitle"/>
          </p:nvPr>
        </p:nvSpPr>
        <p:spPr>
          <a:xfrm>
            <a:off x="4765325" y="2012821"/>
            <a:ext cx="11379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MODEL 4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626" name="Google Shape;62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7" name="Google Shape;627;p30"/>
          <p:cNvCxnSpPr/>
          <p:nvPr/>
        </p:nvCxnSpPr>
        <p:spPr>
          <a:xfrm>
            <a:off x="6878543" y="2293851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30"/>
          <p:cNvCxnSpPr/>
          <p:nvPr/>
        </p:nvCxnSpPr>
        <p:spPr>
          <a:xfrm>
            <a:off x="8273382" y="2852314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30"/>
          <p:cNvCxnSpPr/>
          <p:nvPr/>
        </p:nvCxnSpPr>
        <p:spPr>
          <a:xfrm>
            <a:off x="13698759" y="2952714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0" name="Google Shape;630;p30"/>
          <p:cNvGrpSpPr/>
          <p:nvPr/>
        </p:nvGrpSpPr>
        <p:grpSpPr>
          <a:xfrm>
            <a:off x="6720632" y="2674138"/>
            <a:ext cx="330323" cy="319940"/>
            <a:chOff x="1372725" y="1912500"/>
            <a:chExt cx="373500" cy="373500"/>
          </a:xfrm>
        </p:grpSpPr>
        <p:sp>
          <p:nvSpPr>
            <p:cNvPr id="631" name="Google Shape;631;p30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599"/>
                </a:highlight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599"/>
                </a:highlight>
              </a:endParaRPr>
            </a:p>
          </p:txBody>
        </p:sp>
      </p:grpSp>
      <p:grpSp>
        <p:nvGrpSpPr>
          <p:cNvPr id="633" name="Google Shape;633;p30"/>
          <p:cNvGrpSpPr/>
          <p:nvPr/>
        </p:nvGrpSpPr>
        <p:grpSpPr>
          <a:xfrm>
            <a:off x="8107861" y="2645217"/>
            <a:ext cx="330323" cy="335403"/>
            <a:chOff x="3212675" y="1912500"/>
            <a:chExt cx="373500" cy="373500"/>
          </a:xfrm>
        </p:grpSpPr>
        <p:sp>
          <p:nvSpPr>
            <p:cNvPr id="606" name="Google Shape;606;p30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0"/>
          <p:cNvGrpSpPr/>
          <p:nvPr/>
        </p:nvGrpSpPr>
        <p:grpSpPr>
          <a:xfrm>
            <a:off x="13514799" y="2707510"/>
            <a:ext cx="336486" cy="373500"/>
            <a:chOff x="7457825" y="1912500"/>
            <a:chExt cx="373500" cy="373500"/>
          </a:xfrm>
        </p:grpSpPr>
        <p:sp>
          <p:nvSpPr>
            <p:cNvPr id="636" name="Google Shape;636;p30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30"/>
          <p:cNvSpPr txBox="1"/>
          <p:nvPr>
            <p:ph idx="4294967295" type="ctrTitle"/>
          </p:nvPr>
        </p:nvSpPr>
        <p:spPr>
          <a:xfrm>
            <a:off x="6046513" y="1097464"/>
            <a:ext cx="1664100" cy="11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Decision Tree</a:t>
            </a:r>
            <a:endParaRPr sz="1800"/>
          </a:p>
        </p:txBody>
      </p:sp>
      <p:sp>
        <p:nvSpPr>
          <p:cNvPr id="639" name="Google Shape;639;p30"/>
          <p:cNvSpPr txBox="1"/>
          <p:nvPr>
            <p:ph idx="4294967295" type="ctrTitle"/>
          </p:nvPr>
        </p:nvSpPr>
        <p:spPr>
          <a:xfrm>
            <a:off x="12850984" y="3414587"/>
            <a:ext cx="16950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XXX</a:t>
            </a:r>
            <a:endParaRPr sz="1800"/>
          </a:p>
        </p:txBody>
      </p:sp>
      <p:sp>
        <p:nvSpPr>
          <p:cNvPr id="640" name="Google Shape;640;p30"/>
          <p:cNvSpPr txBox="1"/>
          <p:nvPr>
            <p:ph idx="4294967295" type="ctrTitle"/>
          </p:nvPr>
        </p:nvSpPr>
        <p:spPr>
          <a:xfrm>
            <a:off x="7441375" y="3307431"/>
            <a:ext cx="1664100" cy="1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Gradient Boosting</a:t>
            </a:r>
            <a:endParaRPr sz="1800"/>
          </a:p>
        </p:txBody>
      </p:sp>
      <p:sp>
        <p:nvSpPr>
          <p:cNvPr id="641" name="Google Shape;641;p30"/>
          <p:cNvSpPr txBox="1"/>
          <p:nvPr>
            <p:ph idx="4294967295" type="ctrTitle"/>
          </p:nvPr>
        </p:nvSpPr>
        <p:spPr>
          <a:xfrm>
            <a:off x="6309638" y="3021792"/>
            <a:ext cx="1137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599"/>
                </a:solidFill>
              </a:rPr>
              <a:t>MODEL 5</a:t>
            </a:r>
            <a:endParaRPr sz="1800">
              <a:solidFill>
                <a:srgbClr val="FFE599"/>
              </a:solidFill>
            </a:endParaRPr>
          </a:p>
        </p:txBody>
      </p:sp>
      <p:sp>
        <p:nvSpPr>
          <p:cNvPr id="642" name="Google Shape;642;p30"/>
          <p:cNvSpPr txBox="1"/>
          <p:nvPr>
            <p:ph idx="4294967295" type="ctrTitle"/>
          </p:nvPr>
        </p:nvSpPr>
        <p:spPr>
          <a:xfrm>
            <a:off x="7704475" y="1989177"/>
            <a:ext cx="11379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MODEL 6</a:t>
            </a:r>
            <a:endParaRPr sz="1800">
              <a:solidFill>
                <a:srgbClr val="9900FF"/>
              </a:solidFill>
            </a:endParaRPr>
          </a:p>
        </p:txBody>
      </p:sp>
      <p:sp>
        <p:nvSpPr>
          <p:cNvPr id="643" name="Google Shape;643;p30"/>
          <p:cNvSpPr txBox="1"/>
          <p:nvPr>
            <p:ph idx="4294967295" type="ctrTitle"/>
          </p:nvPr>
        </p:nvSpPr>
        <p:spPr>
          <a:xfrm>
            <a:off x="13119260" y="2089571"/>
            <a:ext cx="11592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MODEL 5 &amp; 6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124175" y="1316475"/>
            <a:ext cx="1396500" cy="222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MODEL BUILDING &amp; EVALUATION</a:t>
            </a:r>
            <a:endParaRPr sz="3000"/>
          </a:p>
        </p:txBody>
      </p:sp>
      <p:sp>
        <p:nvSpPr>
          <p:cNvPr id="650" name="Google Shape;650;p31"/>
          <p:cNvSpPr txBox="1"/>
          <p:nvPr>
            <p:ph type="ctrTitle"/>
          </p:nvPr>
        </p:nvSpPr>
        <p:spPr>
          <a:xfrm>
            <a:off x="990800" y="1157350"/>
            <a:ext cx="4962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 of feature engineering :</a:t>
            </a:r>
            <a:endParaRPr b="1"/>
          </a:p>
        </p:txBody>
      </p:sp>
      <p:sp>
        <p:nvSpPr>
          <p:cNvPr id="651" name="Google Shape;651;p31"/>
          <p:cNvSpPr txBox="1"/>
          <p:nvPr>
            <p:ph idx="3" type="subTitle"/>
          </p:nvPr>
        </p:nvSpPr>
        <p:spPr>
          <a:xfrm>
            <a:off x="1206400" y="1807800"/>
            <a:ext cx="595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⇒ Types of models used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Model 1 : KNN unscaled / KNN scaled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2 : LogisticRegression,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3 : </a:t>
            </a:r>
            <a:r>
              <a:rPr lang="en" sz="1600"/>
              <a:t>Bagging and pasting,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4 : </a:t>
            </a:r>
            <a:r>
              <a:rPr lang="en" sz="1600"/>
              <a:t>RandomForest,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5 : </a:t>
            </a:r>
            <a:r>
              <a:rPr lang="en" sz="1600"/>
              <a:t>DecisionTree,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6 : </a:t>
            </a:r>
            <a:r>
              <a:rPr lang="en" sz="1600"/>
              <a:t>Gradient Boosting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7 : Adaptive Boosting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⇒ </a:t>
            </a:r>
            <a:r>
              <a:rPr b="1" lang="en" sz="1600"/>
              <a:t>Balancing dataset :</a:t>
            </a:r>
            <a:r>
              <a:rPr lang="en" sz="1600"/>
              <a:t> </a:t>
            </a:r>
            <a:r>
              <a:rPr lang="en" sz="1600">
                <a:solidFill>
                  <a:schemeClr val="accent6"/>
                </a:solidFill>
              </a:rPr>
              <a:t>Undersized</a:t>
            </a:r>
            <a:r>
              <a:rPr lang="en" sz="1600"/>
              <a:t> &amp;</a:t>
            </a:r>
            <a:r>
              <a:rPr lang="en" sz="1600">
                <a:solidFill>
                  <a:schemeClr val="accent6"/>
                </a:solidFill>
              </a:rPr>
              <a:t> </a:t>
            </a:r>
            <a:r>
              <a:rPr lang="en" sz="1600">
                <a:solidFill>
                  <a:schemeClr val="accent6"/>
                </a:solidFill>
              </a:rPr>
              <a:t>Smote</a:t>
            </a:r>
            <a:endParaRPr sz="16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After Smote : 4510 per class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3" name="Google Shape;653;p31"/>
          <p:cNvGrpSpPr/>
          <p:nvPr/>
        </p:nvGrpSpPr>
        <p:grpSpPr>
          <a:xfrm>
            <a:off x="296012" y="517554"/>
            <a:ext cx="379489" cy="366046"/>
            <a:chOff x="1284212" y="1963766"/>
            <a:chExt cx="379489" cy="366046"/>
          </a:xfrm>
        </p:grpSpPr>
        <p:sp>
          <p:nvSpPr>
            <p:cNvPr id="654" name="Google Shape;654;p31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6" name="Google Shape;6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900" y="4290775"/>
            <a:ext cx="1515251" cy="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