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1898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474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4417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286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1763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6917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045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2345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6017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640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944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457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239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619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863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717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1763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4/2/2024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82920201"/>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www.google.com/url?sa=i&amp;url=https%3A%2F%2Fculturacolectiva.com%2Fen%2Fhistory%2Fanne-frank-diary-holocaust-history-hoax%2F&amp;psig=AOvVaw1B_H3LJ8gZT5K59arvjFkg&amp;ust=1711711056271000&amp;source=images&amp;cd=vfe&amp;opi=89978449&amp;ved=0CBIQjRxqFwoTCOiomd7qloUDFQAAAAAdAAAAABAJ" TargetMode="Externa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url?sa=i&amp;url=https%3A%2F%2Fwww.theatlantic.com%2Fentertainment%2Farchive%2F2018%2F11%2Fanne-franks-diary-reimagined-through-illustration%2F574633%2F&amp;psig=AOvVaw1rbDLsfHeRzhGM5-Ta08UJ&amp;ust=1711710620109000&amp;source=images&amp;cd=vfe&amp;opi=89978449&amp;ved=0CBIQjRxqFwoTCNjku-rrloUDFQAAAAAdAAAAABAE"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google.com/url?sa=i&amp;url=https%3A%2F%2Fwww.britannica.com%2Fbiography%2FAnne-Frank&amp;psig=AOvVaw2gEKAySHAdRI2yKELZTPs3&amp;ust=1712158247582000&amp;source=images&amp;cd=vfe&amp;opi=89978449&amp;ved=0CBIQjRxqFwoTCID7mdbso4UDFQAAAAAdAAAAABA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3A%2F%2Ftimesofindia.indiatimes.com%2Flife-style%2Fbooks%2Ffeatures%2F10-anne-frank-quotes-on-life-and-hope%2Farticleshow%2F52746333.cms&amp;psig=AOvVaw2TcUHkWUF4v04xwqmop2tm&amp;ust=1711710786122000&amp;source=images&amp;cd=vfe&amp;opi=89978449&amp;ved=0CBIQjRxqFwoTCKC3qN3ploUDFQAAAAAdAAAAABAE"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imgres?imgurl=https%3A%2F%2Fimages.ctfassets.net%2F23aumh6u8s0i%2F2Qhstbnq6i34wLoPoAjWoq%2F9f66f58a22870df0d72a3cbaf77ce5b6%2Fstreamlit_hero.jpg&amp;tbnid=XLE1VvC93ZRFzM&amp;vet=12ahUKEwjF9oy45paFAxUAYKQEHaUaAYcQMygFegQIARBP..i&amp;imgrefurl=https%3A%2F%2Fauth0.com%2Fblog%2Fintroduction-to-streamlit-and-streamlit-components%2F&amp;docid=laELdku20fAFkM&amp;w=1176&amp;h=1056&amp;q=streamlit%20logo%20black%20background&amp;ved=2ahUKEwjF9oy45paFAxUAYKQEHaUaAYcQMygFegQIARBP" TargetMode="External"/><Relationship Id="rId2" Type="http://schemas.openxmlformats.org/officeDocument/2006/relationships/hyperlink" Target="https://sentimentalanalysisofannefrank.streamlit.app/" TargetMode="Externa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hyperlink" Target="https://www.google.com/imgres?imgurl=https%3A%2F%2Fi.pinimg.com%2Foriginals%2F2f%2F9c%2F11%2F2f9c11f9e55efbf1791f12c06d60729b.jpg&amp;tbnid=SxcPaodZe465qM&amp;vet=12ahUKEwjdu-bF5paFAxUoXaQEHRPiDI0QMygBegQIARBL..i&amp;imgrefurl=https%3A%2F%2Fin.pinterest.com%2Fpin%2F825988387898130814%2F&amp;docid=eS1XLuv2alWuoM&amp;w=480&amp;h=480&amp;q=python%20logo%20black%20background&amp;ved=2ahUKEwjdu-bF5paFAxUoXaQEHRPiDI0QMygBegQIARBL" TargetMode="Externa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E8BE-C624-B2C4-FC76-B0C09FDAC639}"/>
              </a:ext>
            </a:extLst>
          </p:cNvPr>
          <p:cNvSpPr>
            <a:spLocks noGrp="1"/>
          </p:cNvSpPr>
          <p:nvPr>
            <p:ph type="ctrTitle"/>
          </p:nvPr>
        </p:nvSpPr>
        <p:spPr>
          <a:xfrm>
            <a:off x="1158948" y="1233378"/>
            <a:ext cx="5441285" cy="2364964"/>
          </a:xfrm>
        </p:spPr>
        <p:txBody>
          <a:bodyPr>
            <a:normAutofit/>
          </a:bodyPr>
          <a:lstStyle/>
          <a:p>
            <a:pPr>
              <a:lnSpc>
                <a:spcPct val="90000"/>
              </a:lnSpc>
            </a:pPr>
            <a:r>
              <a:rPr lang="en-US"/>
              <a:t>Sentiment analysis of historical text</a:t>
            </a:r>
            <a:endParaRPr lang="en-IN"/>
          </a:p>
        </p:txBody>
      </p:sp>
      <p:sp>
        <p:nvSpPr>
          <p:cNvPr id="3" name="Subtitle 2">
            <a:extLst>
              <a:ext uri="{FF2B5EF4-FFF2-40B4-BE49-F238E27FC236}">
                <a16:creationId xmlns:a16="http://schemas.microsoft.com/office/drawing/2014/main" id="{FF12C795-9DC2-9F04-AD74-7F1A78EFD1EF}"/>
              </a:ext>
            </a:extLst>
          </p:cNvPr>
          <p:cNvSpPr>
            <a:spLocks noGrp="1"/>
          </p:cNvSpPr>
          <p:nvPr>
            <p:ph type="subTitle" idx="1"/>
          </p:nvPr>
        </p:nvSpPr>
        <p:spPr>
          <a:xfrm>
            <a:off x="1158948" y="3598339"/>
            <a:ext cx="5441286" cy="1675335"/>
          </a:xfrm>
        </p:spPr>
        <p:txBody>
          <a:bodyPr>
            <a:normAutofit/>
          </a:bodyPr>
          <a:lstStyle/>
          <a:p>
            <a:r>
              <a:rPr lang="en-GB" spc="75">
                <a:solidFill>
                  <a:srgbClr val="DCC08D"/>
                </a:solidFill>
                <a:effectLst/>
                <a:latin typeface="Calibri" panose="020F0502020204030204" pitchFamily="34" charset="0"/>
                <a:ea typeface="Times New Roman" panose="02020603050405020304" pitchFamily="18" charset="0"/>
                <a:cs typeface="Times New Roman" panose="02020603050405020304" pitchFamily="18" charset="0"/>
              </a:rPr>
              <a:t>Anne Frank Diary of Young Girl</a:t>
            </a:r>
            <a:endParaRPr lang="en-IN" spc="75">
              <a:solidFill>
                <a:srgbClr val="DCC08D"/>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a:solidFill>
                <a:srgbClr val="DCC08D"/>
              </a:solidFill>
            </a:endParaRPr>
          </a:p>
        </p:txBody>
      </p:sp>
      <p:pic>
        <p:nvPicPr>
          <p:cNvPr id="11" name="Picture 10">
            <a:extLst>
              <a:ext uri="{FF2B5EF4-FFF2-40B4-BE49-F238E27FC236}">
                <a16:creationId xmlns:a16="http://schemas.microsoft.com/office/drawing/2014/main" id="{7D934112-154B-4CC7-A804-F3DCB2052E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6" name="Picture 5" descr="A person leaning against a wall&#10;&#10;Description automatically generated">
            <a:extLst>
              <a:ext uri="{FF2B5EF4-FFF2-40B4-BE49-F238E27FC236}">
                <a16:creationId xmlns:a16="http://schemas.microsoft.com/office/drawing/2014/main" id="{C622B985-0F81-1660-8A43-8B12D1AD7E6C}"/>
              </a:ext>
            </a:extLst>
          </p:cNvPr>
          <p:cNvPicPr>
            <a:picLocks noChangeAspect="1"/>
          </p:cNvPicPr>
          <p:nvPr/>
        </p:nvPicPr>
        <p:blipFill rotWithShape="1">
          <a:blip r:embed="rId4">
            <a:extLst>
              <a:ext uri="{28A0092B-C50C-407E-A947-70E740481C1C}">
                <a14:useLocalDpi xmlns:a14="http://schemas.microsoft.com/office/drawing/2010/main" val="0"/>
              </a:ext>
            </a:extLst>
          </a:blip>
          <a:srcRect t="3002" b="59501"/>
          <a:stretch/>
        </p:blipFill>
        <p:spPr>
          <a:xfrm rot="16200000">
            <a:off x="6477175" y="1143175"/>
            <a:ext cx="6858000" cy="4571649"/>
          </a:xfrm>
          <a:prstGeom prst="rect">
            <a:avLst/>
          </a:prstGeom>
        </p:spPr>
      </p:pic>
      <p:sp>
        <p:nvSpPr>
          <p:cNvPr id="7" name="TextBox 6">
            <a:extLst>
              <a:ext uri="{FF2B5EF4-FFF2-40B4-BE49-F238E27FC236}">
                <a16:creationId xmlns:a16="http://schemas.microsoft.com/office/drawing/2014/main" id="{94F66BBC-423E-5F96-80DD-094B7B061839}"/>
              </a:ext>
            </a:extLst>
          </p:cNvPr>
          <p:cNvSpPr txBox="1"/>
          <p:nvPr/>
        </p:nvSpPr>
        <p:spPr>
          <a:xfrm>
            <a:off x="11248103" y="6587613"/>
            <a:ext cx="943897" cy="369332"/>
          </a:xfrm>
          <a:prstGeom prst="rect">
            <a:avLst/>
          </a:prstGeom>
          <a:noFill/>
        </p:spPr>
        <p:txBody>
          <a:bodyPr wrap="square" rtlCol="0">
            <a:spAutoFit/>
          </a:bodyPr>
          <a:lstStyle/>
          <a:p>
            <a:r>
              <a:rPr lang="en-US" dirty="0">
                <a:solidFill>
                  <a:schemeClr val="accent2">
                    <a:lumMod val="60000"/>
                    <a:lumOff val="40000"/>
                  </a:schemeClr>
                </a:solidFill>
                <a:hlinkClick r:id="rId5">
                  <a:extLst>
                    <a:ext uri="{A12FA001-AC4F-418D-AE19-62706E023703}">
                      <ahyp:hlinkClr xmlns:ahyp="http://schemas.microsoft.com/office/drawing/2018/hyperlinkcolor" val="tx"/>
                    </a:ext>
                  </a:extLst>
                </a:hlinkClick>
              </a:rPr>
              <a:t>Img Src</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54345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C26627-8BF1-8EDE-5238-348715C849CC}"/>
              </a:ext>
            </a:extLst>
          </p:cNvPr>
          <p:cNvPicPr>
            <a:picLocks noChangeAspect="1"/>
          </p:cNvPicPr>
          <p:nvPr/>
        </p:nvPicPr>
        <p:blipFill rotWithShape="1">
          <a:blip r:embed="rId2">
            <a:alphaModFix amt="25000"/>
          </a:blip>
          <a:srcRect t="675" b="25312"/>
          <a:stretch/>
        </p:blipFill>
        <p:spPr>
          <a:xfrm>
            <a:off x="-5314" y="-22608"/>
            <a:ext cx="12191980" cy="6857990"/>
          </a:xfrm>
          <a:prstGeom prst="rect">
            <a:avLst/>
          </a:prstGeom>
        </p:spPr>
      </p:pic>
      <p:sp>
        <p:nvSpPr>
          <p:cNvPr id="2" name="Title 1">
            <a:extLst>
              <a:ext uri="{FF2B5EF4-FFF2-40B4-BE49-F238E27FC236}">
                <a16:creationId xmlns:a16="http://schemas.microsoft.com/office/drawing/2014/main" id="{B9BD2A0F-E3DA-BAFC-768B-E5A9B63C6EE9}"/>
              </a:ext>
            </a:extLst>
          </p:cNvPr>
          <p:cNvSpPr>
            <a:spLocks noGrp="1"/>
          </p:cNvSpPr>
          <p:nvPr>
            <p:ph type="title"/>
          </p:nvPr>
        </p:nvSpPr>
        <p:spPr>
          <a:xfrm>
            <a:off x="913795" y="973394"/>
            <a:ext cx="10353762" cy="970450"/>
          </a:xfrm>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876342E6-303C-F181-ED3F-3166C814FE9C}"/>
              </a:ext>
            </a:extLst>
          </p:cNvPr>
          <p:cNvSpPr>
            <a:spLocks noGrp="1"/>
          </p:cNvSpPr>
          <p:nvPr>
            <p:ph idx="1"/>
          </p:nvPr>
        </p:nvSpPr>
        <p:spPr>
          <a:xfrm>
            <a:off x="913795" y="2212258"/>
            <a:ext cx="10353762" cy="4058751"/>
          </a:xfrm>
        </p:spPr>
        <p:txBody>
          <a:bodyPr anchor="ctr">
            <a:normAutofit/>
          </a:bodyPr>
          <a:lstStyle/>
          <a:p>
            <a:pPr marL="36900" indent="0">
              <a:buClr>
                <a:srgbClr val="9B5C4D"/>
              </a:buClr>
              <a:buNone/>
            </a:pPr>
            <a:r>
              <a:rPr lang="en-US" dirty="0"/>
              <a:t>Examining Anne Frank's diary sentimentally brings out the way that a young girl was emotionally going through difficult times in history. By means of close reading and visualizing, we find her emotion changes from complete depression to little episodes of optimism. The study adds depth to our knowledge of Anne's survival and resilience and provides insights into the human experience amid genocide.</a:t>
            </a:r>
          </a:p>
          <a:p>
            <a:pPr marL="36900" indent="0">
              <a:buClr>
                <a:srgbClr val="9B5C4D"/>
              </a:buClr>
              <a:buNone/>
            </a:pPr>
            <a:endParaRPr lang="en-US" dirty="0"/>
          </a:p>
          <a:p>
            <a:pPr marL="36900" indent="0">
              <a:buClr>
                <a:srgbClr val="9B5C4D"/>
              </a:buClr>
              <a:buNone/>
            </a:pPr>
            <a:endParaRPr lang="en-US" dirty="0"/>
          </a:p>
          <a:p>
            <a:pPr marL="36900" indent="0">
              <a:buClr>
                <a:srgbClr val="9B5C4D"/>
              </a:buClr>
              <a:buNone/>
            </a:pPr>
            <a:endParaRPr lang="en-US" dirty="0"/>
          </a:p>
          <a:p>
            <a:pPr marL="36900" indent="0">
              <a:buClr>
                <a:srgbClr val="9B5C4D"/>
              </a:buClr>
              <a:buNone/>
            </a:pPr>
            <a:endParaRPr lang="en-US" dirty="0"/>
          </a:p>
          <a:p>
            <a:pPr>
              <a:buClr>
                <a:srgbClr val="9B5C4D"/>
              </a:buClr>
            </a:pPr>
            <a:endParaRPr lang="en-US" dirty="0"/>
          </a:p>
          <a:p>
            <a:pPr>
              <a:buClr>
                <a:srgbClr val="9B5C4D"/>
              </a:buClr>
            </a:pPr>
            <a:endParaRPr lang="en-IN" dirty="0"/>
          </a:p>
        </p:txBody>
      </p:sp>
      <p:sp>
        <p:nvSpPr>
          <p:cNvPr id="5" name="TextBox 4">
            <a:extLst>
              <a:ext uri="{FF2B5EF4-FFF2-40B4-BE49-F238E27FC236}">
                <a16:creationId xmlns:a16="http://schemas.microsoft.com/office/drawing/2014/main" id="{7707DF8F-CBCC-84DE-6B30-90D247518C23}"/>
              </a:ext>
            </a:extLst>
          </p:cNvPr>
          <p:cNvSpPr txBox="1"/>
          <p:nvPr/>
        </p:nvSpPr>
        <p:spPr>
          <a:xfrm>
            <a:off x="10884310" y="6390968"/>
            <a:ext cx="1012722" cy="369332"/>
          </a:xfrm>
          <a:prstGeom prst="rect">
            <a:avLst/>
          </a:prstGeom>
          <a:noFill/>
        </p:spPr>
        <p:txBody>
          <a:bodyPr wrap="square" rtlCol="0">
            <a:spAutoFit/>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Img Src</a:t>
            </a:r>
            <a:endParaRPr lang="en-IN" dirty="0">
              <a:solidFill>
                <a:schemeClr val="tx2">
                  <a:lumMod val="50000"/>
                </a:schemeClr>
              </a:solidFill>
            </a:endParaRPr>
          </a:p>
        </p:txBody>
      </p:sp>
    </p:spTree>
    <p:extLst>
      <p:ext uri="{BB962C8B-B14F-4D97-AF65-F5344CB8AC3E}">
        <p14:creationId xmlns:p14="http://schemas.microsoft.com/office/powerpoint/2010/main" val="364951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9F639B-6F47-44E3-F2E8-A3736B2D78A4}"/>
              </a:ext>
            </a:extLst>
          </p:cNvPr>
          <p:cNvSpPr>
            <a:spLocks noGrp="1"/>
          </p:cNvSpPr>
          <p:nvPr>
            <p:ph type="title"/>
          </p:nvPr>
        </p:nvSpPr>
        <p:spPr>
          <a:xfrm>
            <a:off x="834013" y="1115568"/>
            <a:ext cx="3487616" cy="4626864"/>
          </a:xfrm>
        </p:spPr>
        <p:txBody>
          <a:bodyPr>
            <a:normAutofit/>
          </a:bodyPr>
          <a:lstStyle/>
          <a:p>
            <a:pPr algn="l"/>
            <a:r>
              <a:rPr lang="en-US" sz="3600" dirty="0"/>
              <a:t>Future Consideration</a:t>
            </a:r>
            <a:endParaRPr lang="en-IN" sz="3600" dirty="0"/>
          </a:p>
        </p:txBody>
      </p:sp>
      <p:cxnSp>
        <p:nvCxnSpPr>
          <p:cNvPr id="12" name="Straight Connector 1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A9F2DADB-0C75-5055-EC12-8924499143D3}"/>
              </a:ext>
            </a:extLst>
          </p:cNvPr>
          <p:cNvSpPr>
            <a:spLocks noGrp="1"/>
          </p:cNvSpPr>
          <p:nvPr>
            <p:ph idx="1"/>
          </p:nvPr>
        </p:nvSpPr>
        <p:spPr>
          <a:xfrm>
            <a:off x="5105398" y="1115568"/>
            <a:ext cx="6245352" cy="4626864"/>
          </a:xfrm>
        </p:spPr>
        <p:txBody>
          <a:bodyPr anchor="ctr">
            <a:normAutofit/>
          </a:bodyPr>
          <a:lstStyle/>
          <a:p>
            <a:pPr marL="36900" indent="0">
              <a:buNone/>
            </a:pPr>
            <a:r>
              <a:rPr lang="en-US" dirty="0"/>
              <a:t>To enhance the sentiment analysis our possible solutions could evaluate the exiting models, discover cutting-edge NLP strategies like deep learning models and provide extra lexicons or resources to cover all the emotions to the maximum. Develop a specific improvement plan that involves a sequence of data preprocessing, training models and evaluation of the performance. Invite feedback from experts to validate steps and also make iterations to the process as per the feedback. For the sake of the democracy and openness think to make your decision public and spread information.</a:t>
            </a:r>
          </a:p>
          <a:p>
            <a:endParaRPr lang="en-IN" dirty="0"/>
          </a:p>
        </p:txBody>
      </p:sp>
    </p:spTree>
    <p:extLst>
      <p:ext uri="{BB962C8B-B14F-4D97-AF65-F5344CB8AC3E}">
        <p14:creationId xmlns:p14="http://schemas.microsoft.com/office/powerpoint/2010/main" val="207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57BE8B-2E32-4B11-56DC-8E0A0A7EAF82}"/>
              </a:ext>
            </a:extLst>
          </p:cNvPr>
          <p:cNvSpPr>
            <a:spLocks noGrp="1"/>
          </p:cNvSpPr>
          <p:nvPr>
            <p:ph type="title"/>
          </p:nvPr>
        </p:nvSpPr>
        <p:spPr>
          <a:xfrm>
            <a:off x="900506" y="1118808"/>
            <a:ext cx="4671467" cy="4747683"/>
          </a:xfrm>
        </p:spPr>
        <p:txBody>
          <a:bodyPr anchor="ctr">
            <a:normAutofit/>
          </a:bodyPr>
          <a:lstStyle/>
          <a:p>
            <a:pPr algn="l"/>
            <a:r>
              <a:rPr lang="en-US" sz="3200" dirty="0"/>
              <a:t>Thank you, Anne Frank, for sharing your story and inspiring countless generations with your courage, resilience, and enduring spirit.</a:t>
            </a:r>
            <a:endParaRPr lang="en-IN" sz="3200" dirty="0"/>
          </a:p>
        </p:txBody>
      </p:sp>
      <p:pic>
        <p:nvPicPr>
          <p:cNvPr id="3076" name="Picture 4" descr="Anne Frank book pulled by Dutch publisher amid harsh criticism">
            <a:extLst>
              <a:ext uri="{FF2B5EF4-FFF2-40B4-BE49-F238E27FC236}">
                <a16:creationId xmlns:a16="http://schemas.microsoft.com/office/drawing/2014/main" id="{20476FB6-0598-468A-A461-CDCBF52F83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357958" y="1679954"/>
            <a:ext cx="3044427" cy="40592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5B14BC-EA88-A869-184F-4ACD70E3CAC4}"/>
              </a:ext>
            </a:extLst>
          </p:cNvPr>
          <p:cNvSpPr txBox="1"/>
          <p:nvPr/>
        </p:nvSpPr>
        <p:spPr>
          <a:xfrm>
            <a:off x="7357958" y="5739192"/>
            <a:ext cx="3260881" cy="369332"/>
          </a:xfrm>
          <a:prstGeom prst="rect">
            <a:avLst/>
          </a:prstGeom>
          <a:noFill/>
        </p:spPr>
        <p:txBody>
          <a:bodyPr wrap="square">
            <a:spAutoFit/>
          </a:bodyPr>
          <a:lstStyle/>
          <a:p>
            <a:r>
              <a:rPr lang="en-IN" b="0" i="0" dirty="0">
                <a:effectLst/>
                <a:latin typeface="Times New Roman" panose="02020603050405020304" pitchFamily="18" charset="0"/>
                <a:cs typeface="Times New Roman" panose="02020603050405020304" pitchFamily="18" charset="0"/>
              </a:rPr>
              <a:t>June 12, 1929 - March 1945</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02186EA-2B18-9E2F-D7D0-AF2D99A6F968}"/>
              </a:ext>
            </a:extLst>
          </p:cNvPr>
          <p:cNvSpPr txBox="1"/>
          <p:nvPr/>
        </p:nvSpPr>
        <p:spPr>
          <a:xfrm>
            <a:off x="11297263" y="6488668"/>
            <a:ext cx="1425677" cy="369332"/>
          </a:xfrm>
          <a:prstGeom prst="rect">
            <a:avLst/>
          </a:prstGeom>
          <a:noFill/>
        </p:spPr>
        <p:txBody>
          <a:bodyPr wrap="square" rtlCol="0">
            <a:spAutoFit/>
          </a:bodyPr>
          <a:lstStyle/>
          <a:p>
            <a:r>
              <a:rPr lang="en-US" u="sng" dirty="0">
                <a:solidFill>
                  <a:schemeClr val="bg2">
                    <a:lumMod val="50000"/>
                    <a:lumOff val="50000"/>
                  </a:schemeClr>
                </a:solidFill>
                <a:hlinkClick r:id="rId4">
                  <a:extLst>
                    <a:ext uri="{A12FA001-AC4F-418D-AE19-62706E023703}">
                      <ahyp:hlinkClr xmlns:ahyp="http://schemas.microsoft.com/office/drawing/2018/hyperlinkcolor" val="tx"/>
                    </a:ext>
                  </a:extLst>
                </a:hlinkClick>
              </a:rPr>
              <a:t>Img Src</a:t>
            </a:r>
            <a:endParaRPr lang="en-IN" u="sng" dirty="0">
              <a:solidFill>
                <a:schemeClr val="bg2">
                  <a:lumMod val="50000"/>
                  <a:lumOff val="50000"/>
                </a:schemeClr>
              </a:solidFill>
            </a:endParaRPr>
          </a:p>
        </p:txBody>
      </p:sp>
    </p:spTree>
    <p:extLst>
      <p:ext uri="{BB962C8B-B14F-4D97-AF65-F5344CB8AC3E}">
        <p14:creationId xmlns:p14="http://schemas.microsoft.com/office/powerpoint/2010/main" val="223031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0016-644C-3EAA-99E6-46FBA0B26D91}"/>
              </a:ext>
            </a:extLst>
          </p:cNvPr>
          <p:cNvSpPr>
            <a:spLocks noGrp="1"/>
          </p:cNvSpPr>
          <p:nvPr>
            <p:ph type="title"/>
          </p:nvPr>
        </p:nvSpPr>
        <p:spPr>
          <a:xfrm>
            <a:off x="913795" y="609600"/>
            <a:ext cx="10353762" cy="970450"/>
          </a:xfrm>
        </p:spPr>
        <p:txBody>
          <a:bodyPr vert="horz" lIns="91440" tIns="45720" rIns="91440" bIns="45720" rtlCol="0" anchor="ctr">
            <a:normAutofit/>
          </a:bodyPr>
          <a:lstStyle/>
          <a:p>
            <a:pPr>
              <a:lnSpc>
                <a:spcPct val="90000"/>
              </a:lnSpc>
            </a:pPr>
            <a:r>
              <a:rPr lang="en-US" sz="3100" b="0" i="0" dirty="0"/>
              <a:t>Exploring Emotional Depths with Natural Language Processing</a:t>
            </a:r>
            <a:endParaRPr lang="en-US" sz="3100" dirty="0"/>
          </a:p>
        </p:txBody>
      </p:sp>
      <p:sp>
        <p:nvSpPr>
          <p:cNvPr id="5" name="TextBox 4">
            <a:extLst>
              <a:ext uri="{FF2B5EF4-FFF2-40B4-BE49-F238E27FC236}">
                <a16:creationId xmlns:a16="http://schemas.microsoft.com/office/drawing/2014/main" id="{2B405AD8-45B7-8D8E-546C-3930EC932AF7}"/>
              </a:ext>
            </a:extLst>
          </p:cNvPr>
          <p:cNvSpPr txBox="1"/>
          <p:nvPr/>
        </p:nvSpPr>
        <p:spPr>
          <a:xfrm>
            <a:off x="11132024" y="6476514"/>
            <a:ext cx="1091986" cy="381486"/>
          </a:xfrm>
          <a:prstGeom prst="rect">
            <a:avLst/>
          </a:prstGeom>
        </p:spPr>
        <p:txBody>
          <a:bodyPr vert="horz" lIns="91440" tIns="45720" rIns="91440" bIns="45720" rtlCol="0" anchor="ctr">
            <a:normAutofit/>
          </a:bodyPr>
          <a:lstStyle/>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lumMod val="50000"/>
                  </a:schemeClr>
                </a:solidFill>
                <a:effectLst>
                  <a:outerShdw blurRad="9525" dist="25400" dir="14640000" algn="tl" rotWithShape="0">
                    <a:schemeClr val="bg1">
                      <a:alpha val="30000"/>
                    </a:schemeClr>
                  </a:outerShdw>
                </a:effectLst>
                <a:hlinkClick r:id="rId3">
                  <a:extLst>
                    <a:ext uri="{A12FA001-AC4F-418D-AE19-62706E023703}">
                      <ahyp:hlinkClr xmlns:ahyp="http://schemas.microsoft.com/office/drawing/2018/hyperlinkcolor" val="tx"/>
                    </a:ext>
                  </a:extLst>
                </a:hlinkClick>
              </a:rPr>
              <a:t>Img </a:t>
            </a:r>
            <a:r>
              <a:rPr lang="en-US" dirty="0" err="1">
                <a:ln>
                  <a:solidFill>
                    <a:schemeClr val="bg1">
                      <a:lumMod val="75000"/>
                      <a:lumOff val="25000"/>
                      <a:alpha val="10000"/>
                    </a:schemeClr>
                  </a:solidFill>
                </a:ln>
                <a:solidFill>
                  <a:schemeClr val="tx2">
                    <a:lumMod val="50000"/>
                  </a:schemeClr>
                </a:solidFill>
                <a:effectLst>
                  <a:outerShdw blurRad="9525" dist="25400" dir="14640000" algn="tl" rotWithShape="0">
                    <a:schemeClr val="bg1">
                      <a:alpha val="30000"/>
                    </a:schemeClr>
                  </a:outerShdw>
                </a:effectLst>
                <a:hlinkClick r:id="rId3">
                  <a:extLst>
                    <a:ext uri="{A12FA001-AC4F-418D-AE19-62706E023703}">
                      <ahyp:hlinkClr xmlns:ahyp="http://schemas.microsoft.com/office/drawing/2018/hyperlinkcolor" val="tx"/>
                    </a:ext>
                  </a:extLst>
                </a:hlinkClick>
              </a:rPr>
              <a:t>src</a:t>
            </a:r>
            <a:r>
              <a:rPr lang="en-US" dirty="0">
                <a:ln>
                  <a:solidFill>
                    <a:schemeClr val="bg1">
                      <a:lumMod val="75000"/>
                      <a:lumOff val="25000"/>
                      <a:alpha val="10000"/>
                    </a:schemeClr>
                  </a:solidFill>
                </a:ln>
                <a:solidFill>
                  <a:schemeClr val="tx2">
                    <a:lumMod val="50000"/>
                  </a:schemeClr>
                </a:solidFill>
                <a:effectLst>
                  <a:outerShdw blurRad="9525" dist="25400" dir="14640000" algn="tl" rotWithShape="0">
                    <a:schemeClr val="bg1">
                      <a:alpha val="30000"/>
                    </a:schemeClr>
                  </a:outerShdw>
                </a:effectLst>
              </a:rPr>
              <a:t> </a:t>
            </a:r>
          </a:p>
        </p:txBody>
      </p:sp>
      <p:pic>
        <p:nvPicPr>
          <p:cNvPr id="8" name="Content Placeholder 3">
            <a:extLst>
              <a:ext uri="{FF2B5EF4-FFF2-40B4-BE49-F238E27FC236}">
                <a16:creationId xmlns:a16="http://schemas.microsoft.com/office/drawing/2014/main" id="{53C0B3CD-A604-F644-C9B7-21A490FF8EA7}"/>
              </a:ext>
            </a:extLst>
          </p:cNvPr>
          <p:cNvPicPr>
            <a:picLocks noGrp="1" noChangeAspect="1"/>
          </p:cNvPicPr>
          <p:nvPr>
            <p:ph idx="1"/>
          </p:nvPr>
        </p:nvPicPr>
        <p:blipFill>
          <a:blip r:embed="rId4"/>
          <a:stretch>
            <a:fillRect/>
          </a:stretch>
        </p:blipFill>
        <p:spPr>
          <a:xfrm>
            <a:off x="7066560" y="2237276"/>
            <a:ext cx="4065464" cy="3049098"/>
          </a:xfrm>
          <a:prstGeom prst="rect">
            <a:avLst/>
          </a:prstGeom>
        </p:spPr>
      </p:pic>
      <p:sp>
        <p:nvSpPr>
          <p:cNvPr id="9" name="TextBox 8">
            <a:extLst>
              <a:ext uri="{FF2B5EF4-FFF2-40B4-BE49-F238E27FC236}">
                <a16:creationId xmlns:a16="http://schemas.microsoft.com/office/drawing/2014/main" id="{25628EAA-A44A-CF2A-F132-ABEBBEDFF7BE}"/>
              </a:ext>
            </a:extLst>
          </p:cNvPr>
          <p:cNvSpPr txBox="1"/>
          <p:nvPr/>
        </p:nvSpPr>
        <p:spPr>
          <a:xfrm>
            <a:off x="913795" y="1675200"/>
            <a:ext cx="5624657" cy="4247317"/>
          </a:xfrm>
          <a:prstGeom prst="rect">
            <a:avLst/>
          </a:prstGeom>
          <a:noFill/>
        </p:spPr>
        <p:txBody>
          <a:bodyPr wrap="square" rtlCol="0">
            <a:spAutoFit/>
          </a:bodyPr>
          <a:lstStyle/>
          <a:p>
            <a:pPr>
              <a:spcBef>
                <a:spcPct val="40000"/>
              </a:spcBef>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Sentiment analysis applied to historical documents helps us in peeling off the layers of cultural background in a novel way. The emphasis of the research is on Anne Frank's emotional diary, which is an important historical document that presents us with a penetrating and vivid impression of that turbulent time. Synthesis of historical texts by NLP, as shown in Anne Frank's diary, brings out amazing information about the history of mankind. Anne's diary, a witness to her emotional journey, revealed her inner conflict. NLP algorithms along with the NRC Emotion Lexicon help to elucidate Anne's inner emotions and Streamlit shows us her courage and pivotal moments. Anne's transcendent strength is what is left that will contribute to the improvement of cultural traditions and development of cultural identity.</a:t>
            </a:r>
          </a:p>
        </p:txBody>
      </p:sp>
    </p:spTree>
    <p:extLst>
      <p:ext uri="{BB962C8B-B14F-4D97-AF65-F5344CB8AC3E}">
        <p14:creationId xmlns:p14="http://schemas.microsoft.com/office/powerpoint/2010/main" val="4102849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5929-0460-9851-CA8A-D55C5FA914DA}"/>
              </a:ext>
            </a:extLst>
          </p:cNvPr>
          <p:cNvSpPr>
            <a:spLocks noGrp="1"/>
          </p:cNvSpPr>
          <p:nvPr>
            <p:ph type="title"/>
          </p:nvPr>
        </p:nvSpPr>
        <p:spPr>
          <a:xfrm>
            <a:off x="612648" y="449727"/>
            <a:ext cx="6268770" cy="1536192"/>
          </a:xfrm>
        </p:spPr>
        <p:txBody>
          <a:bodyPr anchor="b">
            <a:normAutofit fontScale="90000"/>
          </a:bodyPr>
          <a:lstStyle/>
          <a:p>
            <a:r>
              <a:rPr lang="en-US" sz="3300" dirty="0">
                <a:latin typeface="Times New Roman" panose="02020603050405020304" pitchFamily="18" charset="0"/>
                <a:cs typeface="Times New Roman" panose="02020603050405020304" pitchFamily="18" charset="0"/>
              </a:rPr>
              <a:t>Methodology for Sentiment Analysis and Emotion Extraction</a:t>
            </a:r>
            <a:br>
              <a:rPr lang="en-US" sz="3300" dirty="0"/>
            </a:br>
            <a:endParaRPr lang="en-IN" sz="3300" dirty="0"/>
          </a:p>
        </p:txBody>
      </p:sp>
      <p:sp>
        <p:nvSpPr>
          <p:cNvPr id="8" name="Content Placeholder 7">
            <a:extLst>
              <a:ext uri="{FF2B5EF4-FFF2-40B4-BE49-F238E27FC236}">
                <a16:creationId xmlns:a16="http://schemas.microsoft.com/office/drawing/2014/main" id="{7D68145B-258B-6308-5D6D-F38B2B989510}"/>
              </a:ext>
            </a:extLst>
          </p:cNvPr>
          <p:cNvSpPr>
            <a:spLocks noGrp="1"/>
          </p:cNvSpPr>
          <p:nvPr>
            <p:ph idx="1"/>
          </p:nvPr>
        </p:nvSpPr>
        <p:spPr>
          <a:xfrm>
            <a:off x="612648" y="1740310"/>
            <a:ext cx="6268770" cy="4038698"/>
          </a:xfrm>
        </p:spPr>
        <p:txBody>
          <a:bodyPr>
            <a:noAutofit/>
          </a:bodyPr>
          <a:lstStyle/>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Data Collection: Obtaining Anne's Frank's diary entries.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Text Preprocessing: Processing and formatting of text data for the analysis.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NRC Emotion Lexicon Loading: Loaded the NRC Emotion Lexicon in which the words are marked with the emotions and sentiments rating.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Sentiment Score Calculation and Labeling: The difference between the positive and negative emotions can be measured. Thus, this helps in calculating the sentiment scores and you can place them in clearly predefined categories.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Date Pair Analysis: Pick the date-entries in the diary text to know the sentiments and emotions trends over time.</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CSV Data Export: Save extracted emotions and sentiment scores along with the date entries in a CSV file  for further analysis.</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 Visualizing the extracted data in </a:t>
            </a:r>
            <a:r>
              <a:rPr lang="en-US" altLang="en-US" sz="1400" dirty="0" err="1">
                <a:latin typeface="Times New Roman" panose="02020603050405020304" pitchFamily="18" charset="0"/>
                <a:ea typeface="Calibri" charset="0"/>
                <a:cs typeface="Times New Roman" panose="02020603050405020304" pitchFamily="18" charset="0"/>
              </a:rPr>
              <a:t>Streamlit</a:t>
            </a:r>
            <a:endParaRPr lang="en-US" sz="1400" dirty="0">
              <a:latin typeface="Times New Roman" panose="02020603050405020304" pitchFamily="18" charset="0"/>
              <a:cs typeface="Times New Roman" panose="02020603050405020304" pitchFamily="18" charset="0"/>
            </a:endParaRPr>
          </a:p>
        </p:txBody>
      </p:sp>
      <p:pic>
        <p:nvPicPr>
          <p:cNvPr id="4" name="Content Placeholder 3" descr="A diagram of a data processing process&#10;&#10;Description automatically generated">
            <a:extLst>
              <a:ext uri="{FF2B5EF4-FFF2-40B4-BE49-F238E27FC236}">
                <a16:creationId xmlns:a16="http://schemas.microsoft.com/office/drawing/2014/main" id="{F867107A-EA61-BEF5-44F3-61DD48957293}"/>
              </a:ext>
            </a:extLst>
          </p:cNvPr>
          <p:cNvPicPr>
            <a:picLocks noChangeAspect="1"/>
          </p:cNvPicPr>
          <p:nvPr/>
        </p:nvPicPr>
        <p:blipFill>
          <a:blip r:embed="rId2"/>
          <a:stretch>
            <a:fillRect/>
          </a:stretch>
        </p:blipFill>
        <p:spPr>
          <a:xfrm>
            <a:off x="7494066" y="990283"/>
            <a:ext cx="4237686" cy="4801910"/>
          </a:xfrm>
          <a:prstGeom prst="rect">
            <a:avLst/>
          </a:prstGeom>
        </p:spPr>
      </p:pic>
    </p:spTree>
    <p:extLst>
      <p:ext uri="{BB962C8B-B14F-4D97-AF65-F5344CB8AC3E}">
        <p14:creationId xmlns:p14="http://schemas.microsoft.com/office/powerpoint/2010/main" val="290232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FF69-0104-FF82-3F28-65B9B4CAB505}"/>
              </a:ext>
            </a:extLst>
          </p:cNvPr>
          <p:cNvSpPr>
            <a:spLocks noGrp="1"/>
          </p:cNvSpPr>
          <p:nvPr>
            <p:ph type="title"/>
          </p:nvPr>
        </p:nvSpPr>
        <p:spPr>
          <a:xfrm>
            <a:off x="786014" y="263580"/>
            <a:ext cx="6007608" cy="414544"/>
          </a:xfrm>
        </p:spPr>
        <p:txBody>
          <a:bodyPr>
            <a:normAutofit fontScale="90000"/>
          </a:bodyPr>
          <a:lstStyle/>
          <a:p>
            <a:r>
              <a:rPr lang="en-US" sz="2800" b="1" dirty="0">
                <a:effectLst/>
                <a:latin typeface="Times New Roman" panose="02020603050405020304" pitchFamily="18" charset="0"/>
              </a:rPr>
              <a:t>Preprocessing and Data Cleaning</a:t>
            </a:r>
            <a:br>
              <a:rPr lang="en-IN" sz="2800" b="1" dirty="0">
                <a:effectLst/>
                <a:latin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7A842A97-FCD7-2DEA-1303-382AC7EA3C69}"/>
              </a:ext>
            </a:extLst>
          </p:cNvPr>
          <p:cNvSpPr>
            <a:spLocks noGrp="1"/>
          </p:cNvSpPr>
          <p:nvPr>
            <p:ph idx="1"/>
          </p:nvPr>
        </p:nvSpPr>
        <p:spPr>
          <a:xfrm>
            <a:off x="473581" y="678123"/>
            <a:ext cx="6721881" cy="5666077"/>
          </a:xfrm>
        </p:spPr>
        <p:txBody>
          <a:bodyPr>
            <a:normAutofit/>
          </a:bodyPr>
          <a:lstStyle/>
          <a:p>
            <a:pPr marL="0" indent="0">
              <a:lnSpc>
                <a:spcPct val="100000"/>
              </a:lnSpc>
              <a:buNone/>
            </a:pPr>
            <a:r>
              <a:rPr lang="en-US" sz="1700" dirty="0">
                <a:latin typeface="Times New Roman" panose="02020603050405020304" pitchFamily="18" charset="0"/>
                <a:cs typeface="Times New Roman" panose="02020603050405020304" pitchFamily="18" charset="0"/>
              </a:rPr>
              <a:t>The text preprocessing stage focuses on eliminating unnecessary characters and symbols, removing non-linguistic content such as numbers, text tokenized into discrete words and filtering out stop words to facilitate meaningful analysis. </a:t>
            </a:r>
          </a:p>
          <a:p>
            <a:pPr>
              <a:lnSpc>
                <a:spcPct val="100000"/>
              </a:lnSpc>
            </a:pPr>
            <a:endParaRPr lang="en-US" sz="1700" dirty="0">
              <a:latin typeface="Times New Roman" panose="02020603050405020304" pitchFamily="18" charset="0"/>
              <a:cs typeface="Times New Roman" panose="02020603050405020304" pitchFamily="18" charset="0"/>
            </a:endParaRPr>
          </a:p>
          <a:p>
            <a:pPr>
              <a:lnSpc>
                <a:spcPct val="100000"/>
              </a:lnSpc>
            </a:pPr>
            <a:endParaRPr lang="en-US" sz="1700" dirty="0">
              <a:latin typeface="Times New Roman" panose="02020603050405020304" pitchFamily="18" charset="0"/>
              <a:cs typeface="Times New Roman" panose="02020603050405020304" pitchFamily="18" charset="0"/>
            </a:endParaRPr>
          </a:p>
          <a:p>
            <a:pPr>
              <a:lnSpc>
                <a:spcPct val="100000"/>
              </a:lnSpc>
            </a:pPr>
            <a:endParaRPr lang="en-US" sz="1700" dirty="0">
              <a:latin typeface="Times New Roman" panose="02020603050405020304" pitchFamily="18" charset="0"/>
              <a:cs typeface="Times New Roman" panose="02020603050405020304" pitchFamily="18" charset="0"/>
            </a:endParaRPr>
          </a:p>
          <a:p>
            <a:pPr marL="0" indent="0">
              <a:lnSpc>
                <a:spcPct val="100000"/>
              </a:lnSpc>
              <a:buNone/>
            </a:pPr>
            <a:br>
              <a:rPr lang="en-US" sz="1700" dirty="0">
                <a:latin typeface="Times New Roman" panose="02020603050405020304" pitchFamily="18" charset="0"/>
                <a:cs typeface="Times New Roman" panose="02020603050405020304" pitchFamily="18" charset="0"/>
              </a:rPr>
            </a:br>
            <a:endParaRPr lang="en-US" sz="1700" dirty="0">
              <a:latin typeface="Times New Roman" panose="02020603050405020304" pitchFamily="18" charset="0"/>
              <a:cs typeface="Times New Roman" panose="02020603050405020304" pitchFamily="18" charset="0"/>
            </a:endParaRPr>
          </a:p>
        </p:txBody>
      </p:sp>
      <p:pic>
        <p:nvPicPr>
          <p:cNvPr id="5" name="Picture 4" descr="A computer screen shot of a computer code&#10;&#10;Description automatically generated">
            <a:extLst>
              <a:ext uri="{FF2B5EF4-FFF2-40B4-BE49-F238E27FC236}">
                <a16:creationId xmlns:a16="http://schemas.microsoft.com/office/drawing/2014/main" id="{6FA11C41-7204-70E6-9C32-7804441FD03D}"/>
              </a:ext>
            </a:extLst>
          </p:cNvPr>
          <p:cNvPicPr>
            <a:picLocks noChangeAspect="1"/>
          </p:cNvPicPr>
          <p:nvPr/>
        </p:nvPicPr>
        <p:blipFill>
          <a:blip r:embed="rId2"/>
          <a:stretch>
            <a:fillRect/>
          </a:stretch>
        </p:blipFill>
        <p:spPr>
          <a:xfrm>
            <a:off x="767850" y="2572921"/>
            <a:ext cx="4233672" cy="1227844"/>
          </a:xfrm>
          <a:prstGeom prst="rect">
            <a:avLst/>
          </a:prstGeom>
        </p:spPr>
      </p:pic>
      <p:pic>
        <p:nvPicPr>
          <p:cNvPr id="4" name="Picture 3" descr="A computer code with text&#10;&#10;Description automatically generated">
            <a:extLst>
              <a:ext uri="{FF2B5EF4-FFF2-40B4-BE49-F238E27FC236}">
                <a16:creationId xmlns:a16="http://schemas.microsoft.com/office/drawing/2014/main" id="{5A25662D-7E1A-970E-06AB-2FF2772CD1A6}"/>
              </a:ext>
            </a:extLst>
          </p:cNvPr>
          <p:cNvPicPr>
            <a:picLocks noChangeAspect="1"/>
          </p:cNvPicPr>
          <p:nvPr/>
        </p:nvPicPr>
        <p:blipFill>
          <a:blip r:embed="rId3"/>
          <a:stretch>
            <a:fillRect/>
          </a:stretch>
        </p:blipFill>
        <p:spPr>
          <a:xfrm>
            <a:off x="767850" y="4554775"/>
            <a:ext cx="4230116" cy="1586293"/>
          </a:xfrm>
          <a:prstGeom prst="rect">
            <a:avLst/>
          </a:prstGeom>
        </p:spPr>
      </p:pic>
      <p:sp>
        <p:nvSpPr>
          <p:cNvPr id="7" name="TextBox 6">
            <a:extLst>
              <a:ext uri="{FF2B5EF4-FFF2-40B4-BE49-F238E27FC236}">
                <a16:creationId xmlns:a16="http://schemas.microsoft.com/office/drawing/2014/main" id="{C10DC67B-229A-FF8F-B32E-043232F213C9}"/>
              </a:ext>
            </a:extLst>
          </p:cNvPr>
          <p:cNvSpPr txBox="1"/>
          <p:nvPr/>
        </p:nvSpPr>
        <p:spPr>
          <a:xfrm>
            <a:off x="714179" y="2159085"/>
            <a:ext cx="4101467" cy="369332"/>
          </a:xfrm>
          <a:prstGeom prst="rect">
            <a:avLst/>
          </a:prstGeom>
          <a:noFill/>
        </p:spPr>
        <p:txBody>
          <a:bodyPr wrap="square" rtlCol="0">
            <a:spAutoFit/>
          </a:bodyPr>
          <a:lstStyle/>
          <a:p>
            <a:pPr>
              <a:lnSpc>
                <a:spcPct val="100000"/>
              </a:lnSpc>
            </a:pPr>
            <a:r>
              <a:rPr lang="en-US" sz="1800" dirty="0">
                <a:latin typeface="Times New Roman" panose="02020603050405020304" pitchFamily="18" charset="0"/>
                <a:cs typeface="Times New Roman" panose="02020603050405020304" pitchFamily="18" charset="0"/>
              </a:rPr>
              <a:t>Text Preprocessing:</a:t>
            </a:r>
            <a:r>
              <a:rPr lang="en-IN" sz="18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2BEAE6AD-B03F-9F75-1D33-12D0620DD118}"/>
              </a:ext>
            </a:extLst>
          </p:cNvPr>
          <p:cNvSpPr txBox="1"/>
          <p:nvPr/>
        </p:nvSpPr>
        <p:spPr>
          <a:xfrm>
            <a:off x="786014" y="3919968"/>
            <a:ext cx="3987015"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Text tokenization and filtering stop words:</a:t>
            </a:r>
            <a:endParaRPr lang="en-IN" dirty="0"/>
          </a:p>
        </p:txBody>
      </p:sp>
      <p:pic>
        <p:nvPicPr>
          <p:cNvPr id="9" name="Picture 8" descr="A text on a page&#10;&#10;Description automatically generated">
            <a:extLst>
              <a:ext uri="{FF2B5EF4-FFF2-40B4-BE49-F238E27FC236}">
                <a16:creationId xmlns:a16="http://schemas.microsoft.com/office/drawing/2014/main" id="{92BA046D-38A3-F84C-1FA5-0206EF194B46}"/>
              </a:ext>
            </a:extLst>
          </p:cNvPr>
          <p:cNvPicPr>
            <a:picLocks noChangeAspect="1"/>
          </p:cNvPicPr>
          <p:nvPr/>
        </p:nvPicPr>
        <p:blipFill>
          <a:blip r:embed="rId4"/>
          <a:stretch>
            <a:fillRect/>
          </a:stretch>
        </p:blipFill>
        <p:spPr>
          <a:xfrm>
            <a:off x="7502635" y="791425"/>
            <a:ext cx="4421263" cy="2778322"/>
          </a:xfrm>
          <a:prstGeom prst="rect">
            <a:avLst/>
          </a:prstGeom>
        </p:spPr>
      </p:pic>
      <p:pic>
        <p:nvPicPr>
          <p:cNvPr id="11" name="Picture 10" descr="A screenshot of a text&#10;&#10;Description automatically generated">
            <a:extLst>
              <a:ext uri="{FF2B5EF4-FFF2-40B4-BE49-F238E27FC236}">
                <a16:creationId xmlns:a16="http://schemas.microsoft.com/office/drawing/2014/main" id="{9068B7F9-7879-B0D7-411E-FBF495744204}"/>
              </a:ext>
            </a:extLst>
          </p:cNvPr>
          <p:cNvPicPr>
            <a:picLocks noChangeAspect="1"/>
          </p:cNvPicPr>
          <p:nvPr/>
        </p:nvPicPr>
        <p:blipFill>
          <a:blip r:embed="rId5"/>
          <a:stretch>
            <a:fillRect/>
          </a:stretch>
        </p:blipFill>
        <p:spPr>
          <a:xfrm>
            <a:off x="7502635" y="3919968"/>
            <a:ext cx="4421263" cy="2778321"/>
          </a:xfrm>
          <a:prstGeom prst="rect">
            <a:avLst/>
          </a:prstGeom>
        </p:spPr>
      </p:pic>
      <p:sp>
        <p:nvSpPr>
          <p:cNvPr id="13" name="TextBox 12">
            <a:extLst>
              <a:ext uri="{FF2B5EF4-FFF2-40B4-BE49-F238E27FC236}">
                <a16:creationId xmlns:a16="http://schemas.microsoft.com/office/drawing/2014/main" id="{E4CA5331-9550-D6DF-E9FF-BA5DDFA56458}"/>
              </a:ext>
            </a:extLst>
          </p:cNvPr>
          <p:cNvSpPr txBox="1"/>
          <p:nvPr/>
        </p:nvSpPr>
        <p:spPr>
          <a:xfrm>
            <a:off x="7502635" y="441052"/>
            <a:ext cx="240990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Before:</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9F290F0-5086-91F6-F30A-65E8FAF487A7}"/>
              </a:ext>
            </a:extLst>
          </p:cNvPr>
          <p:cNvSpPr txBox="1"/>
          <p:nvPr/>
        </p:nvSpPr>
        <p:spPr>
          <a:xfrm>
            <a:off x="7591943" y="3569747"/>
            <a:ext cx="240990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After: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47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A1B0-C477-8DF2-A0BC-ECEF60AE6B49}"/>
              </a:ext>
            </a:extLst>
          </p:cNvPr>
          <p:cNvSpPr>
            <a:spLocks noGrp="1"/>
          </p:cNvSpPr>
          <p:nvPr>
            <p:ph type="title"/>
          </p:nvPr>
        </p:nvSpPr>
        <p:spPr>
          <a:xfrm>
            <a:off x="913795" y="609600"/>
            <a:ext cx="10353762" cy="970450"/>
          </a:xfrm>
        </p:spPr>
        <p:txBody>
          <a:bodyPr>
            <a:normAutofit/>
          </a:bodyPr>
          <a:lstStyle/>
          <a:p>
            <a:pPr>
              <a:lnSpc>
                <a:spcPct val="90000"/>
              </a:lnSpc>
            </a:pPr>
            <a:r>
              <a:rPr lang="en-US" sz="3100" b="1" dirty="0">
                <a:effectLst/>
                <a:latin typeface="Times New Roman" panose="02020603050405020304" pitchFamily="18" charset="0"/>
                <a:cs typeface="Arial" panose="020B0604020202020204" pitchFamily="34" charset="0"/>
              </a:rPr>
              <a:t>NRC Emotion Lexicon Loading</a:t>
            </a:r>
            <a:br>
              <a:rPr lang="en-IN" sz="3100" b="1" dirty="0">
                <a:effectLst/>
                <a:latin typeface="Times New Roman" panose="02020603050405020304" pitchFamily="18" charset="0"/>
                <a:cs typeface="Arial" panose="020B0604020202020204" pitchFamily="34" charset="0"/>
              </a:rPr>
            </a:br>
            <a:endParaRPr lang="en-IN" sz="3100" dirty="0"/>
          </a:p>
        </p:txBody>
      </p:sp>
      <p:sp>
        <p:nvSpPr>
          <p:cNvPr id="3" name="Content Placeholder 2">
            <a:extLst>
              <a:ext uri="{FF2B5EF4-FFF2-40B4-BE49-F238E27FC236}">
                <a16:creationId xmlns:a16="http://schemas.microsoft.com/office/drawing/2014/main" id="{602B34A6-A9C4-5C50-F456-108CC32F6907}"/>
              </a:ext>
            </a:extLst>
          </p:cNvPr>
          <p:cNvSpPr>
            <a:spLocks/>
          </p:cNvSpPr>
          <p:nvPr/>
        </p:nvSpPr>
        <p:spPr>
          <a:xfrm>
            <a:off x="1128264" y="2087376"/>
            <a:ext cx="5280982" cy="2378751"/>
          </a:xfrm>
          <a:prstGeom prst="rect">
            <a:avLst/>
          </a:prstGeom>
        </p:spPr>
        <p:txBody>
          <a:bodyPr>
            <a:normAutofit/>
          </a:bodyPr>
          <a:lstStyle/>
          <a:p>
            <a:pPr defTabSz="384048">
              <a:spcAft>
                <a:spcPts val="600"/>
              </a:spcAft>
            </a:pPr>
            <a:r>
              <a:rPr lang="en-US" sz="1512" kern="1200" dirty="0">
                <a:solidFill>
                  <a:schemeClr val="tx1"/>
                </a:solidFill>
                <a:latin typeface="Times New Roman" panose="02020603050405020304" pitchFamily="18" charset="0"/>
                <a:ea typeface="+mn-ea"/>
                <a:cs typeface="Times New Roman" panose="02020603050405020304" pitchFamily="18" charset="0"/>
              </a:rPr>
              <a:t>The second step involves bringing to the limelight the NRC Emotion Lexicon which is a meticulously designed lexicon consisting of emotion labeled words that have sentiment ratings.</a:t>
            </a:r>
            <a:br>
              <a:rPr lang="en-US" sz="1512" kern="1200" dirty="0">
                <a:solidFill>
                  <a:schemeClr val="tx1"/>
                </a:solidFill>
                <a:latin typeface="Axiforma"/>
                <a:ea typeface="+mn-ea"/>
                <a:cs typeface="+mn-cs"/>
              </a:rPr>
            </a:br>
            <a:endParaRPr lang="en-IN" sz="1800" dirty="0"/>
          </a:p>
        </p:txBody>
      </p:sp>
      <p:pic>
        <p:nvPicPr>
          <p:cNvPr id="6" name="Picture 5">
            <a:extLst>
              <a:ext uri="{FF2B5EF4-FFF2-40B4-BE49-F238E27FC236}">
                <a16:creationId xmlns:a16="http://schemas.microsoft.com/office/drawing/2014/main" id="{296CC946-5D7F-1AE9-0411-29548F69E417}"/>
              </a:ext>
            </a:extLst>
          </p:cNvPr>
          <p:cNvPicPr>
            <a:picLocks noChangeAspect="1"/>
          </p:cNvPicPr>
          <p:nvPr/>
        </p:nvPicPr>
        <p:blipFill>
          <a:blip r:embed="rId3"/>
          <a:stretch>
            <a:fillRect/>
          </a:stretch>
        </p:blipFill>
        <p:spPr>
          <a:xfrm>
            <a:off x="7685437" y="2149313"/>
            <a:ext cx="2945437" cy="2386449"/>
          </a:xfrm>
          <a:prstGeom prst="rect">
            <a:avLst/>
          </a:prstGeom>
        </p:spPr>
      </p:pic>
      <p:pic>
        <p:nvPicPr>
          <p:cNvPr id="4" name="Picture 3" descr="A screenshot of a computer code&#10;&#10;Description automatically generated">
            <a:extLst>
              <a:ext uri="{FF2B5EF4-FFF2-40B4-BE49-F238E27FC236}">
                <a16:creationId xmlns:a16="http://schemas.microsoft.com/office/drawing/2014/main" id="{F413CE44-382B-E442-9DC1-11CE77AE9003}"/>
              </a:ext>
            </a:extLst>
          </p:cNvPr>
          <p:cNvPicPr>
            <a:picLocks noChangeAspect="1"/>
          </p:cNvPicPr>
          <p:nvPr/>
        </p:nvPicPr>
        <p:blipFill>
          <a:blip r:embed="rId4"/>
          <a:stretch>
            <a:fillRect/>
          </a:stretch>
        </p:blipFill>
        <p:spPr>
          <a:xfrm>
            <a:off x="1146595" y="3342538"/>
            <a:ext cx="5280983" cy="1750778"/>
          </a:xfrm>
          <a:prstGeom prst="rect">
            <a:avLst/>
          </a:prstGeom>
        </p:spPr>
      </p:pic>
      <p:sp>
        <p:nvSpPr>
          <p:cNvPr id="8" name="TextBox 7">
            <a:extLst>
              <a:ext uri="{FF2B5EF4-FFF2-40B4-BE49-F238E27FC236}">
                <a16:creationId xmlns:a16="http://schemas.microsoft.com/office/drawing/2014/main" id="{4ACAB392-5E6C-008A-272C-647B0D632F7E}"/>
              </a:ext>
            </a:extLst>
          </p:cNvPr>
          <p:cNvSpPr txBox="1"/>
          <p:nvPr/>
        </p:nvSpPr>
        <p:spPr>
          <a:xfrm>
            <a:off x="7117278" y="4631899"/>
            <a:ext cx="4429879" cy="1191032"/>
          </a:xfrm>
          <a:prstGeom prst="rect">
            <a:avLst/>
          </a:prstGeom>
          <a:noFill/>
        </p:spPr>
        <p:txBody>
          <a:bodyPr wrap="square" rtlCol="0">
            <a:spAutoFit/>
          </a:bodyPr>
          <a:lstStyle/>
          <a:p>
            <a:pPr defTabSz="384048">
              <a:spcAft>
                <a:spcPts val="600"/>
              </a:spcAft>
            </a:pPr>
            <a:r>
              <a:rPr lang="en-US" sz="1428" kern="1200" dirty="0">
                <a:solidFill>
                  <a:schemeClr val="tx1"/>
                </a:solidFill>
                <a:latin typeface="Times New Roman" panose="02020603050405020304" pitchFamily="18" charset="0"/>
                <a:ea typeface="+mn-ea"/>
                <a:cs typeface="Times New Roman" panose="02020603050405020304" pitchFamily="18" charset="0"/>
              </a:rPr>
              <a:t>The word 'war' taken from the NRC Emotion Lexicon. While the term 'war' is typically considered a negative word with the emotion of fear therefore receiving a sentimental score of 1 for fear and 0 for the other emotions.</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983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4275-38D9-CD7D-E214-E90C3E036620}"/>
              </a:ext>
            </a:extLst>
          </p:cNvPr>
          <p:cNvSpPr>
            <a:spLocks noGrp="1"/>
          </p:cNvSpPr>
          <p:nvPr>
            <p:ph type="title"/>
          </p:nvPr>
        </p:nvSpPr>
        <p:spPr>
          <a:xfrm>
            <a:off x="429768" y="411480"/>
            <a:ext cx="11201400" cy="1106424"/>
          </a:xfrm>
        </p:spPr>
        <p:txBody>
          <a:bodyPr>
            <a:normAutofit fontScale="90000"/>
          </a:bodyPr>
          <a:lstStyle/>
          <a:p>
            <a:r>
              <a:rPr lang="en-US" sz="3600" b="1">
                <a:effectLst/>
                <a:latin typeface="Times New Roman" panose="02020603050405020304" pitchFamily="18" charset="0"/>
                <a:cs typeface="Arial" panose="020B0604020202020204" pitchFamily="34" charset="0"/>
              </a:rPr>
              <a:t> Emotion Extraction</a:t>
            </a:r>
            <a:br>
              <a:rPr lang="en-IN" sz="3600" b="1">
                <a:effectLst/>
                <a:latin typeface="Times New Roman" panose="02020603050405020304" pitchFamily="18" charset="0"/>
                <a:cs typeface="Arial" panose="020B0604020202020204" pitchFamily="34" charset="0"/>
              </a:rPr>
            </a:br>
            <a:endParaRPr lang="en-IN" sz="3600" dirty="0"/>
          </a:p>
        </p:txBody>
      </p:sp>
      <p:sp>
        <p:nvSpPr>
          <p:cNvPr id="3" name="Content Placeholder 2">
            <a:extLst>
              <a:ext uri="{FF2B5EF4-FFF2-40B4-BE49-F238E27FC236}">
                <a16:creationId xmlns:a16="http://schemas.microsoft.com/office/drawing/2014/main" id="{3116B8B8-6F84-82B3-9634-927705E7B349}"/>
              </a:ext>
            </a:extLst>
          </p:cNvPr>
          <p:cNvSpPr>
            <a:spLocks noGrp="1"/>
          </p:cNvSpPr>
          <p:nvPr>
            <p:ph idx="1"/>
          </p:nvPr>
        </p:nvSpPr>
        <p:spPr>
          <a:xfrm>
            <a:off x="7938752" y="2020824"/>
            <a:ext cx="3455097" cy="3959352"/>
          </a:xfrm>
        </p:spPr>
        <p:txBody>
          <a:bodyPr anchor="ctr">
            <a:normAutofit/>
          </a:bodyPr>
          <a:lstStyle/>
          <a:p>
            <a:r>
              <a:rPr lang="en-US" sz="1700" dirty="0">
                <a:effectLst/>
                <a:latin typeface="Times New Roman" panose="02020603050405020304" pitchFamily="18" charset="0"/>
                <a:ea typeface="Times New Roman" panose="02020603050405020304" pitchFamily="18" charset="0"/>
              </a:rPr>
              <a:t>The code checks word appearing in text from NRC Emotion Lexicon. Once a match is found, the term is linked to the lexicon's definition of the category of emotions represented by those feelings(sadness," "anger," "fear," "joy," "trust," "disgust," "surprise," and "anticipation).</a:t>
            </a:r>
          </a:p>
          <a:p>
            <a:pPr marL="0" indent="0">
              <a:buNone/>
            </a:pPr>
            <a:br>
              <a:rPr lang="en-US" sz="1700" dirty="0">
                <a:effectLst/>
                <a:latin typeface="Times New Roman" panose="02020603050405020304" pitchFamily="18" charset="0"/>
                <a:ea typeface="Times New Roman" panose="02020603050405020304" pitchFamily="18" charset="0"/>
              </a:rPr>
            </a:br>
            <a:endParaRPr lang="en-US" sz="1700" dirty="0">
              <a:effectLst/>
              <a:latin typeface="Times New Roman" panose="02020603050405020304" pitchFamily="18" charset="0"/>
              <a:ea typeface="Times New Roman" panose="02020603050405020304" pitchFamily="18" charset="0"/>
            </a:endParaRPr>
          </a:p>
        </p:txBody>
      </p:sp>
      <p:pic>
        <p:nvPicPr>
          <p:cNvPr id="4" name="Picture 3" descr="A computer screen shot of text&#10;&#10;Description automatically generated">
            <a:extLst>
              <a:ext uri="{FF2B5EF4-FFF2-40B4-BE49-F238E27FC236}">
                <a16:creationId xmlns:a16="http://schemas.microsoft.com/office/drawing/2014/main" id="{063CCBFF-18B9-87C1-4352-321DC3ECBD05}"/>
              </a:ext>
            </a:extLst>
          </p:cNvPr>
          <p:cNvPicPr>
            <a:picLocks noChangeAspect="1"/>
          </p:cNvPicPr>
          <p:nvPr/>
        </p:nvPicPr>
        <p:blipFill>
          <a:blip r:embed="rId2"/>
          <a:stretch>
            <a:fillRect/>
          </a:stretch>
        </p:blipFill>
        <p:spPr>
          <a:xfrm>
            <a:off x="429768" y="2553348"/>
            <a:ext cx="6702552" cy="2848584"/>
          </a:xfrm>
          <a:prstGeom prst="rect">
            <a:avLst/>
          </a:prstGeom>
        </p:spPr>
      </p:pic>
      <p:sp>
        <p:nvSpPr>
          <p:cNvPr id="6" name="TextBox 5">
            <a:extLst>
              <a:ext uri="{FF2B5EF4-FFF2-40B4-BE49-F238E27FC236}">
                <a16:creationId xmlns:a16="http://schemas.microsoft.com/office/drawing/2014/main" id="{8E9907EC-99DE-CDEC-0945-981A5F0861A7}"/>
              </a:ext>
            </a:extLst>
          </p:cNvPr>
          <p:cNvSpPr txBox="1"/>
          <p:nvPr/>
        </p:nvSpPr>
        <p:spPr>
          <a:xfrm>
            <a:off x="429767" y="2068966"/>
            <a:ext cx="2804169" cy="353943"/>
          </a:xfrm>
          <a:prstGeom prst="rect">
            <a:avLst/>
          </a:prstGeom>
          <a:noFill/>
        </p:spPr>
        <p:txBody>
          <a:bodyPr wrap="square" rtlCol="0">
            <a:spAutoFit/>
          </a:bodyPr>
          <a:lstStyle/>
          <a:p>
            <a:r>
              <a:rPr lang="en-US" sz="1700">
                <a:latin typeface="Times New Roman" panose="02020603050405020304" pitchFamily="18" charset="0"/>
                <a:cs typeface="Times New Roman" panose="02020603050405020304" pitchFamily="18" charset="0"/>
              </a:rPr>
              <a:t>Code Snippet:</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24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4F7C-0A3E-30AE-A2AD-24CDED2D32C8}"/>
              </a:ext>
            </a:extLst>
          </p:cNvPr>
          <p:cNvSpPr>
            <a:spLocks noGrp="1"/>
          </p:cNvSpPr>
          <p:nvPr>
            <p:ph type="title"/>
          </p:nvPr>
        </p:nvSpPr>
        <p:spPr>
          <a:xfrm>
            <a:off x="913795" y="609600"/>
            <a:ext cx="10353762" cy="970450"/>
          </a:xfrm>
        </p:spPr>
        <p:txBody>
          <a:bodyPr>
            <a:normAutofit/>
          </a:bodyPr>
          <a:lstStyle/>
          <a:p>
            <a:r>
              <a:rPr lang="en-US" dirty="0">
                <a:latin typeface="Times New Roman" panose="02020603050405020304" pitchFamily="18" charset="0"/>
                <a:cs typeface="Times New Roman" panose="02020603050405020304" pitchFamily="18" charset="0"/>
              </a:rPr>
              <a:t>Sentiment Score Calculation and Labeling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00BA6E-AE63-D620-F198-ED2A02248DD2}"/>
              </a:ext>
            </a:extLst>
          </p:cNvPr>
          <p:cNvSpPr>
            <a:spLocks noGrp="1"/>
          </p:cNvSpPr>
          <p:nvPr>
            <p:ph idx="1"/>
          </p:nvPr>
        </p:nvSpPr>
        <p:spPr>
          <a:xfrm>
            <a:off x="913795" y="1732449"/>
            <a:ext cx="5546272" cy="4058751"/>
          </a:xfrm>
        </p:spPr>
        <p:txBody>
          <a:bodyPr anchor="ctr">
            <a:normAutofit/>
          </a:bodyPr>
          <a:lstStyle/>
          <a:p>
            <a:pPr>
              <a:buClr>
                <a:srgbClr val="FF9C00"/>
              </a:buClr>
            </a:pPr>
            <a:r>
              <a:rPr lang="en-US" dirty="0">
                <a:effectLst/>
                <a:latin typeface="Times New Roman" panose="02020603050405020304" pitchFamily="18" charset="0"/>
                <a:ea typeface="Times New Roman" panose="02020603050405020304" pitchFamily="18" charset="0"/>
              </a:rPr>
              <a:t>The difference between the positive and negative emotions can be measured. Thus, this helps in calculating the sentiment scores . </a:t>
            </a:r>
          </a:p>
          <a:p>
            <a:pPr>
              <a:buClr>
                <a:srgbClr val="FF9C00"/>
              </a:buClr>
            </a:pPr>
            <a:r>
              <a:rPr lang="en-US" dirty="0">
                <a:effectLst/>
                <a:latin typeface="Times New Roman" panose="02020603050405020304" pitchFamily="18" charset="0"/>
                <a:ea typeface="Times New Roman" panose="02020603050405020304" pitchFamily="18" charset="0"/>
              </a:rPr>
              <a:t>Sentiment is intended to be labeled into discrete groups, such as highly positive, positive, neutral, negative, or highly negative, by using predetermined thresholds to enable classification.</a:t>
            </a:r>
          </a:p>
          <a:p>
            <a:pPr>
              <a:buClr>
                <a:srgbClr val="FF9C00"/>
              </a:buClr>
            </a:pPr>
            <a:endParaRPr lang="en-IN" dirty="0"/>
          </a:p>
        </p:txBody>
      </p:sp>
      <p:pic>
        <p:nvPicPr>
          <p:cNvPr id="9" name="Picture 8">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4" name="Picture 3" descr="A computer screen shot of a program&#10;&#10;Description automatically generated">
            <a:extLst>
              <a:ext uri="{FF2B5EF4-FFF2-40B4-BE49-F238E27FC236}">
                <a16:creationId xmlns:a16="http://schemas.microsoft.com/office/drawing/2014/main" id="{E9129CBD-E1D0-4F0B-E070-CE4E92291EDD}"/>
              </a:ext>
            </a:extLst>
          </p:cNvPr>
          <p:cNvPicPr>
            <a:picLocks noChangeAspect="1"/>
          </p:cNvPicPr>
          <p:nvPr/>
        </p:nvPicPr>
        <p:blipFill rotWithShape="1">
          <a:blip r:embed="rId4"/>
          <a:srcRect r="14550" b="5"/>
          <a:stretch/>
        </p:blipFill>
        <p:spPr>
          <a:xfrm>
            <a:off x="7066560" y="2132822"/>
            <a:ext cx="4065464" cy="3258006"/>
          </a:xfrm>
          <a:prstGeom prst="rect">
            <a:avLst/>
          </a:prstGeom>
        </p:spPr>
      </p:pic>
    </p:spTree>
    <p:extLst>
      <p:ext uri="{BB962C8B-B14F-4D97-AF65-F5344CB8AC3E}">
        <p14:creationId xmlns:p14="http://schemas.microsoft.com/office/powerpoint/2010/main" val="87130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D7CD-616E-3AD7-6A9A-C1FB24CABA31}"/>
              </a:ext>
            </a:extLst>
          </p:cNvPr>
          <p:cNvSpPr>
            <a:spLocks noGrp="1"/>
          </p:cNvSpPr>
          <p:nvPr>
            <p:ph type="title"/>
          </p:nvPr>
        </p:nvSpPr>
        <p:spPr>
          <a:xfrm>
            <a:off x="643468" y="869609"/>
            <a:ext cx="3946393" cy="1956298"/>
          </a:xfrm>
        </p:spPr>
        <p:txBody>
          <a:bodyPr>
            <a:normAutofit/>
          </a:bodyPr>
          <a:lstStyle/>
          <a:p>
            <a:pPr algn="l"/>
            <a:r>
              <a:rPr lang="en-US" altLang="en-US" sz="3300" dirty="0">
                <a:latin typeface="Times New Roman" panose="02020603050405020304" pitchFamily="18" charset="0"/>
                <a:ea typeface="Calibri" charset="0"/>
                <a:cs typeface="Times New Roman" panose="02020603050405020304" pitchFamily="18" charset="0"/>
              </a:rPr>
              <a:t>Date Pair Analysis and CSV Data Export</a:t>
            </a:r>
            <a:br>
              <a:rPr lang="en-IN" sz="3300" dirty="0"/>
            </a:br>
            <a:endParaRPr lang="en-IN" sz="3300" dirty="0"/>
          </a:p>
        </p:txBody>
      </p:sp>
      <p:sp>
        <p:nvSpPr>
          <p:cNvPr id="3" name="Content Placeholder 2">
            <a:extLst>
              <a:ext uri="{FF2B5EF4-FFF2-40B4-BE49-F238E27FC236}">
                <a16:creationId xmlns:a16="http://schemas.microsoft.com/office/drawing/2014/main" id="{EECC58F8-FA51-B89A-72EC-9F288A5E2652}"/>
              </a:ext>
            </a:extLst>
          </p:cNvPr>
          <p:cNvSpPr>
            <a:spLocks noGrp="1"/>
          </p:cNvSpPr>
          <p:nvPr>
            <p:ph idx="1"/>
          </p:nvPr>
        </p:nvSpPr>
        <p:spPr>
          <a:xfrm>
            <a:off x="5228258" y="1621616"/>
            <a:ext cx="6430560" cy="1956298"/>
          </a:xfrm>
        </p:spPr>
        <p:txBody>
          <a:bodyPr anchor="ctr">
            <a:normAutofit/>
          </a:bodyPr>
          <a:lstStyle/>
          <a:p>
            <a:pPr marL="457200" indent="-457200">
              <a:spcBef>
                <a:spcPct val="40000"/>
              </a:spcBef>
              <a:buClr>
                <a:srgbClr val="78E4FF"/>
              </a:buClr>
              <a:buFont typeface="Arial" panose="020B0604020202020204" pitchFamily="34" charset="0"/>
              <a:buChar char="•"/>
            </a:pPr>
            <a:r>
              <a:rPr lang="en-US" altLang="en-US" dirty="0">
                <a:latin typeface="Times New Roman" panose="02020603050405020304" pitchFamily="18" charset="0"/>
                <a:ea typeface="Calibri" charset="0"/>
                <a:cs typeface="Times New Roman" panose="02020603050405020304" pitchFamily="18" charset="0"/>
              </a:rPr>
              <a:t> Pick the date-entries in the diary text to know the sentiments and emotions trends over time.</a:t>
            </a:r>
          </a:p>
          <a:p>
            <a:pPr marL="457200" indent="-457200">
              <a:spcBef>
                <a:spcPct val="40000"/>
              </a:spcBef>
              <a:buClr>
                <a:srgbClr val="78E4FF"/>
              </a:buClr>
              <a:buFont typeface="Arial" panose="020B0604020202020204" pitchFamily="34" charset="0"/>
              <a:buChar char="•"/>
            </a:pPr>
            <a:r>
              <a:rPr lang="en-US" altLang="en-US" dirty="0">
                <a:latin typeface="Times New Roman" panose="02020603050405020304" pitchFamily="18" charset="0"/>
                <a:ea typeface="Calibri" charset="0"/>
                <a:cs typeface="Times New Roman" panose="02020603050405020304" pitchFamily="18" charset="0"/>
              </a:rPr>
              <a:t> Save extracted emotions and sentiment scores along with the date entries in a CSV file  for further analysis.</a:t>
            </a:r>
          </a:p>
          <a:p>
            <a:pPr marL="457200" indent="-457200">
              <a:spcBef>
                <a:spcPct val="40000"/>
              </a:spcBef>
              <a:buClr>
                <a:srgbClr val="78E4FF"/>
              </a:buClr>
              <a:buFont typeface="Arial" panose="020B0604020202020204" pitchFamily="34" charset="0"/>
              <a:buChar char="•"/>
            </a:pPr>
            <a:endParaRPr lang="en-US" altLang="en-US" dirty="0">
              <a:latin typeface="Times New Roman" panose="02020603050405020304" pitchFamily="18" charset="0"/>
              <a:ea typeface="Calibri" charset="0"/>
              <a:cs typeface="Times New Roman" panose="02020603050405020304" pitchFamily="18" charset="0"/>
            </a:endParaRPr>
          </a:p>
          <a:p>
            <a:pPr marL="457200" indent="-457200">
              <a:spcBef>
                <a:spcPct val="40000"/>
              </a:spcBef>
              <a:buClr>
                <a:srgbClr val="78E4FF"/>
              </a:buClr>
              <a:buFont typeface="Arial" panose="020B0604020202020204" pitchFamily="34" charset="0"/>
              <a:buChar char="•"/>
            </a:pPr>
            <a:endParaRPr lang="en-US" altLang="en-US" dirty="0">
              <a:latin typeface="Times New Roman" panose="02020603050405020304" pitchFamily="18" charset="0"/>
              <a:ea typeface="Calibri" charset="0"/>
              <a:cs typeface="Times New Roman" panose="02020603050405020304" pitchFamily="18" charset="0"/>
            </a:endParaRPr>
          </a:p>
          <a:p>
            <a:pPr marL="457200" indent="-457200">
              <a:spcBef>
                <a:spcPct val="40000"/>
              </a:spcBef>
              <a:buClr>
                <a:srgbClr val="78E4FF"/>
              </a:buClr>
              <a:buFont typeface="Arial" panose="020B0604020202020204" pitchFamily="34" charset="0"/>
              <a:buChar char="•"/>
            </a:pPr>
            <a:endParaRPr lang="en-US" altLang="en-US" dirty="0">
              <a:latin typeface="Times New Roman" panose="02020603050405020304" pitchFamily="18" charset="0"/>
              <a:ea typeface="Calibri"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61F12DB5-505C-C141-8AC6-EAB07869CB44}"/>
              </a:ext>
            </a:extLst>
          </p:cNvPr>
          <p:cNvPicPr>
            <a:picLocks noChangeAspect="1"/>
          </p:cNvPicPr>
          <p:nvPr/>
        </p:nvPicPr>
        <p:blipFill>
          <a:blip r:embed="rId3"/>
          <a:stretch>
            <a:fillRect/>
          </a:stretch>
        </p:blipFill>
        <p:spPr>
          <a:xfrm>
            <a:off x="643468" y="3522842"/>
            <a:ext cx="10926860" cy="1966836"/>
          </a:xfrm>
          <a:prstGeom prst="rect">
            <a:avLst/>
          </a:prstGeom>
        </p:spPr>
      </p:pic>
    </p:spTree>
    <p:extLst>
      <p:ext uri="{BB962C8B-B14F-4D97-AF65-F5344CB8AC3E}">
        <p14:creationId xmlns:p14="http://schemas.microsoft.com/office/powerpoint/2010/main" val="18772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4283-2902-5B32-9EC7-50A9391C4F03}"/>
              </a:ext>
            </a:extLst>
          </p:cNvPr>
          <p:cNvSpPr>
            <a:spLocks noGrp="1"/>
          </p:cNvSpPr>
          <p:nvPr>
            <p:ph type="title"/>
          </p:nvPr>
        </p:nvSpPr>
        <p:spPr/>
        <p:txBody>
          <a:bodyPr/>
          <a:lstStyle/>
          <a:p>
            <a:r>
              <a:rPr lang="en-US" dirty="0"/>
              <a:t>Visualization </a:t>
            </a:r>
            <a:endParaRPr lang="en-IN" dirty="0"/>
          </a:p>
        </p:txBody>
      </p:sp>
      <p:sp>
        <p:nvSpPr>
          <p:cNvPr id="3" name="Content Placeholder 2">
            <a:extLst>
              <a:ext uri="{FF2B5EF4-FFF2-40B4-BE49-F238E27FC236}">
                <a16:creationId xmlns:a16="http://schemas.microsoft.com/office/drawing/2014/main" id="{FDA49148-8DE8-52B8-587A-9A7CACF41173}"/>
              </a:ext>
            </a:extLst>
          </p:cNvPr>
          <p:cNvSpPr>
            <a:spLocks noGrp="1"/>
          </p:cNvSpPr>
          <p:nvPr>
            <p:ph idx="1"/>
          </p:nvPr>
        </p:nvSpPr>
        <p:spPr/>
        <p:txBody>
          <a:bodyPr/>
          <a:lstStyle/>
          <a:p>
            <a:pPr algn="l"/>
            <a:r>
              <a:rPr lang="en-US" b="0" i="0" dirty="0">
                <a:effectLst/>
                <a:latin typeface="Axiforma"/>
              </a:rPr>
              <a:t>With the help of Streamlit, created an online application for the emotional trends in Anne Frank's diary so that the users can analyze them. The program will show a real-time emotional counts, distribution of sentiment scores, word frequencies and the like by means of different charts, e.g., word clouds, pie charts, histograms, and line charts.</a:t>
            </a:r>
          </a:p>
          <a:p>
            <a:pPr algn="l"/>
            <a:r>
              <a:rPr lang="en-US" dirty="0">
                <a:effectLst/>
                <a:latin typeface="Axiforma"/>
              </a:rPr>
              <a:t>User</a:t>
            </a:r>
            <a:r>
              <a:rPr lang="en-US" b="0" i="0" dirty="0">
                <a:effectLst/>
                <a:latin typeface="Axiforma"/>
              </a:rPr>
              <a:t> can develop the code for Streamlit application by creating a Python script (.</a:t>
            </a:r>
            <a:r>
              <a:rPr lang="en-US" b="0" i="0" dirty="0" err="1">
                <a:effectLst/>
                <a:latin typeface="Axiforma"/>
              </a:rPr>
              <a:t>py</a:t>
            </a:r>
            <a:r>
              <a:rPr lang="en-US" b="0" i="0" dirty="0">
                <a:effectLst/>
                <a:latin typeface="Axiforma"/>
              </a:rPr>
              <a:t> file).</a:t>
            </a:r>
          </a:p>
          <a:p>
            <a:r>
              <a:rPr lang="en-US" dirty="0">
                <a:solidFill>
                  <a:schemeClr val="tx1"/>
                </a:solidFill>
                <a:effectLst/>
                <a:latin typeface="Times New Roman" panose="02020603050405020304" pitchFamily="18" charset="0"/>
                <a:cs typeface="Times New Roman" panose="02020603050405020304" pitchFamily="18" charset="0"/>
              </a:rPr>
              <a:t>Click </a:t>
            </a:r>
            <a:r>
              <a:rPr lang="en-US" dirty="0">
                <a:solidFill>
                  <a:schemeClr val="tx1"/>
                </a:solidFill>
                <a:effectLst/>
                <a:latin typeface="Times New Roman" panose="02020603050405020304" pitchFamily="18" charset="0"/>
                <a:cs typeface="Times New Roman" panose="02020603050405020304" pitchFamily="18" charset="0"/>
                <a:hlinkClick r:id="rId2"/>
              </a:rPr>
              <a:t>here</a:t>
            </a:r>
            <a:r>
              <a:rPr lang="en-US" dirty="0">
                <a:solidFill>
                  <a:schemeClr val="tx1"/>
                </a:solidFill>
                <a:effectLst/>
                <a:latin typeface="Times New Roman" panose="02020603050405020304" pitchFamily="18" charset="0"/>
                <a:cs typeface="Times New Roman" panose="02020603050405020304" pitchFamily="18" charset="0"/>
              </a:rPr>
              <a:t> for Streamlit App’s Link.</a:t>
            </a:r>
            <a:endParaRPr lang="en-IN" dirty="0"/>
          </a:p>
        </p:txBody>
      </p:sp>
      <p:pic>
        <p:nvPicPr>
          <p:cNvPr id="2060" name="Picture 12" descr="Introduction to Streamlit and Streamlit Components">
            <a:hlinkClick r:id="rId3"/>
            <a:extLst>
              <a:ext uri="{FF2B5EF4-FFF2-40B4-BE49-F238E27FC236}">
                <a16:creationId xmlns:a16="http://schemas.microsoft.com/office/drawing/2014/main" id="{381AE749-6300-A9DA-9403-F02FC455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786" y="4322046"/>
            <a:ext cx="1816970" cy="163297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Quick and easy text based game in python tutorial 2 - YouTube">
            <a:hlinkClick r:id="rId5"/>
            <a:extLst>
              <a:ext uri="{FF2B5EF4-FFF2-40B4-BE49-F238E27FC236}">
                <a16:creationId xmlns:a16="http://schemas.microsoft.com/office/drawing/2014/main" id="{C655B2C5-606A-C456-E653-E0B6120C6D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3240" y="4354819"/>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486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15B762-8A50-445B-AA13-A55318F56EE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TM04033929[[fn=Slate]]</Template>
  <TotalTime>1157</TotalTime>
  <Words>898</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Axiforma</vt:lpstr>
      <vt:lpstr>Calibri</vt:lpstr>
      <vt:lpstr>Calisto MT</vt:lpstr>
      <vt:lpstr>Times New Roman</vt:lpstr>
      <vt:lpstr>Wingdings 2</vt:lpstr>
      <vt:lpstr>Slate</vt:lpstr>
      <vt:lpstr>Sentiment analysis of historical text</vt:lpstr>
      <vt:lpstr>Exploring Emotional Depths with Natural Language Processing</vt:lpstr>
      <vt:lpstr>Methodology for Sentiment Analysis and Emotion Extraction </vt:lpstr>
      <vt:lpstr>Preprocessing and Data Cleaning </vt:lpstr>
      <vt:lpstr>NRC Emotion Lexicon Loading </vt:lpstr>
      <vt:lpstr> Emotion Extraction </vt:lpstr>
      <vt:lpstr>Sentiment Score Calculation and Labeling</vt:lpstr>
      <vt:lpstr>Date Pair Analysis and CSV Data Export </vt:lpstr>
      <vt:lpstr>Visualization </vt:lpstr>
      <vt:lpstr>Conclusion</vt:lpstr>
      <vt:lpstr>Future Consideration</vt:lpstr>
      <vt:lpstr>Thank you, Anne Frank, for sharing your story and inspiring countless generations with your courage, resilience, and enduring spirit.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historical text</dc:title>
  <dc:creator>Smita Sanjay Pable (Student)</dc:creator>
  <cp:lastModifiedBy>Smita Sanjay Pable (Student)</cp:lastModifiedBy>
  <cp:revision>19</cp:revision>
  <dcterms:created xsi:type="dcterms:W3CDTF">2024-03-27T22:19:47Z</dcterms:created>
  <dcterms:modified xsi:type="dcterms:W3CDTF">2024-04-02T20:58:57Z</dcterms:modified>
</cp:coreProperties>
</file>