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64646"/>
    <a:srgbClr val="FFFEFF"/>
    <a:srgbClr val="DDD9D6"/>
    <a:srgbClr val="C4EBD0"/>
    <a:srgbClr val="4365E2"/>
    <a:srgbClr val="D1E2F2"/>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41"/>
  </p:normalViewPr>
  <p:slideViewPr>
    <p:cSldViewPr>
      <p:cViewPr>
        <p:scale>
          <a:sx n="20" d="100"/>
          <a:sy n="20" d="100"/>
        </p:scale>
        <p:origin x="1949" y="-1733"/>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25/03/2024</a:t>
            </a:fld>
            <a:endParaRPr lang="en-GB"/>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endParaRPr lang="en-GB"/>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538" y="3805238"/>
            <a:ext cx="6432550" cy="34242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125" y="3805238"/>
            <a:ext cx="19150013" cy="34242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125" y="12365038"/>
            <a:ext cx="12790488"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3013" y="12365038"/>
            <a:ext cx="12792075"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30275213" cy="426397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5625"/>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5238"/>
            <a:ext cx="25734963" cy="713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70125" y="12365038"/>
            <a:ext cx="25734963" cy="256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0125"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4175125">
              <a:defRPr sz="6400">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0344150" y="38998525"/>
            <a:ext cx="9586913"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4175125">
              <a:defRPr sz="6400">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21697950"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4175125">
              <a:defRPr sz="6400">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1" fontAlgn="base" hangingPunct="1">
        <a:spcBef>
          <a:spcPct val="0"/>
        </a:spcBef>
        <a:spcAft>
          <a:spcPct val="0"/>
        </a:spcAft>
        <a:defRPr sz="20100">
          <a:solidFill>
            <a:srgbClr val="547EE8"/>
          </a:solidFill>
          <a:latin typeface="Calibri" charset="0"/>
          <a:ea typeface="Calibri" charset="0"/>
          <a:cs typeface="Calibri" charset="0"/>
        </a:defRPr>
      </a:lvl1pPr>
      <a:lvl2pPr algn="ctr" defTabSz="4175125" rtl="0" eaLnBrk="1" fontAlgn="base" hangingPunct="1">
        <a:spcBef>
          <a:spcPct val="0"/>
        </a:spcBef>
        <a:spcAft>
          <a:spcPct val="0"/>
        </a:spcAft>
        <a:defRPr sz="20100">
          <a:solidFill>
            <a:schemeClr val="tx2"/>
          </a:solidFill>
          <a:latin typeface="Times"/>
        </a:defRPr>
      </a:lvl2pPr>
      <a:lvl3pPr algn="ctr" defTabSz="4175125" rtl="0" eaLnBrk="1" fontAlgn="base" hangingPunct="1">
        <a:spcBef>
          <a:spcPct val="0"/>
        </a:spcBef>
        <a:spcAft>
          <a:spcPct val="0"/>
        </a:spcAft>
        <a:defRPr sz="20100">
          <a:solidFill>
            <a:schemeClr val="tx2"/>
          </a:solidFill>
          <a:latin typeface="Times"/>
        </a:defRPr>
      </a:lvl3pPr>
      <a:lvl4pPr algn="ctr" defTabSz="4175125" rtl="0" eaLnBrk="1" fontAlgn="base" hangingPunct="1">
        <a:spcBef>
          <a:spcPct val="0"/>
        </a:spcBef>
        <a:spcAft>
          <a:spcPct val="0"/>
        </a:spcAft>
        <a:defRPr sz="20100">
          <a:solidFill>
            <a:schemeClr val="tx2"/>
          </a:solidFill>
          <a:latin typeface="Times"/>
        </a:defRPr>
      </a:lvl4pPr>
      <a:lvl5pPr algn="ctr" defTabSz="4175125" rtl="0" eaLnBrk="1" fontAlgn="base" hangingPunct="1">
        <a:spcBef>
          <a:spcPct val="0"/>
        </a:spcBef>
        <a:spcAft>
          <a:spcPct val="0"/>
        </a:spcAft>
        <a:defRPr sz="20100">
          <a:solidFill>
            <a:schemeClr val="tx2"/>
          </a:solidFill>
          <a:latin typeface="Times"/>
        </a:defRPr>
      </a:lvl5pPr>
      <a:lvl6pPr marL="457200" algn="ctr" defTabSz="4175125" rtl="0" eaLnBrk="1" fontAlgn="base" hangingPunct="1">
        <a:spcBef>
          <a:spcPct val="0"/>
        </a:spcBef>
        <a:spcAft>
          <a:spcPct val="0"/>
        </a:spcAft>
        <a:defRPr sz="20100">
          <a:solidFill>
            <a:schemeClr val="tx2"/>
          </a:solidFill>
          <a:latin typeface="Times"/>
        </a:defRPr>
      </a:lvl6pPr>
      <a:lvl7pPr marL="914400" algn="ctr" defTabSz="4175125" rtl="0" eaLnBrk="1" fontAlgn="base" hangingPunct="1">
        <a:spcBef>
          <a:spcPct val="0"/>
        </a:spcBef>
        <a:spcAft>
          <a:spcPct val="0"/>
        </a:spcAft>
        <a:defRPr sz="20100">
          <a:solidFill>
            <a:schemeClr val="tx2"/>
          </a:solidFill>
          <a:latin typeface="Times"/>
        </a:defRPr>
      </a:lvl7pPr>
      <a:lvl8pPr marL="1371600" algn="ctr" defTabSz="4175125" rtl="0" eaLnBrk="1" fontAlgn="base" hangingPunct="1">
        <a:spcBef>
          <a:spcPct val="0"/>
        </a:spcBef>
        <a:spcAft>
          <a:spcPct val="0"/>
        </a:spcAft>
        <a:defRPr sz="20100">
          <a:solidFill>
            <a:schemeClr val="tx2"/>
          </a:solidFill>
          <a:latin typeface="Times"/>
        </a:defRPr>
      </a:lvl8pPr>
      <a:lvl9pPr marL="1828800" algn="ctr" defTabSz="4175125" rtl="0" eaLnBrk="1" fontAlgn="base" hangingPunct="1">
        <a:spcBef>
          <a:spcPct val="0"/>
        </a:spcBef>
        <a:spcAft>
          <a:spcPct val="0"/>
        </a:spcAft>
        <a:defRPr sz="20100">
          <a:solidFill>
            <a:schemeClr val="tx2"/>
          </a:solidFill>
          <a:latin typeface="Times"/>
        </a:defRPr>
      </a:lvl9pPr>
    </p:titleStyle>
    <p:bodyStyle>
      <a:lvl1pPr marL="1565275" indent="-1565275" algn="l" defTabSz="4175125" rtl="0" eaLnBrk="1" fontAlgn="base" hangingPunct="1">
        <a:spcBef>
          <a:spcPct val="20000"/>
        </a:spcBef>
        <a:spcAft>
          <a:spcPct val="0"/>
        </a:spcAft>
        <a:buChar char="•"/>
        <a:defRPr sz="14600">
          <a:solidFill>
            <a:schemeClr val="tx1"/>
          </a:solidFill>
          <a:latin typeface="Calibri" charset="0"/>
          <a:ea typeface="Calibri" charset="0"/>
          <a:cs typeface="Calibri" charset="0"/>
        </a:defRPr>
      </a:lvl1pPr>
      <a:lvl2pPr marL="3392488" indent="-1304925" algn="l" defTabSz="4175125" rtl="0" eaLnBrk="1" fontAlgn="base" hangingPunct="1">
        <a:spcBef>
          <a:spcPct val="20000"/>
        </a:spcBef>
        <a:spcAft>
          <a:spcPct val="0"/>
        </a:spcAft>
        <a:buChar char="–"/>
        <a:defRPr sz="12800">
          <a:solidFill>
            <a:schemeClr val="tx1"/>
          </a:solidFill>
          <a:latin typeface="Calibri" charset="0"/>
          <a:ea typeface="Calibri" charset="0"/>
          <a:cs typeface="Calibri" charset="0"/>
        </a:defRPr>
      </a:lvl2pPr>
      <a:lvl3pPr marL="5219700" indent="-1044575" algn="l" defTabSz="4175125" rtl="0" eaLnBrk="1" fontAlgn="base" hangingPunct="1">
        <a:spcBef>
          <a:spcPct val="20000"/>
        </a:spcBef>
        <a:spcAft>
          <a:spcPct val="0"/>
        </a:spcAft>
        <a:buChar char="•"/>
        <a:defRPr sz="11000">
          <a:solidFill>
            <a:schemeClr val="tx1"/>
          </a:solidFill>
          <a:latin typeface="Calibri" charset="0"/>
          <a:ea typeface="Calibri" charset="0"/>
          <a:cs typeface="Calibri" charset="0"/>
        </a:defRPr>
      </a:lvl3pPr>
      <a:lvl4pPr marL="7307263" indent="-1042988"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4pPr>
      <a:lvl5pPr marL="9396413" indent="-1044575"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5pPr>
      <a:lvl6pPr marL="9853613" indent="-1044575" algn="l" defTabSz="4175125" rtl="0" eaLnBrk="1" fontAlgn="base" hangingPunct="1">
        <a:spcBef>
          <a:spcPct val="20000"/>
        </a:spcBef>
        <a:spcAft>
          <a:spcPct val="0"/>
        </a:spcAft>
        <a:buChar char="»"/>
        <a:defRPr sz="9100">
          <a:solidFill>
            <a:schemeClr val="tx1"/>
          </a:solidFill>
          <a:latin typeface="+mn-lt"/>
        </a:defRPr>
      </a:lvl6pPr>
      <a:lvl7pPr marL="10310813" indent="-1044575" algn="l" defTabSz="4175125" rtl="0" eaLnBrk="1" fontAlgn="base" hangingPunct="1">
        <a:spcBef>
          <a:spcPct val="20000"/>
        </a:spcBef>
        <a:spcAft>
          <a:spcPct val="0"/>
        </a:spcAft>
        <a:buChar char="»"/>
        <a:defRPr sz="9100">
          <a:solidFill>
            <a:schemeClr val="tx1"/>
          </a:solidFill>
          <a:latin typeface="+mn-lt"/>
        </a:defRPr>
      </a:lvl7pPr>
      <a:lvl8pPr marL="10768013" indent="-1044575" algn="l" defTabSz="4175125" rtl="0" eaLnBrk="1" fontAlgn="base" hangingPunct="1">
        <a:spcBef>
          <a:spcPct val="20000"/>
        </a:spcBef>
        <a:spcAft>
          <a:spcPct val="0"/>
        </a:spcAft>
        <a:buChar char="»"/>
        <a:defRPr sz="9100">
          <a:solidFill>
            <a:schemeClr val="tx1"/>
          </a:solidFill>
          <a:latin typeface="+mn-lt"/>
        </a:defRPr>
      </a:lvl8pPr>
      <a:lvl9pPr marL="11225213" indent="-1044575" algn="l" defTabSz="4175125"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 name="Rectangle 7"/>
          <p:cNvSpPr>
            <a:spLocks noChangeArrowheads="1"/>
          </p:cNvSpPr>
          <p:nvPr/>
        </p:nvSpPr>
        <p:spPr bwMode="auto">
          <a:xfrm>
            <a:off x="10410355" y="9320376"/>
            <a:ext cx="9865611" cy="11859593"/>
          </a:xfrm>
          <a:prstGeom prst="rect">
            <a:avLst/>
          </a:prstGeom>
          <a:solidFill>
            <a:srgbClr val="FFFFFF"/>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US" altLang="en-US" sz="3200" dirty="0">
              <a:solidFill>
                <a:srgbClr val="464646"/>
              </a:solidFill>
              <a:latin typeface="Calibri" charset="0"/>
              <a:ea typeface="Calibri" charset="0"/>
              <a:cs typeface="Calibri" charset="0"/>
            </a:endParaRPr>
          </a:p>
          <a:p>
            <a:pPr>
              <a:spcBef>
                <a:spcPct val="40000"/>
              </a:spcBef>
            </a:pPr>
            <a:r>
              <a:rPr lang="en-US" altLang="en-US" sz="3200" dirty="0" err="1">
                <a:solidFill>
                  <a:srgbClr val="464646"/>
                </a:solidFill>
                <a:latin typeface="Calibri" charset="0"/>
                <a:ea typeface="Calibri" charset="0"/>
                <a:cs typeface="Calibri" charset="0"/>
              </a:rPr>
              <a:t>zx</a:t>
            </a:r>
            <a:endParaRPr lang="en-US" altLang="en-US" sz="3200" dirty="0">
              <a:solidFill>
                <a:srgbClr val="464646"/>
              </a:solidFill>
              <a:latin typeface="Calibri" charset="0"/>
              <a:ea typeface="Calibri" charset="0"/>
              <a:cs typeface="Calibri" charset="0"/>
            </a:endParaRPr>
          </a:p>
        </p:txBody>
      </p:sp>
      <p:sp>
        <p:nvSpPr>
          <p:cNvPr id="10" name="Rectangle 38"/>
          <p:cNvSpPr>
            <a:spLocks noChangeArrowheads="1"/>
          </p:cNvSpPr>
          <p:nvPr/>
        </p:nvSpPr>
        <p:spPr bwMode="auto">
          <a:xfrm>
            <a:off x="10405527" y="8931980"/>
            <a:ext cx="9828540" cy="1440001"/>
          </a:xfrm>
          <a:prstGeom prst="rect">
            <a:avLst/>
          </a:prstGeom>
          <a:solidFill>
            <a:srgbClr val="FFFFFF"/>
          </a:solidFill>
          <a:ln w="9525">
            <a:solidFill>
              <a:srgbClr val="DDD9D6"/>
            </a:solid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Flow Chart of Sentiment Analysis</a:t>
            </a:r>
          </a:p>
        </p:txBody>
      </p:sp>
      <p:sp>
        <p:nvSpPr>
          <p:cNvPr id="15" name="Rectangle 7"/>
          <p:cNvSpPr>
            <a:spLocks noChangeArrowheads="1"/>
          </p:cNvSpPr>
          <p:nvPr/>
        </p:nvSpPr>
        <p:spPr bwMode="auto">
          <a:xfrm>
            <a:off x="10453074" y="25539858"/>
            <a:ext cx="9540000" cy="16436022"/>
          </a:xfrm>
          <a:prstGeom prst="rect">
            <a:avLst/>
          </a:prstGeom>
          <a:solidFill>
            <a:srgbClr val="FFFFFF"/>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Data Collection: Obtaining Anne Frank's diary       entries.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Text Preprocessing: Cleaning and formatting the text data for analysis.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NRC Emotion Lexicon Loading: Load the NRC        Emotion Lexicon containing words labeled with emotions and sentiment ratings.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Sentiment Score Calculation and Labeling: Determine sentiment scores by calculating the difference between positive and negative emotions and label sentiments into discrete categories.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 Date Pair Analysis: Identify date pairings in the diary text to analyze sentiment and emotion trends over time.</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CSV Data Export: Save extracted emotions and sentiment scores in a CSV file for further analysis.</a:t>
            </a:r>
          </a:p>
          <a:p>
            <a:pPr marL="457200" indent="-457200" algn="just">
              <a:spcBef>
                <a:spcPct val="40000"/>
              </a:spcBef>
              <a:buFont typeface="Arial" panose="020B0604020202020204" pitchFamily="34" charset="0"/>
              <a:buChar char="•"/>
            </a:pPr>
            <a:r>
              <a:rPr lang="en-US" altLang="en-US" sz="4000" dirty="0">
                <a:solidFill>
                  <a:srgbClr val="464646"/>
                </a:solidFill>
                <a:ea typeface="Calibri" charset="0"/>
                <a:cs typeface="Times New Roman" panose="02020603050405020304" pitchFamily="18" charset="0"/>
              </a:rPr>
              <a:t>Visualization in </a:t>
            </a:r>
            <a:r>
              <a:rPr lang="en-US" altLang="en-US" sz="4000" dirty="0" err="1">
                <a:solidFill>
                  <a:srgbClr val="464646"/>
                </a:solidFill>
                <a:ea typeface="Calibri" charset="0"/>
                <a:cs typeface="Times New Roman" panose="02020603050405020304" pitchFamily="18" charset="0"/>
              </a:rPr>
              <a:t>Streamlit</a:t>
            </a:r>
            <a:r>
              <a:rPr lang="en-US" altLang="en-US" sz="4000" dirty="0">
                <a:solidFill>
                  <a:srgbClr val="464646"/>
                </a:solidFill>
                <a:ea typeface="Calibri" charset="0"/>
                <a:cs typeface="Times New Roman" panose="02020603050405020304" pitchFamily="18" charset="0"/>
              </a:rPr>
              <a:t>.</a:t>
            </a:r>
          </a:p>
          <a:p>
            <a:pPr marL="457200" indent="-457200">
              <a:spcBef>
                <a:spcPct val="40000"/>
              </a:spcBef>
              <a:buFont typeface="Arial" panose="020B0604020202020204" pitchFamily="34" charset="0"/>
              <a:buChar char="•"/>
            </a:pPr>
            <a:endParaRPr lang="en-AU" altLang="en-US" sz="4000" dirty="0">
              <a:solidFill>
                <a:srgbClr val="464646"/>
              </a:solidFill>
              <a:ea typeface="Calibri" charset="0"/>
              <a:cs typeface="Times New Roman" panose="02020603050405020304" pitchFamily="18" charset="0"/>
            </a:endParaRPr>
          </a:p>
        </p:txBody>
      </p:sp>
      <p:sp>
        <p:nvSpPr>
          <p:cNvPr id="16" name="Rectangle 38"/>
          <p:cNvSpPr>
            <a:spLocks noChangeArrowheads="1"/>
          </p:cNvSpPr>
          <p:nvPr/>
        </p:nvSpPr>
        <p:spPr bwMode="auto">
          <a:xfrm>
            <a:off x="10477459" y="22862840"/>
            <a:ext cx="9540000" cy="2677018"/>
          </a:xfrm>
          <a:prstGeom prst="rect">
            <a:avLst/>
          </a:prstGeom>
          <a:solidFill>
            <a:srgbClr val="FFFFFF"/>
          </a:solidFill>
          <a:ln w="12700">
            <a:solidFill>
              <a:srgbClr val="DDD9D6"/>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Methodology for Sentiment Analysis and Emotion Extraction</a:t>
            </a:r>
          </a:p>
        </p:txBody>
      </p:sp>
      <p:sp>
        <p:nvSpPr>
          <p:cNvPr id="11" name="Rectangle 7"/>
          <p:cNvSpPr>
            <a:spLocks noChangeArrowheads="1"/>
          </p:cNvSpPr>
          <p:nvPr/>
        </p:nvSpPr>
        <p:spPr bwMode="auto">
          <a:xfrm>
            <a:off x="20633420" y="10402693"/>
            <a:ext cx="9286649" cy="15394332"/>
          </a:xfrm>
          <a:prstGeom prst="rect">
            <a:avLst/>
          </a:prstGeom>
          <a:solidFill>
            <a:srgbClr val="FFFFFF"/>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Sentimental Labels Distribution Pie chart</a:t>
            </a:r>
          </a:p>
          <a:p>
            <a:pPr>
              <a:spcBef>
                <a:spcPct val="40000"/>
              </a:spcBef>
            </a:pPr>
            <a:r>
              <a:rPr lang="en-AU" altLang="en-US" sz="3200" dirty="0">
                <a:solidFill>
                  <a:srgbClr val="464646"/>
                </a:solidFill>
                <a:latin typeface="Calibri" charset="0"/>
                <a:ea typeface="Calibri" charset="0"/>
                <a:cs typeface="Calibri" charset="0"/>
              </a:rPr>
              <a:t>																					</a:t>
            </a: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20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r>
              <a:rPr lang="en-AU" altLang="en-US" sz="3200" dirty="0">
                <a:solidFill>
                  <a:srgbClr val="464646"/>
                </a:solidFill>
                <a:latin typeface="Calibri" charset="0"/>
                <a:ea typeface="Calibri" charset="0"/>
                <a:cs typeface="Calibri" charset="0"/>
              </a:rPr>
              <a:t>Emotion Distribution Pie chart</a:t>
            </a:r>
          </a:p>
        </p:txBody>
      </p:sp>
      <p:sp>
        <p:nvSpPr>
          <p:cNvPr id="12" name="Rectangle 38"/>
          <p:cNvSpPr>
            <a:spLocks noChangeArrowheads="1"/>
          </p:cNvSpPr>
          <p:nvPr/>
        </p:nvSpPr>
        <p:spPr bwMode="auto">
          <a:xfrm>
            <a:off x="20612905" y="9052507"/>
            <a:ext cx="9313028" cy="1440000"/>
          </a:xfrm>
          <a:prstGeom prst="rect">
            <a:avLst/>
          </a:prstGeom>
          <a:solidFill>
            <a:srgbClr val="FFFFFF"/>
          </a:solidFill>
          <a:ln w="12700">
            <a:solidFill>
              <a:srgbClr val="DDD9D6"/>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Visualization</a:t>
            </a:r>
          </a:p>
        </p:txBody>
      </p:sp>
      <p:sp>
        <p:nvSpPr>
          <p:cNvPr id="21" name="Rectangle 7"/>
          <p:cNvSpPr>
            <a:spLocks noChangeArrowheads="1"/>
          </p:cNvSpPr>
          <p:nvPr/>
        </p:nvSpPr>
        <p:spPr bwMode="auto">
          <a:xfrm>
            <a:off x="20506744" y="27520399"/>
            <a:ext cx="9540000" cy="7394774"/>
          </a:xfrm>
          <a:prstGeom prst="rect">
            <a:avLst/>
          </a:prstGeom>
          <a:solidFill>
            <a:srgbClr val="C4EBD0"/>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200" dirty="0">
                <a:solidFill>
                  <a:srgbClr val="464646"/>
                </a:solidFill>
                <a:latin typeface="Calibri" charset="0"/>
                <a:ea typeface="Calibri" charset="0"/>
                <a:cs typeface="Calibri" charset="0"/>
              </a:rPr>
              <a:t>Analyzing Anne Frank's diary sentimentally has allowed us to see the emotional journey of a young girl living through one of the saddest periods in human history. Through close reading and visualization of her journal entries, we have been able to uncover the complex dynamics of her feelings, which included both profound sadness and worry as well as happy and hopeful moments. </a:t>
            </a:r>
          </a:p>
          <a:p>
            <a:pPr>
              <a:spcBef>
                <a:spcPct val="40000"/>
              </a:spcBef>
            </a:pPr>
            <a:r>
              <a:rPr lang="en-US" altLang="en-US" sz="3200" dirty="0">
                <a:solidFill>
                  <a:srgbClr val="464646"/>
                </a:solidFill>
                <a:latin typeface="Calibri" charset="0"/>
                <a:ea typeface="Calibri" charset="0"/>
                <a:cs typeface="Calibri" charset="0"/>
              </a:rPr>
              <a:t>This investigation has not only enriched our comprehension of Anne's personal challenges and determination but has also provided a glimpse into the wider experience of humanity during the genocide.</a:t>
            </a:r>
          </a:p>
        </p:txBody>
      </p:sp>
      <p:sp>
        <p:nvSpPr>
          <p:cNvPr id="22" name="Rectangle 38"/>
          <p:cNvSpPr>
            <a:spLocks noChangeArrowheads="1"/>
          </p:cNvSpPr>
          <p:nvPr/>
        </p:nvSpPr>
        <p:spPr bwMode="auto">
          <a:xfrm>
            <a:off x="20506744" y="26080399"/>
            <a:ext cx="9540000" cy="1440000"/>
          </a:xfrm>
          <a:prstGeom prst="rect">
            <a:avLst/>
          </a:prstGeom>
          <a:solidFill>
            <a:srgbClr val="C4EBD0"/>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Conclusion</a:t>
            </a:r>
          </a:p>
        </p:txBody>
      </p:sp>
      <p:sp>
        <p:nvSpPr>
          <p:cNvPr id="3" name="Rectangle 7"/>
          <p:cNvSpPr>
            <a:spLocks noChangeArrowheads="1"/>
          </p:cNvSpPr>
          <p:nvPr/>
        </p:nvSpPr>
        <p:spPr bwMode="auto">
          <a:xfrm>
            <a:off x="472218" y="10666692"/>
            <a:ext cx="9540000" cy="11540873"/>
          </a:xfrm>
          <a:prstGeom prst="rect">
            <a:avLst/>
          </a:prstGeom>
          <a:solidFill>
            <a:srgbClr val="DDD9D6"/>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rPr>
              <a:t>In the digital age, the fusion of natural language processing (NLP) techniques with historical texts, exemplified by Anne Frank's diary, unveils the emotional depths of human history. Anne's diary, a poignant testament to resilience amidst adversity, reveals her innermost thoughts and struggles. Leveraging NLP algorithms and the NRC Emotion Lexicon, sentiment analysis uncovers the subtle nuances of Anne's emotions. </a:t>
            </a:r>
            <a:r>
              <a:rPr lang="en-US" altLang="en-US" sz="3200" dirty="0" err="1">
                <a:solidFill>
                  <a:srgbClr val="464646"/>
                </a:solidFill>
                <a:latin typeface="Calibri" panose="020F0502020204030204" pitchFamily="34" charset="0"/>
                <a:ea typeface="Calibri" panose="020F0502020204030204" pitchFamily="34" charset="0"/>
                <a:cs typeface="Calibri" panose="020F0502020204030204" pitchFamily="34" charset="0"/>
              </a:rPr>
              <a:t>Streamlit</a:t>
            </a:r>
            <a:r>
              <a:rPr lang="en-US"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rPr>
              <a:t> aids in visualizing the data, offering insights into Anne's quiet bravery and fleeting moments of beauty. </a:t>
            </a:r>
          </a:p>
          <a:p>
            <a:pPr>
              <a:spcBef>
                <a:spcPct val="40000"/>
              </a:spcBef>
            </a:pPr>
            <a:r>
              <a:rPr lang="en-US"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rPr>
              <a:t>The analysis transcends individual sentiments, exploring the temporal ebbs and flows of emotions during pivotal historical events, Anne's bravery resonates across generations, and her strength is a guiding light.. Ultimately, this study enriches our understanding of cultural heritage and the enduring power of human resilience.</a:t>
            </a:r>
            <a:endParaRPr lang="en-AU"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38"/>
          <p:cNvSpPr>
            <a:spLocks noChangeArrowheads="1"/>
          </p:cNvSpPr>
          <p:nvPr/>
        </p:nvSpPr>
        <p:spPr bwMode="auto">
          <a:xfrm>
            <a:off x="486689" y="9195313"/>
            <a:ext cx="9540000" cy="1440000"/>
          </a:xfrm>
          <a:prstGeom prst="rect">
            <a:avLst/>
          </a:prstGeom>
          <a:solidFill>
            <a:srgbClr val="DDD9D6"/>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Introduction</a:t>
            </a:r>
          </a:p>
        </p:txBody>
      </p:sp>
      <p:sp>
        <p:nvSpPr>
          <p:cNvPr id="13" name="Rectangle 7"/>
          <p:cNvSpPr>
            <a:spLocks noChangeArrowheads="1"/>
          </p:cNvSpPr>
          <p:nvPr/>
        </p:nvSpPr>
        <p:spPr bwMode="auto">
          <a:xfrm>
            <a:off x="381354" y="24296924"/>
            <a:ext cx="9422932" cy="18212356"/>
          </a:xfrm>
          <a:prstGeom prst="rect">
            <a:avLst/>
          </a:prstGeom>
          <a:solidFill>
            <a:srgbClr val="FFFFFF"/>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US" altLang="en-US" sz="3200" dirty="0">
                <a:solidFill>
                  <a:srgbClr val="464646"/>
                </a:solidFill>
                <a:latin typeface="Calibri" panose="020F0502020204030204" pitchFamily="34" charset="0"/>
                <a:ea typeface="Calibri" panose="020F0502020204030204" pitchFamily="34" charset="0"/>
                <a:cs typeface="Calibri" panose="020F0502020204030204" pitchFamily="34" charset="0"/>
              </a:rPr>
              <a:t>The text preprocessing stage focuses on eliminating unnecessary characters and symbols, removing non-linguistic content such as dates and numbers, and filtering out stop words to facilitate meaningful analysis. Afterwards, the text  is tokenized into discrete words for further analysis.</a:t>
            </a:r>
          </a:p>
          <a:p>
            <a:pPr>
              <a:spcBef>
                <a:spcPct val="40000"/>
              </a:spcBef>
            </a:pPr>
            <a:r>
              <a:rPr lang="en-US" altLang="en-US" sz="3600" dirty="0">
                <a:solidFill>
                  <a:srgbClr val="464646"/>
                </a:solidFill>
                <a:ea typeface="Calibri" charset="0"/>
                <a:cs typeface="Times New Roman" panose="02020603050405020304" pitchFamily="18" charset="0"/>
              </a:rPr>
              <a:t>- Results:</a:t>
            </a:r>
          </a:p>
        </p:txBody>
      </p:sp>
      <p:sp>
        <p:nvSpPr>
          <p:cNvPr id="14" name="Rectangle 38"/>
          <p:cNvSpPr>
            <a:spLocks noChangeArrowheads="1"/>
          </p:cNvSpPr>
          <p:nvPr/>
        </p:nvSpPr>
        <p:spPr bwMode="auto">
          <a:xfrm>
            <a:off x="412354" y="22862840"/>
            <a:ext cx="9422932" cy="1440000"/>
          </a:xfrm>
          <a:prstGeom prst="rect">
            <a:avLst/>
          </a:prstGeom>
          <a:solidFill>
            <a:srgbClr val="FFFFFF"/>
          </a:solidFill>
          <a:ln w="12700">
            <a:solidFill>
              <a:srgbClr val="DDD9D6"/>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Preprocessing and Data Cleaning</a:t>
            </a:r>
          </a:p>
        </p:txBody>
      </p:sp>
      <p:sp>
        <p:nvSpPr>
          <p:cNvPr id="87" name="TextBox 86"/>
          <p:cNvSpPr txBox="1"/>
          <p:nvPr/>
        </p:nvSpPr>
        <p:spPr>
          <a:xfrm>
            <a:off x="812006" y="4086494"/>
            <a:ext cx="20193000" cy="4154984"/>
          </a:xfrm>
          <a:prstGeom prst="rect">
            <a:avLst/>
          </a:prstGeom>
          <a:noFill/>
        </p:spPr>
        <p:txBody>
          <a:bodyPr wrap="square" lIns="0" tIns="0" rIns="0" bIns="0" rtlCol="0">
            <a:spAutoFit/>
          </a:bodyPr>
          <a:lstStyle/>
          <a:p>
            <a:pPr fontAlgn="t">
              <a:spcAft>
                <a:spcPts val="1200"/>
              </a:spcAft>
            </a:pPr>
            <a:r>
              <a:rPr lang="en-US" sz="8000" b="1" dirty="0">
                <a:solidFill>
                  <a:srgbClr val="4365E2"/>
                </a:solidFill>
                <a:latin typeface="Calibri" charset="0"/>
                <a:ea typeface="Calibri" charset="0"/>
                <a:cs typeface="Calibri" charset="0"/>
              </a:rPr>
              <a:t>Sentiment Analysis of Cultural Heritage Texts:</a:t>
            </a:r>
          </a:p>
          <a:p>
            <a:pPr fontAlgn="t">
              <a:spcAft>
                <a:spcPts val="1200"/>
              </a:spcAft>
            </a:pPr>
            <a:r>
              <a:rPr lang="en-US" sz="4000" b="1" dirty="0">
                <a:solidFill>
                  <a:srgbClr val="4365E2"/>
                </a:solidFill>
                <a:latin typeface="Calibri" charset="0"/>
                <a:ea typeface="Calibri" charset="0"/>
                <a:cs typeface="Calibri" charset="0"/>
              </a:rPr>
              <a:t>Anne Frank Diary of Young Girl</a:t>
            </a:r>
            <a:endParaRPr lang="en-GB" sz="4000" b="1" dirty="0">
              <a:solidFill>
                <a:srgbClr val="4365E2"/>
              </a:solidFill>
              <a:latin typeface="Calibri" charset="0"/>
              <a:ea typeface="Calibri" charset="0"/>
              <a:cs typeface="Calibri" charset="0"/>
            </a:endParaRPr>
          </a:p>
          <a:p>
            <a:pPr fontAlgn="t">
              <a:spcAft>
                <a:spcPts val="1200"/>
              </a:spcAft>
            </a:pPr>
            <a:r>
              <a:rPr lang="en-GB" sz="6000" b="1" dirty="0">
                <a:solidFill>
                  <a:srgbClr val="4365E2"/>
                </a:solidFill>
                <a:latin typeface="Calibri" charset="0"/>
                <a:ea typeface="Calibri" charset="0"/>
                <a:cs typeface="Calibri" charset="0"/>
              </a:rPr>
              <a:t>By: Smita Sanjay Pable</a:t>
            </a:r>
          </a:p>
          <a:p>
            <a:pPr fontAlgn="t">
              <a:spcAft>
                <a:spcPts val="1200"/>
              </a:spcAft>
            </a:pPr>
            <a:r>
              <a:rPr lang="en-GB" sz="6000" b="1" dirty="0">
                <a:solidFill>
                  <a:srgbClr val="4365E2"/>
                </a:solidFill>
                <a:latin typeface="Calibri" charset="0"/>
                <a:ea typeface="Calibri" charset="0"/>
                <a:cs typeface="Calibri" charset="0"/>
              </a:rPr>
              <a:t>Advisor: Christina Moir</a:t>
            </a:r>
          </a:p>
        </p:txBody>
      </p:sp>
      <p:pic>
        <p:nvPicPr>
          <p:cNvPr id="6" name="Picture 5">
            <a:extLst>
              <a:ext uri="{FF2B5EF4-FFF2-40B4-BE49-F238E27FC236}">
                <a16:creationId xmlns:a16="http://schemas.microsoft.com/office/drawing/2014/main" id="{9E6A484B-2F77-0151-4AE6-33EB3C5156E7}"/>
              </a:ext>
            </a:extLst>
          </p:cNvPr>
          <p:cNvPicPr>
            <a:picLocks noChangeAspect="1"/>
          </p:cNvPicPr>
          <p:nvPr/>
        </p:nvPicPr>
        <p:blipFill>
          <a:blip r:embed="rId3"/>
          <a:stretch>
            <a:fillRect/>
          </a:stretch>
        </p:blipFill>
        <p:spPr>
          <a:xfrm>
            <a:off x="10471602" y="10303710"/>
            <a:ext cx="9828540" cy="11859593"/>
          </a:xfrm>
          <a:prstGeom prst="rect">
            <a:avLst/>
          </a:prstGeom>
        </p:spPr>
      </p:pic>
      <p:pic>
        <p:nvPicPr>
          <p:cNvPr id="1031" name="Picture 7" descr="Researchers Uncover Two Hidden Pages in Anne Frank's Diary - The New York  Times">
            <a:extLst>
              <a:ext uri="{FF2B5EF4-FFF2-40B4-BE49-F238E27FC236}">
                <a16:creationId xmlns:a16="http://schemas.microsoft.com/office/drawing/2014/main" id="{85947086-2690-E064-C885-22436456E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773" y="221926"/>
            <a:ext cx="7996634" cy="8582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text on a page&#10;&#10;Description automatically generated">
            <a:extLst>
              <a:ext uri="{FF2B5EF4-FFF2-40B4-BE49-F238E27FC236}">
                <a16:creationId xmlns:a16="http://schemas.microsoft.com/office/drawing/2014/main" id="{1442550C-0EDD-B77B-0DFD-12283EBF70C3}"/>
              </a:ext>
            </a:extLst>
          </p:cNvPr>
          <p:cNvPicPr>
            <a:picLocks noChangeAspect="1"/>
          </p:cNvPicPr>
          <p:nvPr/>
        </p:nvPicPr>
        <p:blipFill>
          <a:blip r:embed="rId5"/>
          <a:stretch>
            <a:fillRect/>
          </a:stretch>
        </p:blipFill>
        <p:spPr>
          <a:xfrm>
            <a:off x="501526" y="29810543"/>
            <a:ext cx="8686800" cy="4926157"/>
          </a:xfrm>
          <a:prstGeom prst="rect">
            <a:avLst/>
          </a:prstGeom>
        </p:spPr>
      </p:pic>
      <p:pic>
        <p:nvPicPr>
          <p:cNvPr id="29" name="Picture 28" descr="A screenshot of a text&#10;&#10;Description automatically generated">
            <a:extLst>
              <a:ext uri="{FF2B5EF4-FFF2-40B4-BE49-F238E27FC236}">
                <a16:creationId xmlns:a16="http://schemas.microsoft.com/office/drawing/2014/main" id="{3F0DA130-D039-7D78-749C-582C7EA9DACB}"/>
              </a:ext>
            </a:extLst>
          </p:cNvPr>
          <p:cNvPicPr>
            <a:picLocks noChangeAspect="1"/>
          </p:cNvPicPr>
          <p:nvPr/>
        </p:nvPicPr>
        <p:blipFill>
          <a:blip r:embed="rId6"/>
          <a:stretch>
            <a:fillRect/>
          </a:stretch>
        </p:blipFill>
        <p:spPr>
          <a:xfrm>
            <a:off x="528488" y="36310202"/>
            <a:ext cx="8206154" cy="5665678"/>
          </a:xfrm>
          <a:prstGeom prst="rect">
            <a:avLst/>
          </a:prstGeom>
        </p:spPr>
      </p:pic>
      <p:pic>
        <p:nvPicPr>
          <p:cNvPr id="36" name="Picture 35">
            <a:extLst>
              <a:ext uri="{FF2B5EF4-FFF2-40B4-BE49-F238E27FC236}">
                <a16:creationId xmlns:a16="http://schemas.microsoft.com/office/drawing/2014/main" id="{4B0C5A6E-F558-D125-07E9-4E8C1EBB2BBF}"/>
              </a:ext>
            </a:extLst>
          </p:cNvPr>
          <p:cNvPicPr>
            <a:picLocks noChangeAspect="1"/>
          </p:cNvPicPr>
          <p:nvPr/>
        </p:nvPicPr>
        <p:blipFill>
          <a:blip r:embed="rId7"/>
          <a:stretch>
            <a:fillRect/>
          </a:stretch>
        </p:blipFill>
        <p:spPr>
          <a:xfrm>
            <a:off x="542959" y="35255388"/>
            <a:ext cx="7567269" cy="915396"/>
          </a:xfrm>
          <a:prstGeom prst="rect">
            <a:avLst/>
          </a:prstGeom>
        </p:spPr>
      </p:pic>
      <p:pic>
        <p:nvPicPr>
          <p:cNvPr id="39" name="Picture 38">
            <a:extLst>
              <a:ext uri="{FF2B5EF4-FFF2-40B4-BE49-F238E27FC236}">
                <a16:creationId xmlns:a16="http://schemas.microsoft.com/office/drawing/2014/main" id="{997A299C-E006-947A-5C63-18038C1F4339}"/>
              </a:ext>
            </a:extLst>
          </p:cNvPr>
          <p:cNvPicPr>
            <a:picLocks noChangeAspect="1"/>
          </p:cNvPicPr>
          <p:nvPr/>
        </p:nvPicPr>
        <p:blipFill>
          <a:blip r:embed="rId8"/>
          <a:stretch>
            <a:fillRect/>
          </a:stretch>
        </p:blipFill>
        <p:spPr>
          <a:xfrm>
            <a:off x="542959" y="28953423"/>
            <a:ext cx="7203864" cy="832704"/>
          </a:xfrm>
          <a:prstGeom prst="rect">
            <a:avLst/>
          </a:prstGeom>
        </p:spPr>
      </p:pic>
      <p:pic>
        <p:nvPicPr>
          <p:cNvPr id="41" name="Picture 40">
            <a:extLst>
              <a:ext uri="{FF2B5EF4-FFF2-40B4-BE49-F238E27FC236}">
                <a16:creationId xmlns:a16="http://schemas.microsoft.com/office/drawing/2014/main" id="{2BBBB10C-146B-D219-5974-2448AF5B169C}"/>
              </a:ext>
            </a:extLst>
          </p:cNvPr>
          <p:cNvPicPr>
            <a:picLocks noChangeAspect="1"/>
          </p:cNvPicPr>
          <p:nvPr/>
        </p:nvPicPr>
        <p:blipFill>
          <a:blip r:embed="rId9"/>
          <a:stretch>
            <a:fillRect/>
          </a:stretch>
        </p:blipFill>
        <p:spPr>
          <a:xfrm>
            <a:off x="20940488" y="11495881"/>
            <a:ext cx="8013144" cy="6386233"/>
          </a:xfrm>
          <a:prstGeom prst="rect">
            <a:avLst/>
          </a:prstGeom>
        </p:spPr>
      </p:pic>
      <p:pic>
        <p:nvPicPr>
          <p:cNvPr id="45" name="Picture 44">
            <a:extLst>
              <a:ext uri="{FF2B5EF4-FFF2-40B4-BE49-F238E27FC236}">
                <a16:creationId xmlns:a16="http://schemas.microsoft.com/office/drawing/2014/main" id="{AE51B183-FCFF-12B9-2142-E069151B4D1E}"/>
              </a:ext>
            </a:extLst>
          </p:cNvPr>
          <p:cNvPicPr>
            <a:picLocks noChangeAspect="1"/>
          </p:cNvPicPr>
          <p:nvPr/>
        </p:nvPicPr>
        <p:blipFill>
          <a:blip r:embed="rId10"/>
          <a:stretch>
            <a:fillRect/>
          </a:stretch>
        </p:blipFill>
        <p:spPr>
          <a:xfrm>
            <a:off x="20735350" y="19174181"/>
            <a:ext cx="7392041" cy="6523285"/>
          </a:xfrm>
          <a:prstGeom prst="rect">
            <a:avLst/>
          </a:prstGeom>
        </p:spPr>
      </p:pic>
      <p:sp>
        <p:nvSpPr>
          <p:cNvPr id="49" name="Rectangle 48">
            <a:extLst>
              <a:ext uri="{FF2B5EF4-FFF2-40B4-BE49-F238E27FC236}">
                <a16:creationId xmlns:a16="http://schemas.microsoft.com/office/drawing/2014/main" id="{6A5D4EAB-17E2-83BD-91A3-A557CAF8545B}"/>
              </a:ext>
            </a:extLst>
          </p:cNvPr>
          <p:cNvSpPr/>
          <p:nvPr/>
        </p:nvSpPr>
        <p:spPr bwMode="auto">
          <a:xfrm>
            <a:off x="20659632" y="35255388"/>
            <a:ext cx="9234227" cy="7034167"/>
          </a:xfrm>
          <a:prstGeom prst="rect">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5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References</a:t>
            </a:r>
          </a:p>
          <a:p>
            <a:pPr marL="0" marR="0" indent="0" algn="l" defTabSz="914400" rtl="0" eaLnBrk="0" fontAlgn="base" latinLnBrk="0" hangingPunct="0">
              <a:lnSpc>
                <a:spcPct val="100000"/>
              </a:lnSpc>
              <a:spcBef>
                <a:spcPct val="0"/>
              </a:spcBef>
              <a:spcAft>
                <a:spcPct val="0"/>
              </a:spcAft>
              <a:buClrTx/>
              <a:buSzTx/>
              <a:buFontTx/>
              <a:buNone/>
              <a:tabLst/>
            </a:pPr>
            <a:endParaRPr lang="en-US" sz="5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a:t>
            </a:r>
            <a:r>
              <a:rPr kumimoji="0" lang="en-IN" sz="3200" i="0" u="none" strike="noStrike" normalizeH="0" baseline="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Bird, S., Klein, E., &amp; </a:t>
            </a:r>
            <a:r>
              <a:rPr kumimoji="0" lang="en-IN" sz="3200" i="0" u="none" strike="noStrike" normalizeH="0" baseline="0" dirty="0" err="1">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Loper</a:t>
            </a: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E. (2009). Natural Language Processing with Python. O'Reilly Media, Inc.</a:t>
            </a:r>
          </a:p>
          <a:p>
            <a:pPr marL="0" marR="0" indent="0" defTabSz="914400" rtl="0" eaLnBrk="0" fontAlgn="base" latinLnBrk="0" hangingPunct="0">
              <a:lnSpc>
                <a:spcPct val="100000"/>
              </a:lnSpc>
              <a:spcBef>
                <a:spcPct val="0"/>
              </a:spcBef>
              <a:spcAft>
                <a:spcPct val="0"/>
              </a:spcAft>
              <a:buClrTx/>
              <a:buSzTx/>
              <a:buFontTx/>
              <a:buNone/>
              <a:tabLst/>
            </a:pP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r>
              <a:rPr kumimoji="0" lang="en-IN" sz="3200" i="0" u="none" strike="noStrike" normalizeH="0" baseline="0" dirty="0" err="1">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Jurafsky</a:t>
            </a: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D., &amp; Martin, J. H. (2019). Speech and Language Processing (3rd ed.). Pearson.</a:t>
            </a:r>
          </a:p>
          <a:p>
            <a:pPr marL="0" marR="0" indent="0" defTabSz="914400" rtl="0" eaLnBrk="0" fontAlgn="base" latinLnBrk="0" hangingPunct="0">
              <a:lnSpc>
                <a:spcPct val="100000"/>
              </a:lnSpc>
              <a:spcBef>
                <a:spcPct val="0"/>
              </a:spcBef>
              <a:spcAft>
                <a:spcPct val="0"/>
              </a:spcAft>
              <a:buClrTx/>
              <a:buSzTx/>
              <a:buFontTx/>
              <a:buNone/>
              <a:tabLst/>
            </a:pP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Manning, C. D., Raghavan, P., &amp; </a:t>
            </a:r>
            <a:r>
              <a:rPr kumimoji="0" lang="en-IN" sz="3200" i="0" u="none" strike="noStrike" normalizeH="0" baseline="0" dirty="0" err="1">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Schütze</a:t>
            </a: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H. (2020). Introduction to Information Retrieval. Cambridge University Press.</a:t>
            </a:r>
          </a:p>
          <a:p>
            <a:pPr marL="0" marR="0" indent="0" defTabSz="914400" rtl="0" eaLnBrk="0" fontAlgn="base" latinLnBrk="0" hangingPunct="0">
              <a:lnSpc>
                <a:spcPct val="100000"/>
              </a:lnSpc>
              <a:spcBef>
                <a:spcPct val="0"/>
              </a:spcBef>
              <a:spcAft>
                <a:spcPct val="0"/>
              </a:spcAft>
              <a:buClrTx/>
              <a:buSzTx/>
              <a:buFontTx/>
              <a:buNone/>
              <a:tabLst/>
            </a:pP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Mohammad, S. M., &amp; Turney, P. D. (2010). Emotions Evoked by Common Words and Phrases</a:t>
            </a:r>
          </a:p>
          <a:p>
            <a:pPr marL="0" marR="0" indent="0" defTabSz="914400" rtl="0" eaLnBrk="0" fontAlgn="base" latinLnBrk="0" hangingPunct="0">
              <a:lnSpc>
                <a:spcPct val="100000"/>
              </a:lnSpc>
              <a:spcBef>
                <a:spcPct val="0"/>
              </a:spcBef>
              <a:spcAft>
                <a:spcPct val="0"/>
              </a:spcAft>
              <a:buClrTx/>
              <a:buSzTx/>
              <a:buFontTx/>
              <a:buNone/>
              <a:tabLst/>
            </a:pPr>
            <a:r>
              <a:rPr kumimoji="0" lang="en-IN" sz="3200" i="0" u="none" strike="noStrike" normalizeH="0" baseline="0" dirty="0">
                <a:ln w="0"/>
                <a:solidFill>
                  <a:schemeClr val="tx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	https://www.docdroid.net/N8uGQ0o/anne-frank-the-diary-of-a-young-girl-pdf</a:t>
            </a:r>
          </a:p>
          <a:p>
            <a:pPr marL="0" marR="0" indent="0" algn="l" defTabSz="914400" rtl="0" eaLnBrk="0" fontAlgn="base" latinLnBrk="0" hangingPunct="0">
              <a:lnSpc>
                <a:spcPct val="100000"/>
              </a:lnSpc>
              <a:spcBef>
                <a:spcPct val="0"/>
              </a:spcBef>
              <a:spcAft>
                <a:spcPct val="0"/>
              </a:spcAft>
              <a:buClrTx/>
              <a:buSzTx/>
              <a:buFontTx/>
              <a:buNone/>
              <a:tabLst/>
            </a:pPr>
            <a:endParaRPr kumimoji="0" lang="en-IN" sz="3200" i="0" u="none" strike="noStrike" normalizeH="0" baseline="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versity-of-Dundee-Research-Poster-Portrait" id="{7A86C8D8-9C86-0945-A296-813EEE6C75F7}" vid="{97941AB8-FABA-2D45-8D30-4F83AB034A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5856121764A4A8B334F19474A357B" ma:contentTypeVersion="10" ma:contentTypeDescription="Create a new document." ma:contentTypeScope="" ma:versionID="78cb29e6522e77143d3c5719e7735c71">
  <xsd:schema xmlns:xsd="http://www.w3.org/2001/XMLSchema" xmlns:xs="http://www.w3.org/2001/XMLSchema" xmlns:p="http://schemas.microsoft.com/office/2006/metadata/properties" xmlns:ns2="e11f1b51-8243-4a5e-8819-3ea8808ed5ab" xmlns:ns3="f5cde7b5-ffe2-4be9-b65a-edd8be1e1fec" targetNamespace="http://schemas.microsoft.com/office/2006/metadata/properties" ma:root="true" ma:fieldsID="7cc606444d43e0e9bc06c5f20a389479" ns2:_="" ns3:_="">
    <xsd:import namespace="e11f1b51-8243-4a5e-8819-3ea8808ed5ab"/>
    <xsd:import namespace="f5cde7b5-ffe2-4be9-b65a-edd8be1e1fe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f1b51-8243-4a5e-8819-3ea8808e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5643730-4106-43af-9ce9-7aa0c1c95a00"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cde7b5-ffe2-4be9-b65a-edd8be1e1f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b198df3-d1a3-40d0-9b92-56bfece7937a}" ma:internalName="TaxCatchAll" ma:showField="CatchAllData" ma:web="f5cde7b5-ffe2-4be9-b65a-edd8be1e1f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11f1b51-8243-4a5e-8819-3ea8808ed5ab">
      <Terms xmlns="http://schemas.microsoft.com/office/infopath/2007/PartnerControls"/>
    </lcf76f155ced4ddcb4097134ff3c332f>
    <TaxCatchAll xmlns="f5cde7b5-ffe2-4be9-b65a-edd8be1e1f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361474-0790-4D95-B781-68D22B4F4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f1b51-8243-4a5e-8819-3ea8808ed5ab"/>
    <ds:schemaRef ds:uri="f5cde7b5-ffe2-4be9-b65a-edd8be1e1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317446-45DB-47D3-8D04-42F5F674B20E}">
  <ds:schemaRefs>
    <ds:schemaRef ds:uri="http://schemas.microsoft.com/office/2006/metadata/properties"/>
    <ds:schemaRef ds:uri="http://schemas.microsoft.com/office/infopath/2007/PartnerControls"/>
    <ds:schemaRef ds:uri="e11f1b51-8243-4a5e-8819-3ea8808ed5ab"/>
    <ds:schemaRef ds:uri="f5cde7b5-ffe2-4be9-b65a-edd8be1e1fec"/>
  </ds:schemaRefs>
</ds:datastoreItem>
</file>

<file path=customXml/itemProps3.xml><?xml version="1.0" encoding="utf-8"?>
<ds:datastoreItem xmlns:ds="http://schemas.openxmlformats.org/officeDocument/2006/customXml" ds:itemID="{A144540B-4AEB-4630-A778-DA89E8E336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University-of-Dundee-Research-Poster-Portrait</Template>
  <TotalTime>849</TotalTime>
  <Words>588</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Mehul Kulkarni</dc:creator>
  <cp:lastModifiedBy>Smita Sanjay Pable (Student)</cp:lastModifiedBy>
  <cp:revision>7</cp:revision>
  <dcterms:created xsi:type="dcterms:W3CDTF">2024-03-24T13:42:34Z</dcterms:created>
  <dcterms:modified xsi:type="dcterms:W3CDTF">2024-03-25T23:19:42Z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0x0101008555856121764A4A8B334F19474A357B</vt:lpwstr>
  </property>
  <property fmtid="{D5CDD505-2E9C-101B-9397-08002B2CF9AE}" pid="3" name="Order">
    <vt:r8>1800</vt:r8>
  </property>
</Properties>
</file>