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sldIdLst>
    <p:sldId id="256" r:id="rId5"/>
  </p:sldIdLst>
  <p:sldSz cx="30275213" cy="4280376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64646"/>
    <a:srgbClr val="FFFEFF"/>
    <a:srgbClr val="DDD9D6"/>
    <a:srgbClr val="C4EBD0"/>
    <a:srgbClr val="4365E2"/>
    <a:srgbClr val="D1E2F2"/>
    <a:srgbClr val="FFECD2"/>
    <a:srgbClr val="F4CEC3"/>
    <a:srgbClr val="FFF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941"/>
  </p:normalViewPr>
  <p:slideViewPr>
    <p:cSldViewPr>
      <p:cViewPr>
        <p:scale>
          <a:sx n="33" d="100"/>
          <a:sy n="33" d="100"/>
        </p:scale>
        <p:origin x="758" y="-2117"/>
      </p:cViewPr>
      <p:guideLst>
        <p:guide orient="horz" pos="13481"/>
        <p:guide pos="953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71055F-8152-4ADD-8E3E-DCAE390CBDE8}" type="datetimeFigureOut">
              <a:rPr lang="en-GB" smtClean="0"/>
              <a:pPr/>
              <a:t>27/03/2024</a:t>
            </a:fld>
            <a:endParaRPr lang="en-GB"/>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FBAEE-D496-449C-AFE8-119C27EFB506}" type="slidenum">
              <a:rPr lang="en-GB" smtClean="0"/>
              <a:pPr/>
              <a:t>‹#›</a:t>
            </a:fld>
            <a:endParaRPr lang="en-GB"/>
          </a:p>
        </p:txBody>
      </p:sp>
    </p:spTree>
    <p:extLst>
      <p:ext uri="{BB962C8B-B14F-4D97-AF65-F5344CB8AC3E}">
        <p14:creationId xmlns:p14="http://schemas.microsoft.com/office/powerpoint/2010/main" val="30100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39FBAEE-D496-449C-AFE8-119C27EFB506}" type="slidenum">
              <a:rPr lang="en-GB" smtClean="0"/>
              <a:pPr/>
              <a:t>1</a:t>
            </a:fld>
            <a:endParaRPr lang="en-GB"/>
          </a:p>
        </p:txBody>
      </p:sp>
    </p:spTree>
    <p:extLst>
      <p:ext uri="{BB962C8B-B14F-4D97-AF65-F5344CB8AC3E}">
        <p14:creationId xmlns:p14="http://schemas.microsoft.com/office/powerpoint/2010/main" val="67827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125" y="13296900"/>
            <a:ext cx="25734963" cy="9175750"/>
          </a:xfrm>
        </p:spPr>
        <p:txBody>
          <a:bodyPr/>
          <a:lstStyle/>
          <a:p>
            <a:r>
              <a:rPr lang="en-US"/>
              <a:t>Click to edit Master title style</a:t>
            </a:r>
            <a:endParaRPr lang="en-GB"/>
          </a:p>
        </p:txBody>
      </p:sp>
      <p:sp>
        <p:nvSpPr>
          <p:cNvPr id="3" name="Subtitle 2"/>
          <p:cNvSpPr>
            <a:spLocks noGrp="1"/>
          </p:cNvSpPr>
          <p:nvPr>
            <p:ph type="subTitle" idx="1"/>
          </p:nvPr>
        </p:nvSpPr>
        <p:spPr>
          <a:xfrm>
            <a:off x="4541838" y="24255413"/>
            <a:ext cx="21191537"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DC26611-6281-4E11-ACC2-85FA96A0667E}" type="slidenum">
              <a:rPr lang="en-US"/>
              <a:pPr/>
              <a:t>‹#›</a:t>
            </a:fld>
            <a:endParaRPr lang="en-US"/>
          </a:p>
        </p:txBody>
      </p:sp>
    </p:spTree>
    <p:extLst>
      <p:ext uri="{BB962C8B-B14F-4D97-AF65-F5344CB8AC3E}">
        <p14:creationId xmlns:p14="http://schemas.microsoft.com/office/powerpoint/2010/main" val="185091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001956-8B40-46A1-B63C-7ACD83FEB396}" type="slidenum">
              <a:rPr lang="en-US"/>
              <a:pPr/>
              <a:t>‹#›</a:t>
            </a:fld>
            <a:endParaRPr lang="en-US"/>
          </a:p>
        </p:txBody>
      </p:sp>
    </p:spTree>
    <p:extLst>
      <p:ext uri="{BB962C8B-B14F-4D97-AF65-F5344CB8AC3E}">
        <p14:creationId xmlns:p14="http://schemas.microsoft.com/office/powerpoint/2010/main" val="13114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2538" y="3805238"/>
            <a:ext cx="6432550" cy="34242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270125" y="3805238"/>
            <a:ext cx="19150013" cy="34242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5BEDB0-F9BA-4179-BEBF-8DBF122176E3}" type="slidenum">
              <a:rPr lang="en-US"/>
              <a:pPr/>
              <a:t>‹#›</a:t>
            </a:fld>
            <a:endParaRPr lang="en-US"/>
          </a:p>
        </p:txBody>
      </p:sp>
    </p:spTree>
    <p:extLst>
      <p:ext uri="{BB962C8B-B14F-4D97-AF65-F5344CB8AC3E}">
        <p14:creationId xmlns:p14="http://schemas.microsoft.com/office/powerpoint/2010/main" val="160601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C2F9BE-EEBC-49BD-8E1A-7AE886ED32A9}" type="slidenum">
              <a:rPr lang="en-US"/>
              <a:pPr/>
              <a:t>‹#›</a:t>
            </a:fld>
            <a:endParaRPr lang="en-US"/>
          </a:p>
        </p:txBody>
      </p:sp>
    </p:spTree>
    <p:extLst>
      <p:ext uri="{BB962C8B-B14F-4D97-AF65-F5344CB8AC3E}">
        <p14:creationId xmlns:p14="http://schemas.microsoft.com/office/powerpoint/2010/main" val="400921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775" y="27505025"/>
            <a:ext cx="25734963" cy="8501063"/>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0775" y="18141950"/>
            <a:ext cx="25734963" cy="93630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8A6160-4A93-488B-A9E6-8C2E2E63CD41}" type="slidenum">
              <a:rPr lang="en-US"/>
              <a:pPr/>
              <a:t>‹#›</a:t>
            </a:fld>
            <a:endParaRPr lang="en-US"/>
          </a:p>
        </p:txBody>
      </p:sp>
    </p:spTree>
    <p:extLst>
      <p:ext uri="{BB962C8B-B14F-4D97-AF65-F5344CB8AC3E}">
        <p14:creationId xmlns:p14="http://schemas.microsoft.com/office/powerpoint/2010/main" val="138495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270125" y="12365038"/>
            <a:ext cx="12790488"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213013" y="12365038"/>
            <a:ext cx="12792075"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EA4B941-E056-4AF9-AA8C-9C277416A4DB}" type="slidenum">
              <a:rPr lang="en-US"/>
              <a:pPr/>
              <a:t>‹#›</a:t>
            </a:fld>
            <a:endParaRPr lang="en-US"/>
          </a:p>
        </p:txBody>
      </p:sp>
    </p:spTree>
    <p:extLst>
      <p:ext uri="{BB962C8B-B14F-4D97-AF65-F5344CB8AC3E}">
        <p14:creationId xmlns:p14="http://schemas.microsoft.com/office/powerpoint/2010/main" val="16760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46263" cy="7134225"/>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4475" y="9580563"/>
            <a:ext cx="13376275"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4475" y="13574713"/>
            <a:ext cx="13376275"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700" y="9580563"/>
            <a:ext cx="1338103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700" y="13574713"/>
            <a:ext cx="13381038"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383DB79-11A9-41C9-A61C-5E0AA3823438}" type="slidenum">
              <a:rPr lang="en-US"/>
              <a:pPr/>
              <a:t>‹#›</a:t>
            </a:fld>
            <a:endParaRPr lang="en-US"/>
          </a:p>
        </p:txBody>
      </p:sp>
    </p:spTree>
    <p:extLst>
      <p:ext uri="{BB962C8B-B14F-4D97-AF65-F5344CB8AC3E}">
        <p14:creationId xmlns:p14="http://schemas.microsoft.com/office/powerpoint/2010/main" val="216940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FBB18EB-E426-44ED-BD9E-4B9D75DA5187}" type="slidenum">
              <a:rPr lang="en-US"/>
              <a:pPr/>
              <a:t>‹#›</a:t>
            </a:fld>
            <a:endParaRPr lang="en-US"/>
          </a:p>
        </p:txBody>
      </p:sp>
    </p:spTree>
    <p:extLst>
      <p:ext uri="{BB962C8B-B14F-4D97-AF65-F5344CB8AC3E}">
        <p14:creationId xmlns:p14="http://schemas.microsoft.com/office/powerpoint/2010/main" val="27417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30275213" cy="4263977"/>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7695" y="1095625"/>
            <a:ext cx="6221079" cy="2088232"/>
          </a:xfrm>
          <a:prstGeom prst="rect">
            <a:avLst/>
          </a:prstGeom>
        </p:spPr>
      </p:pic>
    </p:spTree>
    <p:extLst>
      <p:ext uri="{BB962C8B-B14F-4D97-AF65-F5344CB8AC3E}">
        <p14:creationId xmlns:p14="http://schemas.microsoft.com/office/powerpoint/2010/main" val="41852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4975"/>
            <a:ext cx="9959975" cy="725170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400" y="1704975"/>
            <a:ext cx="16924338" cy="36531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4475" y="8956675"/>
            <a:ext cx="9959975" cy="292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DB32D5B-236E-43FE-958A-93A926CB8AE9}" type="slidenum">
              <a:rPr lang="en-US"/>
              <a:pPr/>
              <a:t>‹#›</a:t>
            </a:fld>
            <a:endParaRPr lang="en-US"/>
          </a:p>
        </p:txBody>
      </p:sp>
    </p:spTree>
    <p:extLst>
      <p:ext uri="{BB962C8B-B14F-4D97-AF65-F5344CB8AC3E}">
        <p14:creationId xmlns:p14="http://schemas.microsoft.com/office/powerpoint/2010/main" val="400210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075" y="29962475"/>
            <a:ext cx="18165763" cy="3536950"/>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075" y="3824288"/>
            <a:ext cx="18165763" cy="25682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5934075" y="33499425"/>
            <a:ext cx="18165763" cy="5024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5CDC239-2C65-44BE-8AF1-96B5E4802A3F}" type="slidenum">
              <a:rPr lang="en-US"/>
              <a:pPr/>
              <a:t>‹#›</a:t>
            </a:fld>
            <a:endParaRPr lang="en-US"/>
          </a:p>
        </p:txBody>
      </p:sp>
    </p:spTree>
    <p:extLst>
      <p:ext uri="{BB962C8B-B14F-4D97-AF65-F5344CB8AC3E}">
        <p14:creationId xmlns:p14="http://schemas.microsoft.com/office/powerpoint/2010/main" val="254142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0125" y="3805238"/>
            <a:ext cx="25734963" cy="713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270125" y="12365038"/>
            <a:ext cx="25734963" cy="256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270125" y="38998525"/>
            <a:ext cx="6307138"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defTabSz="4175125">
              <a:defRPr sz="6400">
                <a:latin typeface="Calibri" charset="0"/>
                <a:ea typeface="Calibri" charset="0"/>
                <a:cs typeface="Calibri" charset="0"/>
              </a:defRPr>
            </a:lvl1pPr>
          </a:lstStyle>
          <a:p>
            <a:endParaRPr lang="en-US"/>
          </a:p>
        </p:txBody>
      </p:sp>
      <p:sp>
        <p:nvSpPr>
          <p:cNvPr id="1029" name="Rectangle 5"/>
          <p:cNvSpPr>
            <a:spLocks noGrp="1" noChangeArrowheads="1"/>
          </p:cNvSpPr>
          <p:nvPr>
            <p:ph type="ftr" sz="quarter" idx="3"/>
          </p:nvPr>
        </p:nvSpPr>
        <p:spPr bwMode="auto">
          <a:xfrm>
            <a:off x="10344150" y="38998525"/>
            <a:ext cx="9586913"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algn="ctr" defTabSz="4175125">
              <a:defRPr sz="6400">
                <a:latin typeface="Calibri" charset="0"/>
                <a:ea typeface="Calibri" charset="0"/>
                <a:cs typeface="Calibri" charset="0"/>
              </a:defRPr>
            </a:lvl1pPr>
          </a:lstStyle>
          <a:p>
            <a:endParaRPr lang="en-US"/>
          </a:p>
        </p:txBody>
      </p:sp>
      <p:sp>
        <p:nvSpPr>
          <p:cNvPr id="1030" name="Rectangle 6"/>
          <p:cNvSpPr>
            <a:spLocks noGrp="1" noChangeArrowheads="1"/>
          </p:cNvSpPr>
          <p:nvPr>
            <p:ph type="sldNum" sz="quarter" idx="4"/>
          </p:nvPr>
        </p:nvSpPr>
        <p:spPr bwMode="auto">
          <a:xfrm>
            <a:off x="21697950" y="38998525"/>
            <a:ext cx="6307138"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algn="r" defTabSz="4175125">
              <a:defRPr sz="6400">
                <a:latin typeface="Calibri" charset="0"/>
                <a:ea typeface="Calibri" charset="0"/>
                <a:cs typeface="Calibri" charset="0"/>
              </a:defRPr>
            </a:lvl1pPr>
          </a:lstStyle>
          <a:p>
            <a:fld id="{97B7DC7E-A1F9-4C29-9F26-BFA0A3B2EA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125" rtl="0" eaLnBrk="1" fontAlgn="base" hangingPunct="1">
        <a:spcBef>
          <a:spcPct val="0"/>
        </a:spcBef>
        <a:spcAft>
          <a:spcPct val="0"/>
        </a:spcAft>
        <a:defRPr sz="20100">
          <a:solidFill>
            <a:srgbClr val="547EE8"/>
          </a:solidFill>
          <a:latin typeface="Calibri" charset="0"/>
          <a:ea typeface="Calibri" charset="0"/>
          <a:cs typeface="Calibri" charset="0"/>
        </a:defRPr>
      </a:lvl1pPr>
      <a:lvl2pPr algn="ctr" defTabSz="4175125" rtl="0" eaLnBrk="1" fontAlgn="base" hangingPunct="1">
        <a:spcBef>
          <a:spcPct val="0"/>
        </a:spcBef>
        <a:spcAft>
          <a:spcPct val="0"/>
        </a:spcAft>
        <a:defRPr sz="20100">
          <a:solidFill>
            <a:schemeClr val="tx2"/>
          </a:solidFill>
          <a:latin typeface="Times"/>
        </a:defRPr>
      </a:lvl2pPr>
      <a:lvl3pPr algn="ctr" defTabSz="4175125" rtl="0" eaLnBrk="1" fontAlgn="base" hangingPunct="1">
        <a:spcBef>
          <a:spcPct val="0"/>
        </a:spcBef>
        <a:spcAft>
          <a:spcPct val="0"/>
        </a:spcAft>
        <a:defRPr sz="20100">
          <a:solidFill>
            <a:schemeClr val="tx2"/>
          </a:solidFill>
          <a:latin typeface="Times"/>
        </a:defRPr>
      </a:lvl3pPr>
      <a:lvl4pPr algn="ctr" defTabSz="4175125" rtl="0" eaLnBrk="1" fontAlgn="base" hangingPunct="1">
        <a:spcBef>
          <a:spcPct val="0"/>
        </a:spcBef>
        <a:spcAft>
          <a:spcPct val="0"/>
        </a:spcAft>
        <a:defRPr sz="20100">
          <a:solidFill>
            <a:schemeClr val="tx2"/>
          </a:solidFill>
          <a:latin typeface="Times"/>
        </a:defRPr>
      </a:lvl4pPr>
      <a:lvl5pPr algn="ctr" defTabSz="4175125" rtl="0" eaLnBrk="1" fontAlgn="base" hangingPunct="1">
        <a:spcBef>
          <a:spcPct val="0"/>
        </a:spcBef>
        <a:spcAft>
          <a:spcPct val="0"/>
        </a:spcAft>
        <a:defRPr sz="20100">
          <a:solidFill>
            <a:schemeClr val="tx2"/>
          </a:solidFill>
          <a:latin typeface="Times"/>
        </a:defRPr>
      </a:lvl5pPr>
      <a:lvl6pPr marL="457200" algn="ctr" defTabSz="4175125" rtl="0" eaLnBrk="1" fontAlgn="base" hangingPunct="1">
        <a:spcBef>
          <a:spcPct val="0"/>
        </a:spcBef>
        <a:spcAft>
          <a:spcPct val="0"/>
        </a:spcAft>
        <a:defRPr sz="20100">
          <a:solidFill>
            <a:schemeClr val="tx2"/>
          </a:solidFill>
          <a:latin typeface="Times"/>
        </a:defRPr>
      </a:lvl6pPr>
      <a:lvl7pPr marL="914400" algn="ctr" defTabSz="4175125" rtl="0" eaLnBrk="1" fontAlgn="base" hangingPunct="1">
        <a:spcBef>
          <a:spcPct val="0"/>
        </a:spcBef>
        <a:spcAft>
          <a:spcPct val="0"/>
        </a:spcAft>
        <a:defRPr sz="20100">
          <a:solidFill>
            <a:schemeClr val="tx2"/>
          </a:solidFill>
          <a:latin typeface="Times"/>
        </a:defRPr>
      </a:lvl7pPr>
      <a:lvl8pPr marL="1371600" algn="ctr" defTabSz="4175125" rtl="0" eaLnBrk="1" fontAlgn="base" hangingPunct="1">
        <a:spcBef>
          <a:spcPct val="0"/>
        </a:spcBef>
        <a:spcAft>
          <a:spcPct val="0"/>
        </a:spcAft>
        <a:defRPr sz="20100">
          <a:solidFill>
            <a:schemeClr val="tx2"/>
          </a:solidFill>
          <a:latin typeface="Times"/>
        </a:defRPr>
      </a:lvl8pPr>
      <a:lvl9pPr marL="1828800" algn="ctr" defTabSz="4175125" rtl="0" eaLnBrk="1" fontAlgn="base" hangingPunct="1">
        <a:spcBef>
          <a:spcPct val="0"/>
        </a:spcBef>
        <a:spcAft>
          <a:spcPct val="0"/>
        </a:spcAft>
        <a:defRPr sz="20100">
          <a:solidFill>
            <a:schemeClr val="tx2"/>
          </a:solidFill>
          <a:latin typeface="Times"/>
        </a:defRPr>
      </a:lvl9pPr>
    </p:titleStyle>
    <p:bodyStyle>
      <a:lvl1pPr marL="1565275" indent="-1565275" algn="l" defTabSz="4175125" rtl="0" eaLnBrk="1" fontAlgn="base" hangingPunct="1">
        <a:spcBef>
          <a:spcPct val="20000"/>
        </a:spcBef>
        <a:spcAft>
          <a:spcPct val="0"/>
        </a:spcAft>
        <a:buChar char="•"/>
        <a:defRPr sz="14600">
          <a:solidFill>
            <a:schemeClr val="tx1"/>
          </a:solidFill>
          <a:latin typeface="Calibri" charset="0"/>
          <a:ea typeface="Calibri" charset="0"/>
          <a:cs typeface="Calibri" charset="0"/>
        </a:defRPr>
      </a:lvl1pPr>
      <a:lvl2pPr marL="3392488" indent="-1304925" algn="l" defTabSz="4175125" rtl="0" eaLnBrk="1" fontAlgn="base" hangingPunct="1">
        <a:spcBef>
          <a:spcPct val="20000"/>
        </a:spcBef>
        <a:spcAft>
          <a:spcPct val="0"/>
        </a:spcAft>
        <a:buChar char="–"/>
        <a:defRPr sz="12800">
          <a:solidFill>
            <a:schemeClr val="tx1"/>
          </a:solidFill>
          <a:latin typeface="Calibri" charset="0"/>
          <a:ea typeface="Calibri" charset="0"/>
          <a:cs typeface="Calibri" charset="0"/>
        </a:defRPr>
      </a:lvl2pPr>
      <a:lvl3pPr marL="5219700" indent="-1044575" algn="l" defTabSz="4175125" rtl="0" eaLnBrk="1" fontAlgn="base" hangingPunct="1">
        <a:spcBef>
          <a:spcPct val="20000"/>
        </a:spcBef>
        <a:spcAft>
          <a:spcPct val="0"/>
        </a:spcAft>
        <a:buChar char="•"/>
        <a:defRPr sz="11000">
          <a:solidFill>
            <a:schemeClr val="tx1"/>
          </a:solidFill>
          <a:latin typeface="Calibri" charset="0"/>
          <a:ea typeface="Calibri" charset="0"/>
          <a:cs typeface="Calibri" charset="0"/>
        </a:defRPr>
      </a:lvl3pPr>
      <a:lvl4pPr marL="7307263" indent="-1042988" algn="l" defTabSz="4175125" rtl="0" eaLnBrk="1" fontAlgn="base" hangingPunct="1">
        <a:spcBef>
          <a:spcPct val="20000"/>
        </a:spcBef>
        <a:spcAft>
          <a:spcPct val="0"/>
        </a:spcAft>
        <a:buChar char="–"/>
        <a:defRPr sz="9100">
          <a:solidFill>
            <a:schemeClr val="tx1"/>
          </a:solidFill>
          <a:latin typeface="Calibri" charset="0"/>
          <a:ea typeface="Calibri" charset="0"/>
          <a:cs typeface="Calibri" charset="0"/>
        </a:defRPr>
      </a:lvl4pPr>
      <a:lvl5pPr marL="9396413" indent="-1044575" algn="l" defTabSz="4175125" rtl="0" eaLnBrk="1" fontAlgn="base" hangingPunct="1">
        <a:spcBef>
          <a:spcPct val="20000"/>
        </a:spcBef>
        <a:spcAft>
          <a:spcPct val="0"/>
        </a:spcAft>
        <a:buChar char="»"/>
        <a:defRPr sz="9100">
          <a:solidFill>
            <a:schemeClr val="tx1"/>
          </a:solidFill>
          <a:latin typeface="Calibri" charset="0"/>
          <a:ea typeface="Calibri" charset="0"/>
          <a:cs typeface="Calibri" charset="0"/>
        </a:defRPr>
      </a:lvl5pPr>
      <a:lvl6pPr marL="9853613" indent="-1044575" algn="l" defTabSz="4175125" rtl="0" eaLnBrk="1" fontAlgn="base" hangingPunct="1">
        <a:spcBef>
          <a:spcPct val="20000"/>
        </a:spcBef>
        <a:spcAft>
          <a:spcPct val="0"/>
        </a:spcAft>
        <a:buChar char="»"/>
        <a:defRPr sz="9100">
          <a:solidFill>
            <a:schemeClr val="tx1"/>
          </a:solidFill>
          <a:latin typeface="+mn-lt"/>
        </a:defRPr>
      </a:lvl6pPr>
      <a:lvl7pPr marL="10310813" indent="-1044575" algn="l" defTabSz="4175125" rtl="0" eaLnBrk="1" fontAlgn="base" hangingPunct="1">
        <a:spcBef>
          <a:spcPct val="20000"/>
        </a:spcBef>
        <a:spcAft>
          <a:spcPct val="0"/>
        </a:spcAft>
        <a:buChar char="»"/>
        <a:defRPr sz="9100">
          <a:solidFill>
            <a:schemeClr val="tx1"/>
          </a:solidFill>
          <a:latin typeface="+mn-lt"/>
        </a:defRPr>
      </a:lvl7pPr>
      <a:lvl8pPr marL="10768013" indent="-1044575" algn="l" defTabSz="4175125" rtl="0" eaLnBrk="1" fontAlgn="base" hangingPunct="1">
        <a:spcBef>
          <a:spcPct val="20000"/>
        </a:spcBef>
        <a:spcAft>
          <a:spcPct val="0"/>
        </a:spcAft>
        <a:buChar char="»"/>
        <a:defRPr sz="9100">
          <a:solidFill>
            <a:schemeClr val="tx1"/>
          </a:solidFill>
          <a:latin typeface="+mn-lt"/>
        </a:defRPr>
      </a:lvl8pPr>
      <a:lvl9pPr marL="11225213" indent="-1044575" algn="l" defTabSz="4175125" rtl="0" eaLnBrk="1" fontAlgn="base" hangingPunct="1">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9" name="Rectangle 7"/>
          <p:cNvSpPr>
            <a:spLocks noChangeArrowheads="1"/>
          </p:cNvSpPr>
          <p:nvPr/>
        </p:nvSpPr>
        <p:spPr bwMode="auto">
          <a:xfrm>
            <a:off x="9848610" y="9438481"/>
            <a:ext cx="10126288" cy="14935200"/>
          </a:xfrm>
          <a:prstGeom prst="rect">
            <a:avLst/>
          </a:prstGeom>
          <a:solidFill>
            <a:srgbClr val="FFFFFF"/>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r>
              <a:rPr lang="en-US" altLang="en-US" sz="3200" dirty="0">
                <a:solidFill>
                  <a:srgbClr val="464646"/>
                </a:solidFill>
                <a:latin typeface="Calibri" charset="0"/>
                <a:ea typeface="Calibri" charset="0"/>
                <a:cs typeface="Calibri" charset="0"/>
              </a:rPr>
              <a:t>Fig 3: Flow Chart of Sentimental Analysis of Historical text</a:t>
            </a:r>
          </a:p>
        </p:txBody>
      </p:sp>
      <p:sp>
        <p:nvSpPr>
          <p:cNvPr id="10" name="Rectangle 38"/>
          <p:cNvSpPr>
            <a:spLocks noChangeArrowheads="1"/>
          </p:cNvSpPr>
          <p:nvPr/>
        </p:nvSpPr>
        <p:spPr bwMode="auto">
          <a:xfrm>
            <a:off x="9715882" y="8771842"/>
            <a:ext cx="10282322" cy="1440001"/>
          </a:xfrm>
          <a:prstGeom prst="rect">
            <a:avLst/>
          </a:prstGeom>
          <a:solidFill>
            <a:srgbClr val="FFFFFF"/>
          </a:solidFill>
          <a:ln w="9525">
            <a:noFill/>
            <a:miter lim="800000"/>
            <a:headEnd/>
            <a:tailEnd/>
          </a:ln>
          <a:effectLst/>
        </p:spPr>
        <p:txBody>
          <a:bodyPr wrap="none" lIns="342000" tIns="342000" rIns="342000" bIns="342000" anchor="ctr"/>
          <a:lstStyle/>
          <a:p>
            <a:r>
              <a:rPr lang="en-GB" altLang="en-US" sz="5400" b="1" dirty="0">
                <a:solidFill>
                  <a:srgbClr val="4365E2"/>
                </a:solidFill>
                <a:latin typeface="Calibri" charset="0"/>
                <a:ea typeface="Calibri" charset="0"/>
                <a:cs typeface="Calibri" charset="0"/>
              </a:rPr>
              <a:t>Flow Chart of Sentiment Analysis</a:t>
            </a:r>
          </a:p>
        </p:txBody>
      </p:sp>
      <p:sp>
        <p:nvSpPr>
          <p:cNvPr id="15" name="Rectangle 7"/>
          <p:cNvSpPr>
            <a:spLocks noChangeArrowheads="1"/>
          </p:cNvSpPr>
          <p:nvPr/>
        </p:nvSpPr>
        <p:spPr bwMode="auto">
          <a:xfrm>
            <a:off x="9970933" y="26631815"/>
            <a:ext cx="9930737" cy="15773362"/>
          </a:xfrm>
          <a:prstGeom prst="rect">
            <a:avLst/>
          </a:prstGeom>
          <a:solidFill>
            <a:srgbClr val="FFFFFF"/>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457200" indent="-457200" algn="just">
              <a:spcBef>
                <a:spcPct val="40000"/>
              </a:spcBef>
              <a:buFont typeface="Arial" panose="020B0604020202020204" pitchFamily="34" charset="0"/>
              <a:buChar char="•"/>
            </a:pPr>
            <a:r>
              <a:rPr lang="en-US" altLang="en-US" sz="4000" dirty="0">
                <a:solidFill>
                  <a:srgbClr val="464646"/>
                </a:solidFill>
                <a:ea typeface="Calibri" charset="0"/>
                <a:cs typeface="Times New Roman" panose="02020603050405020304" pitchFamily="18" charset="0"/>
              </a:rPr>
              <a:t>Data Collection: Obtaining Anne's Frank's diary entries. </a:t>
            </a:r>
          </a:p>
          <a:p>
            <a:pPr marL="457200" indent="-457200" algn="just">
              <a:spcBef>
                <a:spcPct val="40000"/>
              </a:spcBef>
              <a:buFont typeface="Arial" panose="020B0604020202020204" pitchFamily="34" charset="0"/>
              <a:buChar char="•"/>
            </a:pPr>
            <a:r>
              <a:rPr lang="en-US" altLang="en-US" sz="4000" dirty="0">
                <a:solidFill>
                  <a:srgbClr val="464646"/>
                </a:solidFill>
                <a:ea typeface="Calibri" charset="0"/>
                <a:cs typeface="Times New Roman" panose="02020603050405020304" pitchFamily="18" charset="0"/>
              </a:rPr>
              <a:t>Text Preprocessing: Processing and formatting of text data for the analysis. </a:t>
            </a:r>
          </a:p>
          <a:p>
            <a:pPr marL="457200" indent="-457200" algn="just">
              <a:spcBef>
                <a:spcPct val="40000"/>
              </a:spcBef>
              <a:buFont typeface="Arial" panose="020B0604020202020204" pitchFamily="34" charset="0"/>
              <a:buChar char="•"/>
            </a:pPr>
            <a:r>
              <a:rPr lang="en-US" altLang="en-US" sz="4000" dirty="0">
                <a:solidFill>
                  <a:srgbClr val="464646"/>
                </a:solidFill>
                <a:ea typeface="Calibri" charset="0"/>
                <a:cs typeface="Times New Roman" panose="02020603050405020304" pitchFamily="18" charset="0"/>
              </a:rPr>
              <a:t>NRC Emotion Lexicon Loading: Loaded the NRC Emotion Lexicon in which the words are marked with the emotions and sentiments rating. </a:t>
            </a:r>
          </a:p>
          <a:p>
            <a:pPr marL="457200" indent="-457200" algn="just">
              <a:spcBef>
                <a:spcPct val="40000"/>
              </a:spcBef>
              <a:buFont typeface="Arial" panose="020B0604020202020204" pitchFamily="34" charset="0"/>
              <a:buChar char="•"/>
            </a:pPr>
            <a:r>
              <a:rPr lang="en-US" altLang="en-US" sz="4000" dirty="0">
                <a:solidFill>
                  <a:srgbClr val="464646"/>
                </a:solidFill>
                <a:ea typeface="Calibri" charset="0"/>
                <a:cs typeface="Times New Roman" panose="02020603050405020304" pitchFamily="18" charset="0"/>
              </a:rPr>
              <a:t>Sentiment Score Calculation and Labeling: The difference between the positive and negative emotions can be measured. Thus, this helps in calculating the sentiment scores and you can place them in clearly defined categories. </a:t>
            </a:r>
          </a:p>
          <a:p>
            <a:pPr marL="457200" indent="-457200" algn="just">
              <a:spcBef>
                <a:spcPct val="40000"/>
              </a:spcBef>
              <a:buFont typeface="Arial" panose="020B0604020202020204" pitchFamily="34" charset="0"/>
              <a:buChar char="•"/>
            </a:pPr>
            <a:r>
              <a:rPr lang="en-US" altLang="en-US" sz="4000" dirty="0">
                <a:solidFill>
                  <a:srgbClr val="464646"/>
                </a:solidFill>
                <a:ea typeface="Calibri" charset="0"/>
                <a:cs typeface="Times New Roman" panose="02020603050405020304" pitchFamily="18" charset="0"/>
              </a:rPr>
              <a:t>Date Pair Analysis: Pick the date-entries in the diary text to know the sentiments and emotions trends over time.</a:t>
            </a:r>
          </a:p>
          <a:p>
            <a:pPr marL="457200" indent="-457200" algn="just">
              <a:spcBef>
                <a:spcPct val="40000"/>
              </a:spcBef>
              <a:buFont typeface="Arial" panose="020B0604020202020204" pitchFamily="34" charset="0"/>
              <a:buChar char="•"/>
            </a:pPr>
            <a:r>
              <a:rPr lang="en-US" altLang="en-US" sz="4000" dirty="0">
                <a:solidFill>
                  <a:srgbClr val="464646"/>
                </a:solidFill>
                <a:ea typeface="Calibri" charset="0"/>
                <a:cs typeface="Times New Roman" panose="02020603050405020304" pitchFamily="18" charset="0"/>
              </a:rPr>
              <a:t>CSV Data Export: Save extracted emotions and sentiment scores along with the date entries in a CSV file  for further analysis.</a:t>
            </a:r>
          </a:p>
          <a:p>
            <a:pPr marL="457200" indent="-457200" algn="just">
              <a:spcBef>
                <a:spcPct val="40000"/>
              </a:spcBef>
              <a:buFont typeface="Arial" panose="020B0604020202020204" pitchFamily="34" charset="0"/>
              <a:buChar char="•"/>
            </a:pPr>
            <a:r>
              <a:rPr lang="en-US" altLang="en-US" sz="4000" dirty="0">
                <a:solidFill>
                  <a:srgbClr val="464646"/>
                </a:solidFill>
                <a:ea typeface="Calibri" charset="0"/>
                <a:cs typeface="Times New Roman" panose="02020603050405020304" pitchFamily="18" charset="0"/>
              </a:rPr>
              <a:t> Visualizing the extracted data in Streamlit.</a:t>
            </a:r>
            <a:endParaRPr lang="en-AU" altLang="en-US" sz="4000" dirty="0">
              <a:solidFill>
                <a:srgbClr val="464646"/>
              </a:solidFill>
              <a:ea typeface="Calibri" charset="0"/>
              <a:cs typeface="Times New Roman" panose="02020603050405020304" pitchFamily="18" charset="0"/>
            </a:endParaRPr>
          </a:p>
        </p:txBody>
      </p:sp>
      <p:sp>
        <p:nvSpPr>
          <p:cNvPr id="16" name="Rectangle 38"/>
          <p:cNvSpPr>
            <a:spLocks noChangeArrowheads="1"/>
          </p:cNvSpPr>
          <p:nvPr/>
        </p:nvSpPr>
        <p:spPr bwMode="auto">
          <a:xfrm>
            <a:off x="10001676" y="24881892"/>
            <a:ext cx="9996528" cy="2061272"/>
          </a:xfrm>
          <a:prstGeom prst="rect">
            <a:avLst/>
          </a:prstGeom>
          <a:solidFill>
            <a:srgbClr val="FFFFFF"/>
          </a:solidFill>
          <a:ln w="12700">
            <a:noFill/>
            <a:miter lim="800000"/>
            <a:headEnd/>
            <a:tailEnd/>
          </a:ln>
          <a:effectLst/>
        </p:spPr>
        <p:txBody>
          <a:bodyPr lIns="342504" tIns="342504" rIns="342504" bIns="342504" anchor="ctr"/>
          <a:lstStyle/>
          <a:p>
            <a:pPr defTabSz="869950">
              <a:spcBef>
                <a:spcPct val="50000"/>
              </a:spcBef>
            </a:pPr>
            <a:r>
              <a:rPr lang="en-GB" altLang="en-US" sz="5400" b="1" dirty="0">
                <a:solidFill>
                  <a:srgbClr val="4365E2"/>
                </a:solidFill>
                <a:latin typeface="Calibri" charset="0"/>
                <a:ea typeface="Calibri" charset="0"/>
                <a:cs typeface="Calibri" charset="0"/>
              </a:rPr>
              <a:t>Methodology for Sentiment Analysis and Emotion Extraction</a:t>
            </a:r>
          </a:p>
        </p:txBody>
      </p:sp>
      <p:sp>
        <p:nvSpPr>
          <p:cNvPr id="11" name="Rectangle 7"/>
          <p:cNvSpPr>
            <a:spLocks noChangeArrowheads="1"/>
          </p:cNvSpPr>
          <p:nvPr/>
        </p:nvSpPr>
        <p:spPr bwMode="auto">
          <a:xfrm>
            <a:off x="20228304" y="14980188"/>
            <a:ext cx="9505020" cy="12121404"/>
          </a:xfrm>
          <a:prstGeom prst="rect">
            <a:avLst/>
          </a:prstGeom>
          <a:solidFill>
            <a:srgbClr val="FFFFFF"/>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AU" altLang="en-US" sz="3200" dirty="0">
                <a:solidFill>
                  <a:srgbClr val="464646"/>
                </a:solidFill>
                <a:latin typeface="Calibri" charset="0"/>
                <a:ea typeface="Calibri" charset="0"/>
                <a:cs typeface="Calibri" charset="0"/>
              </a:rPr>
              <a:t>																				</a:t>
            </a:r>
          </a:p>
          <a:p>
            <a:pPr>
              <a:spcBef>
                <a:spcPct val="40000"/>
              </a:spcBef>
            </a:pPr>
            <a:endParaRPr lang="en-AU" altLang="en-US" sz="3200" dirty="0">
              <a:solidFill>
                <a:srgbClr val="464646"/>
              </a:solidFill>
              <a:latin typeface="Calibri" charset="0"/>
              <a:ea typeface="Calibri" charset="0"/>
              <a:cs typeface="Calibri" charset="0"/>
            </a:endParaRPr>
          </a:p>
          <a:p>
            <a:pPr>
              <a:spcBef>
                <a:spcPct val="40000"/>
              </a:spcBef>
            </a:pPr>
            <a:endParaRPr lang="en-AU" altLang="en-US" sz="3200" dirty="0">
              <a:solidFill>
                <a:srgbClr val="464646"/>
              </a:solidFill>
              <a:latin typeface="Calibri" charset="0"/>
              <a:ea typeface="Calibri" charset="0"/>
              <a:cs typeface="Calibri" charset="0"/>
            </a:endParaRPr>
          </a:p>
          <a:p>
            <a:pPr>
              <a:spcBef>
                <a:spcPct val="40000"/>
              </a:spcBef>
            </a:pPr>
            <a:endParaRPr lang="en-AU" altLang="en-US" sz="3200" dirty="0">
              <a:solidFill>
                <a:srgbClr val="464646"/>
              </a:solidFill>
              <a:latin typeface="Calibri" charset="0"/>
              <a:ea typeface="Calibri" charset="0"/>
              <a:cs typeface="Calibri" charset="0"/>
            </a:endParaRPr>
          </a:p>
          <a:p>
            <a:pPr>
              <a:spcBef>
                <a:spcPct val="40000"/>
              </a:spcBef>
            </a:pPr>
            <a:endParaRPr lang="en-AU" altLang="en-US" sz="3200" dirty="0">
              <a:solidFill>
                <a:srgbClr val="464646"/>
              </a:solidFill>
              <a:latin typeface="Calibri" charset="0"/>
              <a:ea typeface="Calibri" charset="0"/>
              <a:cs typeface="Calibri" charset="0"/>
            </a:endParaRPr>
          </a:p>
          <a:p>
            <a:pPr>
              <a:spcBef>
                <a:spcPct val="40000"/>
              </a:spcBef>
            </a:pPr>
            <a:endParaRPr lang="en-AU" altLang="en-US" sz="320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US" altLang="en-US" sz="3200" dirty="0">
              <a:solidFill>
                <a:srgbClr val="464646"/>
              </a:solidFill>
              <a:latin typeface="Calibri" charset="0"/>
              <a:ea typeface="Calibri" charset="0"/>
              <a:cs typeface="Calibri" charset="0"/>
            </a:endParaRPr>
          </a:p>
          <a:p>
            <a:pPr>
              <a:spcBef>
                <a:spcPct val="40000"/>
              </a:spcBef>
            </a:pPr>
            <a:r>
              <a:rPr lang="en-US" altLang="en-US" sz="3200" dirty="0">
                <a:solidFill>
                  <a:srgbClr val="464646"/>
                </a:solidFill>
                <a:latin typeface="Calibri" charset="0"/>
                <a:ea typeface="Calibri" charset="0"/>
                <a:cs typeface="Calibri" charset="0"/>
              </a:rPr>
              <a:t>Fig 4: Distribution of Sentiment Labels with Extreme Scores</a:t>
            </a:r>
            <a:r>
              <a:rPr lang="en-AU" altLang="en-US" sz="3200" dirty="0">
                <a:solidFill>
                  <a:srgbClr val="464646"/>
                </a:solidFill>
                <a:latin typeface="Calibri" charset="0"/>
                <a:ea typeface="Calibri" charset="0"/>
                <a:cs typeface="Calibri" charset="0"/>
              </a:rPr>
              <a:t>	</a:t>
            </a:r>
          </a:p>
          <a:p>
            <a:pPr marL="457200" indent="-457200">
              <a:spcBef>
                <a:spcPct val="40000"/>
              </a:spcBef>
              <a:buFont typeface="Arial" panose="020B0604020202020204" pitchFamily="34" charset="0"/>
              <a:buChar char="•"/>
            </a:pPr>
            <a:endParaRPr lang="en-AU" altLang="en-US" sz="320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20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20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20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20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20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200" dirty="0">
              <a:solidFill>
                <a:srgbClr val="464646"/>
              </a:solidFill>
              <a:latin typeface="Calibri" charset="0"/>
              <a:ea typeface="Calibri" charset="0"/>
              <a:cs typeface="Calibri" charset="0"/>
            </a:endParaRPr>
          </a:p>
          <a:p>
            <a:pPr>
              <a:spcBef>
                <a:spcPct val="40000"/>
              </a:spcBef>
            </a:pPr>
            <a:r>
              <a:rPr lang="en-AU" altLang="en-US" sz="3200" dirty="0">
                <a:solidFill>
                  <a:srgbClr val="464646"/>
                </a:solidFill>
                <a:latin typeface="Calibri" charset="0"/>
                <a:ea typeface="Calibri" charset="0"/>
                <a:cs typeface="Calibri" charset="0"/>
              </a:rPr>
              <a:t>Fig 5: </a:t>
            </a:r>
            <a:r>
              <a:rPr lang="en-US" altLang="en-US" sz="3200" dirty="0">
                <a:solidFill>
                  <a:srgbClr val="464646"/>
                </a:solidFill>
                <a:latin typeface="Calibri" charset="0"/>
                <a:ea typeface="Calibri" charset="0"/>
                <a:cs typeface="Calibri" charset="0"/>
              </a:rPr>
              <a:t>Highest Count of Each Emotion with Date</a:t>
            </a:r>
            <a:endParaRPr lang="en-AU" altLang="en-US" sz="320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US" altLang="en-US" sz="3200" dirty="0">
              <a:solidFill>
                <a:srgbClr val="464646"/>
              </a:solidFill>
              <a:latin typeface="Calibri" charset="0"/>
              <a:ea typeface="Calibri" charset="0"/>
              <a:cs typeface="Calibri" charset="0"/>
            </a:endParaRPr>
          </a:p>
        </p:txBody>
      </p:sp>
      <p:sp>
        <p:nvSpPr>
          <p:cNvPr id="12" name="Rectangle 38"/>
          <p:cNvSpPr>
            <a:spLocks noChangeArrowheads="1"/>
          </p:cNvSpPr>
          <p:nvPr/>
        </p:nvSpPr>
        <p:spPr bwMode="auto">
          <a:xfrm>
            <a:off x="20242774" y="13413706"/>
            <a:ext cx="9691892" cy="1560527"/>
          </a:xfrm>
          <a:prstGeom prst="rect">
            <a:avLst/>
          </a:prstGeom>
          <a:solidFill>
            <a:srgbClr val="FFFFFF"/>
          </a:solidFill>
          <a:ln w="12700">
            <a:noFill/>
            <a:miter lim="800000"/>
            <a:headEnd/>
            <a:tailEnd/>
          </a:ln>
          <a:effectLst/>
        </p:spPr>
        <p:txBody>
          <a:bodyPr lIns="342504" tIns="342504" rIns="342504" bIns="342504" anchor="ctr"/>
          <a:lstStyle/>
          <a:p>
            <a:pPr defTabSz="869950">
              <a:spcBef>
                <a:spcPct val="50000"/>
              </a:spcBef>
            </a:pPr>
            <a:r>
              <a:rPr lang="en-GB" altLang="en-US" sz="5400" b="1" dirty="0">
                <a:solidFill>
                  <a:srgbClr val="4365E2"/>
                </a:solidFill>
                <a:latin typeface="Calibri" charset="0"/>
                <a:ea typeface="Calibri" charset="0"/>
                <a:cs typeface="Calibri" charset="0"/>
              </a:rPr>
              <a:t>Visualization</a:t>
            </a:r>
          </a:p>
        </p:txBody>
      </p:sp>
      <p:sp>
        <p:nvSpPr>
          <p:cNvPr id="21" name="Rectangle 7"/>
          <p:cNvSpPr>
            <a:spLocks noChangeArrowheads="1"/>
          </p:cNvSpPr>
          <p:nvPr/>
        </p:nvSpPr>
        <p:spPr bwMode="auto">
          <a:xfrm>
            <a:off x="20228304" y="28988706"/>
            <a:ext cx="9746022" cy="7043575"/>
          </a:xfrm>
          <a:prstGeom prst="rect">
            <a:avLst/>
          </a:prstGeom>
          <a:solidFill>
            <a:srgbClr val="C4EBD0"/>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US" altLang="en-US" sz="3600" dirty="0">
                <a:solidFill>
                  <a:srgbClr val="464646"/>
                </a:solidFill>
                <a:latin typeface="Calibri" charset="0"/>
                <a:ea typeface="Calibri" charset="0"/>
                <a:cs typeface="Calibri" charset="0"/>
              </a:rPr>
              <a:t>Examining Anne Frank's diary sentimentally brings out the way that a young girl was emotionally going through difficult times in history. By means of close reading and visualizing, we find her emotion changes from complete depression to little episodes of optimism. The study adds depth to our knowledge of Anne's survival and resilience and provides insights into the human experience amid genocide.</a:t>
            </a:r>
          </a:p>
          <a:p>
            <a:pPr>
              <a:spcBef>
                <a:spcPct val="40000"/>
              </a:spcBef>
            </a:pPr>
            <a:endParaRPr lang="en-US" altLang="en-US" sz="3600" dirty="0">
              <a:solidFill>
                <a:srgbClr val="464646"/>
              </a:solidFill>
              <a:latin typeface="Calibri" charset="0"/>
              <a:ea typeface="Calibri" charset="0"/>
              <a:cs typeface="Calibri" charset="0"/>
            </a:endParaRPr>
          </a:p>
        </p:txBody>
      </p:sp>
      <p:sp>
        <p:nvSpPr>
          <p:cNvPr id="22" name="Rectangle 38"/>
          <p:cNvSpPr>
            <a:spLocks noChangeArrowheads="1"/>
          </p:cNvSpPr>
          <p:nvPr/>
        </p:nvSpPr>
        <p:spPr bwMode="auto">
          <a:xfrm>
            <a:off x="20228304" y="27575196"/>
            <a:ext cx="9718324" cy="1440000"/>
          </a:xfrm>
          <a:prstGeom prst="rect">
            <a:avLst/>
          </a:prstGeom>
          <a:solidFill>
            <a:srgbClr val="C4EBD0"/>
          </a:solidFill>
          <a:ln w="12700">
            <a:noFill/>
            <a:miter lim="800000"/>
            <a:headEnd/>
            <a:tailEnd/>
          </a:ln>
          <a:effectLst/>
        </p:spPr>
        <p:txBody>
          <a:bodyPr lIns="342504" tIns="342504" rIns="342504" bIns="342504" anchor="ctr"/>
          <a:lstStyle/>
          <a:p>
            <a:pPr defTabSz="869950">
              <a:spcBef>
                <a:spcPct val="50000"/>
              </a:spcBef>
            </a:pPr>
            <a:r>
              <a:rPr lang="en-GB" altLang="en-US" sz="5400" b="1" dirty="0">
                <a:solidFill>
                  <a:srgbClr val="4365E2"/>
                </a:solidFill>
                <a:latin typeface="Calibri" charset="0"/>
                <a:ea typeface="Calibri" charset="0"/>
                <a:cs typeface="Calibri" charset="0"/>
              </a:rPr>
              <a:t>Conclusion</a:t>
            </a:r>
          </a:p>
        </p:txBody>
      </p:sp>
      <p:sp>
        <p:nvSpPr>
          <p:cNvPr id="3" name="Rectangle 7"/>
          <p:cNvSpPr>
            <a:spLocks noChangeArrowheads="1"/>
          </p:cNvSpPr>
          <p:nvPr/>
        </p:nvSpPr>
        <p:spPr bwMode="auto">
          <a:xfrm>
            <a:off x="472218" y="10666693"/>
            <a:ext cx="9026588" cy="9634954"/>
          </a:xfrm>
          <a:prstGeom prst="rect">
            <a:avLst/>
          </a:prstGeom>
          <a:solidFill>
            <a:srgbClr val="DDD9D6"/>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US" altLang="en-US" sz="3400" dirty="0">
                <a:solidFill>
                  <a:srgbClr val="464646"/>
                </a:solidFill>
                <a:latin typeface="Calibri" panose="020F0502020204030204" pitchFamily="34" charset="0"/>
                <a:ea typeface="Calibri" panose="020F0502020204030204" pitchFamily="34" charset="0"/>
                <a:cs typeface="Calibri" panose="020F0502020204030204" pitchFamily="34" charset="0"/>
              </a:rPr>
              <a:t>Synthesis of historical texts by NLP, as shown in Anne Frank's diary, brings out amazing information about the history of mankind. Anne's diary, a witness to her emotional journey, revealed her inner conflict. NLP algorithms along with the NRC Emotion Lexicon help to elucidate Anne's inner emotions and Streamlit shows us her courage and pivotal moments. Apart from individual emotions, this research adduces the patterns of psychology that shape the course of historical events. Anne's transcendent strength is what is left that will contribute to the improvement of cultural traditions and development of cultural identity.</a:t>
            </a:r>
          </a:p>
        </p:txBody>
      </p:sp>
      <p:sp>
        <p:nvSpPr>
          <p:cNvPr id="4" name="Rectangle 38"/>
          <p:cNvSpPr>
            <a:spLocks noChangeArrowheads="1"/>
          </p:cNvSpPr>
          <p:nvPr/>
        </p:nvSpPr>
        <p:spPr bwMode="auto">
          <a:xfrm>
            <a:off x="486689" y="9226692"/>
            <a:ext cx="9026588" cy="1440000"/>
          </a:xfrm>
          <a:prstGeom prst="rect">
            <a:avLst/>
          </a:prstGeom>
          <a:solidFill>
            <a:srgbClr val="DDD9D6"/>
          </a:solidFill>
          <a:ln w="9525">
            <a:noFill/>
            <a:miter lim="800000"/>
            <a:headEnd/>
            <a:tailEnd/>
          </a:ln>
          <a:effectLst/>
        </p:spPr>
        <p:txBody>
          <a:bodyPr wrap="none" lIns="342000" tIns="342000" rIns="342000" bIns="342000" anchor="ctr"/>
          <a:lstStyle/>
          <a:p>
            <a:r>
              <a:rPr lang="en-GB" altLang="en-US" sz="5400" b="1" dirty="0">
                <a:solidFill>
                  <a:srgbClr val="4365E2"/>
                </a:solidFill>
                <a:latin typeface="Calibri" charset="0"/>
                <a:ea typeface="Calibri" charset="0"/>
                <a:cs typeface="Calibri" charset="0"/>
              </a:rPr>
              <a:t>Introduction</a:t>
            </a:r>
          </a:p>
        </p:txBody>
      </p:sp>
      <p:sp>
        <p:nvSpPr>
          <p:cNvPr id="13" name="Rectangle 7"/>
          <p:cNvSpPr>
            <a:spLocks noChangeArrowheads="1"/>
          </p:cNvSpPr>
          <p:nvPr/>
        </p:nvSpPr>
        <p:spPr bwMode="auto">
          <a:xfrm>
            <a:off x="486688" y="22841881"/>
            <a:ext cx="8960203" cy="19591200"/>
          </a:xfrm>
          <a:prstGeom prst="rect">
            <a:avLst/>
          </a:prstGeom>
          <a:solidFill>
            <a:srgbClr val="FFFFFF"/>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US" altLang="en-US" sz="3200" dirty="0">
                <a:solidFill>
                  <a:srgbClr val="464646"/>
                </a:solidFill>
                <a:latin typeface="Calibri" panose="020F0502020204030204" pitchFamily="34" charset="0"/>
                <a:ea typeface="Calibri" panose="020F0502020204030204" pitchFamily="34" charset="0"/>
                <a:cs typeface="Calibri" panose="020F0502020204030204" pitchFamily="34" charset="0"/>
              </a:rPr>
              <a:t>The text preprocessing stage focuses on eliminating unnecessary characters and symbols, removing non-linguistic content such as numbers, text tokenized into discrete words and filtering out stop words to facilitate meaningful analysis. </a:t>
            </a:r>
          </a:p>
          <a:p>
            <a:pPr marL="571500" indent="-571500">
              <a:spcBef>
                <a:spcPct val="40000"/>
              </a:spcBef>
              <a:buFontTx/>
              <a:buChar char="-"/>
            </a:pPr>
            <a:r>
              <a:rPr lang="en-US" altLang="en-US" sz="3600" dirty="0">
                <a:solidFill>
                  <a:srgbClr val="464646"/>
                </a:solidFill>
                <a:ea typeface="Calibri" charset="0"/>
                <a:cs typeface="Times New Roman" panose="02020603050405020304" pitchFamily="18" charset="0"/>
              </a:rPr>
              <a:t>Results:</a:t>
            </a:r>
          </a:p>
          <a:p>
            <a:pPr marL="571500" indent="-571500">
              <a:spcBef>
                <a:spcPct val="40000"/>
              </a:spcBef>
              <a:buFontTx/>
              <a:buChar char="-"/>
            </a:pPr>
            <a:endParaRPr lang="en-US" altLang="en-US" sz="3600" dirty="0">
              <a:solidFill>
                <a:srgbClr val="464646"/>
              </a:solidFill>
              <a:ea typeface="Calibri" charset="0"/>
              <a:cs typeface="Times New Roman" panose="02020603050405020304" pitchFamily="18" charset="0"/>
            </a:endParaRPr>
          </a:p>
          <a:p>
            <a:pPr marL="571500" indent="-571500">
              <a:spcBef>
                <a:spcPct val="40000"/>
              </a:spcBef>
              <a:buFontTx/>
              <a:buChar char="-"/>
            </a:pPr>
            <a:endParaRPr lang="en-US" altLang="en-US" sz="3600" dirty="0">
              <a:solidFill>
                <a:srgbClr val="464646"/>
              </a:solidFill>
              <a:ea typeface="Calibri" charset="0"/>
              <a:cs typeface="Times New Roman" panose="02020603050405020304" pitchFamily="18" charset="0"/>
            </a:endParaRPr>
          </a:p>
          <a:p>
            <a:pPr marL="571500" indent="-571500">
              <a:spcBef>
                <a:spcPct val="40000"/>
              </a:spcBef>
              <a:buFontTx/>
              <a:buChar char="-"/>
            </a:pPr>
            <a:endParaRPr lang="en-US" altLang="en-US" sz="3600" dirty="0">
              <a:solidFill>
                <a:srgbClr val="464646"/>
              </a:solidFill>
              <a:ea typeface="Calibri" charset="0"/>
              <a:cs typeface="Times New Roman" panose="02020603050405020304" pitchFamily="18" charset="0"/>
            </a:endParaRPr>
          </a:p>
          <a:p>
            <a:pPr marL="571500" indent="-571500">
              <a:spcBef>
                <a:spcPct val="40000"/>
              </a:spcBef>
              <a:buFontTx/>
              <a:buChar char="-"/>
            </a:pPr>
            <a:endParaRPr lang="en-US" altLang="en-US" sz="3600" dirty="0">
              <a:solidFill>
                <a:srgbClr val="464646"/>
              </a:solidFill>
              <a:ea typeface="Calibri" charset="0"/>
              <a:cs typeface="Times New Roman" panose="02020603050405020304" pitchFamily="18" charset="0"/>
            </a:endParaRPr>
          </a:p>
          <a:p>
            <a:pPr marL="571500" indent="-571500">
              <a:spcBef>
                <a:spcPct val="40000"/>
              </a:spcBef>
              <a:buFontTx/>
              <a:buChar char="-"/>
            </a:pPr>
            <a:endParaRPr lang="en-US" altLang="en-US" sz="3600" dirty="0">
              <a:solidFill>
                <a:srgbClr val="464646"/>
              </a:solidFill>
              <a:ea typeface="Calibri" charset="0"/>
              <a:cs typeface="Times New Roman" panose="02020603050405020304" pitchFamily="18" charset="0"/>
            </a:endParaRPr>
          </a:p>
          <a:p>
            <a:pPr marL="571500" indent="-571500">
              <a:spcBef>
                <a:spcPct val="40000"/>
              </a:spcBef>
              <a:buFontTx/>
              <a:buChar char="-"/>
            </a:pPr>
            <a:endParaRPr lang="en-US" altLang="en-US" sz="3600" dirty="0">
              <a:solidFill>
                <a:srgbClr val="464646"/>
              </a:solidFill>
              <a:ea typeface="Calibri" charset="0"/>
              <a:cs typeface="Times New Roman" panose="02020603050405020304" pitchFamily="18" charset="0"/>
            </a:endParaRPr>
          </a:p>
          <a:p>
            <a:pPr>
              <a:spcBef>
                <a:spcPct val="40000"/>
              </a:spcBef>
            </a:pPr>
            <a:endParaRPr lang="en-US" altLang="en-US" sz="3200" dirty="0">
              <a:solidFill>
                <a:srgbClr val="464646"/>
              </a:solidFill>
              <a:ea typeface="Calibri" charset="0"/>
              <a:cs typeface="Times New Roman" panose="02020603050405020304" pitchFamily="18" charset="0"/>
            </a:endParaRPr>
          </a:p>
          <a:p>
            <a:pPr>
              <a:spcBef>
                <a:spcPct val="40000"/>
              </a:spcBef>
            </a:pPr>
            <a:r>
              <a:rPr lang="en-US" altLang="en-US" sz="3200" dirty="0">
                <a:solidFill>
                  <a:srgbClr val="464646"/>
                </a:solidFill>
                <a:ea typeface="Calibri" charset="0"/>
                <a:cs typeface="Times New Roman" panose="02020603050405020304" pitchFamily="18" charset="0"/>
              </a:rPr>
              <a:t>Fig 1: Before Data Preprocessing and Cleaning</a:t>
            </a:r>
          </a:p>
          <a:p>
            <a:pPr>
              <a:spcBef>
                <a:spcPct val="40000"/>
              </a:spcBef>
            </a:pPr>
            <a:endParaRPr lang="en-US" altLang="en-US" sz="3200" dirty="0">
              <a:solidFill>
                <a:srgbClr val="464646"/>
              </a:solidFill>
              <a:ea typeface="Calibri" charset="0"/>
              <a:cs typeface="Times New Roman" panose="02020603050405020304" pitchFamily="18" charset="0"/>
            </a:endParaRPr>
          </a:p>
          <a:p>
            <a:pPr>
              <a:spcBef>
                <a:spcPct val="40000"/>
              </a:spcBef>
            </a:pPr>
            <a:endParaRPr lang="en-US" altLang="en-US" sz="3200" dirty="0">
              <a:solidFill>
                <a:srgbClr val="464646"/>
              </a:solidFill>
              <a:ea typeface="Calibri" charset="0"/>
              <a:cs typeface="Times New Roman" panose="02020603050405020304" pitchFamily="18" charset="0"/>
            </a:endParaRPr>
          </a:p>
          <a:p>
            <a:pPr>
              <a:spcBef>
                <a:spcPct val="40000"/>
              </a:spcBef>
            </a:pPr>
            <a:endParaRPr lang="en-US" altLang="en-US" sz="3200" dirty="0">
              <a:solidFill>
                <a:srgbClr val="464646"/>
              </a:solidFill>
              <a:ea typeface="Calibri" charset="0"/>
              <a:cs typeface="Times New Roman" panose="02020603050405020304" pitchFamily="18" charset="0"/>
            </a:endParaRPr>
          </a:p>
          <a:p>
            <a:pPr>
              <a:spcBef>
                <a:spcPct val="40000"/>
              </a:spcBef>
            </a:pPr>
            <a:endParaRPr lang="en-US" altLang="en-US" sz="3200" dirty="0">
              <a:solidFill>
                <a:srgbClr val="464646"/>
              </a:solidFill>
              <a:ea typeface="Calibri" charset="0"/>
              <a:cs typeface="Times New Roman" panose="02020603050405020304" pitchFamily="18" charset="0"/>
            </a:endParaRPr>
          </a:p>
          <a:p>
            <a:pPr>
              <a:spcBef>
                <a:spcPct val="40000"/>
              </a:spcBef>
            </a:pPr>
            <a:endParaRPr lang="en-US" altLang="en-US" sz="3200" dirty="0">
              <a:solidFill>
                <a:srgbClr val="464646"/>
              </a:solidFill>
              <a:ea typeface="Calibri" charset="0"/>
              <a:cs typeface="Times New Roman" panose="02020603050405020304" pitchFamily="18" charset="0"/>
            </a:endParaRPr>
          </a:p>
          <a:p>
            <a:pPr>
              <a:spcBef>
                <a:spcPct val="40000"/>
              </a:spcBef>
            </a:pPr>
            <a:endParaRPr lang="en-US" altLang="en-US" sz="3200" dirty="0">
              <a:solidFill>
                <a:srgbClr val="464646"/>
              </a:solidFill>
              <a:ea typeface="Calibri" charset="0"/>
              <a:cs typeface="Times New Roman" panose="02020603050405020304" pitchFamily="18" charset="0"/>
            </a:endParaRPr>
          </a:p>
          <a:p>
            <a:pPr>
              <a:spcBef>
                <a:spcPct val="40000"/>
              </a:spcBef>
            </a:pPr>
            <a:endParaRPr lang="en-US" altLang="en-US" sz="3200" dirty="0">
              <a:solidFill>
                <a:srgbClr val="464646"/>
              </a:solidFill>
              <a:ea typeface="Calibri" charset="0"/>
              <a:cs typeface="Times New Roman" panose="02020603050405020304" pitchFamily="18" charset="0"/>
            </a:endParaRPr>
          </a:p>
          <a:p>
            <a:pPr>
              <a:spcBef>
                <a:spcPct val="40000"/>
              </a:spcBef>
            </a:pPr>
            <a:endParaRPr lang="en-US" altLang="en-US" sz="3200" dirty="0">
              <a:solidFill>
                <a:srgbClr val="464646"/>
              </a:solidFill>
              <a:ea typeface="Calibri" charset="0"/>
              <a:cs typeface="Times New Roman" panose="02020603050405020304" pitchFamily="18" charset="0"/>
            </a:endParaRPr>
          </a:p>
          <a:p>
            <a:pPr>
              <a:spcBef>
                <a:spcPct val="40000"/>
              </a:spcBef>
            </a:pPr>
            <a:endParaRPr lang="en-US" altLang="en-US" sz="3200" dirty="0">
              <a:solidFill>
                <a:srgbClr val="464646"/>
              </a:solidFill>
              <a:ea typeface="Calibri" charset="0"/>
              <a:cs typeface="Times New Roman" panose="02020603050405020304" pitchFamily="18" charset="0"/>
            </a:endParaRPr>
          </a:p>
          <a:p>
            <a:pPr>
              <a:spcBef>
                <a:spcPct val="40000"/>
              </a:spcBef>
            </a:pPr>
            <a:endParaRPr lang="en-US" altLang="en-US" sz="3200" dirty="0">
              <a:solidFill>
                <a:srgbClr val="464646"/>
              </a:solidFill>
              <a:ea typeface="Calibri" charset="0"/>
              <a:cs typeface="Times New Roman" panose="02020603050405020304" pitchFamily="18" charset="0"/>
            </a:endParaRPr>
          </a:p>
          <a:p>
            <a:pPr>
              <a:spcBef>
                <a:spcPct val="40000"/>
              </a:spcBef>
            </a:pPr>
            <a:endParaRPr lang="en-US" altLang="en-US" sz="3200" dirty="0">
              <a:solidFill>
                <a:srgbClr val="464646"/>
              </a:solidFill>
              <a:ea typeface="Calibri" charset="0"/>
              <a:cs typeface="Times New Roman" panose="02020603050405020304" pitchFamily="18" charset="0"/>
            </a:endParaRPr>
          </a:p>
          <a:p>
            <a:pPr>
              <a:spcBef>
                <a:spcPct val="40000"/>
              </a:spcBef>
            </a:pPr>
            <a:endParaRPr lang="en-US" altLang="en-US" sz="3200" dirty="0">
              <a:solidFill>
                <a:srgbClr val="464646"/>
              </a:solidFill>
              <a:ea typeface="Calibri" charset="0"/>
              <a:cs typeface="Times New Roman" panose="02020603050405020304" pitchFamily="18" charset="0"/>
            </a:endParaRPr>
          </a:p>
          <a:p>
            <a:pPr>
              <a:spcBef>
                <a:spcPct val="40000"/>
              </a:spcBef>
            </a:pPr>
            <a:r>
              <a:rPr lang="en-US" altLang="en-US" sz="3200" dirty="0">
                <a:solidFill>
                  <a:srgbClr val="464646"/>
                </a:solidFill>
                <a:ea typeface="Calibri" charset="0"/>
                <a:cs typeface="Times New Roman" panose="02020603050405020304" pitchFamily="18" charset="0"/>
              </a:rPr>
              <a:t>Fig 2: After Data Preprocessing and Cleaning</a:t>
            </a:r>
          </a:p>
          <a:p>
            <a:pPr>
              <a:spcBef>
                <a:spcPct val="40000"/>
              </a:spcBef>
            </a:pPr>
            <a:endParaRPr lang="en-US" altLang="en-US" sz="3200" dirty="0">
              <a:solidFill>
                <a:srgbClr val="464646"/>
              </a:solidFill>
              <a:ea typeface="Calibri" charset="0"/>
              <a:cs typeface="Times New Roman" panose="02020603050405020304" pitchFamily="18" charset="0"/>
            </a:endParaRPr>
          </a:p>
        </p:txBody>
      </p:sp>
      <p:sp>
        <p:nvSpPr>
          <p:cNvPr id="14" name="Rectangle 38"/>
          <p:cNvSpPr>
            <a:spLocks noChangeArrowheads="1"/>
          </p:cNvSpPr>
          <p:nvPr/>
        </p:nvSpPr>
        <p:spPr bwMode="auto">
          <a:xfrm>
            <a:off x="502901" y="20944681"/>
            <a:ext cx="8995905" cy="1897200"/>
          </a:xfrm>
          <a:prstGeom prst="rect">
            <a:avLst/>
          </a:prstGeom>
          <a:solidFill>
            <a:srgbClr val="FFFFFF"/>
          </a:solidFill>
          <a:ln w="12700">
            <a:noFill/>
            <a:miter lim="800000"/>
            <a:headEnd/>
            <a:tailEnd/>
          </a:ln>
          <a:effectLst/>
        </p:spPr>
        <p:txBody>
          <a:bodyPr lIns="342504" tIns="342504" rIns="342504" bIns="342504" anchor="ctr"/>
          <a:lstStyle/>
          <a:p>
            <a:pPr defTabSz="869950">
              <a:spcBef>
                <a:spcPct val="50000"/>
              </a:spcBef>
            </a:pPr>
            <a:r>
              <a:rPr lang="en-GB" altLang="en-US" sz="5400" b="1" dirty="0">
                <a:solidFill>
                  <a:srgbClr val="4365E2"/>
                </a:solidFill>
                <a:latin typeface="Calibri" charset="0"/>
                <a:ea typeface="Calibri" charset="0"/>
                <a:cs typeface="Calibri" charset="0"/>
              </a:rPr>
              <a:t>Preprocessing and Data Cleaning</a:t>
            </a:r>
          </a:p>
        </p:txBody>
      </p:sp>
      <p:sp>
        <p:nvSpPr>
          <p:cNvPr id="87" name="TextBox 86"/>
          <p:cNvSpPr txBox="1"/>
          <p:nvPr/>
        </p:nvSpPr>
        <p:spPr>
          <a:xfrm>
            <a:off x="812006" y="4086494"/>
            <a:ext cx="20193000" cy="4154984"/>
          </a:xfrm>
          <a:prstGeom prst="rect">
            <a:avLst/>
          </a:prstGeom>
          <a:noFill/>
        </p:spPr>
        <p:txBody>
          <a:bodyPr wrap="square" lIns="0" tIns="0" rIns="0" bIns="0" rtlCol="0">
            <a:spAutoFit/>
          </a:bodyPr>
          <a:lstStyle/>
          <a:p>
            <a:pPr fontAlgn="t">
              <a:spcAft>
                <a:spcPts val="1200"/>
              </a:spcAft>
            </a:pPr>
            <a:r>
              <a:rPr lang="en-US" sz="8000" b="1" dirty="0">
                <a:solidFill>
                  <a:srgbClr val="4365E2"/>
                </a:solidFill>
                <a:latin typeface="Calibri" charset="0"/>
                <a:ea typeface="Calibri" charset="0"/>
                <a:cs typeface="Calibri" charset="0"/>
              </a:rPr>
              <a:t>Sentiment Analysis of Cultural Heritage Texts:</a:t>
            </a:r>
          </a:p>
          <a:p>
            <a:pPr fontAlgn="t">
              <a:spcAft>
                <a:spcPts val="1200"/>
              </a:spcAft>
            </a:pPr>
            <a:r>
              <a:rPr lang="en-US" sz="4000" b="1" dirty="0">
                <a:solidFill>
                  <a:srgbClr val="4365E2"/>
                </a:solidFill>
                <a:latin typeface="Calibri" charset="0"/>
                <a:ea typeface="Calibri" charset="0"/>
                <a:cs typeface="Calibri" charset="0"/>
              </a:rPr>
              <a:t>Anne Frank Diary of Young Girl</a:t>
            </a:r>
            <a:endParaRPr lang="en-GB" sz="4000" b="1" dirty="0">
              <a:solidFill>
                <a:srgbClr val="4365E2"/>
              </a:solidFill>
              <a:latin typeface="Calibri" charset="0"/>
              <a:ea typeface="Calibri" charset="0"/>
              <a:cs typeface="Calibri" charset="0"/>
            </a:endParaRPr>
          </a:p>
          <a:p>
            <a:pPr fontAlgn="t">
              <a:spcAft>
                <a:spcPts val="1200"/>
              </a:spcAft>
            </a:pPr>
            <a:r>
              <a:rPr lang="en-GB" sz="6000" b="1" dirty="0">
                <a:solidFill>
                  <a:srgbClr val="4365E2"/>
                </a:solidFill>
                <a:latin typeface="Calibri" charset="0"/>
                <a:ea typeface="Calibri" charset="0"/>
                <a:cs typeface="Calibri" charset="0"/>
              </a:rPr>
              <a:t>By: Smita Sanjay Pable</a:t>
            </a:r>
          </a:p>
          <a:p>
            <a:pPr fontAlgn="t">
              <a:spcAft>
                <a:spcPts val="1200"/>
              </a:spcAft>
            </a:pPr>
            <a:r>
              <a:rPr lang="en-GB" sz="6000" b="1" dirty="0">
                <a:solidFill>
                  <a:srgbClr val="4365E2"/>
                </a:solidFill>
                <a:latin typeface="Calibri" charset="0"/>
                <a:ea typeface="Calibri" charset="0"/>
                <a:cs typeface="Calibri" charset="0"/>
              </a:rPr>
              <a:t>Advisor: Christina Moir</a:t>
            </a:r>
          </a:p>
        </p:txBody>
      </p:sp>
      <p:pic>
        <p:nvPicPr>
          <p:cNvPr id="1031" name="Picture 7" descr="Researchers Uncover Two Hidden Pages in Anne Frank's Diary - The New York  Times">
            <a:extLst>
              <a:ext uri="{FF2B5EF4-FFF2-40B4-BE49-F238E27FC236}">
                <a16:creationId xmlns:a16="http://schemas.microsoft.com/office/drawing/2014/main" id="{85947086-2690-E064-C885-22436456E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6693" y="2809081"/>
            <a:ext cx="8600475" cy="102516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A text on a page&#10;&#10;Description automatically generated">
            <a:extLst>
              <a:ext uri="{FF2B5EF4-FFF2-40B4-BE49-F238E27FC236}">
                <a16:creationId xmlns:a16="http://schemas.microsoft.com/office/drawing/2014/main" id="{1442550C-0EDD-B77B-0DFD-12283EBF70C3}"/>
              </a:ext>
            </a:extLst>
          </p:cNvPr>
          <p:cNvPicPr>
            <a:picLocks noChangeAspect="1"/>
          </p:cNvPicPr>
          <p:nvPr/>
        </p:nvPicPr>
        <p:blipFill>
          <a:blip r:embed="rId4"/>
          <a:stretch>
            <a:fillRect/>
          </a:stretch>
        </p:blipFill>
        <p:spPr>
          <a:xfrm>
            <a:off x="546175" y="26849469"/>
            <a:ext cx="8883637" cy="5219979"/>
          </a:xfrm>
          <a:prstGeom prst="rect">
            <a:avLst/>
          </a:prstGeom>
        </p:spPr>
      </p:pic>
      <p:pic>
        <p:nvPicPr>
          <p:cNvPr id="29" name="Picture 28" descr="A screenshot of a text&#10;&#10;Description automatically generated">
            <a:extLst>
              <a:ext uri="{FF2B5EF4-FFF2-40B4-BE49-F238E27FC236}">
                <a16:creationId xmlns:a16="http://schemas.microsoft.com/office/drawing/2014/main" id="{3F0DA130-D039-7D78-749C-582C7EA9DACB}"/>
              </a:ext>
            </a:extLst>
          </p:cNvPr>
          <p:cNvPicPr>
            <a:picLocks noChangeAspect="1"/>
          </p:cNvPicPr>
          <p:nvPr/>
        </p:nvPicPr>
        <p:blipFill>
          <a:blip r:embed="rId5"/>
          <a:stretch>
            <a:fillRect/>
          </a:stretch>
        </p:blipFill>
        <p:spPr>
          <a:xfrm>
            <a:off x="597485" y="34010533"/>
            <a:ext cx="8804996" cy="6481462"/>
          </a:xfrm>
          <a:prstGeom prst="rect">
            <a:avLst/>
          </a:prstGeom>
        </p:spPr>
      </p:pic>
      <p:sp>
        <p:nvSpPr>
          <p:cNvPr id="49" name="Rectangle 48">
            <a:extLst>
              <a:ext uri="{FF2B5EF4-FFF2-40B4-BE49-F238E27FC236}">
                <a16:creationId xmlns:a16="http://schemas.microsoft.com/office/drawing/2014/main" id="{6A5D4EAB-17E2-83BD-91A3-A557CAF8545B}"/>
              </a:ext>
            </a:extLst>
          </p:cNvPr>
          <p:cNvSpPr/>
          <p:nvPr/>
        </p:nvSpPr>
        <p:spPr bwMode="auto">
          <a:xfrm>
            <a:off x="20248100" y="37985577"/>
            <a:ext cx="9698527" cy="4419600"/>
          </a:xfrm>
          <a:prstGeom prst="rect">
            <a:avLst/>
          </a:prstGeom>
          <a:ln>
            <a:noFill/>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5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IN" sz="3200" i="0" u="none" strike="noStrike" normalizeH="0" baseline="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qr code with a picture of a pot on it&#10;&#10;Description automatically generated">
            <a:extLst>
              <a:ext uri="{FF2B5EF4-FFF2-40B4-BE49-F238E27FC236}">
                <a16:creationId xmlns:a16="http://schemas.microsoft.com/office/drawing/2014/main" id="{0DF8E2A9-B028-2BEB-E48D-411935BE42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205174" y="37985577"/>
            <a:ext cx="3551279" cy="3551279"/>
          </a:xfrm>
          <a:prstGeom prst="rect">
            <a:avLst/>
          </a:prstGeom>
        </p:spPr>
      </p:pic>
      <p:sp>
        <p:nvSpPr>
          <p:cNvPr id="17" name="Rectangle 16">
            <a:extLst>
              <a:ext uri="{FF2B5EF4-FFF2-40B4-BE49-F238E27FC236}">
                <a16:creationId xmlns:a16="http://schemas.microsoft.com/office/drawing/2014/main" id="{145DEB42-A65A-22F1-EBE9-82031A7CAE17}"/>
              </a:ext>
            </a:extLst>
          </p:cNvPr>
          <p:cNvSpPr/>
          <p:nvPr/>
        </p:nvSpPr>
        <p:spPr bwMode="auto">
          <a:xfrm>
            <a:off x="20228304" y="36357974"/>
            <a:ext cx="9706362" cy="1655507"/>
          </a:xfrm>
          <a:prstGeom prst="rect">
            <a:avLst/>
          </a:prstGeom>
          <a:ln>
            <a:noFill/>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5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QR Code for Streamlit app &amp; References</a:t>
            </a:r>
          </a:p>
        </p:txBody>
      </p:sp>
      <p:pic>
        <p:nvPicPr>
          <p:cNvPr id="7" name="Picture 6">
            <a:extLst>
              <a:ext uri="{FF2B5EF4-FFF2-40B4-BE49-F238E27FC236}">
                <a16:creationId xmlns:a16="http://schemas.microsoft.com/office/drawing/2014/main" id="{73D6D4A3-EB84-BF1B-3E71-BBE4FCB4C4BB}"/>
              </a:ext>
            </a:extLst>
          </p:cNvPr>
          <p:cNvPicPr>
            <a:picLocks noChangeAspect="1"/>
          </p:cNvPicPr>
          <p:nvPr/>
        </p:nvPicPr>
        <p:blipFill>
          <a:blip r:embed="rId7"/>
          <a:stretch>
            <a:fillRect/>
          </a:stretch>
        </p:blipFill>
        <p:spPr>
          <a:xfrm>
            <a:off x="20357832" y="21849766"/>
            <a:ext cx="9345075" cy="4123622"/>
          </a:xfrm>
          <a:prstGeom prst="rect">
            <a:avLst/>
          </a:prstGeom>
        </p:spPr>
      </p:pic>
      <p:pic>
        <p:nvPicPr>
          <p:cNvPr id="18" name="Picture 17">
            <a:extLst>
              <a:ext uri="{FF2B5EF4-FFF2-40B4-BE49-F238E27FC236}">
                <a16:creationId xmlns:a16="http://schemas.microsoft.com/office/drawing/2014/main" id="{6882C942-8781-EF72-0771-A69BE806047F}"/>
              </a:ext>
            </a:extLst>
          </p:cNvPr>
          <p:cNvPicPr>
            <a:picLocks noChangeAspect="1"/>
          </p:cNvPicPr>
          <p:nvPr/>
        </p:nvPicPr>
        <p:blipFill>
          <a:blip r:embed="rId8"/>
          <a:stretch>
            <a:fillRect/>
          </a:stretch>
        </p:blipFill>
        <p:spPr>
          <a:xfrm>
            <a:off x="20366441" y="14987360"/>
            <a:ext cx="9256878" cy="5314286"/>
          </a:xfrm>
          <a:prstGeom prst="rect">
            <a:avLst/>
          </a:prstGeom>
        </p:spPr>
      </p:pic>
      <p:pic>
        <p:nvPicPr>
          <p:cNvPr id="8" name="Picture 7">
            <a:extLst>
              <a:ext uri="{FF2B5EF4-FFF2-40B4-BE49-F238E27FC236}">
                <a16:creationId xmlns:a16="http://schemas.microsoft.com/office/drawing/2014/main" id="{C4591D0B-414A-B7F8-C8A1-818A6C17A4E3}"/>
              </a:ext>
            </a:extLst>
          </p:cNvPr>
          <p:cNvPicPr>
            <a:picLocks noChangeAspect="1"/>
          </p:cNvPicPr>
          <p:nvPr/>
        </p:nvPicPr>
        <p:blipFill>
          <a:blip r:embed="rId9"/>
          <a:stretch>
            <a:fillRect/>
          </a:stretch>
        </p:blipFill>
        <p:spPr>
          <a:xfrm>
            <a:off x="9949762" y="9946692"/>
            <a:ext cx="9683644" cy="12507517"/>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Custom 4">
      <a:dk1>
        <a:srgbClr val="000000"/>
      </a:dk1>
      <a:lt1>
        <a:srgbClr val="FEFDFF"/>
      </a:lt1>
      <a:dk2>
        <a:srgbClr val="537EE8"/>
      </a:dk2>
      <a:lt2>
        <a:srgbClr val="DDD9D6"/>
      </a:lt2>
      <a:accent1>
        <a:srgbClr val="4265E1"/>
      </a:accent1>
      <a:accent2>
        <a:srgbClr val="D0E1F1"/>
      </a:accent2>
      <a:accent3>
        <a:srgbClr val="FD2A6F"/>
      </a:accent3>
      <a:accent4>
        <a:srgbClr val="F4CEC3"/>
      </a:accent4>
      <a:accent5>
        <a:srgbClr val="00D07B"/>
      </a:accent5>
      <a:accent6>
        <a:srgbClr val="C4EBCF"/>
      </a:accent6>
      <a:hlink>
        <a:srgbClr val="4365E2"/>
      </a:hlink>
      <a:folHlink>
        <a:srgbClr val="4265E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niversity-of-Dundee-Research-Poster-Portrait" id="{7A86C8D8-9C86-0945-A296-813EEE6C75F7}" vid="{97941AB8-FABA-2D45-8D30-4F83AB034A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55856121764A4A8B334F19474A357B" ma:contentTypeVersion="10" ma:contentTypeDescription="Create a new document." ma:contentTypeScope="" ma:versionID="78cb29e6522e77143d3c5719e7735c71">
  <xsd:schema xmlns:xsd="http://www.w3.org/2001/XMLSchema" xmlns:xs="http://www.w3.org/2001/XMLSchema" xmlns:p="http://schemas.microsoft.com/office/2006/metadata/properties" xmlns:ns2="e11f1b51-8243-4a5e-8819-3ea8808ed5ab" xmlns:ns3="f5cde7b5-ffe2-4be9-b65a-edd8be1e1fec" targetNamespace="http://schemas.microsoft.com/office/2006/metadata/properties" ma:root="true" ma:fieldsID="7cc606444d43e0e9bc06c5f20a389479" ns2:_="" ns3:_="">
    <xsd:import namespace="e11f1b51-8243-4a5e-8819-3ea8808ed5ab"/>
    <xsd:import namespace="f5cde7b5-ffe2-4be9-b65a-edd8be1e1fe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1f1b51-8243-4a5e-8819-3ea8808ed5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55643730-4106-43af-9ce9-7aa0c1c95a00"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5cde7b5-ffe2-4be9-b65a-edd8be1e1fec"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db198df3-d1a3-40d0-9b92-56bfece7937a}" ma:internalName="TaxCatchAll" ma:showField="CatchAllData" ma:web="f5cde7b5-ffe2-4be9-b65a-edd8be1e1fe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11f1b51-8243-4a5e-8819-3ea8808ed5ab">
      <Terms xmlns="http://schemas.microsoft.com/office/infopath/2007/PartnerControls"/>
    </lcf76f155ced4ddcb4097134ff3c332f>
    <TaxCatchAll xmlns="f5cde7b5-ffe2-4be9-b65a-edd8be1e1fe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361474-0790-4D95-B781-68D22B4F45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1f1b51-8243-4a5e-8819-3ea8808ed5ab"/>
    <ds:schemaRef ds:uri="f5cde7b5-ffe2-4be9-b65a-edd8be1e1f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317446-45DB-47D3-8D04-42F5F674B20E}">
  <ds:schemaRefs>
    <ds:schemaRef ds:uri="http://schemas.microsoft.com/office/2006/metadata/properties"/>
    <ds:schemaRef ds:uri="http://schemas.microsoft.com/office/infopath/2007/PartnerControls"/>
    <ds:schemaRef ds:uri="e11f1b51-8243-4a5e-8819-3ea8808ed5ab"/>
    <ds:schemaRef ds:uri="f5cde7b5-ffe2-4be9-b65a-edd8be1e1fec"/>
  </ds:schemaRefs>
</ds:datastoreItem>
</file>

<file path=customXml/itemProps3.xml><?xml version="1.0" encoding="utf-8"?>
<ds:datastoreItem xmlns:ds="http://schemas.openxmlformats.org/officeDocument/2006/customXml" ds:itemID="{A144540B-4AEB-4630-A778-DA89E8E336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University-of-Dundee-Research-Poster-Portrait</Template>
  <TotalTime>1012</TotalTime>
  <Words>458</Words>
  <Application>Microsoft Office PowerPoint</Application>
  <PresentationFormat>Custom</PresentationFormat>
  <Paragraphs>81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vt:lpstr>
      <vt:lpstr>Blank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Mehul Kulkarni</dc:creator>
  <cp:lastModifiedBy>Smita Sanjay Pable (Student)</cp:lastModifiedBy>
  <cp:revision>27</cp:revision>
  <dcterms:created xsi:type="dcterms:W3CDTF">2024-03-24T13:42:34Z</dcterms:created>
  <dcterms:modified xsi:type="dcterms:W3CDTF">2024-03-27T23:32:11Z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0x0101008555856121764A4A8B334F19474A357B</vt:lpwstr>
  </property>
  <property fmtid="{D5CDD505-2E9C-101B-9397-08002B2CF9AE}" pid="3" name="Order">
    <vt:r8>1800</vt:r8>
  </property>
</Properties>
</file>