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 id="2147483743" r:id="rId2"/>
  </p:sldMasterIdLst>
  <p:sldIdLst>
    <p:sldId id="268" r:id="rId3"/>
    <p:sldId id="269" r:id="rId4"/>
    <p:sldId id="270" r:id="rId5"/>
    <p:sldId id="271" r:id="rId6"/>
    <p:sldId id="272" r:id="rId7"/>
    <p:sldId id="273" r:id="rId8"/>
    <p:sldId id="274" r:id="rId9"/>
    <p:sldId id="275" r:id="rId10"/>
    <p:sldId id="276" r:id="rId11"/>
    <p:sldId id="265" r:id="rId12"/>
    <p:sldId id="277"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8B6BE1-93F9-4AF2-AF17-438562E88E0D}" v="931" dt="2021-07-17T01:39:51.369"/>
    <p1510:client id="{AD88B9C0-C404-4145-92C0-70B739499067}" v="515" dt="2021-07-18T19:49:33.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7/22/2021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631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7/22/2021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6252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7/22/2021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094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1"/>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1" y="91546"/>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8" y="32279"/>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7" y="609602"/>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3201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7796769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3"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2101662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3" y="685801"/>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4" y="685801"/>
            <a:ext cx="4934479"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8604787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1" y="685800"/>
            <a:ext cx="4649787"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4213" y="1270529"/>
            <a:ext cx="4937655" cy="303053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5"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806546" y="1262061"/>
            <a:ext cx="4929188" cy="303053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8605705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787929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115447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3"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800"/>
            <a:ext cx="3657600" cy="2091267"/>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9489761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7/22/2021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94890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3" y="914400"/>
            <a:ext cx="3280975"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3" y="2777067"/>
            <a:ext cx="6021388" cy="2048933"/>
          </a:xfrm>
        </p:spPr>
        <p:txBody>
          <a:bodyPr anchor="t">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28542977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1"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1" y="3843867"/>
            <a:ext cx="8304211" cy="457200"/>
          </a:xfrm>
        </p:spPr>
        <p:txBody>
          <a:bodyPr anchor="t">
            <a:normAutofit/>
          </a:bodyPr>
          <a:lstStyle>
            <a:lvl1pPr marL="0" indent="0">
              <a:buFontTx/>
              <a:buNone/>
              <a:defRPr sz="16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8624D31-43A5-475A-80CF-332C9F6DCF35}" type="datetimeFigureOut">
              <a:rPr lang="en-US" smtClean="0"/>
              <a:t>7/22/2021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4740150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114800"/>
            <a:ext cx="8535988" cy="1879600"/>
          </a:xfrm>
        </p:spPr>
        <p:txBody>
          <a:bodyPr anchor="ctr">
            <a:normAutofit/>
          </a:bodyPr>
          <a:lstStyle>
            <a:lvl1pPr marL="0" indent="0" algn="l">
              <a:buNone/>
              <a:defRPr sz="20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7561310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9"/>
            <a:ext cx="8534400" cy="1684865"/>
          </a:xfrm>
        </p:spPr>
        <p:txBody>
          <a:bodyPr anchor="ctr">
            <a:normAutofit/>
          </a:bodyPr>
          <a:lstStyle>
            <a:lvl1pPr marL="0" indent="0" algn="l">
              <a:buNone/>
              <a:defRPr sz="20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4" name="TextBox 13"/>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9180992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1" cy="860400"/>
          </a:xfrm>
        </p:spPr>
        <p:txBody>
          <a:bodyPr anchor="t">
            <a:normAutofit/>
          </a:bodyPr>
          <a:lstStyle>
            <a:lvl1pPr marL="0" indent="0" algn="l">
              <a:buNone/>
              <a:defRPr sz="20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475683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3" y="3928533"/>
            <a:ext cx="8534401" cy="1049867"/>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3" y="4978400"/>
            <a:ext cx="8534401" cy="1016000"/>
          </a:xfrm>
        </p:spPr>
        <p:txBody>
          <a:bodyPr anchor="t">
            <a:normAutofit/>
          </a:bodyPr>
          <a:lstStyle>
            <a:lvl1pPr marL="0" indent="0" algn="l">
              <a:buNone/>
              <a:defRPr sz="18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TextBox 10"/>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3167519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5"/>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3" y="4766732"/>
            <a:ext cx="8534401" cy="1227667"/>
          </a:xfrm>
        </p:spPr>
        <p:txBody>
          <a:bodyPr anchor="t">
            <a:normAutofit/>
          </a:bodyPr>
          <a:lstStyle>
            <a:lvl1pPr marL="0" indent="0" algn="l">
              <a:buNone/>
              <a:defRPr sz="18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74270956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41363796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80689032"/>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64618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7/22/2021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7937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7/22/2021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7908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7/22/2021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1546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7/22/2021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525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7/22/2021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0836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7/22/2021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7594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7/22/2021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93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7/22/2021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693397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9"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1"/>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8624D31-43A5-475A-80CF-332C9F6DCF35}" type="datetimeFigureOut">
              <a:rPr lang="en-US" smtClean="0"/>
              <a:t>7/22/2021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6"/>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5838634"/>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hf sldNum="0" hdr="0" ftr="0" dt="0"/>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498"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B1CE7-E002-468E-9821-3B2030BBB623}"/>
              </a:ext>
            </a:extLst>
          </p:cNvPr>
          <p:cNvSpPr txBox="1"/>
          <p:nvPr/>
        </p:nvSpPr>
        <p:spPr>
          <a:xfrm>
            <a:off x="3112308" y="1341648"/>
            <a:ext cx="45314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000000"/>
                </a:solidFill>
                <a:ea typeface="+mn-lt"/>
                <a:cs typeface="+mn-lt"/>
              </a:rPr>
              <a:t>AWS Cloud Masters</a:t>
            </a:r>
            <a:endParaRPr lang="en-US" sz="3600" dirty="0">
              <a:ea typeface="+mn-lt"/>
              <a:cs typeface="+mn-lt"/>
            </a:endParaRPr>
          </a:p>
          <a:p>
            <a:pPr algn="ctr"/>
            <a:endParaRPr lang="en-US" sz="3600" dirty="0">
              <a:latin typeface="MS Sans Serif"/>
            </a:endParaRPr>
          </a:p>
          <a:p>
            <a:pPr algn="ctr"/>
            <a:r>
              <a:rPr lang="en-US" sz="3600" dirty="0" err="1">
                <a:latin typeface="MS Sans Serif"/>
              </a:rPr>
              <a:t>Sachin</a:t>
            </a:r>
            <a:r>
              <a:rPr lang="en-US" sz="3600" dirty="0">
                <a:latin typeface="MS Sans Serif"/>
              </a:rPr>
              <a:t> Agarwal</a:t>
            </a:r>
          </a:p>
        </p:txBody>
      </p:sp>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Tree>
    <p:extLst>
      <p:ext uri="{BB962C8B-B14F-4D97-AF65-F5344CB8AC3E}">
        <p14:creationId xmlns:p14="http://schemas.microsoft.com/office/powerpoint/2010/main" val="3404097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25A4-EAA1-42C2-9A45-D0F1E1476429}"/>
              </a:ext>
            </a:extLst>
          </p:cNvPr>
          <p:cNvSpPr>
            <a:spLocks noGrp="1"/>
          </p:cNvSpPr>
          <p:nvPr>
            <p:ph type="title"/>
          </p:nvPr>
        </p:nvSpPr>
        <p:spPr>
          <a:xfrm>
            <a:off x="517870" y="970172"/>
            <a:ext cx="5383646" cy="562067"/>
          </a:xfrm>
        </p:spPr>
        <p:txBody>
          <a:bodyPr>
            <a:normAutofit fontScale="90000"/>
          </a:bodyPr>
          <a:lstStyle/>
          <a:p>
            <a:r>
              <a:rPr lang="en-US" sz="3600" dirty="0">
                <a:latin typeface="MS Sans Serif"/>
              </a:rPr>
              <a:t>AWS Certifications</a:t>
            </a:r>
          </a:p>
        </p:txBody>
      </p:sp>
      <p:pic>
        <p:nvPicPr>
          <p:cNvPr id="7" name="Picture 7">
            <a:extLst>
              <a:ext uri="{FF2B5EF4-FFF2-40B4-BE49-F238E27FC236}">
                <a16:creationId xmlns:a16="http://schemas.microsoft.com/office/drawing/2014/main" id="{2510860D-5BDF-41C4-AEAF-DB17499F0434}"/>
              </a:ext>
            </a:extLst>
          </p:cNvPr>
          <p:cNvPicPr>
            <a:picLocks noGrp="1" noChangeAspect="1"/>
          </p:cNvPicPr>
          <p:nvPr>
            <p:ph idx="1"/>
          </p:nvPr>
        </p:nvPicPr>
        <p:blipFill>
          <a:blip r:embed="rId2"/>
          <a:stretch>
            <a:fillRect/>
          </a:stretch>
        </p:blipFill>
        <p:spPr>
          <a:xfrm>
            <a:off x="1222100" y="2344862"/>
            <a:ext cx="8612879" cy="1627589"/>
          </a:xfrm>
        </p:spPr>
      </p:pic>
      <p:sp>
        <p:nvSpPr>
          <p:cNvPr id="8" name="Rectangle: Rounded Corners 7">
            <a:extLst>
              <a:ext uri="{FF2B5EF4-FFF2-40B4-BE49-F238E27FC236}">
                <a16:creationId xmlns:a16="http://schemas.microsoft.com/office/drawing/2014/main" id="{9776038D-3DC5-406E-A36F-C2EBB942E87A}"/>
              </a:ext>
            </a:extLst>
          </p:cNvPr>
          <p:cNvSpPr/>
          <p:nvPr/>
        </p:nvSpPr>
        <p:spPr>
          <a:xfrm>
            <a:off x="1353189" y="4332149"/>
            <a:ext cx="2040522" cy="91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S Sans Serif"/>
              </a:rPr>
              <a:t>AWS Certified Solutions Architect - Associate</a:t>
            </a:r>
            <a:endParaRPr lang="en-US" sz="1600">
              <a:solidFill>
                <a:schemeClr val="tx1"/>
              </a:solidFill>
            </a:endParaRPr>
          </a:p>
        </p:txBody>
      </p:sp>
      <p:sp>
        <p:nvSpPr>
          <p:cNvPr id="10" name="Rectangle: Rounded Corners 9">
            <a:extLst>
              <a:ext uri="{FF2B5EF4-FFF2-40B4-BE49-F238E27FC236}">
                <a16:creationId xmlns:a16="http://schemas.microsoft.com/office/drawing/2014/main" id="{BD07F9AE-F61A-4E26-BEC4-1908B3CE4F64}"/>
              </a:ext>
            </a:extLst>
          </p:cNvPr>
          <p:cNvSpPr/>
          <p:nvPr/>
        </p:nvSpPr>
        <p:spPr>
          <a:xfrm>
            <a:off x="4646346" y="4331829"/>
            <a:ext cx="2040522" cy="91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S Sans Serif"/>
              </a:rPr>
              <a:t>AWS Certified Developer - Associate</a:t>
            </a:r>
          </a:p>
        </p:txBody>
      </p:sp>
      <p:sp>
        <p:nvSpPr>
          <p:cNvPr id="11" name="Rectangle: Rounded Corners 10">
            <a:extLst>
              <a:ext uri="{FF2B5EF4-FFF2-40B4-BE49-F238E27FC236}">
                <a16:creationId xmlns:a16="http://schemas.microsoft.com/office/drawing/2014/main" id="{15CF7630-E598-4186-A3E3-0B641E49FF9D}"/>
              </a:ext>
            </a:extLst>
          </p:cNvPr>
          <p:cNvSpPr/>
          <p:nvPr/>
        </p:nvSpPr>
        <p:spPr>
          <a:xfrm>
            <a:off x="7959960" y="4331510"/>
            <a:ext cx="2296226" cy="956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S Sans Serif"/>
              </a:rPr>
              <a:t>AWS Certified </a:t>
            </a:r>
            <a:r>
              <a:rPr lang="en-US" sz="1600" dirty="0" err="1">
                <a:solidFill>
                  <a:schemeClr val="tx1"/>
                </a:solidFill>
                <a:latin typeface="MS Sans Serif"/>
              </a:rPr>
              <a:t>SysOps</a:t>
            </a:r>
            <a:r>
              <a:rPr lang="en-US" sz="1600" dirty="0">
                <a:solidFill>
                  <a:schemeClr val="tx1"/>
                </a:solidFill>
                <a:latin typeface="MS Sans Serif"/>
              </a:rPr>
              <a:t> Administrator - Associate</a:t>
            </a:r>
          </a:p>
        </p:txBody>
      </p:sp>
      <p:sp>
        <p:nvSpPr>
          <p:cNvPr id="12" name="Rectangle: Rounded Corners 11">
            <a:extLst>
              <a:ext uri="{FF2B5EF4-FFF2-40B4-BE49-F238E27FC236}">
                <a16:creationId xmlns:a16="http://schemas.microsoft.com/office/drawing/2014/main" id="{EEA883A5-1D81-4546-A782-39B7FA2F3F7C}"/>
              </a:ext>
            </a:extLst>
          </p:cNvPr>
          <p:cNvSpPr/>
          <p:nvPr/>
        </p:nvSpPr>
        <p:spPr>
          <a:xfrm>
            <a:off x="1352230" y="5609713"/>
            <a:ext cx="2045638" cy="96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S Sans Serif"/>
              <a:ea typeface="+mn-lt"/>
              <a:cs typeface="+mn-lt"/>
            </a:endParaRPr>
          </a:p>
          <a:p>
            <a:pPr algn="ctr"/>
            <a:r>
              <a:rPr lang="en-US" sz="1600" dirty="0">
                <a:solidFill>
                  <a:schemeClr val="tx1"/>
                </a:solidFill>
                <a:latin typeface="MS Sans Serif"/>
                <a:ea typeface="+mn-lt"/>
                <a:cs typeface="+mn-lt"/>
              </a:rPr>
              <a:t>AWS Certified Solutions Architect - Professional</a:t>
            </a:r>
            <a:endParaRPr lang="en-US">
              <a:solidFill>
                <a:schemeClr val="tx1"/>
              </a:solidFill>
            </a:endParaRPr>
          </a:p>
          <a:p>
            <a:pPr algn="ctr"/>
            <a:endParaRPr lang="en-US" sz="1600" dirty="0">
              <a:latin typeface="MS Sans Serif"/>
            </a:endParaRPr>
          </a:p>
        </p:txBody>
      </p:sp>
      <p:sp>
        <p:nvSpPr>
          <p:cNvPr id="13" name="Rectangle: Rounded Corners 12">
            <a:extLst>
              <a:ext uri="{FF2B5EF4-FFF2-40B4-BE49-F238E27FC236}">
                <a16:creationId xmlns:a16="http://schemas.microsoft.com/office/drawing/2014/main" id="{94ACCB69-65CB-49F7-99B9-7627B00D8F00}"/>
              </a:ext>
            </a:extLst>
          </p:cNvPr>
          <p:cNvSpPr/>
          <p:nvPr/>
        </p:nvSpPr>
        <p:spPr>
          <a:xfrm>
            <a:off x="4645387" y="5660535"/>
            <a:ext cx="5436281" cy="91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S Sans Serif"/>
              </a:rPr>
              <a:t>AWS Certified DevOps Engineer - Professional</a:t>
            </a:r>
          </a:p>
        </p:txBody>
      </p:sp>
      <p:pic>
        <p:nvPicPr>
          <p:cNvPr id="3" name="Picture 2">
            <a:extLst>
              <a:ext uri="{FF2B5EF4-FFF2-40B4-BE49-F238E27FC236}">
                <a16:creationId xmlns:a16="http://schemas.microsoft.com/office/drawing/2014/main" id="{94295DD8-9BAD-4CDF-92D8-48BC4E393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Tree>
    <p:extLst>
      <p:ext uri="{BB962C8B-B14F-4D97-AF65-F5344CB8AC3E}">
        <p14:creationId xmlns:p14="http://schemas.microsoft.com/office/powerpoint/2010/main" val="169667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E305A55C-8806-4601-A4C1-998D5E9F4E4A}"/>
              </a:ext>
            </a:extLst>
          </p:cNvPr>
          <p:cNvSpPr>
            <a:spLocks noGrp="1"/>
          </p:cNvSpPr>
          <p:nvPr>
            <p:ph type="title"/>
          </p:nvPr>
        </p:nvSpPr>
        <p:spPr>
          <a:xfrm>
            <a:off x="264856" y="-28413"/>
            <a:ext cx="8534400" cy="1507067"/>
          </a:xfrm>
        </p:spPr>
        <p:txBody>
          <a:bodyPr>
            <a:normAutofit/>
          </a:bodyPr>
          <a:lstStyle/>
          <a:p>
            <a:r>
              <a:rPr lang="en-US" dirty="0">
                <a:solidFill>
                  <a:srgbClr val="FFFFFF"/>
                </a:solidFill>
                <a:latin typeface="MS Sans Serif"/>
                <a:ea typeface="+mj-lt"/>
                <a:cs typeface="+mj-lt"/>
              </a:rPr>
              <a:t>Let's explore AWS site &amp; CERTIFCATION PAGE</a:t>
            </a:r>
            <a:endParaRPr lang="en-US" dirty="0"/>
          </a:p>
        </p:txBody>
      </p:sp>
      <p:sp>
        <p:nvSpPr>
          <p:cNvPr id="4" name="Content Placeholder 3">
            <a:extLst>
              <a:ext uri="{FF2B5EF4-FFF2-40B4-BE49-F238E27FC236}">
                <a16:creationId xmlns:a16="http://schemas.microsoft.com/office/drawing/2014/main" id="{3A139B88-FC9C-48EE-9CCA-1DC4BE9F833C}"/>
              </a:ext>
            </a:extLst>
          </p:cNvPr>
          <p:cNvSpPr>
            <a:spLocks noGrp="1"/>
          </p:cNvSpPr>
          <p:nvPr>
            <p:ph idx="1"/>
          </p:nvPr>
        </p:nvSpPr>
        <p:spPr>
          <a:xfrm>
            <a:off x="469420" y="2138205"/>
            <a:ext cx="10293648" cy="3993709"/>
          </a:xfrm>
        </p:spPr>
        <p:txBody>
          <a:bodyPr vert="horz" lIns="91440" tIns="45720" rIns="91440" bIns="45720" rtlCol="0" anchor="ctr">
            <a:noAutofit/>
          </a:bodyPr>
          <a:lstStyle/>
          <a:p>
            <a:pPr marL="285115" indent="-285115">
              <a:lnSpc>
                <a:spcPct val="110000"/>
              </a:lnSpc>
              <a:spcBef>
                <a:spcPts val="1000"/>
              </a:spcBef>
              <a:spcAft>
                <a:spcPts val="0"/>
              </a:spcAft>
              <a:buClr>
                <a:srgbClr val="FFFFFF"/>
              </a:buClr>
              <a:buFont typeface="Wingdings 3"/>
              <a:buChar char=""/>
            </a:pPr>
            <a:r>
              <a:rPr lang="en-US" sz="2400" b="1" dirty="0">
                <a:ea typeface="+mn-lt"/>
                <a:cs typeface="+mn-lt"/>
              </a:rPr>
              <a:t>https://aws.amazon.com/certification/certification-prep/?nc2=sb_ce_ep</a:t>
            </a:r>
            <a:endParaRPr lang="en-US" sz="2400">
              <a:ea typeface="+mn-lt"/>
              <a:cs typeface="+mn-lt"/>
            </a:endParaRPr>
          </a:p>
          <a:p>
            <a:pPr marL="285750" indent="-285750">
              <a:lnSpc>
                <a:spcPct val="110000"/>
              </a:lnSpc>
              <a:spcBef>
                <a:spcPts val="1000"/>
              </a:spcBef>
              <a:spcAft>
                <a:spcPts val="0"/>
              </a:spcAft>
              <a:buClr>
                <a:srgbClr val="FFFFFF"/>
              </a:buClr>
              <a:buFont typeface="Arial,Sans-Serif"/>
              <a:buChar char="•"/>
            </a:pPr>
            <a:endParaRPr lang="en-US" sz="2400" dirty="0">
              <a:solidFill>
                <a:srgbClr val="68370F"/>
              </a:solidFill>
              <a:latin typeface="MS Sans Serif"/>
            </a:endParaRPr>
          </a:p>
        </p:txBody>
      </p:sp>
    </p:spTree>
    <p:extLst>
      <p:ext uri="{BB962C8B-B14F-4D97-AF65-F5344CB8AC3E}">
        <p14:creationId xmlns:p14="http://schemas.microsoft.com/office/powerpoint/2010/main" val="314941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E305A55C-8806-4601-A4C1-998D5E9F4E4A}"/>
              </a:ext>
            </a:extLst>
          </p:cNvPr>
          <p:cNvSpPr>
            <a:spLocks noGrp="1"/>
          </p:cNvSpPr>
          <p:nvPr>
            <p:ph type="title"/>
          </p:nvPr>
        </p:nvSpPr>
        <p:spPr>
          <a:xfrm>
            <a:off x="264856" y="-28413"/>
            <a:ext cx="8534400" cy="1507067"/>
          </a:xfrm>
        </p:spPr>
        <p:txBody>
          <a:bodyPr>
            <a:normAutofit/>
          </a:bodyPr>
          <a:lstStyle/>
          <a:p>
            <a:r>
              <a:rPr lang="en-US" dirty="0">
                <a:solidFill>
                  <a:srgbClr val="FFFFFF"/>
                </a:solidFill>
                <a:latin typeface="MS Sans Serif"/>
                <a:ea typeface="+mj-lt"/>
                <a:cs typeface="+mj-lt"/>
              </a:rPr>
              <a:t>BENEFITS of CERTIFICATION</a:t>
            </a:r>
            <a:endParaRPr lang="en-US" dirty="0"/>
          </a:p>
        </p:txBody>
      </p:sp>
      <p:pic>
        <p:nvPicPr>
          <p:cNvPr id="2" name="Picture 4">
            <a:extLst>
              <a:ext uri="{FF2B5EF4-FFF2-40B4-BE49-F238E27FC236}">
                <a16:creationId xmlns:a16="http://schemas.microsoft.com/office/drawing/2014/main" id="{0FBAA6DB-061A-4D3A-ADC2-85A05085A8B5}"/>
              </a:ext>
            </a:extLst>
          </p:cNvPr>
          <p:cNvPicPr>
            <a:picLocks noChangeAspect="1"/>
          </p:cNvPicPr>
          <p:nvPr/>
        </p:nvPicPr>
        <p:blipFill>
          <a:blip r:embed="rId3"/>
          <a:stretch>
            <a:fillRect/>
          </a:stretch>
        </p:blipFill>
        <p:spPr>
          <a:xfrm>
            <a:off x="569012" y="1947788"/>
            <a:ext cx="9634095" cy="2519899"/>
          </a:xfrm>
          <a:prstGeom prst="rect">
            <a:avLst/>
          </a:prstGeom>
        </p:spPr>
      </p:pic>
    </p:spTree>
    <p:extLst>
      <p:ext uri="{BB962C8B-B14F-4D97-AF65-F5344CB8AC3E}">
        <p14:creationId xmlns:p14="http://schemas.microsoft.com/office/powerpoint/2010/main" val="33795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E305A55C-8806-4601-A4C1-998D5E9F4E4A}"/>
              </a:ext>
            </a:extLst>
          </p:cNvPr>
          <p:cNvSpPr>
            <a:spLocks noGrp="1"/>
          </p:cNvSpPr>
          <p:nvPr>
            <p:ph type="title"/>
          </p:nvPr>
        </p:nvSpPr>
        <p:spPr>
          <a:xfrm>
            <a:off x="551246" y="283547"/>
            <a:ext cx="8534400" cy="1507067"/>
          </a:xfrm>
        </p:spPr>
        <p:txBody>
          <a:bodyPr/>
          <a:lstStyle/>
          <a:p>
            <a:r>
              <a:rPr lang="en-US" dirty="0" err="1">
                <a:latin typeface="MS Sans Serif"/>
              </a:rPr>
              <a:t>AgenDa</a:t>
            </a:r>
            <a:endParaRPr lang="en-US">
              <a:latin typeface="MS Sans Serif"/>
            </a:endParaRPr>
          </a:p>
        </p:txBody>
      </p:sp>
      <p:sp>
        <p:nvSpPr>
          <p:cNvPr id="4" name="Content Placeholder 3">
            <a:extLst>
              <a:ext uri="{FF2B5EF4-FFF2-40B4-BE49-F238E27FC236}">
                <a16:creationId xmlns:a16="http://schemas.microsoft.com/office/drawing/2014/main" id="{3A139B88-FC9C-48EE-9CCA-1DC4BE9F833C}"/>
              </a:ext>
            </a:extLst>
          </p:cNvPr>
          <p:cNvSpPr>
            <a:spLocks noGrp="1"/>
          </p:cNvSpPr>
          <p:nvPr>
            <p:ph idx="1"/>
          </p:nvPr>
        </p:nvSpPr>
        <p:spPr>
          <a:xfrm>
            <a:off x="469420" y="2138205"/>
            <a:ext cx="8698051" cy="3993709"/>
          </a:xfrm>
        </p:spPr>
        <p:txBody>
          <a:bodyPr vert="horz" lIns="91440" tIns="45720" rIns="91440" bIns="45720" rtlCol="0" anchor="ctr">
            <a:noAutofit/>
          </a:bodyPr>
          <a:lstStyle/>
          <a:p>
            <a:pPr marL="285115" indent="-285115">
              <a:lnSpc>
                <a:spcPct val="110000"/>
              </a:lnSpc>
              <a:spcBef>
                <a:spcPts val="1000"/>
              </a:spcBef>
              <a:spcAft>
                <a:spcPts val="0"/>
              </a:spcAft>
              <a:buClr>
                <a:srgbClr val="FFFFFF"/>
              </a:buClr>
            </a:pPr>
            <a:r>
              <a:rPr lang="en-US" sz="2400" dirty="0">
                <a:solidFill>
                  <a:srgbClr val="000000"/>
                </a:solidFill>
                <a:latin typeface="MS Sans Serif"/>
                <a:ea typeface="+mn-lt"/>
                <a:cs typeface="+mn-lt"/>
              </a:rPr>
              <a:t> About the Trainer</a:t>
            </a:r>
            <a:endParaRPr lang="en-US" sz="2400" dirty="0">
              <a:latin typeface="MS Sans Serif"/>
              <a:ea typeface="+mn-lt"/>
              <a:cs typeface="+mn-lt"/>
            </a:endParaRPr>
          </a:p>
          <a:p>
            <a:pPr marL="285115" indent="-285115">
              <a:lnSpc>
                <a:spcPct val="110000"/>
              </a:lnSpc>
              <a:spcBef>
                <a:spcPts val="1000"/>
              </a:spcBef>
              <a:spcAft>
                <a:spcPts val="0"/>
              </a:spcAft>
              <a:buClr>
                <a:srgbClr val="FFFFFF"/>
              </a:buClr>
            </a:pPr>
            <a:r>
              <a:rPr lang="en-US" sz="2400" dirty="0">
                <a:latin typeface="MS Sans Serif"/>
                <a:ea typeface="+mn-lt"/>
                <a:cs typeface="+mn-lt"/>
              </a:rPr>
              <a:t> Course Overview</a:t>
            </a:r>
          </a:p>
          <a:p>
            <a:pPr marL="285115" indent="-285115">
              <a:lnSpc>
                <a:spcPct val="110000"/>
              </a:lnSpc>
              <a:spcBef>
                <a:spcPts val="1000"/>
              </a:spcBef>
              <a:spcAft>
                <a:spcPts val="0"/>
              </a:spcAft>
              <a:buClr>
                <a:srgbClr val="FFFFFF"/>
              </a:buClr>
            </a:pPr>
            <a:r>
              <a:rPr lang="en-US" sz="2400" dirty="0">
                <a:latin typeface="MS Sans Serif"/>
                <a:ea typeface="+mn-lt"/>
                <a:cs typeface="+mn-lt"/>
              </a:rPr>
              <a:t> Introduction to Cloud</a:t>
            </a:r>
          </a:p>
          <a:p>
            <a:pPr marL="285115" indent="-285115">
              <a:lnSpc>
                <a:spcPct val="110000"/>
              </a:lnSpc>
              <a:spcBef>
                <a:spcPts val="1000"/>
              </a:spcBef>
              <a:spcAft>
                <a:spcPts val="0"/>
              </a:spcAft>
              <a:buClr>
                <a:srgbClr val="FFFFFF"/>
              </a:buClr>
            </a:pPr>
            <a:r>
              <a:rPr lang="en-US" sz="2400" dirty="0">
                <a:latin typeface="MS Sans Serif"/>
                <a:ea typeface="+mn-lt"/>
                <a:cs typeface="+mn-lt"/>
              </a:rPr>
              <a:t> Why Learn AWS</a:t>
            </a:r>
          </a:p>
          <a:p>
            <a:pPr marL="285115" indent="-285115">
              <a:lnSpc>
                <a:spcPct val="110000"/>
              </a:lnSpc>
              <a:spcBef>
                <a:spcPts val="1000"/>
              </a:spcBef>
              <a:spcAft>
                <a:spcPts val="0"/>
              </a:spcAft>
              <a:buClr>
                <a:srgbClr val="FFFFFF"/>
              </a:buClr>
            </a:pPr>
            <a:r>
              <a:rPr lang="en-US" sz="2400" dirty="0">
                <a:latin typeface="MS Sans Serif"/>
                <a:ea typeface="+mn-lt"/>
                <a:cs typeface="+mn-lt"/>
              </a:rPr>
              <a:t> AWS Certification</a:t>
            </a:r>
          </a:p>
          <a:p>
            <a:pPr marL="285115" indent="-285115">
              <a:lnSpc>
                <a:spcPct val="110000"/>
              </a:lnSpc>
              <a:spcBef>
                <a:spcPts val="1000"/>
              </a:spcBef>
              <a:spcAft>
                <a:spcPts val="0"/>
              </a:spcAft>
              <a:buClr>
                <a:srgbClr val="FFFFFF"/>
              </a:buClr>
            </a:pPr>
            <a:r>
              <a:rPr lang="en-US" sz="2400" dirty="0">
                <a:latin typeface="MS Sans Serif"/>
                <a:ea typeface="+mn-lt"/>
                <a:cs typeface="+mn-lt"/>
              </a:rPr>
              <a:t> AWS Learning Path</a:t>
            </a:r>
          </a:p>
          <a:p>
            <a:pPr marL="285115" indent="-285115">
              <a:lnSpc>
                <a:spcPct val="110000"/>
              </a:lnSpc>
              <a:spcBef>
                <a:spcPts val="1000"/>
              </a:spcBef>
              <a:spcAft>
                <a:spcPts val="0"/>
              </a:spcAft>
              <a:buClr>
                <a:srgbClr val="FFFFFF"/>
              </a:buClr>
            </a:pPr>
            <a:r>
              <a:rPr lang="en-US" sz="2400" dirty="0">
                <a:latin typeface="MS Sans Serif"/>
                <a:ea typeface="+mn-lt"/>
                <a:cs typeface="+mn-lt"/>
              </a:rPr>
              <a:t> Benefits of Certification</a:t>
            </a:r>
          </a:p>
          <a:p>
            <a:pPr marL="285115" indent="-285115">
              <a:lnSpc>
                <a:spcPct val="110000"/>
              </a:lnSpc>
              <a:spcBef>
                <a:spcPts val="1000"/>
              </a:spcBef>
              <a:spcAft>
                <a:spcPts val="0"/>
              </a:spcAft>
              <a:buClr>
                <a:srgbClr val="FFFFFF"/>
              </a:buClr>
            </a:pPr>
            <a:r>
              <a:rPr lang="en-US" sz="2400" dirty="0">
                <a:latin typeface="MS Sans Serif"/>
                <a:ea typeface="+mn-lt"/>
                <a:cs typeface="+mn-lt"/>
              </a:rPr>
              <a:t> Exam Coverage</a:t>
            </a:r>
          </a:p>
          <a:p>
            <a:pPr marL="285115" indent="-285115">
              <a:lnSpc>
                <a:spcPct val="110000"/>
              </a:lnSpc>
              <a:spcBef>
                <a:spcPts val="1000"/>
              </a:spcBef>
              <a:spcAft>
                <a:spcPts val="0"/>
              </a:spcAft>
              <a:buClr>
                <a:srgbClr val="FFFFFF"/>
              </a:buClr>
            </a:pPr>
            <a:r>
              <a:rPr lang="en-US" sz="2400" dirty="0">
                <a:latin typeface="MS Sans Serif"/>
                <a:ea typeface="+mn-lt"/>
                <a:cs typeface="+mn-lt"/>
              </a:rPr>
              <a:t> Account Creation in AWS</a:t>
            </a:r>
          </a:p>
          <a:p>
            <a:pPr marL="285115" indent="-285115">
              <a:buClr>
                <a:srgbClr val="FFFFFF"/>
              </a:buClr>
            </a:pPr>
            <a:endParaRPr lang="en-US" sz="2400" dirty="0">
              <a:latin typeface="MS Sans Serif"/>
            </a:endParaRPr>
          </a:p>
        </p:txBody>
      </p:sp>
    </p:spTree>
    <p:extLst>
      <p:ext uri="{BB962C8B-B14F-4D97-AF65-F5344CB8AC3E}">
        <p14:creationId xmlns:p14="http://schemas.microsoft.com/office/powerpoint/2010/main" val="373071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E305A55C-8806-4601-A4C1-998D5E9F4E4A}"/>
              </a:ext>
            </a:extLst>
          </p:cNvPr>
          <p:cNvSpPr>
            <a:spLocks noGrp="1"/>
          </p:cNvSpPr>
          <p:nvPr>
            <p:ph type="title"/>
          </p:nvPr>
        </p:nvSpPr>
        <p:spPr>
          <a:xfrm>
            <a:off x="551246" y="283547"/>
            <a:ext cx="8534400" cy="1507067"/>
          </a:xfrm>
        </p:spPr>
        <p:txBody>
          <a:bodyPr/>
          <a:lstStyle/>
          <a:p>
            <a:r>
              <a:rPr lang="en-US" dirty="0">
                <a:latin typeface="MS Sans Serif"/>
              </a:rPr>
              <a:t>What is Cloud?</a:t>
            </a:r>
            <a:endParaRPr lang="en-US" dirty="0"/>
          </a:p>
        </p:txBody>
      </p:sp>
      <p:pic>
        <p:nvPicPr>
          <p:cNvPr id="2" name="Picture 4">
            <a:extLst>
              <a:ext uri="{FF2B5EF4-FFF2-40B4-BE49-F238E27FC236}">
                <a16:creationId xmlns:a16="http://schemas.microsoft.com/office/drawing/2014/main" id="{7E246046-4C3E-48DB-8FC2-5A9199D638E5}"/>
              </a:ext>
            </a:extLst>
          </p:cNvPr>
          <p:cNvPicPr>
            <a:picLocks noChangeAspect="1"/>
          </p:cNvPicPr>
          <p:nvPr/>
        </p:nvPicPr>
        <p:blipFill>
          <a:blip r:embed="rId3"/>
          <a:stretch>
            <a:fillRect/>
          </a:stretch>
        </p:blipFill>
        <p:spPr>
          <a:xfrm>
            <a:off x="1443522" y="1713900"/>
            <a:ext cx="8104981" cy="3928671"/>
          </a:xfrm>
          <a:prstGeom prst="rect">
            <a:avLst/>
          </a:prstGeom>
        </p:spPr>
      </p:pic>
    </p:spTree>
    <p:extLst>
      <p:ext uri="{BB962C8B-B14F-4D97-AF65-F5344CB8AC3E}">
        <p14:creationId xmlns:p14="http://schemas.microsoft.com/office/powerpoint/2010/main" val="63669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E305A55C-8806-4601-A4C1-998D5E9F4E4A}"/>
              </a:ext>
            </a:extLst>
          </p:cNvPr>
          <p:cNvSpPr>
            <a:spLocks noGrp="1"/>
          </p:cNvSpPr>
          <p:nvPr>
            <p:ph type="title"/>
          </p:nvPr>
        </p:nvSpPr>
        <p:spPr>
          <a:xfrm>
            <a:off x="469420" y="523909"/>
            <a:ext cx="8534400" cy="1507067"/>
          </a:xfrm>
        </p:spPr>
        <p:txBody>
          <a:bodyPr>
            <a:normAutofit fontScale="90000"/>
          </a:bodyPr>
          <a:lstStyle/>
          <a:p>
            <a:r>
              <a:rPr lang="en-US" dirty="0">
                <a:ea typeface="+mj-lt"/>
                <a:cs typeface="+mj-lt"/>
              </a:rPr>
              <a:t>Introduction to Cloud Computing</a:t>
            </a:r>
            <a:endParaRPr lang="en-US">
              <a:ea typeface="+mj-lt"/>
              <a:cs typeface="+mj-lt"/>
            </a:endParaRPr>
          </a:p>
          <a:p>
            <a:br>
              <a:rPr lang="en-US" dirty="0">
                <a:ea typeface="+mj-lt"/>
                <a:cs typeface="+mj-lt"/>
              </a:rPr>
            </a:br>
            <a:endParaRPr lang="en-US" dirty="0">
              <a:ea typeface="+mj-lt"/>
              <a:cs typeface="+mj-lt"/>
            </a:endParaRPr>
          </a:p>
          <a:p>
            <a:endParaRPr lang="en-US" dirty="0">
              <a:latin typeface="MS Sans Serif"/>
            </a:endParaRPr>
          </a:p>
        </p:txBody>
      </p:sp>
      <p:sp>
        <p:nvSpPr>
          <p:cNvPr id="4" name="Content Placeholder 3">
            <a:extLst>
              <a:ext uri="{FF2B5EF4-FFF2-40B4-BE49-F238E27FC236}">
                <a16:creationId xmlns:a16="http://schemas.microsoft.com/office/drawing/2014/main" id="{3A139B88-FC9C-48EE-9CCA-1DC4BE9F833C}"/>
              </a:ext>
            </a:extLst>
          </p:cNvPr>
          <p:cNvSpPr>
            <a:spLocks noGrp="1"/>
          </p:cNvSpPr>
          <p:nvPr>
            <p:ph idx="1"/>
          </p:nvPr>
        </p:nvSpPr>
        <p:spPr>
          <a:xfrm>
            <a:off x="469420" y="2138205"/>
            <a:ext cx="10293648" cy="3993709"/>
          </a:xfrm>
        </p:spPr>
        <p:txBody>
          <a:bodyPr vert="horz" lIns="91440" tIns="45720" rIns="91440" bIns="45720" rtlCol="0" anchor="ctr">
            <a:noAutofit/>
          </a:bodyPr>
          <a:lstStyle/>
          <a:p>
            <a:pPr marL="285750" indent="-285750">
              <a:lnSpc>
                <a:spcPct val="110000"/>
              </a:lnSpc>
              <a:spcBef>
                <a:spcPts val="1000"/>
              </a:spcBef>
              <a:spcAft>
                <a:spcPts val="0"/>
              </a:spcAft>
              <a:buClr>
                <a:srgbClr val="FFFFFF"/>
              </a:buClr>
              <a:buFont typeface="Arial,Sans-Serif"/>
              <a:buChar char="•"/>
            </a:pPr>
            <a:r>
              <a:rPr lang="en-US" sz="1800" dirty="0">
                <a:latin typeface="MS Sans Serif"/>
                <a:ea typeface="+mn-lt"/>
                <a:cs typeface="+mn-lt"/>
              </a:rPr>
              <a:t>Cloud computing is shared pools of configurable computer system resources and higher-level services that can be rapidly provisioned with minimal management effort, often over the Internet. Cloud computing relies on sharing of resources to achieve coherence and economies of scale, similar to a public utility.</a:t>
            </a:r>
          </a:p>
          <a:p>
            <a:pPr marL="0" indent="0">
              <a:lnSpc>
                <a:spcPct val="110000"/>
              </a:lnSpc>
              <a:spcBef>
                <a:spcPts val="1000"/>
              </a:spcBef>
              <a:spcAft>
                <a:spcPts val="0"/>
              </a:spcAft>
              <a:buNone/>
            </a:pPr>
            <a:r>
              <a:rPr lang="en-US" sz="1800" b="1" dirty="0">
                <a:latin typeface="MS Sans Serif"/>
                <a:ea typeface="+mn-lt"/>
                <a:cs typeface="+mn-lt"/>
              </a:rPr>
              <a:t>Service models</a:t>
            </a:r>
            <a:endParaRPr lang="en-US" sz="1800" dirty="0">
              <a:latin typeface="MS Sans Serif"/>
              <a:ea typeface="+mn-lt"/>
              <a:cs typeface="+mn-lt"/>
            </a:endParaRPr>
          </a:p>
          <a:p>
            <a:pPr marL="285750" indent="-285750">
              <a:lnSpc>
                <a:spcPct val="110000"/>
              </a:lnSpc>
              <a:spcBef>
                <a:spcPts val="1000"/>
              </a:spcBef>
              <a:spcAft>
                <a:spcPts val="0"/>
              </a:spcAft>
              <a:buClr>
                <a:srgbClr val="FFFFFF"/>
              </a:buClr>
              <a:buFont typeface="Arial,Sans-Serif"/>
              <a:buChar char="•"/>
            </a:pPr>
            <a:r>
              <a:rPr lang="en-US" sz="1800" b="1" dirty="0">
                <a:latin typeface="MS Sans Serif"/>
                <a:ea typeface="+mn-lt"/>
                <a:cs typeface="+mn-lt"/>
              </a:rPr>
              <a:t>“Infrastructure as a service” (IaaS)</a:t>
            </a:r>
            <a:r>
              <a:rPr lang="en-US" sz="1800" dirty="0">
                <a:latin typeface="MS Sans Serif"/>
                <a:ea typeface="+mn-lt"/>
                <a:cs typeface="+mn-lt"/>
              </a:rPr>
              <a:t> </a:t>
            </a:r>
          </a:p>
          <a:p>
            <a:pPr marL="285750" indent="-285750">
              <a:lnSpc>
                <a:spcPct val="110000"/>
              </a:lnSpc>
              <a:spcBef>
                <a:spcPts val="1000"/>
              </a:spcBef>
              <a:spcAft>
                <a:spcPts val="0"/>
              </a:spcAft>
              <a:buClr>
                <a:srgbClr val="FFFFFF"/>
              </a:buClr>
              <a:buFont typeface="Arial,Sans-Serif"/>
              <a:buChar char="•"/>
            </a:pPr>
            <a:r>
              <a:rPr lang="en-US" sz="1800" b="1" dirty="0">
                <a:latin typeface="MS Sans Serif"/>
                <a:ea typeface="+mn-lt"/>
                <a:cs typeface="+mn-lt"/>
              </a:rPr>
              <a:t>“Platform as a service" (PaaS)</a:t>
            </a:r>
            <a:endParaRPr lang="en-US" sz="1800" dirty="0">
              <a:latin typeface="MS Sans Serif"/>
              <a:ea typeface="+mn-lt"/>
              <a:cs typeface="+mn-lt"/>
            </a:endParaRPr>
          </a:p>
          <a:p>
            <a:pPr marL="285750" indent="-285750">
              <a:lnSpc>
                <a:spcPct val="110000"/>
              </a:lnSpc>
              <a:spcBef>
                <a:spcPts val="1000"/>
              </a:spcBef>
              <a:spcAft>
                <a:spcPts val="0"/>
              </a:spcAft>
              <a:buClr>
                <a:srgbClr val="FFFFFF"/>
              </a:buClr>
              <a:buFont typeface="Arial,Sans-Serif"/>
              <a:buChar char="•"/>
            </a:pPr>
            <a:r>
              <a:rPr lang="en-US" sz="1800" b="1" dirty="0">
                <a:latin typeface="MS Sans Serif"/>
                <a:ea typeface="+mn-lt"/>
                <a:cs typeface="+mn-lt"/>
              </a:rPr>
              <a:t>Software as a service (SaaS)</a:t>
            </a:r>
            <a:endParaRPr lang="en-US" sz="1800" dirty="0">
              <a:latin typeface="MS Sans Serif"/>
              <a:ea typeface="+mn-lt"/>
              <a:cs typeface="+mn-lt"/>
            </a:endParaRPr>
          </a:p>
          <a:p>
            <a:pPr marL="0" indent="0">
              <a:lnSpc>
                <a:spcPct val="110000"/>
              </a:lnSpc>
              <a:spcBef>
                <a:spcPts val="1000"/>
              </a:spcBef>
              <a:spcAft>
                <a:spcPts val="0"/>
              </a:spcAft>
              <a:buNone/>
            </a:pPr>
            <a:r>
              <a:rPr lang="en-US" sz="1800" b="1" dirty="0">
                <a:latin typeface="MS Sans Serif"/>
                <a:ea typeface="+mn-lt"/>
                <a:cs typeface="+mn-lt"/>
              </a:rPr>
              <a:t>Deployment models</a:t>
            </a:r>
            <a:endParaRPr lang="en-US" sz="1800" dirty="0">
              <a:latin typeface="MS Sans Serif"/>
              <a:ea typeface="+mn-lt"/>
              <a:cs typeface="+mn-lt"/>
            </a:endParaRPr>
          </a:p>
          <a:p>
            <a:pPr marL="285750" indent="-285750">
              <a:lnSpc>
                <a:spcPct val="110000"/>
              </a:lnSpc>
              <a:spcBef>
                <a:spcPts val="1000"/>
              </a:spcBef>
              <a:spcAft>
                <a:spcPts val="0"/>
              </a:spcAft>
              <a:buClr>
                <a:srgbClr val="FFFFFF"/>
              </a:buClr>
              <a:buFont typeface="Arial,Sans-Serif"/>
              <a:buChar char="•"/>
            </a:pPr>
            <a:r>
              <a:rPr lang="en-US" sz="1800" b="1" dirty="0">
                <a:latin typeface="MS Sans Serif"/>
                <a:ea typeface="+mn-lt"/>
                <a:cs typeface="+mn-lt"/>
              </a:rPr>
              <a:t>Private cloud</a:t>
            </a:r>
            <a:r>
              <a:rPr lang="en-US" sz="1800" dirty="0">
                <a:latin typeface="MS Sans Serif"/>
                <a:ea typeface="+mn-lt"/>
                <a:cs typeface="+mn-lt"/>
              </a:rPr>
              <a:t> - On Premise</a:t>
            </a:r>
          </a:p>
          <a:p>
            <a:pPr marL="285750" indent="-285750">
              <a:lnSpc>
                <a:spcPct val="110000"/>
              </a:lnSpc>
              <a:spcBef>
                <a:spcPts val="1000"/>
              </a:spcBef>
              <a:spcAft>
                <a:spcPts val="0"/>
              </a:spcAft>
              <a:buClr>
                <a:srgbClr val="FFFFFF"/>
              </a:buClr>
              <a:buFont typeface="Arial,Sans-Serif"/>
              <a:buChar char="•"/>
            </a:pPr>
            <a:r>
              <a:rPr lang="en-US" sz="1800" b="1" dirty="0">
                <a:latin typeface="MS Sans Serif"/>
                <a:ea typeface="+mn-lt"/>
                <a:cs typeface="+mn-lt"/>
              </a:rPr>
              <a:t>Public cloud- </a:t>
            </a:r>
            <a:r>
              <a:rPr lang="en-US" sz="1800" dirty="0">
                <a:latin typeface="MS Sans Serif"/>
                <a:ea typeface="+mn-lt"/>
                <a:cs typeface="+mn-lt"/>
              </a:rPr>
              <a:t>Multiple data </a:t>
            </a:r>
            <a:r>
              <a:rPr lang="en-US" sz="1800" dirty="0" err="1">
                <a:latin typeface="MS Sans Serif"/>
                <a:ea typeface="+mn-lt"/>
                <a:cs typeface="+mn-lt"/>
              </a:rPr>
              <a:t>centre</a:t>
            </a:r>
            <a:r>
              <a:rPr lang="en-US" sz="1800" dirty="0">
                <a:latin typeface="MS Sans Serif"/>
                <a:ea typeface="+mn-lt"/>
                <a:cs typeface="+mn-lt"/>
              </a:rPr>
              <a:t> contain data of multiple companies</a:t>
            </a:r>
          </a:p>
          <a:p>
            <a:pPr marL="285750" indent="-285750">
              <a:lnSpc>
                <a:spcPct val="110000"/>
              </a:lnSpc>
              <a:spcBef>
                <a:spcPts val="1000"/>
              </a:spcBef>
              <a:spcAft>
                <a:spcPts val="0"/>
              </a:spcAft>
              <a:buClr>
                <a:srgbClr val="FFFFFF"/>
              </a:buClr>
              <a:buFont typeface="Arial,Sans-Serif"/>
              <a:buChar char="•"/>
            </a:pPr>
            <a:r>
              <a:rPr lang="en-US" sz="1800" b="1" dirty="0">
                <a:latin typeface="MS Sans Serif"/>
                <a:ea typeface="+mn-lt"/>
                <a:cs typeface="+mn-lt"/>
              </a:rPr>
              <a:t>Hybrid cloud</a:t>
            </a:r>
            <a:r>
              <a:rPr lang="en-US" sz="1800" dirty="0">
                <a:latin typeface="MS Sans Serif"/>
                <a:ea typeface="+mn-lt"/>
                <a:cs typeface="+mn-lt"/>
              </a:rPr>
              <a:t> - Combination of Public &amp; Private</a:t>
            </a:r>
          </a:p>
          <a:p>
            <a:pPr marL="285750" indent="-285750">
              <a:lnSpc>
                <a:spcPct val="110000"/>
              </a:lnSpc>
              <a:spcBef>
                <a:spcPts val="1000"/>
              </a:spcBef>
              <a:spcAft>
                <a:spcPts val="0"/>
              </a:spcAft>
              <a:buClr>
                <a:srgbClr val="FFFFFF"/>
              </a:buClr>
              <a:buFont typeface="Arial,Sans-Serif"/>
              <a:buChar char="•"/>
            </a:pPr>
            <a:r>
              <a:rPr lang="en-US" sz="1800" dirty="0">
                <a:latin typeface="MS Sans Serif"/>
                <a:ea typeface="+mn-lt"/>
                <a:cs typeface="+mn-lt"/>
              </a:rPr>
              <a:t>Major cloud Providers are Amazon Web Services (AWS), Microsoft Azure Services, Google Cloud Platform, Akamai, Alibaba Cloud, etc.</a:t>
            </a:r>
          </a:p>
          <a:p>
            <a:pPr marL="0" indent="0">
              <a:lnSpc>
                <a:spcPct val="110000"/>
              </a:lnSpc>
              <a:spcBef>
                <a:spcPts val="1000"/>
              </a:spcBef>
              <a:spcAft>
                <a:spcPts val="0"/>
              </a:spcAft>
              <a:buNone/>
            </a:pPr>
            <a:endParaRPr lang="en-US" sz="1800" dirty="0">
              <a:latin typeface="MS Sans Serif"/>
              <a:ea typeface="+mn-lt"/>
              <a:cs typeface="+mn-lt"/>
            </a:endParaRPr>
          </a:p>
          <a:p>
            <a:pPr marL="0" indent="0">
              <a:lnSpc>
                <a:spcPct val="110000"/>
              </a:lnSpc>
              <a:spcBef>
                <a:spcPts val="1000"/>
              </a:spcBef>
              <a:spcAft>
                <a:spcPts val="0"/>
              </a:spcAft>
              <a:buNone/>
            </a:pPr>
            <a:endParaRPr lang="en-US" sz="1800" dirty="0">
              <a:solidFill>
                <a:srgbClr val="000000"/>
              </a:solidFill>
              <a:latin typeface="MS Sans Serif"/>
            </a:endParaRPr>
          </a:p>
        </p:txBody>
      </p:sp>
    </p:spTree>
    <p:extLst>
      <p:ext uri="{BB962C8B-B14F-4D97-AF65-F5344CB8AC3E}">
        <p14:creationId xmlns:p14="http://schemas.microsoft.com/office/powerpoint/2010/main" val="21404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E305A55C-8806-4601-A4C1-998D5E9F4E4A}"/>
              </a:ext>
            </a:extLst>
          </p:cNvPr>
          <p:cNvSpPr>
            <a:spLocks noGrp="1"/>
          </p:cNvSpPr>
          <p:nvPr>
            <p:ph type="title"/>
          </p:nvPr>
        </p:nvSpPr>
        <p:spPr>
          <a:xfrm>
            <a:off x="39836" y="43184"/>
            <a:ext cx="8534400" cy="1507067"/>
          </a:xfrm>
        </p:spPr>
        <p:txBody>
          <a:bodyPr>
            <a:normAutofit/>
          </a:bodyPr>
          <a:lstStyle/>
          <a:p>
            <a:r>
              <a:rPr lang="en-US" dirty="0">
                <a:solidFill>
                  <a:srgbClr val="FFFFFF"/>
                </a:solidFill>
                <a:ea typeface="+mj-lt"/>
                <a:cs typeface="+mj-lt"/>
              </a:rPr>
              <a:t>DIFFERENT CLOUD VENDORS</a:t>
            </a:r>
            <a:endParaRPr lang="en-US" dirty="0"/>
          </a:p>
        </p:txBody>
      </p:sp>
      <p:pic>
        <p:nvPicPr>
          <p:cNvPr id="2" name="Picture 4">
            <a:extLst>
              <a:ext uri="{FF2B5EF4-FFF2-40B4-BE49-F238E27FC236}">
                <a16:creationId xmlns:a16="http://schemas.microsoft.com/office/drawing/2014/main" id="{7D2BF3B6-6641-40C9-ACF4-51EF26D8AE98}"/>
              </a:ext>
            </a:extLst>
          </p:cNvPr>
          <p:cNvPicPr>
            <a:picLocks noChangeAspect="1"/>
          </p:cNvPicPr>
          <p:nvPr/>
        </p:nvPicPr>
        <p:blipFill>
          <a:blip r:embed="rId3"/>
          <a:stretch>
            <a:fillRect/>
          </a:stretch>
        </p:blipFill>
        <p:spPr>
          <a:xfrm>
            <a:off x="865628" y="1591364"/>
            <a:ext cx="9930712" cy="3171380"/>
          </a:xfrm>
          <a:prstGeom prst="rect">
            <a:avLst/>
          </a:prstGeom>
        </p:spPr>
      </p:pic>
    </p:spTree>
    <p:extLst>
      <p:ext uri="{BB962C8B-B14F-4D97-AF65-F5344CB8AC3E}">
        <p14:creationId xmlns:p14="http://schemas.microsoft.com/office/powerpoint/2010/main" val="2987177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E305A55C-8806-4601-A4C1-998D5E9F4E4A}"/>
              </a:ext>
            </a:extLst>
          </p:cNvPr>
          <p:cNvSpPr>
            <a:spLocks noGrp="1"/>
          </p:cNvSpPr>
          <p:nvPr>
            <p:ph type="title"/>
          </p:nvPr>
        </p:nvSpPr>
        <p:spPr>
          <a:xfrm>
            <a:off x="356910" y="206835"/>
            <a:ext cx="8534400" cy="1507067"/>
          </a:xfrm>
        </p:spPr>
        <p:txBody>
          <a:bodyPr>
            <a:normAutofit/>
          </a:bodyPr>
          <a:lstStyle/>
          <a:p>
            <a:r>
              <a:rPr lang="en-US" dirty="0">
                <a:latin typeface="MS Sans Serif"/>
                <a:ea typeface="+mj-lt"/>
                <a:cs typeface="+mj-lt"/>
              </a:rPr>
              <a:t>BENEFITS OF CLOUD COMPUTING</a:t>
            </a:r>
            <a:endParaRPr lang="en-US">
              <a:latin typeface="MS Sans Serif"/>
            </a:endParaRPr>
          </a:p>
        </p:txBody>
      </p:sp>
      <p:pic>
        <p:nvPicPr>
          <p:cNvPr id="2" name="Picture 4">
            <a:extLst>
              <a:ext uri="{FF2B5EF4-FFF2-40B4-BE49-F238E27FC236}">
                <a16:creationId xmlns:a16="http://schemas.microsoft.com/office/drawing/2014/main" id="{EC52AFFA-FE7E-4609-A7C0-B0C6F60A8CB7}"/>
              </a:ext>
            </a:extLst>
          </p:cNvPr>
          <p:cNvPicPr>
            <a:picLocks noChangeAspect="1"/>
          </p:cNvPicPr>
          <p:nvPr/>
        </p:nvPicPr>
        <p:blipFill>
          <a:blip r:embed="rId3"/>
          <a:stretch>
            <a:fillRect/>
          </a:stretch>
        </p:blipFill>
        <p:spPr>
          <a:xfrm>
            <a:off x="737777" y="1893406"/>
            <a:ext cx="10958645" cy="4597591"/>
          </a:xfrm>
          <a:prstGeom prst="rect">
            <a:avLst/>
          </a:prstGeom>
        </p:spPr>
      </p:pic>
    </p:spTree>
    <p:extLst>
      <p:ext uri="{BB962C8B-B14F-4D97-AF65-F5344CB8AC3E}">
        <p14:creationId xmlns:p14="http://schemas.microsoft.com/office/powerpoint/2010/main" val="74452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7AFC-888B-4DCF-B82E-D06FA453C80D}"/>
              </a:ext>
            </a:extLst>
          </p:cNvPr>
          <p:cNvSpPr>
            <a:spLocks noGrp="1"/>
          </p:cNvSpPr>
          <p:nvPr>
            <p:ph type="title"/>
          </p:nvPr>
        </p:nvSpPr>
        <p:spPr>
          <a:xfrm>
            <a:off x="111433" y="78983"/>
            <a:ext cx="8534400" cy="1507067"/>
          </a:xfrm>
        </p:spPr>
        <p:txBody>
          <a:bodyPr/>
          <a:lstStyle/>
          <a:p>
            <a:r>
              <a:rPr lang="en-US" dirty="0">
                <a:latin typeface="MS Sans Serif"/>
              </a:rPr>
              <a:t>INTRODUCTION TO AWS</a:t>
            </a:r>
          </a:p>
        </p:txBody>
      </p:sp>
      <p:sp>
        <p:nvSpPr>
          <p:cNvPr id="3" name="Content Placeholder 2">
            <a:extLst>
              <a:ext uri="{FF2B5EF4-FFF2-40B4-BE49-F238E27FC236}">
                <a16:creationId xmlns:a16="http://schemas.microsoft.com/office/drawing/2014/main" id="{F5D410C5-D4C5-42D6-8221-88B89EE1F3F3}"/>
              </a:ext>
            </a:extLst>
          </p:cNvPr>
          <p:cNvSpPr>
            <a:spLocks noGrp="1"/>
          </p:cNvSpPr>
          <p:nvPr>
            <p:ph idx="1"/>
          </p:nvPr>
        </p:nvSpPr>
        <p:spPr>
          <a:xfrm>
            <a:off x="653527" y="2005237"/>
            <a:ext cx="8534400" cy="3615267"/>
          </a:xfrm>
        </p:spPr>
        <p:txBody>
          <a:bodyPr/>
          <a:lstStyle/>
          <a:p>
            <a:pPr marL="285750" indent="-285750">
              <a:lnSpc>
                <a:spcPct val="110000"/>
              </a:lnSpc>
              <a:spcBef>
                <a:spcPts val="1000"/>
              </a:spcBef>
              <a:spcAft>
                <a:spcPts val="0"/>
              </a:spcAft>
              <a:buClr>
                <a:srgbClr val="FFFFFF"/>
              </a:buClr>
              <a:buFont typeface="Arial,Sans-Serif"/>
              <a:buChar char="•"/>
            </a:pPr>
            <a:r>
              <a:rPr lang="en-US" sz="2400" dirty="0">
                <a:latin typeface="MS Sans Serif"/>
                <a:ea typeface="+mn-lt"/>
                <a:cs typeface="+mn-lt"/>
              </a:rPr>
              <a:t>Amazon Web Services (AWS) is a cloud service provider which provides compute, storage, networking and many other services.</a:t>
            </a:r>
          </a:p>
          <a:p>
            <a:pPr marL="285750" indent="-285750">
              <a:lnSpc>
                <a:spcPct val="110000"/>
              </a:lnSpc>
              <a:spcBef>
                <a:spcPts val="1000"/>
              </a:spcBef>
              <a:spcAft>
                <a:spcPts val="0"/>
              </a:spcAft>
              <a:buClr>
                <a:srgbClr val="FFFFFF"/>
              </a:buClr>
              <a:buFont typeface="Arial,Sans-Serif"/>
              <a:buChar char="•"/>
            </a:pPr>
            <a:r>
              <a:rPr lang="en-US" sz="2400" dirty="0">
                <a:latin typeface="MS Sans Serif"/>
                <a:ea typeface="+mn-lt"/>
                <a:cs typeface="+mn-lt"/>
              </a:rPr>
              <a:t>We can say, AWS Cloud is a whole collection of worldwide distributed servers and services that are connected to the Internet for consumption by customers.</a:t>
            </a:r>
          </a:p>
          <a:p>
            <a:pPr marL="0" indent="0">
              <a:lnSpc>
                <a:spcPct val="110000"/>
              </a:lnSpc>
              <a:spcBef>
                <a:spcPts val="1000"/>
              </a:spcBef>
              <a:spcAft>
                <a:spcPts val="0"/>
              </a:spcAft>
              <a:buNone/>
            </a:pPr>
            <a:endParaRPr lang="en-US" sz="2400" dirty="0">
              <a:latin typeface="MS Sans Serif"/>
              <a:ea typeface="+mn-lt"/>
              <a:cs typeface="+mn-lt"/>
            </a:endParaRPr>
          </a:p>
          <a:p>
            <a:pPr marL="0" indent="0">
              <a:buNone/>
            </a:pPr>
            <a:endParaRPr lang="en-US" sz="2400" dirty="0">
              <a:latin typeface="MS Sans Serif"/>
            </a:endParaRPr>
          </a:p>
        </p:txBody>
      </p:sp>
      <p:pic>
        <p:nvPicPr>
          <p:cNvPr id="5" name="Picture 4">
            <a:extLst>
              <a:ext uri="{FF2B5EF4-FFF2-40B4-BE49-F238E27FC236}">
                <a16:creationId xmlns:a16="http://schemas.microsoft.com/office/drawing/2014/main" id="{3E6D8FFF-317C-4A43-8ECB-6FA4BCDAA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Tree>
    <p:extLst>
      <p:ext uri="{BB962C8B-B14F-4D97-AF65-F5344CB8AC3E}">
        <p14:creationId xmlns:p14="http://schemas.microsoft.com/office/powerpoint/2010/main" val="148191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E305A55C-8806-4601-A4C1-998D5E9F4E4A}"/>
              </a:ext>
            </a:extLst>
          </p:cNvPr>
          <p:cNvSpPr>
            <a:spLocks noGrp="1"/>
          </p:cNvSpPr>
          <p:nvPr>
            <p:ph type="title"/>
          </p:nvPr>
        </p:nvSpPr>
        <p:spPr>
          <a:xfrm>
            <a:off x="264856" y="-28413"/>
            <a:ext cx="8534400" cy="1507067"/>
          </a:xfrm>
        </p:spPr>
        <p:txBody>
          <a:bodyPr>
            <a:normAutofit/>
          </a:bodyPr>
          <a:lstStyle/>
          <a:p>
            <a:r>
              <a:rPr lang="en-US" dirty="0">
                <a:latin typeface="MS Sans Serif"/>
                <a:ea typeface="+mj-lt"/>
                <a:cs typeface="+mj-lt"/>
              </a:rPr>
              <a:t>WHY LEARN AWS?</a:t>
            </a:r>
            <a:endParaRPr lang="en-US">
              <a:latin typeface="MS Sans Serif"/>
            </a:endParaRPr>
          </a:p>
        </p:txBody>
      </p:sp>
      <p:sp>
        <p:nvSpPr>
          <p:cNvPr id="4" name="Content Placeholder 3">
            <a:extLst>
              <a:ext uri="{FF2B5EF4-FFF2-40B4-BE49-F238E27FC236}">
                <a16:creationId xmlns:a16="http://schemas.microsoft.com/office/drawing/2014/main" id="{3A139B88-FC9C-48EE-9CCA-1DC4BE9F833C}"/>
              </a:ext>
            </a:extLst>
          </p:cNvPr>
          <p:cNvSpPr>
            <a:spLocks noGrp="1"/>
          </p:cNvSpPr>
          <p:nvPr>
            <p:ph idx="1"/>
          </p:nvPr>
        </p:nvSpPr>
        <p:spPr>
          <a:xfrm>
            <a:off x="469420" y="2138205"/>
            <a:ext cx="10293648" cy="3993709"/>
          </a:xfrm>
        </p:spPr>
        <p:txBody>
          <a:bodyPr vert="horz" lIns="91440" tIns="45720" rIns="91440" bIns="45720" rtlCol="0" anchor="ctr">
            <a:noAutofit/>
          </a:bodyPr>
          <a:lstStyle/>
          <a:p>
            <a:pPr marL="285750" indent="-285750">
              <a:lnSpc>
                <a:spcPct val="110000"/>
              </a:lnSpc>
              <a:spcBef>
                <a:spcPts val="1000"/>
              </a:spcBef>
              <a:spcAft>
                <a:spcPts val="0"/>
              </a:spcAft>
              <a:buClr>
                <a:srgbClr val="FFFFFF"/>
              </a:buClr>
              <a:buFont typeface="Arial,Sans-Serif"/>
              <a:buChar char="•"/>
            </a:pPr>
            <a:r>
              <a:rPr lang="en-US" sz="2400" dirty="0">
                <a:latin typeface="MS Sans Serif"/>
                <a:ea typeface="+mn-lt"/>
                <a:cs typeface="+mn-lt"/>
              </a:rPr>
              <a:t>Fastest growing cloud computing platform on the planet.</a:t>
            </a:r>
          </a:p>
          <a:p>
            <a:pPr marL="285750" indent="-285750">
              <a:lnSpc>
                <a:spcPct val="110000"/>
              </a:lnSpc>
              <a:spcBef>
                <a:spcPts val="1000"/>
              </a:spcBef>
              <a:spcAft>
                <a:spcPts val="0"/>
              </a:spcAft>
              <a:buClr>
                <a:srgbClr val="FFFFFF"/>
              </a:buClr>
              <a:buFont typeface="Arial,Sans-Serif"/>
              <a:buChar char="•"/>
            </a:pPr>
            <a:r>
              <a:rPr lang="en-US" sz="2400" dirty="0">
                <a:latin typeface="MS Sans Serif"/>
                <a:ea typeface="+mn-lt"/>
                <a:cs typeface="+mn-lt"/>
              </a:rPr>
              <a:t>Market Leader</a:t>
            </a:r>
          </a:p>
          <a:p>
            <a:pPr marL="285750" indent="-285750">
              <a:lnSpc>
                <a:spcPct val="110000"/>
              </a:lnSpc>
              <a:spcBef>
                <a:spcPts val="1000"/>
              </a:spcBef>
              <a:spcAft>
                <a:spcPts val="0"/>
              </a:spcAft>
              <a:buClr>
                <a:srgbClr val="FFFFFF"/>
              </a:buClr>
              <a:buFont typeface="Arial,Sans-Serif"/>
              <a:buChar char="•"/>
            </a:pPr>
            <a:r>
              <a:rPr lang="en-US" sz="2400" dirty="0">
                <a:latin typeface="MS Sans Serif"/>
                <a:ea typeface="+mn-lt"/>
                <a:cs typeface="+mn-lt"/>
              </a:rPr>
              <a:t>Largest public cloud computing platform.</a:t>
            </a:r>
          </a:p>
          <a:p>
            <a:pPr marL="285750" indent="-285750">
              <a:lnSpc>
                <a:spcPct val="110000"/>
              </a:lnSpc>
              <a:spcBef>
                <a:spcPts val="1000"/>
              </a:spcBef>
              <a:spcAft>
                <a:spcPts val="0"/>
              </a:spcAft>
              <a:buClr>
                <a:srgbClr val="FFFFFF"/>
              </a:buClr>
              <a:buFont typeface="Arial,Sans-Serif"/>
              <a:buChar char="•"/>
            </a:pPr>
            <a:r>
              <a:rPr lang="en-US" sz="2400" dirty="0">
                <a:latin typeface="MS Sans Serif"/>
                <a:ea typeface="+mn-lt"/>
                <a:cs typeface="+mn-lt"/>
              </a:rPr>
              <a:t>More and more organizations are outsourcing their IT to AWS.</a:t>
            </a:r>
          </a:p>
          <a:p>
            <a:pPr marL="285750" indent="-285750">
              <a:lnSpc>
                <a:spcPct val="110000"/>
              </a:lnSpc>
              <a:spcBef>
                <a:spcPts val="1000"/>
              </a:spcBef>
              <a:spcAft>
                <a:spcPts val="0"/>
              </a:spcAft>
              <a:buClr>
                <a:srgbClr val="FFFFFF"/>
              </a:buClr>
              <a:buFont typeface="Arial,Sans-Serif"/>
              <a:buChar char="•"/>
            </a:pPr>
            <a:r>
              <a:rPr lang="en-US" sz="2400" dirty="0">
                <a:latin typeface="MS Sans Serif"/>
                <a:ea typeface="+mn-lt"/>
                <a:cs typeface="+mn-lt"/>
              </a:rPr>
              <a:t>AWS certifications are most popular certifications currently in market.</a:t>
            </a:r>
          </a:p>
          <a:p>
            <a:pPr marL="285750" indent="-285750">
              <a:lnSpc>
                <a:spcPct val="110000"/>
              </a:lnSpc>
              <a:spcBef>
                <a:spcPts val="1000"/>
              </a:spcBef>
              <a:spcAft>
                <a:spcPts val="0"/>
              </a:spcAft>
              <a:buClr>
                <a:srgbClr val="FFFFFF"/>
              </a:buClr>
              <a:buFont typeface="Arial,Sans-Serif"/>
              <a:buChar char="•"/>
            </a:pPr>
            <a:r>
              <a:rPr lang="en-US" sz="2400" dirty="0">
                <a:latin typeface="MS Sans Serif"/>
                <a:ea typeface="+mn-lt"/>
                <a:cs typeface="+mn-lt"/>
              </a:rPr>
              <a:t>Netflix, Reddit, Pinterest are running on AWS.</a:t>
            </a:r>
          </a:p>
          <a:p>
            <a:pPr marL="285750" indent="-285750">
              <a:lnSpc>
                <a:spcPct val="110000"/>
              </a:lnSpc>
              <a:spcBef>
                <a:spcPts val="1000"/>
              </a:spcBef>
              <a:spcAft>
                <a:spcPts val="0"/>
              </a:spcAft>
              <a:buClr>
                <a:srgbClr val="FFFFFF"/>
              </a:buClr>
              <a:buFont typeface="Arial,Sans-Serif"/>
              <a:buChar char="•"/>
            </a:pPr>
            <a:r>
              <a:rPr lang="en-US" sz="2400" dirty="0">
                <a:latin typeface="MS Sans Serif"/>
                <a:ea typeface="+mn-lt"/>
                <a:cs typeface="+mn-lt"/>
              </a:rPr>
              <a:t>AWS Services (Compute, Database, Internet of Things, Storage, Security, etc.)</a:t>
            </a:r>
          </a:p>
          <a:p>
            <a:pPr marL="0" indent="0">
              <a:lnSpc>
                <a:spcPct val="110000"/>
              </a:lnSpc>
              <a:spcBef>
                <a:spcPts val="1000"/>
              </a:spcBef>
              <a:spcAft>
                <a:spcPts val="0"/>
              </a:spcAft>
              <a:buClr>
                <a:srgbClr val="FFFFFF"/>
              </a:buClr>
              <a:buNone/>
            </a:pPr>
            <a:br>
              <a:rPr lang="en-US" sz="1800" dirty="0">
                <a:ea typeface="+mn-lt"/>
                <a:cs typeface="+mn-lt"/>
              </a:rPr>
            </a:br>
            <a:endParaRPr lang="en-US" sz="2400" dirty="0">
              <a:latin typeface="MS Sans Serif"/>
              <a:ea typeface="+mn-lt"/>
              <a:cs typeface="+mn-lt"/>
            </a:endParaRPr>
          </a:p>
          <a:p>
            <a:pPr marL="285750" indent="-285750">
              <a:lnSpc>
                <a:spcPct val="110000"/>
              </a:lnSpc>
              <a:spcBef>
                <a:spcPts val="1000"/>
              </a:spcBef>
              <a:spcAft>
                <a:spcPts val="0"/>
              </a:spcAft>
              <a:buClr>
                <a:srgbClr val="FFFFFF"/>
              </a:buClr>
              <a:buFont typeface="Arial,Sans-Serif"/>
              <a:buChar char="•"/>
            </a:pPr>
            <a:endParaRPr lang="en-US" sz="2400" dirty="0">
              <a:solidFill>
                <a:srgbClr val="68370F"/>
              </a:solidFill>
              <a:latin typeface="MS Sans Serif"/>
            </a:endParaRPr>
          </a:p>
        </p:txBody>
      </p:sp>
    </p:spTree>
    <p:extLst>
      <p:ext uri="{BB962C8B-B14F-4D97-AF65-F5344CB8AC3E}">
        <p14:creationId xmlns:p14="http://schemas.microsoft.com/office/powerpoint/2010/main" val="380956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E305A55C-8806-4601-A4C1-998D5E9F4E4A}"/>
              </a:ext>
            </a:extLst>
          </p:cNvPr>
          <p:cNvSpPr>
            <a:spLocks noGrp="1"/>
          </p:cNvSpPr>
          <p:nvPr>
            <p:ph type="title"/>
          </p:nvPr>
        </p:nvSpPr>
        <p:spPr>
          <a:xfrm>
            <a:off x="264856" y="-28413"/>
            <a:ext cx="8534400" cy="1507067"/>
          </a:xfrm>
        </p:spPr>
        <p:txBody>
          <a:bodyPr>
            <a:normAutofit/>
          </a:bodyPr>
          <a:lstStyle/>
          <a:p>
            <a:r>
              <a:rPr lang="en-US" dirty="0" err="1">
                <a:solidFill>
                  <a:srgbClr val="FFFFFF"/>
                </a:solidFill>
                <a:latin typeface="MS Sans Serif"/>
                <a:ea typeface="+mj-lt"/>
                <a:cs typeface="+mj-lt"/>
              </a:rPr>
              <a:t>WHy</a:t>
            </a:r>
            <a:r>
              <a:rPr lang="en-US" dirty="0">
                <a:solidFill>
                  <a:srgbClr val="FFFFFF"/>
                </a:solidFill>
                <a:latin typeface="MS Sans Serif"/>
                <a:ea typeface="+mj-lt"/>
                <a:cs typeface="+mj-lt"/>
              </a:rPr>
              <a:t> Customers choose AWS?</a:t>
            </a:r>
            <a:endParaRPr lang="en-US">
              <a:latin typeface="MS Sans Serif"/>
            </a:endParaRPr>
          </a:p>
        </p:txBody>
      </p:sp>
      <p:pic>
        <p:nvPicPr>
          <p:cNvPr id="2" name="Picture 4">
            <a:extLst>
              <a:ext uri="{FF2B5EF4-FFF2-40B4-BE49-F238E27FC236}">
                <a16:creationId xmlns:a16="http://schemas.microsoft.com/office/drawing/2014/main" id="{64D19678-3BAB-4EDE-93A0-F20FE024FB41}"/>
              </a:ext>
            </a:extLst>
          </p:cNvPr>
          <p:cNvPicPr>
            <a:picLocks noChangeAspect="1"/>
          </p:cNvPicPr>
          <p:nvPr/>
        </p:nvPicPr>
        <p:blipFill>
          <a:blip r:embed="rId3"/>
          <a:stretch>
            <a:fillRect/>
          </a:stretch>
        </p:blipFill>
        <p:spPr>
          <a:xfrm>
            <a:off x="1274643" y="1326661"/>
            <a:ext cx="7783019" cy="5076479"/>
          </a:xfrm>
          <a:prstGeom prst="rect">
            <a:avLst/>
          </a:prstGeom>
        </p:spPr>
      </p:pic>
    </p:spTree>
    <p:extLst>
      <p:ext uri="{BB962C8B-B14F-4D97-AF65-F5344CB8AC3E}">
        <p14:creationId xmlns:p14="http://schemas.microsoft.com/office/powerpoint/2010/main" val="2671429529"/>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GestaltVTI</vt:lpstr>
      <vt:lpstr>Slice</vt:lpstr>
      <vt:lpstr>PowerPoint Presentation</vt:lpstr>
      <vt:lpstr>AgenDa</vt:lpstr>
      <vt:lpstr>What is Cloud?</vt:lpstr>
      <vt:lpstr>Introduction to Cloud Computing   </vt:lpstr>
      <vt:lpstr>DIFFERENT CLOUD VENDORS</vt:lpstr>
      <vt:lpstr>BENEFITS OF CLOUD COMPUTING</vt:lpstr>
      <vt:lpstr>INTRODUCTION TO AWS</vt:lpstr>
      <vt:lpstr>WHY LEARN AWS?</vt:lpstr>
      <vt:lpstr>WHy Customers choose AWS?</vt:lpstr>
      <vt:lpstr>AWS Certifications</vt:lpstr>
      <vt:lpstr>Let's explore AWS site &amp; CERTIFCATION PAGE</vt:lpstr>
      <vt:lpstr>BENEFITS of CERTIFICATION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dc:title>
  <dc:creator/>
  <cp:lastModifiedBy/>
  <cp:revision>273</cp:revision>
  <dcterms:created xsi:type="dcterms:W3CDTF">2021-07-17T00:51:14Z</dcterms:created>
  <dcterms:modified xsi:type="dcterms:W3CDTF">2021-07-22T15:39:45Z</dcterms:modified>
</cp:coreProperties>
</file>