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3"/>
    <p:sldId id="287" r:id="rId4"/>
    <p:sldId id="288" r:id="rId5"/>
    <p:sldId id="289" r:id="rId6"/>
    <p:sldId id="278" r:id="rId7"/>
    <p:sldId id="271" r:id="rId8"/>
    <p:sldId id="273" r:id="rId9"/>
    <p:sldId id="267" r:id="rId10"/>
    <p:sldId id="274" r:id="rId11"/>
    <p:sldId id="277" r:id="rId12"/>
    <p:sldId id="291" r:id="rId13"/>
    <p:sldId id="293" r:id="rId14"/>
    <p:sldId id="294" r:id="rId15"/>
    <p:sldId id="292" r:id="rId16"/>
    <p:sldId id="298" r:id="rId17"/>
    <p:sldId id="296" r:id="rId18"/>
    <p:sldId id="297" r:id="rId19"/>
    <p:sldId id="300" r:id="rId20"/>
    <p:sldId id="303" r:id="rId21"/>
    <p:sldId id="301" r:id="rId22"/>
    <p:sldId id="305" r:id="rId23"/>
    <p:sldId id="299" r:id="rId24"/>
    <p:sldId id="3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FCA1E9-FA01-4F70-82AC-481445E8C660}">
          <p14:sldIdLst>
            <p14:sldId id="286"/>
            <p14:sldId id="287"/>
            <p14:sldId id="289"/>
            <p14:sldId id="278"/>
            <p14:sldId id="271"/>
            <p14:sldId id="273"/>
            <p14:sldId id="267"/>
            <p14:sldId id="274"/>
            <p14:sldId id="277"/>
            <p14:sldId id="291"/>
            <p14:sldId id="293"/>
            <p14:sldId id="294"/>
            <p14:sldId id="292"/>
            <p14:sldId id="298"/>
            <p14:sldId id="296"/>
            <p14:sldId id="297"/>
            <p14:sldId id="300"/>
            <p14:sldId id="303"/>
            <p14:sldId id="301"/>
            <p14:sldId id="305"/>
            <p14:sldId id="304"/>
            <p14:sldId id="288"/>
            <p14:sldId id="299"/>
          </p14:sldIdLst>
        </p14:section>
        <p14:section name="Untitled Section" id="{BF92FFFE-23AC-4BF5-949D-7F7F58B8CEFD}">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dulous"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071BAB-D22A-4552-B5CA-AC20A7FC8B0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071BAB-D22A-4552-B5CA-AC20A7FC8B0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B071BAB-D22A-4552-B5CA-AC20A7FC8B0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71BAB-D22A-4552-B5CA-AC20A7FC8B0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71BAB-D22A-4552-B5CA-AC20A7FC8B0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071BAB-D22A-4552-B5CA-AC20A7FC8B0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071BAB-D22A-4552-B5CA-AC20A7FC8B0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53B56D-061B-4655-89DA-DF9BCFB802C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071BAB-D22A-4552-B5CA-AC20A7FC8B08}"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53B56D-061B-4655-89DA-DF9BCFB802C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952" y="3155066"/>
            <a:ext cx="9603275" cy="1049235"/>
          </a:xfrm>
        </p:spPr>
        <p:txBody>
          <a:bodyPr/>
          <a:lstStyle/>
          <a:p>
            <a:r>
              <a:rPr lang="en-IN" u="sng" dirty="0">
                <a:solidFill>
                  <a:schemeClr val="bg1">
                    <a:lumMod val="50000"/>
                  </a:schemeClr>
                </a:solidFill>
              </a:rPr>
              <a:t>Incident Impact Prediction</a:t>
            </a:r>
            <a:endParaRPr lang="en-IN" u="sng"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6" y="86830"/>
            <a:ext cx="10184296" cy="857387"/>
          </a:xfrm>
        </p:spPr>
        <p:txBody>
          <a:bodyPr/>
          <a:lstStyle/>
          <a:p>
            <a:r>
              <a:rPr lang="en-IN" u="sng" dirty="0">
                <a:solidFill>
                  <a:schemeClr val="bg1">
                    <a:lumMod val="50000"/>
                  </a:schemeClr>
                </a:solidFill>
              </a:rPr>
              <a:t>Impact on </a:t>
            </a:r>
            <a:r>
              <a:rPr lang="en-IN" u="sng" dirty="0" err="1">
                <a:solidFill>
                  <a:schemeClr val="bg1">
                    <a:lumMod val="50000"/>
                  </a:schemeClr>
                </a:solidFill>
              </a:rPr>
              <a:t>Doc_knowledge</a:t>
            </a:r>
            <a:r>
              <a:rPr lang="en-IN" u="sng" dirty="0">
                <a:solidFill>
                  <a:schemeClr val="bg1">
                    <a:lumMod val="50000"/>
                  </a:schemeClr>
                </a:solidFill>
              </a:rPr>
              <a:t> </a:t>
            </a:r>
            <a:endParaRPr lang="en-IN" u="sng" dirty="0">
              <a:solidFill>
                <a:schemeClr val="bg1">
                  <a:lumMod val="50000"/>
                </a:schemeClr>
              </a:solidFill>
            </a:endParaRPr>
          </a:p>
        </p:txBody>
      </p:sp>
      <p:pic>
        <p:nvPicPr>
          <p:cNvPr id="4" name="Content Placeholder 8" descr="A screenshot of a computer&#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2945" t="61999" r="56372" b="23917"/>
          <a:stretch>
            <a:fillRect/>
          </a:stretch>
        </p:blipFill>
        <p:spPr>
          <a:xfrm>
            <a:off x="162339" y="810779"/>
            <a:ext cx="5444092" cy="1405647"/>
          </a:xfrm>
        </p:spPr>
      </p:pic>
      <p:pic>
        <p:nvPicPr>
          <p:cNvPr id="3" name="Picture 2"/>
          <p:cNvPicPr>
            <a:picLocks noChangeAspect="1"/>
          </p:cNvPicPr>
          <p:nvPr/>
        </p:nvPicPr>
        <p:blipFill>
          <a:blip r:embed="rId2"/>
          <a:stretch>
            <a:fillRect/>
          </a:stretch>
        </p:blipFill>
        <p:spPr>
          <a:xfrm>
            <a:off x="7455809" y="401602"/>
            <a:ext cx="4496190" cy="6233700"/>
          </a:xfrm>
          <a:prstGeom prst="rect">
            <a:avLst/>
          </a:prstGeom>
        </p:spPr>
      </p:pic>
      <p:sp>
        <p:nvSpPr>
          <p:cNvPr id="5" name="Text Placeholder 5"/>
          <p:cNvSpPr txBox="1"/>
          <p:nvPr/>
        </p:nvSpPr>
        <p:spPr>
          <a:xfrm>
            <a:off x="82826" y="2414235"/>
            <a:ext cx="8630446" cy="4042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IN" dirty="0"/>
          </a:p>
          <a:p>
            <a:pPr>
              <a:buFont typeface="Wingdings" panose="05000000000000000000" pitchFamily="2" charset="2"/>
              <a:buChar char="v"/>
            </a:pPr>
            <a:endParaRPr lang="en-IN" dirty="0"/>
          </a:p>
          <a:p>
            <a:endParaRPr lang="en-IN" dirty="0"/>
          </a:p>
        </p:txBody>
      </p:sp>
      <p:sp>
        <p:nvSpPr>
          <p:cNvPr id="6" name="TextBox 5"/>
          <p:cNvSpPr txBox="1"/>
          <p:nvPr/>
        </p:nvSpPr>
        <p:spPr>
          <a:xfrm>
            <a:off x="546265" y="2414235"/>
            <a:ext cx="5343896" cy="1200329"/>
          </a:xfrm>
          <a:prstGeom prst="rect">
            <a:avLst/>
          </a:prstGeom>
          <a:noFill/>
        </p:spPr>
        <p:txBody>
          <a:bodyPr wrap="square" rtlCol="0">
            <a:spAutoFit/>
          </a:bodyPr>
          <a:lstStyle/>
          <a:p>
            <a:r>
              <a:rPr lang="en-IN" dirty="0"/>
              <a:t>Proportion of high impact while working according to document is 0.028</a:t>
            </a:r>
            <a:endParaRPr lang="en-IN" dirty="0"/>
          </a:p>
          <a:p>
            <a:r>
              <a:rPr lang="en-IN" dirty="0"/>
              <a:t>Proportion of high impact while not working according to document is 0.023</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bg1">
                    <a:lumMod val="50000"/>
                  </a:schemeClr>
                </a:solidFill>
              </a:rPr>
              <a:t>CATEGORICAL CORRELATION MATRIX(HEATMAP)</a:t>
            </a:r>
            <a:endParaRPr lang="en-IN" u="sng" dirty="0">
              <a:solidFill>
                <a:schemeClr val="bg1">
                  <a:lumMod val="50000"/>
                </a:schemeClr>
              </a:solidFill>
            </a:endParaRPr>
          </a:p>
        </p:txBody>
      </p:sp>
      <p:pic>
        <p:nvPicPr>
          <p:cNvPr id="5" name="Content Placeholder 4"/>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461914" y="1930400"/>
            <a:ext cx="6589713" cy="4737100"/>
          </a:xfrm>
        </p:spPr>
      </p:pic>
      <p:sp>
        <p:nvSpPr>
          <p:cNvPr id="6" name="Rectangle 5"/>
          <p:cNvSpPr/>
          <p:nvPr/>
        </p:nvSpPr>
        <p:spPr>
          <a:xfrm>
            <a:off x="6872141" y="1930400"/>
            <a:ext cx="3063711" cy="3778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tx1"/>
                </a:solidFill>
              </a:rPr>
              <a:t>Cramer’s Value</a:t>
            </a:r>
            <a:endParaRPr lang="en-IN" u="sng" dirty="0">
              <a:solidFill>
                <a:schemeClr val="tx1"/>
              </a:solidFill>
            </a:endParaRPr>
          </a:p>
          <a:p>
            <a:pPr algn="ctr"/>
            <a:r>
              <a:rPr lang="en-IN" dirty="0">
                <a:solidFill>
                  <a:schemeClr val="tx1"/>
                </a:solidFill>
              </a:rPr>
              <a:t>&gt;0.25		Very Strong</a:t>
            </a:r>
            <a:endParaRPr lang="en-IN" dirty="0">
              <a:solidFill>
                <a:schemeClr val="tx1"/>
              </a:solidFill>
            </a:endParaRPr>
          </a:p>
          <a:p>
            <a:pPr algn="ctr"/>
            <a:r>
              <a:rPr lang="en-IN" dirty="0">
                <a:solidFill>
                  <a:schemeClr val="tx1"/>
                </a:solidFill>
              </a:rPr>
              <a:t>&gt;0.15		       Strong</a:t>
            </a:r>
            <a:endParaRPr lang="en-IN" dirty="0">
              <a:solidFill>
                <a:schemeClr val="tx1"/>
              </a:solidFill>
            </a:endParaRPr>
          </a:p>
          <a:p>
            <a:pPr algn="ctr"/>
            <a:r>
              <a:rPr lang="en-IN" dirty="0">
                <a:solidFill>
                  <a:schemeClr val="tx1"/>
                </a:solidFill>
              </a:rPr>
              <a:t>&gt;0.10		  Moderate</a:t>
            </a:r>
            <a:endParaRPr lang="en-IN" dirty="0">
              <a:solidFill>
                <a:schemeClr val="tx1"/>
              </a:solidFill>
            </a:endParaRPr>
          </a:p>
          <a:p>
            <a:pPr algn="ctr"/>
            <a:r>
              <a:rPr lang="en-IN" dirty="0">
                <a:solidFill>
                  <a:schemeClr val="tx1"/>
                </a:solidFill>
              </a:rPr>
              <a:t>&gt;0.05	             	Weak</a:t>
            </a:r>
            <a:endParaRPr lang="en-IN" dirty="0">
              <a:solidFill>
                <a:schemeClr val="tx1"/>
              </a:solidFill>
            </a:endParaRPr>
          </a:p>
          <a:p>
            <a:pPr algn="ctr"/>
            <a:r>
              <a:rPr lang="en-IN" dirty="0">
                <a:solidFill>
                  <a:schemeClr val="tx1"/>
                </a:solidFill>
              </a:rPr>
              <a:t>&gt;0	      		No or Very       		Weak</a:t>
            </a:r>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IN" dirty="0"/>
              <a:t>KNN Imputation</a:t>
            </a:r>
            <a:endParaRPr lang="en-IN" dirty="0"/>
          </a:p>
        </p:txBody>
      </p:sp>
      <p:pic>
        <p:nvPicPr>
          <p:cNvPr id="4" name="Content Placeholder 3"/>
          <p:cNvPicPr>
            <a:picLocks noGrp="1" noChangeAspect="1"/>
          </p:cNvPicPr>
          <p:nvPr>
            <p:ph idx="1"/>
          </p:nvPr>
        </p:nvPicPr>
        <p:blipFill>
          <a:blip r:embed="rId1"/>
          <a:stretch>
            <a:fillRect/>
          </a:stretch>
        </p:blipFill>
        <p:spPr>
          <a:xfrm>
            <a:off x="6096000" y="1496291"/>
            <a:ext cx="2747890" cy="3131009"/>
          </a:xfrm>
          <a:prstGeom prst="rect">
            <a:avLst/>
          </a:prstGeom>
        </p:spPr>
      </p:pic>
      <p:sp>
        <p:nvSpPr>
          <p:cNvPr id="5" name="TextBox 4"/>
          <p:cNvSpPr txBox="1"/>
          <p:nvPr/>
        </p:nvSpPr>
        <p:spPr>
          <a:xfrm>
            <a:off x="950026" y="1793174"/>
            <a:ext cx="4370119" cy="3970318"/>
          </a:xfrm>
          <a:prstGeom prst="rect">
            <a:avLst/>
          </a:prstGeom>
          <a:noFill/>
        </p:spPr>
        <p:txBody>
          <a:bodyPr wrap="square" rtlCol="0">
            <a:spAutoFit/>
          </a:bodyPr>
          <a:lstStyle/>
          <a:p>
            <a:r>
              <a:rPr lang="en-IN" dirty="0"/>
              <a:t>Encoding Used : Label Encoding</a:t>
            </a:r>
            <a:endParaRPr lang="en-IN" dirty="0"/>
          </a:p>
          <a:p>
            <a:endParaRPr lang="en-IN" dirty="0"/>
          </a:p>
          <a:p>
            <a:endParaRPr lang="en-IN" dirty="0"/>
          </a:p>
          <a:p>
            <a:r>
              <a:rPr lang="en-IN" dirty="0"/>
              <a:t>Independent Variables with less     proportion of missing values are dropped such as </a:t>
            </a:r>
            <a:r>
              <a:rPr lang="en-IN" dirty="0" err="1"/>
              <a:t>ID_caller</a:t>
            </a:r>
            <a:r>
              <a:rPr lang="en-IN" dirty="0"/>
              <a:t>, Location, and </a:t>
            </a:r>
            <a:r>
              <a:rPr lang="en-IN" dirty="0" err="1"/>
              <a:t>Category_ID</a:t>
            </a:r>
            <a:r>
              <a:rPr lang="en-IN" dirty="0"/>
              <a:t>.</a:t>
            </a:r>
            <a:endParaRPr lang="en-IN" dirty="0"/>
          </a:p>
          <a:p>
            <a:endParaRPr lang="en-IN" dirty="0"/>
          </a:p>
          <a:p>
            <a:r>
              <a:rPr lang="en-IN" dirty="0"/>
              <a:t>KNN imputation applied on the rest of the variables based on number of missing values. Less number of missing values are imputed first and so on.</a:t>
            </a:r>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Imputated Data</a:t>
            </a:r>
            <a:endParaRPr lang="en-IN" dirty="0"/>
          </a:p>
        </p:txBody>
      </p:sp>
      <p:pic>
        <p:nvPicPr>
          <p:cNvPr id="5" name="Content Placeholder 4"/>
          <p:cNvPicPr>
            <a:picLocks noGrp="1" noChangeAspect="1"/>
          </p:cNvPicPr>
          <p:nvPr>
            <p:ph idx="1"/>
          </p:nvPr>
        </p:nvPicPr>
        <p:blipFill>
          <a:blip r:embed="rId1"/>
          <a:stretch>
            <a:fillRect/>
          </a:stretch>
        </p:blipFill>
        <p:spPr>
          <a:xfrm>
            <a:off x="677863" y="2406706"/>
            <a:ext cx="8596139" cy="33892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t>
            </a:r>
            <a:r>
              <a:rPr lang="en-IN"/>
              <a:t>for consideration </a:t>
            </a:r>
            <a:endParaRPr lang="en-IN" dirty="0"/>
          </a:p>
        </p:txBody>
      </p:sp>
      <p:pic>
        <p:nvPicPr>
          <p:cNvPr id="7" name="Content Placeholder 6"/>
          <p:cNvPicPr>
            <a:picLocks noGrp="1" noChangeAspect="1"/>
          </p:cNvPicPr>
          <p:nvPr>
            <p:ph idx="1"/>
          </p:nvPr>
        </p:nvPicPr>
        <p:blipFill>
          <a:blip r:embed="rId1"/>
          <a:stretch>
            <a:fillRect/>
          </a:stretch>
        </p:blipFill>
        <p:spPr>
          <a:xfrm>
            <a:off x="5308271" y="1353787"/>
            <a:ext cx="4488872" cy="5210562"/>
          </a:xfrm>
          <a:prstGeom prst="rect">
            <a:avLst/>
          </a:prstGeom>
        </p:spPr>
      </p:pic>
      <p:sp>
        <p:nvSpPr>
          <p:cNvPr id="8" name="TextBox 7"/>
          <p:cNvSpPr txBox="1"/>
          <p:nvPr/>
        </p:nvSpPr>
        <p:spPr>
          <a:xfrm>
            <a:off x="922943" y="1353787"/>
            <a:ext cx="3990110" cy="4801314"/>
          </a:xfrm>
          <a:prstGeom prst="rect">
            <a:avLst/>
          </a:prstGeom>
          <a:noFill/>
        </p:spPr>
        <p:txBody>
          <a:bodyPr wrap="square" rtlCol="0">
            <a:spAutoFit/>
          </a:bodyPr>
          <a:lstStyle/>
          <a:p>
            <a:r>
              <a:rPr lang="en-IN" dirty="0"/>
              <a:t>Algorithm Used: </a:t>
            </a:r>
            <a:r>
              <a:rPr lang="en-IN" dirty="0">
                <a:solidFill>
                  <a:srgbClr val="FF0000"/>
                </a:solidFill>
              </a:rPr>
              <a:t>ExtraTreeClassifier</a:t>
            </a:r>
            <a:endParaRPr lang="en-IN" dirty="0">
              <a:solidFill>
                <a:srgbClr val="FF0000"/>
              </a:solidFill>
            </a:endParaRPr>
          </a:p>
          <a:p>
            <a:r>
              <a:rPr lang="en-IN" dirty="0"/>
              <a:t>Feature 9: Opened by</a:t>
            </a:r>
            <a:endParaRPr lang="en-IN" dirty="0"/>
          </a:p>
          <a:p>
            <a:r>
              <a:rPr lang="en-IN" dirty="0"/>
              <a:t>Feature 6: ID</a:t>
            </a:r>
            <a:endParaRPr lang="en-IN" dirty="0"/>
          </a:p>
          <a:p>
            <a:r>
              <a:rPr lang="en-IN" dirty="0"/>
              <a:t>Feature 13 : </a:t>
            </a:r>
            <a:r>
              <a:rPr lang="en-IN" dirty="0" err="1"/>
              <a:t>Category_ID</a:t>
            </a:r>
            <a:endParaRPr lang="en-IN" dirty="0"/>
          </a:p>
          <a:p>
            <a:r>
              <a:rPr lang="en-IN" dirty="0"/>
              <a:t>Feature 8: </a:t>
            </a:r>
            <a:r>
              <a:rPr lang="en-IN" dirty="0" err="1"/>
              <a:t>ID_caller</a:t>
            </a:r>
            <a:endParaRPr lang="en-IN" dirty="0"/>
          </a:p>
          <a:p>
            <a:r>
              <a:rPr lang="en-IN" dirty="0"/>
              <a:t>Feature 16: </a:t>
            </a:r>
            <a:r>
              <a:rPr lang="en-IN" dirty="0" err="1"/>
              <a:t>Support_incharge</a:t>
            </a:r>
            <a:endParaRPr lang="en-IN" dirty="0"/>
          </a:p>
          <a:p>
            <a:r>
              <a:rPr lang="en-IN" dirty="0"/>
              <a:t>Feature 12: Location</a:t>
            </a:r>
            <a:endParaRPr lang="en-IN" dirty="0"/>
          </a:p>
          <a:p>
            <a:r>
              <a:rPr lang="en-IN" dirty="0"/>
              <a:t>Feature 15: Support group</a:t>
            </a:r>
            <a:endParaRPr lang="en-IN" dirty="0"/>
          </a:p>
          <a:p>
            <a:r>
              <a:rPr lang="en-IN" dirty="0"/>
              <a:t>Feature 14:User_Symp</a:t>
            </a:r>
            <a:endParaRPr lang="en-IN" dirty="0"/>
          </a:p>
          <a:p>
            <a:r>
              <a:rPr lang="en-IN" dirty="0"/>
              <a:t>Feature 3: Count updated</a:t>
            </a:r>
            <a:endParaRPr lang="en-IN" dirty="0"/>
          </a:p>
          <a:p>
            <a:r>
              <a:rPr lang="en-IN" dirty="0"/>
              <a:t>Feature 1:Count_reassignment</a:t>
            </a:r>
            <a:endParaRPr lang="en-IN" dirty="0"/>
          </a:p>
          <a:p>
            <a:r>
              <a:rPr lang="en-IN" dirty="0"/>
              <a:t>Feature 10: </a:t>
            </a:r>
            <a:r>
              <a:rPr lang="en-IN" dirty="0" err="1"/>
              <a:t>Updated_by</a:t>
            </a:r>
            <a:endParaRPr lang="en-IN" dirty="0"/>
          </a:p>
          <a:p>
            <a:r>
              <a:rPr lang="en-IN" dirty="0"/>
              <a:t>Feature 7: </a:t>
            </a:r>
            <a:r>
              <a:rPr lang="en-IN" dirty="0" err="1"/>
              <a:t>ID_Check</a:t>
            </a:r>
            <a:endParaRPr lang="en-IN" dirty="0"/>
          </a:p>
          <a:p>
            <a:endParaRPr lang="en-IN" dirty="0"/>
          </a:p>
          <a:p>
            <a:r>
              <a:rPr lang="en-IN" dirty="0"/>
              <a:t>Apart from this, we are also considering taking difference of timing and Doc Knowledge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IN" dirty="0"/>
              <a:t>Using K Nearest </a:t>
            </a:r>
            <a:r>
              <a:rPr lang="en-IN" dirty="0" err="1"/>
              <a:t>Neighbors</a:t>
            </a:r>
            <a:endParaRPr lang="en-IN" dirty="0"/>
          </a:p>
        </p:txBody>
      </p:sp>
      <p:graphicFrame>
        <p:nvGraphicFramePr>
          <p:cNvPr id="6" name="Table 6"/>
          <p:cNvGraphicFramePr>
            <a:graphicFrameLocks noGrp="1"/>
          </p:cNvGraphicFramePr>
          <p:nvPr/>
        </p:nvGraphicFramePr>
        <p:xfrm>
          <a:off x="677334" y="4758673"/>
          <a:ext cx="6328580" cy="1704836"/>
        </p:xfrm>
        <a:graphic>
          <a:graphicData uri="http://schemas.openxmlformats.org/drawingml/2006/table">
            <a:tbl>
              <a:tblPr firstRow="1" bandRow="1">
                <a:tableStyleId>{5C22544A-7EE6-4342-B048-85BDC9FD1C3A}</a:tableStyleId>
              </a:tblPr>
              <a:tblGrid>
                <a:gridCol w="1265716"/>
                <a:gridCol w="1265716"/>
                <a:gridCol w="1265716"/>
                <a:gridCol w="1265716"/>
                <a:gridCol w="1265716"/>
              </a:tblGrid>
              <a:tr h="426209">
                <a:tc>
                  <a:txBody>
                    <a:bodyPr/>
                    <a:lstStyle/>
                    <a:p>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426209">
                <a:tc>
                  <a:txBody>
                    <a:bodyPr/>
                    <a:lstStyle/>
                    <a:p>
                      <a:r>
                        <a:rPr lang="en-IN" dirty="0"/>
                        <a:t>High</a:t>
                      </a:r>
                      <a:endParaRPr lang="en-IN" dirty="0"/>
                    </a:p>
                  </a:txBody>
                  <a:tcPr/>
                </a:tc>
                <a:tc>
                  <a:txBody>
                    <a:bodyPr/>
                    <a:lstStyle/>
                    <a:p>
                      <a:r>
                        <a:rPr lang="en-IN" dirty="0"/>
                        <a:t>.53</a:t>
                      </a:r>
                      <a:endParaRPr lang="en-IN" dirty="0"/>
                    </a:p>
                  </a:txBody>
                  <a:tcPr/>
                </a:tc>
                <a:tc>
                  <a:txBody>
                    <a:bodyPr/>
                    <a:lstStyle/>
                    <a:p>
                      <a:r>
                        <a:rPr lang="en-IN" dirty="0"/>
                        <a:t>.49</a:t>
                      </a:r>
                      <a:endParaRPr lang="en-IN" dirty="0"/>
                    </a:p>
                  </a:txBody>
                  <a:tcPr/>
                </a:tc>
                <a:tc>
                  <a:txBody>
                    <a:bodyPr/>
                    <a:lstStyle/>
                    <a:p>
                      <a:r>
                        <a:rPr lang="en-IN" dirty="0"/>
                        <a:t>.51</a:t>
                      </a:r>
                      <a:endParaRPr lang="en-IN" dirty="0"/>
                    </a:p>
                  </a:txBody>
                  <a:tcPr/>
                </a:tc>
                <a:tc>
                  <a:txBody>
                    <a:bodyPr/>
                    <a:lstStyle/>
                    <a:p>
                      <a:r>
                        <a:rPr lang="en-IN" dirty="0"/>
                        <a:t>784</a:t>
                      </a:r>
                      <a:endParaRPr lang="en-IN" dirty="0"/>
                    </a:p>
                  </a:txBody>
                  <a:tcPr/>
                </a:tc>
              </a:tr>
              <a:tr h="426209">
                <a:tc>
                  <a:txBody>
                    <a:bodyPr/>
                    <a:lstStyle/>
                    <a:p>
                      <a:r>
                        <a:rPr lang="en-IN" dirty="0"/>
                        <a:t>Medium</a:t>
                      </a:r>
                      <a:endParaRPr lang="en-IN" dirty="0"/>
                    </a:p>
                  </a:txBody>
                  <a:tcPr/>
                </a:tc>
                <a:tc>
                  <a:txBody>
                    <a:bodyPr/>
                    <a:lstStyle/>
                    <a:p>
                      <a:r>
                        <a:rPr lang="en-IN" dirty="0"/>
                        <a:t>.98</a:t>
                      </a:r>
                      <a:endParaRPr lang="en-IN" dirty="0"/>
                    </a:p>
                  </a:txBody>
                  <a:tcPr/>
                </a:tc>
                <a:tc>
                  <a:txBody>
                    <a:bodyPr/>
                    <a:lstStyle/>
                    <a:p>
                      <a:r>
                        <a:rPr lang="en-IN" dirty="0"/>
                        <a:t>.97</a:t>
                      </a:r>
                      <a:endParaRPr lang="en-IN" dirty="0"/>
                    </a:p>
                  </a:txBody>
                  <a:tcPr/>
                </a:tc>
                <a:tc>
                  <a:txBody>
                    <a:bodyPr/>
                    <a:lstStyle/>
                    <a:p>
                      <a:r>
                        <a:rPr lang="en-IN" dirty="0"/>
                        <a:t>.98</a:t>
                      </a:r>
                      <a:endParaRPr lang="en-IN" dirty="0"/>
                    </a:p>
                  </a:txBody>
                  <a:tcPr/>
                </a:tc>
                <a:tc>
                  <a:txBody>
                    <a:bodyPr/>
                    <a:lstStyle/>
                    <a:p>
                      <a:r>
                        <a:rPr lang="en-IN" dirty="0"/>
                        <a:t>28556</a:t>
                      </a:r>
                      <a:endParaRPr lang="en-IN" dirty="0"/>
                    </a:p>
                  </a:txBody>
                  <a:tcPr/>
                </a:tc>
              </a:tr>
              <a:tr h="426209">
                <a:tc>
                  <a:txBody>
                    <a:bodyPr/>
                    <a:lstStyle/>
                    <a:p>
                      <a:r>
                        <a:rPr lang="en-IN" dirty="0"/>
                        <a:t>Low</a:t>
                      </a:r>
                      <a:endParaRPr lang="en-IN" dirty="0"/>
                    </a:p>
                  </a:txBody>
                  <a:tcPr/>
                </a:tc>
                <a:tc>
                  <a:txBody>
                    <a:bodyPr/>
                    <a:lstStyle/>
                    <a:p>
                      <a:r>
                        <a:rPr lang="en-IN" dirty="0"/>
                        <a:t>.36</a:t>
                      </a:r>
                      <a:endParaRPr lang="en-IN" dirty="0"/>
                    </a:p>
                  </a:txBody>
                  <a:tcPr/>
                </a:tc>
                <a:tc>
                  <a:txBody>
                    <a:bodyPr/>
                    <a:lstStyle/>
                    <a:p>
                      <a:r>
                        <a:rPr lang="en-IN" dirty="0"/>
                        <a:t>.75</a:t>
                      </a:r>
                      <a:endParaRPr lang="en-IN" dirty="0"/>
                    </a:p>
                  </a:txBody>
                  <a:tcPr/>
                </a:tc>
                <a:tc>
                  <a:txBody>
                    <a:bodyPr/>
                    <a:lstStyle/>
                    <a:p>
                      <a:r>
                        <a:rPr lang="en-IN" dirty="0"/>
                        <a:t>.49</a:t>
                      </a:r>
                      <a:endParaRPr lang="en-IN" dirty="0"/>
                    </a:p>
                  </a:txBody>
                  <a:tcPr/>
                </a:tc>
                <a:tc>
                  <a:txBody>
                    <a:bodyPr/>
                    <a:lstStyle/>
                    <a:p>
                      <a:r>
                        <a:rPr lang="en-IN" dirty="0"/>
                        <a:t>390</a:t>
                      </a:r>
                      <a:endParaRPr lang="en-IN" dirty="0"/>
                    </a:p>
                  </a:txBody>
                  <a:tcPr/>
                </a:tc>
              </a:tr>
            </a:tbl>
          </a:graphicData>
        </a:graphic>
      </p:graphicFrame>
      <p:sp>
        <p:nvSpPr>
          <p:cNvPr id="9" name="TextBox 8"/>
          <p:cNvSpPr txBox="1"/>
          <p:nvPr/>
        </p:nvSpPr>
        <p:spPr>
          <a:xfrm>
            <a:off x="677334" y="4389341"/>
            <a:ext cx="2255871" cy="369332"/>
          </a:xfrm>
          <a:prstGeom prst="rect">
            <a:avLst/>
          </a:prstGeom>
          <a:noFill/>
        </p:spPr>
        <p:txBody>
          <a:bodyPr wrap="square" rtlCol="0">
            <a:spAutoFit/>
          </a:bodyPr>
          <a:lstStyle/>
          <a:p>
            <a:r>
              <a:rPr lang="en-IN" dirty="0"/>
              <a:t>On Testing Data</a:t>
            </a:r>
            <a:endParaRPr lang="en-IN"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22839" y="3930732"/>
            <a:ext cx="2980706" cy="2980706"/>
          </a:xfrm>
          <a:prstGeom prst="rect">
            <a:avLst/>
          </a:prstGeom>
        </p:spPr>
      </p:pic>
      <p:sp>
        <p:nvSpPr>
          <p:cNvPr id="12" name="TextBox 11"/>
          <p:cNvSpPr txBox="1"/>
          <p:nvPr/>
        </p:nvSpPr>
        <p:spPr>
          <a:xfrm>
            <a:off x="8609611" y="3561400"/>
            <a:ext cx="3752601" cy="369332"/>
          </a:xfrm>
          <a:prstGeom prst="rect">
            <a:avLst/>
          </a:prstGeom>
          <a:noFill/>
        </p:spPr>
        <p:txBody>
          <a:bodyPr wrap="square" rtlCol="0">
            <a:spAutoFit/>
          </a:bodyPr>
          <a:lstStyle/>
          <a:p>
            <a:r>
              <a:rPr lang="en-IN" dirty="0">
                <a:solidFill>
                  <a:srgbClr val="FF0000"/>
                </a:solidFill>
              </a:rPr>
              <a:t>Confusion matrix for Test Data</a:t>
            </a:r>
            <a:endParaRPr lang="en-IN" dirty="0">
              <a:solidFill>
                <a:srgbClr val="FF0000"/>
              </a:solidFill>
            </a:endParaRPr>
          </a:p>
        </p:txBody>
      </p:sp>
      <p:sp>
        <p:nvSpPr>
          <p:cNvPr id="7" name="Content Placeholder 6"/>
          <p:cNvSpPr>
            <a:spLocks noGrp="1"/>
          </p:cNvSpPr>
          <p:nvPr>
            <p:ph idx="1"/>
          </p:nvPr>
        </p:nvSpPr>
        <p:spPr>
          <a:xfrm>
            <a:off x="677334" y="1246909"/>
            <a:ext cx="8870427" cy="5367647"/>
          </a:xfrm>
        </p:spPr>
        <p:txBody>
          <a:bodyPr/>
          <a:lstStyle/>
          <a:p>
            <a:r>
              <a:rPr lang="en-US" dirty="0"/>
              <a:t>Key Points:</a:t>
            </a:r>
            <a:endParaRPr lang="en-US" dirty="0"/>
          </a:p>
          <a:p>
            <a:r>
              <a:rPr lang="en-IN" dirty="0"/>
              <a:t>Accuracy:95.40%</a:t>
            </a:r>
            <a:endParaRPr lang="en-IN" dirty="0"/>
          </a:p>
          <a:p>
            <a:r>
              <a:rPr lang="en-IN" dirty="0"/>
              <a:t>47% of the times low and medium incidents were considered as High(Precision).</a:t>
            </a:r>
            <a:endParaRPr lang="en-IN" dirty="0"/>
          </a:p>
          <a:p>
            <a:r>
              <a:rPr lang="en-IN" dirty="0"/>
              <a:t>Only 36% of the times low impact incident is considered as low otherwise </a:t>
            </a:r>
            <a:r>
              <a:rPr lang="en-IN" dirty="0">
                <a:solidFill>
                  <a:schemeClr val="accent1"/>
                </a:solidFill>
              </a:rPr>
              <a:t>74% of time high or medium incident are predicted a low.</a:t>
            </a:r>
            <a:endParaRPr lang="en-IN" dirty="0">
              <a:solidFill>
                <a:schemeClr val="accent1"/>
              </a:solidFill>
            </a:endParaRPr>
          </a:p>
          <a:p>
            <a:r>
              <a:rPr lang="en-IN" dirty="0"/>
              <a:t>51% of </a:t>
            </a:r>
            <a:r>
              <a:rPr lang="en-IN" dirty="0">
                <a:solidFill>
                  <a:schemeClr val="accent1"/>
                </a:solidFill>
              </a:rPr>
              <a:t>high impact incident cases were wrongly predicted as low or medium impact incidents</a:t>
            </a:r>
            <a:r>
              <a:rPr lang="en-IN" dirty="0"/>
              <a:t>.</a:t>
            </a:r>
            <a:endParaRPr lang="en-IN" dirty="0"/>
          </a:p>
          <a:p>
            <a:pPr marL="0" indent="0">
              <a:buNone/>
            </a:pPr>
            <a:r>
              <a:rPr lang="en-IN" dirty="0"/>
              <a:t>    25% of the times low is wrongly predicted as high or medium impact incident. </a:t>
            </a:r>
            <a:endParaRPr lang="en-IN" dirty="0"/>
          </a:p>
          <a:p>
            <a:pPr marL="0" indent="0">
              <a:buNone/>
            </a:pPr>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6068"/>
          </a:xfrm>
        </p:spPr>
        <p:txBody>
          <a:bodyPr/>
          <a:lstStyle/>
          <a:p>
            <a:r>
              <a:rPr lang="en-IN" dirty="0"/>
              <a:t>Using Random Forest Classifier</a:t>
            </a:r>
            <a:endParaRPr lang="en-IN" dirty="0"/>
          </a:p>
        </p:txBody>
      </p:sp>
      <p:graphicFrame>
        <p:nvGraphicFramePr>
          <p:cNvPr id="4" name="Table 4"/>
          <p:cNvGraphicFramePr>
            <a:graphicFrameLocks noGrp="1"/>
          </p:cNvGraphicFramePr>
          <p:nvPr>
            <p:ph idx="1"/>
          </p:nvPr>
        </p:nvGraphicFramePr>
        <p:xfrm>
          <a:off x="677334" y="4694989"/>
          <a:ext cx="6245980" cy="1862442"/>
        </p:xfrm>
        <a:graphic>
          <a:graphicData uri="http://schemas.openxmlformats.org/drawingml/2006/table">
            <a:tbl>
              <a:tblPr firstRow="1" bandRow="1">
                <a:tableStyleId>{5C22544A-7EE6-4342-B048-85BDC9FD1C3A}</a:tableStyleId>
              </a:tblPr>
              <a:tblGrid>
                <a:gridCol w="1249196"/>
                <a:gridCol w="1249196"/>
                <a:gridCol w="1249196"/>
                <a:gridCol w="1249196"/>
                <a:gridCol w="1249196"/>
              </a:tblGrid>
              <a:tr h="606012">
                <a:tc>
                  <a:txBody>
                    <a:bodyPr/>
                    <a:lstStyle/>
                    <a:p>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418810">
                <a:tc>
                  <a:txBody>
                    <a:bodyPr/>
                    <a:lstStyle/>
                    <a:p>
                      <a:r>
                        <a:rPr lang="en-IN" dirty="0"/>
                        <a:t>High</a:t>
                      </a:r>
                      <a:endParaRPr lang="en-IN" dirty="0"/>
                    </a:p>
                  </a:txBody>
                  <a:tcPr/>
                </a:tc>
                <a:tc>
                  <a:txBody>
                    <a:bodyPr/>
                    <a:lstStyle/>
                    <a:p>
                      <a:r>
                        <a:rPr lang="en-IN" dirty="0"/>
                        <a:t>.58</a:t>
                      </a:r>
                      <a:endParaRPr lang="en-IN" dirty="0"/>
                    </a:p>
                  </a:txBody>
                  <a:tcPr/>
                </a:tc>
                <a:tc>
                  <a:txBody>
                    <a:bodyPr/>
                    <a:lstStyle/>
                    <a:p>
                      <a:r>
                        <a:rPr lang="en-IN" dirty="0"/>
                        <a:t>.94</a:t>
                      </a:r>
                      <a:endParaRPr lang="en-IN" dirty="0"/>
                    </a:p>
                  </a:txBody>
                  <a:tcPr/>
                </a:tc>
                <a:tc>
                  <a:txBody>
                    <a:bodyPr/>
                    <a:lstStyle/>
                    <a:p>
                      <a:r>
                        <a:rPr lang="en-IN" dirty="0"/>
                        <a:t>.72</a:t>
                      </a:r>
                      <a:endParaRPr lang="en-IN" dirty="0"/>
                    </a:p>
                  </a:txBody>
                  <a:tcPr/>
                </a:tc>
                <a:tc>
                  <a:txBody>
                    <a:bodyPr/>
                    <a:lstStyle/>
                    <a:p>
                      <a:r>
                        <a:rPr lang="en-IN" dirty="0"/>
                        <a:t>455</a:t>
                      </a:r>
                      <a:endParaRPr lang="en-IN" dirty="0"/>
                    </a:p>
                  </a:txBody>
                  <a:tcPr/>
                </a:tc>
              </a:tr>
              <a:tr h="418810">
                <a:tc>
                  <a:txBody>
                    <a:bodyPr/>
                    <a:lstStyle/>
                    <a:p>
                      <a:r>
                        <a:rPr lang="en-IN" dirty="0"/>
                        <a:t>Medium </a:t>
                      </a:r>
                      <a:endParaRPr lang="en-IN" dirty="0"/>
                    </a:p>
                  </a:txBody>
                  <a:tcPr/>
                </a:tc>
                <a:tc>
                  <a:txBody>
                    <a:bodyPr/>
                    <a:lstStyle/>
                    <a:p>
                      <a:r>
                        <a:rPr lang="en-IN" dirty="0"/>
                        <a:t>1.00</a:t>
                      </a:r>
                      <a:endParaRPr lang="en-IN" dirty="0"/>
                    </a:p>
                  </a:txBody>
                  <a:tcPr/>
                </a:tc>
                <a:tc>
                  <a:txBody>
                    <a:bodyPr/>
                    <a:lstStyle/>
                    <a:p>
                      <a:r>
                        <a:rPr lang="en-IN" dirty="0"/>
                        <a:t>.98</a:t>
                      </a:r>
                      <a:endParaRPr lang="en-IN" dirty="0"/>
                    </a:p>
                  </a:txBody>
                  <a:tcPr/>
                </a:tc>
                <a:tc>
                  <a:txBody>
                    <a:bodyPr/>
                    <a:lstStyle/>
                    <a:p>
                      <a:r>
                        <a:rPr lang="en-IN" dirty="0"/>
                        <a:t>.99</a:t>
                      </a:r>
                      <a:endParaRPr lang="en-IN" dirty="0"/>
                    </a:p>
                  </a:txBody>
                  <a:tcPr/>
                </a:tc>
                <a:tc>
                  <a:txBody>
                    <a:bodyPr/>
                    <a:lstStyle/>
                    <a:p>
                      <a:r>
                        <a:rPr lang="en-US" dirty="0"/>
                        <a:t>2</a:t>
                      </a:r>
                      <a:r>
                        <a:rPr lang="en-IN" dirty="0"/>
                        <a:t>8638</a:t>
                      </a:r>
                      <a:endParaRPr lang="en-IN" dirty="0"/>
                    </a:p>
                  </a:txBody>
                  <a:tcPr/>
                </a:tc>
              </a:tr>
              <a:tr h="418810">
                <a:tc>
                  <a:txBody>
                    <a:bodyPr/>
                    <a:lstStyle/>
                    <a:p>
                      <a:r>
                        <a:rPr lang="en-IN" dirty="0"/>
                        <a:t>Low</a:t>
                      </a:r>
                      <a:endParaRPr lang="en-IN" dirty="0"/>
                    </a:p>
                  </a:txBody>
                  <a:tcPr/>
                </a:tc>
                <a:tc>
                  <a:txBody>
                    <a:bodyPr/>
                    <a:lstStyle/>
                    <a:p>
                      <a:r>
                        <a:rPr lang="en-IN" dirty="0"/>
                        <a:t>.75</a:t>
                      </a:r>
                      <a:endParaRPr lang="en-IN" dirty="0"/>
                    </a:p>
                  </a:txBody>
                  <a:tcPr/>
                </a:tc>
                <a:tc>
                  <a:txBody>
                    <a:bodyPr/>
                    <a:lstStyle/>
                    <a:p>
                      <a:r>
                        <a:rPr lang="en-IN" dirty="0"/>
                        <a:t>.95</a:t>
                      </a:r>
                      <a:endParaRPr lang="en-IN" dirty="0"/>
                    </a:p>
                  </a:txBody>
                  <a:tcPr/>
                </a:tc>
                <a:tc>
                  <a:txBody>
                    <a:bodyPr/>
                    <a:lstStyle/>
                    <a:p>
                      <a:r>
                        <a:rPr lang="en-IN" dirty="0"/>
                        <a:t>.84</a:t>
                      </a:r>
                      <a:endParaRPr lang="en-IN" dirty="0"/>
                    </a:p>
                  </a:txBody>
                  <a:tcPr/>
                </a:tc>
                <a:tc>
                  <a:txBody>
                    <a:bodyPr/>
                    <a:lstStyle/>
                    <a:p>
                      <a:r>
                        <a:rPr lang="en-US" dirty="0"/>
                        <a:t>6</a:t>
                      </a:r>
                      <a:r>
                        <a:rPr lang="en-IN" dirty="0"/>
                        <a:t>37</a:t>
                      </a:r>
                      <a:endParaRPr lang="en-IN" dirty="0"/>
                    </a:p>
                  </a:txBody>
                  <a:tcPr/>
                </a:tc>
              </a:tr>
            </a:tbl>
          </a:graphicData>
        </a:graphic>
      </p:graphicFrame>
      <p:sp>
        <p:nvSpPr>
          <p:cNvPr id="9" name="TextBox 8"/>
          <p:cNvSpPr txBox="1"/>
          <p:nvPr/>
        </p:nvSpPr>
        <p:spPr>
          <a:xfrm>
            <a:off x="567482" y="4109648"/>
            <a:ext cx="2350874" cy="369332"/>
          </a:xfrm>
          <a:prstGeom prst="rect">
            <a:avLst/>
          </a:prstGeom>
          <a:noFill/>
        </p:spPr>
        <p:txBody>
          <a:bodyPr wrap="square" rtlCol="0">
            <a:spAutoFit/>
          </a:bodyPr>
          <a:lstStyle/>
          <a:p>
            <a:r>
              <a:rPr lang="en-IN" dirty="0"/>
              <a:t>Results on Test data</a:t>
            </a:r>
            <a:endParaRPr lang="en-IN" dirty="0"/>
          </a:p>
        </p:txBody>
      </p:sp>
      <p:sp>
        <p:nvSpPr>
          <p:cNvPr id="17" name="TextBox 16"/>
          <p:cNvSpPr txBox="1"/>
          <p:nvPr/>
        </p:nvSpPr>
        <p:spPr>
          <a:xfrm>
            <a:off x="8491671" y="3211556"/>
            <a:ext cx="3328158" cy="369332"/>
          </a:xfrm>
          <a:prstGeom prst="rect">
            <a:avLst/>
          </a:prstGeom>
          <a:noFill/>
        </p:spPr>
        <p:txBody>
          <a:bodyPr wrap="square" rtlCol="0">
            <a:spAutoFit/>
          </a:bodyPr>
          <a:lstStyle/>
          <a:p>
            <a:r>
              <a:rPr lang="en-IN" dirty="0">
                <a:solidFill>
                  <a:srgbClr val="FF0000"/>
                </a:solidFill>
              </a:rPr>
              <a:t>Confusion matrix for test data</a:t>
            </a:r>
            <a:endParaRPr lang="en-IN" dirty="0">
              <a:solidFill>
                <a:srgbClr val="FF0000"/>
              </a:solidFill>
            </a:endParaRPr>
          </a:p>
        </p:txBody>
      </p:sp>
      <p:sp>
        <p:nvSpPr>
          <p:cNvPr id="5" name="TextBox 4"/>
          <p:cNvSpPr txBox="1"/>
          <p:nvPr/>
        </p:nvSpPr>
        <p:spPr>
          <a:xfrm>
            <a:off x="677333" y="1555668"/>
            <a:ext cx="8003529" cy="2585323"/>
          </a:xfrm>
          <a:prstGeom prst="rect">
            <a:avLst/>
          </a:prstGeom>
          <a:noFill/>
        </p:spPr>
        <p:txBody>
          <a:bodyPr wrap="square" rtlCol="0">
            <a:spAutoFit/>
          </a:bodyPr>
          <a:lstStyle/>
          <a:p>
            <a:r>
              <a:rPr lang="en-IN" dirty="0"/>
              <a:t>Accuracy:98.11%</a:t>
            </a:r>
            <a:endParaRPr lang="en-IN" dirty="0"/>
          </a:p>
          <a:p>
            <a:pPr marL="285750" indent="-285750">
              <a:buFont typeface="Arial" panose="020B0604020202020204" pitchFamily="34" charset="0"/>
              <a:buChar char="•"/>
            </a:pPr>
            <a:r>
              <a:rPr lang="en-IN" dirty="0"/>
              <a:t>42% of the times low and medium incidents were considered as High(Precision).(303+2)</a:t>
            </a:r>
            <a:endParaRPr lang="en-IN" dirty="0"/>
          </a:p>
          <a:p>
            <a:pPr marL="285750" indent="-285750">
              <a:buFont typeface="Arial" panose="020B0604020202020204" pitchFamily="34" charset="0"/>
              <a:buChar char="•"/>
            </a:pPr>
            <a:r>
              <a:rPr lang="en-IN" dirty="0"/>
              <a:t>Only 75% of the times low impact incident is considered as low otherwise </a:t>
            </a:r>
            <a:r>
              <a:rPr lang="en-IN" dirty="0">
                <a:solidFill>
                  <a:schemeClr val="accent1"/>
                </a:solidFill>
              </a:rPr>
              <a:t>25% of time high or medium incident are predicted a low</a:t>
            </a:r>
            <a:r>
              <a:rPr lang="en-IN" dirty="0"/>
              <a:t>.(198+3)</a:t>
            </a:r>
            <a:endParaRPr lang="en-IN" dirty="0"/>
          </a:p>
          <a:p>
            <a:pPr marL="285750" indent="-285750">
              <a:buFont typeface="Arial" panose="020B0604020202020204" pitchFamily="34" charset="0"/>
              <a:buChar char="•"/>
            </a:pPr>
            <a:r>
              <a:rPr lang="en-IN" dirty="0">
                <a:solidFill>
                  <a:schemeClr val="accent1"/>
                </a:solidFill>
              </a:rPr>
              <a:t>6% of high impact incident cases were wrongly predicted as low or medium impact incidents</a:t>
            </a:r>
            <a:r>
              <a:rPr lang="en-IN" dirty="0"/>
              <a:t>.(21+8)</a:t>
            </a:r>
            <a:endParaRPr lang="en-IN" dirty="0"/>
          </a:p>
          <a:p>
            <a:pPr marL="285750" indent="-285750">
              <a:buFont typeface="Arial" panose="020B0604020202020204" pitchFamily="34" charset="0"/>
              <a:buChar char="•"/>
            </a:pPr>
            <a:r>
              <a:rPr lang="en-IN" dirty="0"/>
              <a:t>5% of the times low is wrongly predicted as high or medium impact incident.(3+26)</a:t>
            </a:r>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91671" y="3671649"/>
            <a:ext cx="2830819" cy="28308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062"/>
          </a:xfrm>
        </p:spPr>
        <p:txBody>
          <a:bodyPr/>
          <a:lstStyle/>
          <a:p>
            <a:r>
              <a:rPr lang="en-IN" dirty="0"/>
              <a:t>Using Decision Tree</a:t>
            </a:r>
            <a:endParaRPr lang="en-IN" dirty="0"/>
          </a:p>
        </p:txBody>
      </p:sp>
      <p:graphicFrame>
        <p:nvGraphicFramePr>
          <p:cNvPr id="6" name="Table 6"/>
          <p:cNvGraphicFramePr>
            <a:graphicFrameLocks noGrp="1"/>
          </p:cNvGraphicFramePr>
          <p:nvPr/>
        </p:nvGraphicFramePr>
        <p:xfrm>
          <a:off x="677334" y="4978949"/>
          <a:ext cx="6577960" cy="1483360"/>
        </p:xfrm>
        <a:graphic>
          <a:graphicData uri="http://schemas.openxmlformats.org/drawingml/2006/table">
            <a:tbl>
              <a:tblPr firstRow="1" bandRow="1">
                <a:tableStyleId>{5C22544A-7EE6-4342-B048-85BDC9FD1C3A}</a:tableStyleId>
              </a:tblPr>
              <a:tblGrid>
                <a:gridCol w="1315592"/>
                <a:gridCol w="1315592"/>
                <a:gridCol w="1315592"/>
                <a:gridCol w="1315592"/>
                <a:gridCol w="1315592"/>
              </a:tblGrid>
              <a:tr h="370840">
                <a:tc>
                  <a:txBody>
                    <a:bodyPr/>
                    <a:lstStyle/>
                    <a:p>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370840">
                <a:tc>
                  <a:txBody>
                    <a:bodyPr/>
                    <a:lstStyle/>
                    <a:p>
                      <a:r>
                        <a:rPr lang="en-IN" dirty="0"/>
                        <a:t>High</a:t>
                      </a:r>
                      <a:endParaRPr lang="en-IN" dirty="0"/>
                    </a:p>
                  </a:txBody>
                  <a:tcPr/>
                </a:tc>
                <a:tc>
                  <a:txBody>
                    <a:bodyPr/>
                    <a:lstStyle/>
                    <a:p>
                      <a:r>
                        <a:rPr lang="en-IN" dirty="0"/>
                        <a:t>.70</a:t>
                      </a:r>
                      <a:endParaRPr lang="en-IN" dirty="0"/>
                    </a:p>
                  </a:txBody>
                  <a:tcPr/>
                </a:tc>
                <a:tc>
                  <a:txBody>
                    <a:bodyPr/>
                    <a:lstStyle/>
                    <a:p>
                      <a:r>
                        <a:rPr lang="en-IN" dirty="0"/>
                        <a:t>.76</a:t>
                      </a:r>
                      <a:endParaRPr lang="en-IN" dirty="0"/>
                    </a:p>
                  </a:txBody>
                  <a:tcPr/>
                </a:tc>
                <a:tc>
                  <a:txBody>
                    <a:bodyPr/>
                    <a:lstStyle/>
                    <a:p>
                      <a:r>
                        <a:rPr lang="en-IN" dirty="0"/>
                        <a:t>.73</a:t>
                      </a:r>
                      <a:endParaRPr lang="en-IN" dirty="0"/>
                    </a:p>
                  </a:txBody>
                  <a:tcPr/>
                </a:tc>
                <a:tc>
                  <a:txBody>
                    <a:bodyPr/>
                    <a:lstStyle/>
                    <a:p>
                      <a:r>
                        <a:rPr lang="en-IN" dirty="0"/>
                        <a:t>732</a:t>
                      </a:r>
                      <a:endParaRPr lang="en-IN" dirty="0"/>
                    </a:p>
                  </a:txBody>
                  <a:tcPr/>
                </a:tc>
              </a:tr>
              <a:tr h="370840">
                <a:tc>
                  <a:txBody>
                    <a:bodyPr/>
                    <a:lstStyle/>
                    <a:p>
                      <a:r>
                        <a:rPr lang="en-IN" dirty="0"/>
                        <a:t>Medium</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28184</a:t>
                      </a:r>
                      <a:endParaRPr lang="en-IN" dirty="0"/>
                    </a:p>
                  </a:txBody>
                  <a:tcPr/>
                </a:tc>
              </a:tr>
              <a:tr h="370840">
                <a:tc>
                  <a:txBody>
                    <a:bodyPr/>
                    <a:lstStyle/>
                    <a:p>
                      <a:r>
                        <a:rPr lang="en-IN" dirty="0"/>
                        <a:t>Low</a:t>
                      </a:r>
                      <a:endParaRPr lang="en-IN" dirty="0"/>
                    </a:p>
                  </a:txBody>
                  <a:tcPr/>
                </a:tc>
                <a:tc>
                  <a:txBody>
                    <a:bodyPr/>
                    <a:lstStyle/>
                    <a:p>
                      <a:r>
                        <a:rPr lang="en-IN" dirty="0"/>
                        <a:t>.85</a:t>
                      </a:r>
                      <a:endParaRPr lang="en-IN" dirty="0"/>
                    </a:p>
                  </a:txBody>
                  <a:tcPr/>
                </a:tc>
                <a:tc>
                  <a:txBody>
                    <a:bodyPr/>
                    <a:lstStyle/>
                    <a:p>
                      <a:r>
                        <a:rPr lang="en-IN" dirty="0"/>
                        <a:t>.86</a:t>
                      </a:r>
                      <a:endParaRPr lang="en-IN" dirty="0"/>
                    </a:p>
                  </a:txBody>
                  <a:tcPr/>
                </a:tc>
                <a:tc>
                  <a:txBody>
                    <a:bodyPr/>
                    <a:lstStyle/>
                    <a:p>
                      <a:r>
                        <a:rPr lang="en-IN" dirty="0"/>
                        <a:t>.86</a:t>
                      </a:r>
                      <a:endParaRPr lang="en-IN" dirty="0"/>
                    </a:p>
                  </a:txBody>
                  <a:tcPr/>
                </a:tc>
                <a:tc>
                  <a:txBody>
                    <a:bodyPr/>
                    <a:lstStyle/>
                    <a:p>
                      <a:r>
                        <a:rPr lang="en-US" dirty="0"/>
                        <a:t>8</a:t>
                      </a:r>
                      <a:r>
                        <a:rPr lang="en-IN" dirty="0"/>
                        <a:t>14</a:t>
                      </a:r>
                      <a:endParaRPr lang="en-IN" dirty="0"/>
                    </a:p>
                  </a:txBody>
                  <a:tcPr/>
                </a:tc>
              </a:tr>
            </a:tbl>
          </a:graphicData>
        </a:graphic>
      </p:graphicFrame>
      <p:sp>
        <p:nvSpPr>
          <p:cNvPr id="9" name="TextBox 8"/>
          <p:cNvSpPr txBox="1"/>
          <p:nvPr/>
        </p:nvSpPr>
        <p:spPr>
          <a:xfrm>
            <a:off x="677334" y="4528622"/>
            <a:ext cx="2766510" cy="369332"/>
          </a:xfrm>
          <a:prstGeom prst="rect">
            <a:avLst/>
          </a:prstGeom>
          <a:noFill/>
        </p:spPr>
        <p:txBody>
          <a:bodyPr wrap="square" rtlCol="0">
            <a:spAutoFit/>
          </a:bodyPr>
          <a:lstStyle/>
          <a:p>
            <a:r>
              <a:rPr lang="en-IN" dirty="0"/>
              <a:t>On Testing Data</a:t>
            </a:r>
            <a:endParaRPr lang="en-IN" dirty="0"/>
          </a:p>
        </p:txBody>
      </p:sp>
      <p:sp>
        <p:nvSpPr>
          <p:cNvPr id="12" name="TextBox 11"/>
          <p:cNvSpPr txBox="1"/>
          <p:nvPr/>
        </p:nvSpPr>
        <p:spPr>
          <a:xfrm>
            <a:off x="8961647" y="2907867"/>
            <a:ext cx="3503220" cy="369332"/>
          </a:xfrm>
          <a:prstGeom prst="rect">
            <a:avLst/>
          </a:prstGeom>
          <a:noFill/>
        </p:spPr>
        <p:txBody>
          <a:bodyPr wrap="square" rtlCol="0">
            <a:spAutoFit/>
          </a:bodyPr>
          <a:lstStyle/>
          <a:p>
            <a:r>
              <a:rPr lang="en-IN" dirty="0">
                <a:solidFill>
                  <a:srgbClr val="FF0000"/>
                </a:solidFill>
              </a:rPr>
              <a:t>Confusion matrix for Test data</a:t>
            </a:r>
            <a:endParaRPr lang="en-IN" dirty="0">
              <a:solidFill>
                <a:srgbClr val="FF0000"/>
              </a:solidFill>
            </a:endParaRPr>
          </a:p>
        </p:txBody>
      </p:sp>
      <p:sp>
        <p:nvSpPr>
          <p:cNvPr id="3" name="Content Placeholder 2"/>
          <p:cNvSpPr>
            <a:spLocks noGrp="1"/>
          </p:cNvSpPr>
          <p:nvPr>
            <p:ph idx="1"/>
          </p:nvPr>
        </p:nvSpPr>
        <p:spPr>
          <a:xfrm>
            <a:off x="677334" y="1282535"/>
            <a:ext cx="8596668" cy="5260769"/>
          </a:xfrm>
        </p:spPr>
        <p:txBody>
          <a:bodyPr/>
          <a:lstStyle/>
          <a:p>
            <a:r>
              <a:rPr lang="en-IN" dirty="0"/>
              <a:t>Accuracy:97.90</a:t>
            </a:r>
            <a:endParaRPr lang="en-IN" dirty="0"/>
          </a:p>
          <a:p>
            <a:r>
              <a:rPr lang="en-IN" dirty="0"/>
              <a:t>30% of the times low and medium incidents were considered as High(Precision).(225+12)</a:t>
            </a:r>
            <a:endParaRPr lang="en-IN" dirty="0"/>
          </a:p>
          <a:p>
            <a:r>
              <a:rPr lang="en-IN" dirty="0"/>
              <a:t>Only 85% of the times low impact incident is considered as low otherwise </a:t>
            </a:r>
            <a:r>
              <a:rPr lang="en-IN" dirty="0">
                <a:solidFill>
                  <a:schemeClr val="accent1"/>
                </a:solidFill>
              </a:rPr>
              <a:t>15% of time high or medium incident are predicted a low.(110+11)</a:t>
            </a:r>
            <a:endParaRPr lang="en-IN" dirty="0">
              <a:solidFill>
                <a:schemeClr val="accent1"/>
              </a:solidFill>
            </a:endParaRPr>
          </a:p>
          <a:p>
            <a:r>
              <a:rPr lang="en-IN" dirty="0">
                <a:solidFill>
                  <a:schemeClr val="accent1"/>
                </a:solidFill>
              </a:rPr>
              <a:t>24% of high impact incident cases were wrongly predicted as low or medium impact incidents</a:t>
            </a:r>
            <a:r>
              <a:rPr lang="en-IN" dirty="0"/>
              <a:t>.(167+11)</a:t>
            </a:r>
            <a:endParaRPr lang="en-IN" dirty="0"/>
          </a:p>
          <a:p>
            <a:r>
              <a:rPr lang="en-IN" dirty="0"/>
              <a:t>14% of the times low is wrongly predicted as high or medium impact</a:t>
            </a:r>
            <a:endParaRPr lang="en-IN" dirty="0"/>
          </a:p>
          <a:p>
            <a:pPr marL="0" indent="0">
              <a:buNone/>
            </a:pPr>
            <a:r>
              <a:rPr lang="en-IN" dirty="0"/>
              <a:t>      incident.(99+12)</a:t>
            </a:r>
            <a:endParaRPr lang="en-IN" dirty="0"/>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83219" y="3338153"/>
            <a:ext cx="3708781" cy="29625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8561"/>
          </a:xfrm>
        </p:spPr>
        <p:txBody>
          <a:bodyPr/>
          <a:lstStyle/>
          <a:p>
            <a:r>
              <a:rPr lang="en-IN" dirty="0"/>
              <a:t>Under sampling using Clustering centroid</a:t>
            </a:r>
            <a:endParaRPr lang="en-IN" dirty="0"/>
          </a:p>
        </p:txBody>
      </p:sp>
      <p:sp>
        <p:nvSpPr>
          <p:cNvPr id="3" name="Content Placeholder 2"/>
          <p:cNvSpPr>
            <a:spLocks noGrp="1"/>
          </p:cNvSpPr>
          <p:nvPr>
            <p:ph idx="1"/>
          </p:nvPr>
        </p:nvSpPr>
        <p:spPr>
          <a:xfrm>
            <a:off x="677334" y="1318161"/>
            <a:ext cx="8596668" cy="4723201"/>
          </a:xfrm>
        </p:spPr>
        <p:txBody>
          <a:bodyPr/>
          <a:lstStyle/>
          <a:p>
            <a:r>
              <a:rPr lang="en-IN" dirty="0"/>
              <a:t>Random Forest: accuracy:0.06%</a:t>
            </a:r>
            <a:endParaRPr lang="en-IN" dirty="0"/>
          </a:p>
          <a:p>
            <a:r>
              <a:rPr lang="en-IN" dirty="0"/>
              <a:t>Dataset size:1700 with equal number of rows for each incident impact.</a:t>
            </a:r>
            <a:endParaRPr lang="en-IN" dirty="0"/>
          </a:p>
          <a:p>
            <a:r>
              <a:rPr lang="en-IN" dirty="0"/>
              <a:t>Applied under sampling on training data(70k)</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4" name="Table 4"/>
          <p:cNvGraphicFramePr>
            <a:graphicFrameLocks noGrp="1"/>
          </p:cNvGraphicFramePr>
          <p:nvPr/>
        </p:nvGraphicFramePr>
        <p:xfrm>
          <a:off x="772336" y="2687320"/>
          <a:ext cx="6502400" cy="1483360"/>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endParaRPr lang="en-IN"/>
                    </a:p>
                  </a:txBody>
                  <a:tcPr/>
                </a:tc>
                <a:tc>
                  <a:txBody>
                    <a:bodyPr/>
                    <a:lstStyle/>
                    <a:p>
                      <a:r>
                        <a:rPr lang="en-IN" dirty="0"/>
                        <a:t>Precision </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r>
              <a:tr h="370840">
                <a:tc>
                  <a:txBody>
                    <a:bodyPr/>
                    <a:lstStyle/>
                    <a:p>
                      <a:r>
                        <a:rPr lang="en-IN" dirty="0"/>
                        <a:t>High</a:t>
                      </a:r>
                      <a:endParaRPr lang="en-IN" dirty="0"/>
                    </a:p>
                  </a:txBody>
                  <a:tcPr/>
                </a:tc>
                <a:tc>
                  <a:txBody>
                    <a:bodyPr/>
                    <a:lstStyle/>
                    <a:p>
                      <a:r>
                        <a:rPr lang="en-IN" dirty="0"/>
                        <a:t>0.97</a:t>
                      </a:r>
                      <a:endParaRPr lang="en-IN" dirty="0"/>
                    </a:p>
                  </a:txBody>
                  <a:tcPr/>
                </a:tc>
                <a:tc>
                  <a:txBody>
                    <a:bodyPr/>
                    <a:lstStyle/>
                    <a:p>
                      <a:r>
                        <a:rPr lang="en-IN" dirty="0"/>
                        <a:t>0.01</a:t>
                      </a:r>
                      <a:endParaRPr lang="en-IN" dirty="0"/>
                    </a:p>
                  </a:txBody>
                  <a:tcPr/>
                </a:tc>
                <a:tc>
                  <a:txBody>
                    <a:bodyPr/>
                    <a:lstStyle/>
                    <a:p>
                      <a:r>
                        <a:rPr lang="en-IN" dirty="0"/>
                        <a:t>0.02</a:t>
                      </a:r>
                      <a:endParaRPr lang="en-IN" dirty="0"/>
                    </a:p>
                  </a:txBody>
                  <a:tcPr/>
                </a:tc>
              </a:tr>
              <a:tr h="370840">
                <a:tc>
                  <a:txBody>
                    <a:bodyPr/>
                    <a:lstStyle/>
                    <a:p>
                      <a:r>
                        <a:rPr lang="en-IN" dirty="0"/>
                        <a:t>Medium</a:t>
                      </a:r>
                      <a:endParaRPr lang="en-IN" dirty="0"/>
                    </a:p>
                  </a:txBody>
                  <a:tcPr/>
                </a:tc>
                <a:tc>
                  <a:txBody>
                    <a:bodyPr/>
                    <a:lstStyle/>
                    <a:p>
                      <a:r>
                        <a:rPr lang="en-IN" dirty="0"/>
                        <a:t>0.03</a:t>
                      </a:r>
                      <a:endParaRPr lang="en-IN" dirty="0"/>
                    </a:p>
                  </a:txBody>
                  <a:tcPr/>
                </a:tc>
                <a:tc>
                  <a:txBody>
                    <a:bodyPr/>
                    <a:lstStyle/>
                    <a:p>
                      <a:r>
                        <a:rPr lang="en-IN" dirty="0"/>
                        <a:t>0.97</a:t>
                      </a:r>
                      <a:endParaRPr lang="en-IN" dirty="0"/>
                    </a:p>
                  </a:txBody>
                  <a:tcPr/>
                </a:tc>
                <a:tc>
                  <a:txBody>
                    <a:bodyPr/>
                    <a:lstStyle/>
                    <a:p>
                      <a:r>
                        <a:rPr lang="en-IN" dirty="0"/>
                        <a:t>0.06</a:t>
                      </a:r>
                      <a:endParaRPr lang="en-IN" dirty="0"/>
                    </a:p>
                  </a:txBody>
                  <a:tcPr/>
                </a:tc>
              </a:tr>
              <a:tr h="370840">
                <a:tc>
                  <a:txBody>
                    <a:bodyPr/>
                    <a:lstStyle/>
                    <a:p>
                      <a:r>
                        <a:rPr lang="en-IN" dirty="0"/>
                        <a:t>Low</a:t>
                      </a:r>
                      <a:endParaRPr lang="en-IN" dirty="0"/>
                    </a:p>
                  </a:txBody>
                  <a:tcPr/>
                </a:tc>
                <a:tc>
                  <a:txBody>
                    <a:bodyPr/>
                    <a:lstStyle/>
                    <a:p>
                      <a:r>
                        <a:rPr lang="en-IN" dirty="0"/>
                        <a:t>0.11</a:t>
                      </a:r>
                      <a:endParaRPr lang="en-IN" dirty="0"/>
                    </a:p>
                  </a:txBody>
                  <a:tcPr/>
                </a:tc>
                <a:tc>
                  <a:txBody>
                    <a:bodyPr/>
                    <a:lstStyle/>
                    <a:p>
                      <a:r>
                        <a:rPr lang="en-IN" dirty="0"/>
                        <a:t>0.95</a:t>
                      </a:r>
                      <a:endParaRPr lang="en-IN" dirty="0"/>
                    </a:p>
                  </a:txBody>
                  <a:tcPr/>
                </a:tc>
                <a:tc>
                  <a:txBody>
                    <a:bodyPr/>
                    <a:lstStyle/>
                    <a:p>
                      <a:r>
                        <a:rPr lang="en-IN" dirty="0"/>
                        <a:t>0.20</a:t>
                      </a:r>
                      <a:endParaRPr lang="en-IN"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Ensemble Model  using KNN, Decision Tree and Random Forest </a:t>
            </a:r>
            <a:endParaRPr lang="en-IN" dirty="0"/>
          </a:p>
        </p:txBody>
      </p:sp>
      <p:sp>
        <p:nvSpPr>
          <p:cNvPr id="3" name="Content Placeholder 2"/>
          <p:cNvSpPr>
            <a:spLocks noGrp="1"/>
          </p:cNvSpPr>
          <p:nvPr>
            <p:ph idx="1"/>
          </p:nvPr>
        </p:nvSpPr>
        <p:spPr>
          <a:xfrm>
            <a:off x="677334" y="1930400"/>
            <a:ext cx="8596668" cy="4779158"/>
          </a:xfrm>
        </p:spPr>
        <p:txBody>
          <a:bodyPr>
            <a:normAutofit fontScale="92500" lnSpcReduction="20000"/>
          </a:bodyPr>
          <a:lstStyle/>
          <a:p>
            <a:r>
              <a:rPr lang="en-IN" dirty="0"/>
              <a:t>Dataset Used : After applying combination of under sampling and oversampling(Smote Tomek)</a:t>
            </a:r>
            <a:endParaRPr lang="en-IN" dirty="0"/>
          </a:p>
          <a:p>
            <a:r>
              <a:rPr lang="en-IN" dirty="0"/>
              <a:t>Accuracy on 30% train data:97.98  </a:t>
            </a:r>
            <a:r>
              <a:rPr lang="en-IN" dirty="0">
                <a:solidFill>
                  <a:srgbClr val="FF0000"/>
                </a:solidFill>
              </a:rPr>
              <a:t>Submission Score</a:t>
            </a:r>
            <a:r>
              <a:rPr lang="en-IN" dirty="0"/>
              <a:t>:97.208</a:t>
            </a:r>
            <a:endParaRPr lang="en-IN" dirty="0"/>
          </a:p>
          <a:p>
            <a:endParaRPr lang="en-IN" dirty="0"/>
          </a:p>
          <a:p>
            <a:endParaRPr lang="en-IN" dirty="0"/>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25% of the times low and medium incidents were considered as High(Precision).(172+10)</a:t>
            </a:r>
            <a:endParaRPr lang="en-IN" dirty="0"/>
          </a:p>
          <a:p>
            <a:pPr marL="285750" indent="-285750">
              <a:buFont typeface="Arial" panose="020B0604020202020204" pitchFamily="34" charset="0"/>
              <a:buChar char="•"/>
            </a:pPr>
            <a:r>
              <a:rPr lang="en-IN" dirty="0"/>
              <a:t>Only 85% of the times low impact incident is considered as low otherwise </a:t>
            </a:r>
            <a:r>
              <a:rPr lang="en-IN" dirty="0">
                <a:solidFill>
                  <a:schemeClr val="accent1"/>
                </a:solidFill>
              </a:rPr>
              <a:t>15% of time high or medium incident are predicted a low</a:t>
            </a:r>
            <a:r>
              <a:rPr lang="en-IN" dirty="0"/>
              <a:t>.(105+15)</a:t>
            </a:r>
            <a:endParaRPr lang="en-IN" dirty="0"/>
          </a:p>
          <a:p>
            <a:pPr marL="285750" indent="-285750">
              <a:buFont typeface="Arial" panose="020B0604020202020204" pitchFamily="34" charset="0"/>
              <a:buChar char="•"/>
            </a:pPr>
            <a:r>
              <a:rPr lang="en-IN" dirty="0">
                <a:solidFill>
                  <a:schemeClr val="accent1"/>
                </a:solidFill>
              </a:rPr>
              <a:t>25% of high impact incident cases were wrongly predicted as low or medium impact incidents</a:t>
            </a:r>
            <a:r>
              <a:rPr lang="en-IN" dirty="0"/>
              <a:t>.(171+15)</a:t>
            </a:r>
            <a:endParaRPr lang="en-IN" dirty="0"/>
          </a:p>
          <a:p>
            <a:pPr marL="285750" indent="-285750">
              <a:buFont typeface="Arial" panose="020B0604020202020204" pitchFamily="34" charset="0"/>
              <a:buChar char="•"/>
            </a:pPr>
            <a:r>
              <a:rPr lang="en-IN" dirty="0"/>
              <a:t>16% of the times low is wrongly predicted as high or medium impact incident.(127+10).</a:t>
            </a:r>
            <a:endParaRPr lang="en-IN" dirty="0"/>
          </a:p>
        </p:txBody>
      </p:sp>
      <p:graphicFrame>
        <p:nvGraphicFramePr>
          <p:cNvPr id="4" name="Table 4"/>
          <p:cNvGraphicFramePr>
            <a:graphicFrameLocks noGrp="1"/>
          </p:cNvGraphicFramePr>
          <p:nvPr/>
        </p:nvGraphicFramePr>
        <p:xfrm>
          <a:off x="1030295" y="2791624"/>
          <a:ext cx="7374575" cy="1463040"/>
        </p:xfrm>
        <a:graphic>
          <a:graphicData uri="http://schemas.openxmlformats.org/drawingml/2006/table">
            <a:tbl>
              <a:tblPr firstRow="1" bandRow="1">
                <a:tableStyleId>{5C22544A-7EE6-4342-B048-85BDC9FD1C3A}</a:tableStyleId>
              </a:tblPr>
              <a:tblGrid>
                <a:gridCol w="1378400"/>
                <a:gridCol w="1552303"/>
                <a:gridCol w="1552303"/>
                <a:gridCol w="1552303"/>
                <a:gridCol w="1339266"/>
              </a:tblGrid>
              <a:tr h="314466">
                <a:tc>
                  <a:txBody>
                    <a:bodyPr/>
                    <a:lstStyle/>
                    <a:p>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314466">
                <a:tc>
                  <a:txBody>
                    <a:bodyPr/>
                    <a:lstStyle/>
                    <a:p>
                      <a:r>
                        <a:rPr lang="en-IN" dirty="0"/>
                        <a:t>High</a:t>
                      </a:r>
                      <a:endParaRPr lang="en-IN" dirty="0"/>
                    </a:p>
                  </a:txBody>
                  <a:tcPr/>
                </a:tc>
                <a:tc>
                  <a:txBody>
                    <a:bodyPr/>
                    <a:lstStyle/>
                    <a:p>
                      <a:r>
                        <a:rPr lang="en-IN" dirty="0"/>
                        <a:t>.75</a:t>
                      </a:r>
                      <a:endParaRPr lang="en-IN" dirty="0"/>
                    </a:p>
                  </a:txBody>
                  <a:tcPr/>
                </a:tc>
                <a:tc>
                  <a:txBody>
                    <a:bodyPr/>
                    <a:lstStyle/>
                    <a:p>
                      <a:r>
                        <a:rPr lang="en-IN" dirty="0"/>
                        <a:t>.</a:t>
                      </a:r>
                      <a:r>
                        <a:rPr lang="en-IN" dirty="0">
                          <a:solidFill>
                            <a:srgbClr val="FF0000"/>
                          </a:solidFill>
                        </a:rPr>
                        <a:t>75</a:t>
                      </a:r>
                      <a:endParaRPr lang="en-IN" dirty="0">
                        <a:solidFill>
                          <a:srgbClr val="FF0000"/>
                        </a:solidFill>
                      </a:endParaRPr>
                    </a:p>
                  </a:txBody>
                  <a:tcPr/>
                </a:tc>
                <a:tc>
                  <a:txBody>
                    <a:bodyPr/>
                    <a:lstStyle/>
                    <a:p>
                      <a:r>
                        <a:rPr lang="en-IN" dirty="0"/>
                        <a:t>.75</a:t>
                      </a:r>
                      <a:endParaRPr lang="en-IN" dirty="0"/>
                    </a:p>
                  </a:txBody>
                  <a:tcPr/>
                </a:tc>
                <a:tc>
                  <a:txBody>
                    <a:bodyPr/>
                    <a:lstStyle/>
                    <a:p>
                      <a:r>
                        <a:rPr lang="en-IN" dirty="0"/>
                        <a:t>732</a:t>
                      </a:r>
                      <a:endParaRPr lang="en-IN" dirty="0"/>
                    </a:p>
                  </a:txBody>
                  <a:tcPr/>
                </a:tc>
              </a:tr>
              <a:tr h="314466">
                <a:tc>
                  <a:txBody>
                    <a:bodyPr/>
                    <a:lstStyle/>
                    <a:p>
                      <a:r>
                        <a:rPr lang="en-IN" dirty="0"/>
                        <a:t>Medium</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28184</a:t>
                      </a:r>
                      <a:endParaRPr lang="en-IN" dirty="0"/>
                    </a:p>
                  </a:txBody>
                  <a:tcPr/>
                </a:tc>
              </a:tr>
              <a:tr h="314466">
                <a:tc>
                  <a:txBody>
                    <a:bodyPr/>
                    <a:lstStyle/>
                    <a:p>
                      <a:r>
                        <a:rPr lang="en-IN" dirty="0"/>
                        <a:t>Low</a:t>
                      </a:r>
                      <a:endParaRPr lang="en-IN" dirty="0"/>
                    </a:p>
                  </a:txBody>
                  <a:tcPr/>
                </a:tc>
                <a:tc>
                  <a:txBody>
                    <a:bodyPr/>
                    <a:lstStyle/>
                    <a:p>
                      <a:r>
                        <a:rPr lang="en-IN" dirty="0"/>
                        <a:t>.</a:t>
                      </a:r>
                      <a:r>
                        <a:rPr lang="en-IN" dirty="0">
                          <a:solidFill>
                            <a:srgbClr val="FF0000"/>
                          </a:solidFill>
                        </a:rPr>
                        <a:t>85</a:t>
                      </a:r>
                      <a:endParaRPr lang="en-IN" dirty="0">
                        <a:solidFill>
                          <a:srgbClr val="FF0000"/>
                        </a:solidFill>
                      </a:endParaRPr>
                    </a:p>
                  </a:txBody>
                  <a:tcPr/>
                </a:tc>
                <a:tc>
                  <a:txBody>
                    <a:bodyPr/>
                    <a:lstStyle/>
                    <a:p>
                      <a:r>
                        <a:rPr lang="en-IN" dirty="0"/>
                        <a:t>.84</a:t>
                      </a:r>
                      <a:endParaRPr lang="en-IN" dirty="0"/>
                    </a:p>
                  </a:txBody>
                  <a:tcPr/>
                </a:tc>
                <a:tc>
                  <a:txBody>
                    <a:bodyPr/>
                    <a:lstStyle/>
                    <a:p>
                      <a:r>
                        <a:rPr lang="en-IN" dirty="0"/>
                        <a:t>.84</a:t>
                      </a:r>
                      <a:endParaRPr lang="en-IN" dirty="0"/>
                    </a:p>
                  </a:txBody>
                  <a:tcPr/>
                </a:tc>
                <a:tc>
                  <a:txBody>
                    <a:bodyPr/>
                    <a:lstStyle/>
                    <a:p>
                      <a:r>
                        <a:rPr lang="en-IN" dirty="0"/>
                        <a:t>814</a:t>
                      </a:r>
                      <a:endParaRPr lang="en-IN" dirty="0"/>
                    </a:p>
                  </a:txBody>
                  <a:tcPr/>
                </a:tc>
              </a:tr>
            </a:tbl>
          </a:graphicData>
        </a:graphic>
      </p:graphicFrame>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57830" y="2061804"/>
            <a:ext cx="3328158" cy="3328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96" y="342420"/>
            <a:ext cx="9603275" cy="1049235"/>
          </a:xfrm>
        </p:spPr>
        <p:txBody>
          <a:bodyPr>
            <a:normAutofit fontScale="90000"/>
          </a:bodyPr>
          <a:lstStyle/>
          <a:p>
            <a:r>
              <a:rPr lang="en-IN" u="sng" dirty="0">
                <a:solidFill>
                  <a:schemeClr val="bg1">
                    <a:lumMod val="50000"/>
                  </a:schemeClr>
                </a:solidFill>
              </a:rPr>
              <a:t>Business Problem : </a:t>
            </a:r>
            <a:br>
              <a:rPr lang="en-IN" dirty="0"/>
            </a:br>
            <a:endParaRPr lang="en-IN" dirty="0"/>
          </a:p>
        </p:txBody>
      </p:sp>
      <p:sp>
        <p:nvSpPr>
          <p:cNvPr id="3" name="Content Placeholder 2"/>
          <p:cNvSpPr>
            <a:spLocks noGrp="1"/>
          </p:cNvSpPr>
          <p:nvPr>
            <p:ph idx="1"/>
          </p:nvPr>
        </p:nvSpPr>
        <p:spPr>
          <a:xfrm>
            <a:off x="207241" y="1318148"/>
            <a:ext cx="10740421" cy="3450613"/>
          </a:xfrm>
        </p:spPr>
        <p:txBody>
          <a:bodyPr/>
          <a:lstStyle/>
          <a:p>
            <a:r>
              <a:rPr lang="en-IN" dirty="0"/>
              <a:t>To predict the impact of the incident raised by the customer.</a:t>
            </a: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400" u="sng" dirty="0">
                <a:solidFill>
                  <a:schemeClr val="bg1">
                    <a:lumMod val="50000"/>
                  </a:schemeClr>
                </a:solidFill>
              </a:rPr>
              <a:t>OBJECTIVE :</a:t>
            </a:r>
            <a:r>
              <a:rPr lang="en-IN" sz="2400" u="sng" dirty="0"/>
              <a:t> </a:t>
            </a:r>
            <a:r>
              <a:rPr lang="en-IN" u="sng" dirty="0"/>
              <a:t> </a:t>
            </a:r>
            <a:endParaRPr lang="en-IN" u="sng" dirty="0"/>
          </a:p>
          <a:p>
            <a:pPr marL="0" indent="0">
              <a:buNone/>
            </a:pPr>
            <a:r>
              <a:rPr lang="en-IN" dirty="0"/>
              <a:t>The objective of the analysis is to predict an impact on the basis of tickets raised. </a:t>
            </a:r>
            <a:endParaRPr lang="en-IN" dirty="0"/>
          </a:p>
          <a:p>
            <a:pPr marL="0" indent="0">
              <a:buNone/>
            </a:pPr>
            <a:r>
              <a:rPr lang="en-IN"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IN" dirty="0"/>
              <a:t>Under oversampling using Smote Tomek</a:t>
            </a:r>
            <a:endParaRPr lang="en-IN" dirty="0"/>
          </a:p>
        </p:txBody>
      </p:sp>
      <p:sp>
        <p:nvSpPr>
          <p:cNvPr id="3" name="Content Placeholder 2"/>
          <p:cNvSpPr>
            <a:spLocks noGrp="1"/>
          </p:cNvSpPr>
          <p:nvPr>
            <p:ph idx="1"/>
          </p:nvPr>
        </p:nvSpPr>
        <p:spPr>
          <a:xfrm>
            <a:off x="677334" y="1436914"/>
            <a:ext cx="8596668" cy="5284519"/>
          </a:xfrm>
        </p:spPr>
        <p:txBody>
          <a:bodyPr/>
          <a:lstStyle/>
          <a:p>
            <a:r>
              <a:rPr lang="en-IN" dirty="0"/>
              <a:t>Applied this algorithm on training dataset on 70% of training data.</a:t>
            </a:r>
            <a:endParaRPr lang="en-IN" dirty="0"/>
          </a:p>
          <a:p>
            <a:r>
              <a:rPr lang="en-IN" dirty="0"/>
              <a:t>Size of Low and high increased to 65k and number of observation from medium incident were reduced to  65k.</a:t>
            </a:r>
            <a:endParaRPr lang="en-IN" dirty="0"/>
          </a:p>
          <a:p>
            <a:r>
              <a:rPr lang="en-IN" dirty="0"/>
              <a:t>Random forest Accuracy:97.97</a:t>
            </a:r>
            <a:endParaRPr lang="en-IN" dirty="0"/>
          </a:p>
          <a:p>
            <a:endParaRPr lang="en-IN" dirty="0"/>
          </a:p>
          <a:p>
            <a:endParaRPr lang="en-IN" dirty="0"/>
          </a:p>
          <a:p>
            <a:endParaRPr lang="en-IN" dirty="0"/>
          </a:p>
          <a:p>
            <a:endParaRPr lang="en-IN" dirty="0"/>
          </a:p>
          <a:p>
            <a:r>
              <a:rPr lang="en-IN" dirty="0"/>
              <a:t>Decision Tree Accuracy:95</a:t>
            </a:r>
            <a:endParaRPr lang="en-IN" dirty="0"/>
          </a:p>
          <a:p>
            <a:pPr marL="0" indent="0">
              <a:buNone/>
            </a:pPr>
            <a:endParaRPr lang="en-IN" dirty="0"/>
          </a:p>
        </p:txBody>
      </p:sp>
      <p:graphicFrame>
        <p:nvGraphicFramePr>
          <p:cNvPr id="4" name="Table 4"/>
          <p:cNvGraphicFramePr>
            <a:graphicFrameLocks noGrp="1"/>
          </p:cNvGraphicFramePr>
          <p:nvPr/>
        </p:nvGraphicFramePr>
        <p:xfrm>
          <a:off x="1107644" y="2997459"/>
          <a:ext cx="8128000" cy="14833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r>
                        <a:rPr lang="en-IN" dirty="0"/>
                        <a:t>Precision </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370840">
                <a:tc>
                  <a:txBody>
                    <a:bodyPr/>
                    <a:lstStyle/>
                    <a:p>
                      <a:r>
                        <a:rPr lang="en-IN" dirty="0"/>
                        <a:t>High</a:t>
                      </a:r>
                      <a:endParaRPr lang="en-IN" dirty="0"/>
                    </a:p>
                  </a:txBody>
                  <a:tcPr/>
                </a:tc>
                <a:tc>
                  <a:txBody>
                    <a:bodyPr/>
                    <a:lstStyle/>
                    <a:p>
                      <a:r>
                        <a:rPr lang="en-IN" dirty="0"/>
                        <a:t>.67</a:t>
                      </a:r>
                      <a:endParaRPr lang="en-IN" dirty="0"/>
                    </a:p>
                  </a:txBody>
                  <a:tcPr/>
                </a:tc>
                <a:tc>
                  <a:txBody>
                    <a:bodyPr/>
                    <a:lstStyle/>
                    <a:p>
                      <a:r>
                        <a:rPr lang="en-IN" dirty="0"/>
                        <a:t>.78</a:t>
                      </a:r>
                      <a:endParaRPr lang="en-IN" dirty="0"/>
                    </a:p>
                  </a:txBody>
                  <a:tcPr/>
                </a:tc>
                <a:tc>
                  <a:txBody>
                    <a:bodyPr/>
                    <a:lstStyle/>
                    <a:p>
                      <a:r>
                        <a:rPr lang="en-IN" dirty="0"/>
                        <a:t>.72</a:t>
                      </a:r>
                      <a:endParaRPr lang="en-IN" dirty="0"/>
                    </a:p>
                  </a:txBody>
                  <a:tcPr/>
                </a:tc>
                <a:tc>
                  <a:txBody>
                    <a:bodyPr/>
                    <a:lstStyle/>
                    <a:p>
                      <a:r>
                        <a:rPr lang="en-IN" dirty="0"/>
                        <a:t>623</a:t>
                      </a:r>
                      <a:endParaRPr lang="en-IN" dirty="0"/>
                    </a:p>
                  </a:txBody>
                  <a:tcPr/>
                </a:tc>
              </a:tr>
              <a:tr h="370840">
                <a:tc>
                  <a:txBody>
                    <a:bodyPr/>
                    <a:lstStyle/>
                    <a:p>
                      <a:r>
                        <a:rPr lang="en-IN" dirty="0"/>
                        <a:t>Medium</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.99</a:t>
                      </a:r>
                      <a:endParaRPr lang="en-IN" dirty="0"/>
                    </a:p>
                  </a:txBody>
                  <a:tcPr/>
                </a:tc>
                <a:tc>
                  <a:txBody>
                    <a:bodyPr/>
                    <a:lstStyle/>
                    <a:p>
                      <a:r>
                        <a:rPr lang="en-IN" dirty="0"/>
                        <a:t>28325</a:t>
                      </a:r>
                      <a:endParaRPr lang="en-IN" dirty="0"/>
                    </a:p>
                  </a:txBody>
                  <a:tcPr/>
                </a:tc>
              </a:tr>
              <a:tr h="370840">
                <a:tc>
                  <a:txBody>
                    <a:bodyPr/>
                    <a:lstStyle/>
                    <a:p>
                      <a:r>
                        <a:rPr lang="en-IN" dirty="0"/>
                        <a:t>Low</a:t>
                      </a:r>
                      <a:endParaRPr lang="en-IN" dirty="0"/>
                    </a:p>
                  </a:txBody>
                  <a:tcPr/>
                </a:tc>
                <a:tc>
                  <a:txBody>
                    <a:bodyPr/>
                    <a:lstStyle/>
                    <a:p>
                      <a:r>
                        <a:rPr lang="en-IN" dirty="0"/>
                        <a:t>.81</a:t>
                      </a:r>
                      <a:endParaRPr lang="en-IN" dirty="0"/>
                    </a:p>
                  </a:txBody>
                  <a:tcPr/>
                </a:tc>
                <a:tc>
                  <a:txBody>
                    <a:bodyPr/>
                    <a:lstStyle/>
                    <a:p>
                      <a:r>
                        <a:rPr lang="en-IN" dirty="0"/>
                        <a:t>.85</a:t>
                      </a:r>
                      <a:endParaRPr lang="en-IN" dirty="0"/>
                    </a:p>
                  </a:txBody>
                  <a:tcPr/>
                </a:tc>
                <a:tc>
                  <a:txBody>
                    <a:bodyPr/>
                    <a:lstStyle/>
                    <a:p>
                      <a:r>
                        <a:rPr lang="en-IN" dirty="0"/>
                        <a:t>.83</a:t>
                      </a:r>
                      <a:endParaRPr lang="en-IN" dirty="0"/>
                    </a:p>
                  </a:txBody>
                  <a:tcPr/>
                </a:tc>
                <a:tc>
                  <a:txBody>
                    <a:bodyPr/>
                    <a:lstStyle/>
                    <a:p>
                      <a:r>
                        <a:rPr lang="en-IN" dirty="0"/>
                        <a:t>782</a:t>
                      </a:r>
                      <a:endParaRPr lang="en-IN" dirty="0"/>
                    </a:p>
                  </a:txBody>
                  <a:tcPr/>
                </a:tc>
              </a:tr>
            </a:tbl>
          </a:graphicData>
        </a:graphic>
      </p:graphicFrame>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4002" y="1306286"/>
            <a:ext cx="2632362" cy="2632362"/>
          </a:xfrm>
          <a:prstGeom prst="rect">
            <a:avLst/>
          </a:prstGeom>
        </p:spPr>
      </p:pic>
      <p:graphicFrame>
        <p:nvGraphicFramePr>
          <p:cNvPr id="8" name="Table 8"/>
          <p:cNvGraphicFramePr>
            <a:graphicFrameLocks noGrp="1"/>
          </p:cNvGraphicFramePr>
          <p:nvPr/>
        </p:nvGraphicFramePr>
        <p:xfrm>
          <a:off x="1061462" y="4859446"/>
          <a:ext cx="8128000" cy="14833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 Score</a:t>
                      </a:r>
                      <a:endParaRPr lang="en-IN" dirty="0"/>
                    </a:p>
                  </a:txBody>
                  <a:tcPr/>
                </a:tc>
                <a:tc>
                  <a:txBody>
                    <a:bodyPr/>
                    <a:lstStyle/>
                    <a:p>
                      <a:r>
                        <a:rPr lang="en-IN" dirty="0"/>
                        <a:t>Support</a:t>
                      </a:r>
                      <a:endParaRPr lang="en-IN" dirty="0"/>
                    </a:p>
                  </a:txBody>
                  <a:tcPr/>
                </a:tc>
              </a:tr>
              <a:tr h="370840">
                <a:tc>
                  <a:txBody>
                    <a:bodyPr/>
                    <a:lstStyle/>
                    <a:p>
                      <a:r>
                        <a:rPr lang="en-IN" dirty="0"/>
                        <a:t>High</a:t>
                      </a:r>
                      <a:endParaRPr lang="en-IN" dirty="0"/>
                    </a:p>
                  </a:txBody>
                  <a:tcPr/>
                </a:tc>
                <a:tc>
                  <a:txBody>
                    <a:bodyPr/>
                    <a:lstStyle/>
                    <a:p>
                      <a:r>
                        <a:rPr lang="en-IN" dirty="0"/>
                        <a:t>.68</a:t>
                      </a:r>
                      <a:endParaRPr lang="en-IN" dirty="0"/>
                    </a:p>
                  </a:txBody>
                  <a:tcPr/>
                </a:tc>
                <a:tc>
                  <a:txBody>
                    <a:bodyPr/>
                    <a:lstStyle/>
                    <a:p>
                      <a:r>
                        <a:rPr lang="en-IN" dirty="0"/>
                        <a:t>.39</a:t>
                      </a:r>
                      <a:endParaRPr lang="en-IN" dirty="0"/>
                    </a:p>
                  </a:txBody>
                  <a:tcPr/>
                </a:tc>
                <a:tc>
                  <a:txBody>
                    <a:bodyPr/>
                    <a:lstStyle/>
                    <a:p>
                      <a:r>
                        <a:rPr lang="en-IN" dirty="0"/>
                        <a:t>.50</a:t>
                      </a:r>
                      <a:endParaRPr lang="en-IN" dirty="0"/>
                    </a:p>
                  </a:txBody>
                  <a:tcPr/>
                </a:tc>
                <a:tc>
                  <a:txBody>
                    <a:bodyPr/>
                    <a:lstStyle/>
                    <a:p>
                      <a:r>
                        <a:rPr lang="en-IN" dirty="0"/>
                        <a:t>1269</a:t>
                      </a:r>
                      <a:endParaRPr lang="en-IN" dirty="0"/>
                    </a:p>
                  </a:txBody>
                  <a:tcPr/>
                </a:tc>
              </a:tr>
              <a:tr h="370840">
                <a:tc>
                  <a:txBody>
                    <a:bodyPr/>
                    <a:lstStyle/>
                    <a:p>
                      <a:r>
                        <a:rPr lang="en-IN" dirty="0"/>
                        <a:t>Medium</a:t>
                      </a:r>
                      <a:endParaRPr lang="en-IN" dirty="0"/>
                    </a:p>
                  </a:txBody>
                  <a:tcPr/>
                </a:tc>
                <a:tc>
                  <a:txBody>
                    <a:bodyPr/>
                    <a:lstStyle/>
                    <a:p>
                      <a:r>
                        <a:rPr lang="en-IN" dirty="0"/>
                        <a:t>.96</a:t>
                      </a:r>
                      <a:endParaRPr lang="en-IN" dirty="0"/>
                    </a:p>
                  </a:txBody>
                  <a:tcPr/>
                </a:tc>
                <a:tc>
                  <a:txBody>
                    <a:bodyPr/>
                    <a:lstStyle/>
                    <a:p>
                      <a:r>
                        <a:rPr lang="en-IN" dirty="0"/>
                        <a:t>.99</a:t>
                      </a:r>
                      <a:endParaRPr lang="en-IN" dirty="0"/>
                    </a:p>
                  </a:txBody>
                  <a:tcPr/>
                </a:tc>
                <a:tc>
                  <a:txBody>
                    <a:bodyPr/>
                    <a:lstStyle/>
                    <a:p>
                      <a:r>
                        <a:rPr lang="en-IN" dirty="0"/>
                        <a:t>.97</a:t>
                      </a:r>
                      <a:endParaRPr lang="en-IN" dirty="0"/>
                    </a:p>
                  </a:txBody>
                  <a:tcPr/>
                </a:tc>
                <a:tc>
                  <a:txBody>
                    <a:bodyPr/>
                    <a:lstStyle/>
                    <a:p>
                      <a:r>
                        <a:rPr lang="en-IN" dirty="0"/>
                        <a:t>27314</a:t>
                      </a:r>
                      <a:endParaRPr lang="en-IN" dirty="0"/>
                    </a:p>
                  </a:txBody>
                  <a:tcPr/>
                </a:tc>
              </a:tr>
              <a:tr h="370840">
                <a:tc>
                  <a:txBody>
                    <a:bodyPr/>
                    <a:lstStyle/>
                    <a:p>
                      <a:r>
                        <a:rPr lang="en-IN" dirty="0"/>
                        <a:t>Low</a:t>
                      </a:r>
                      <a:endParaRPr lang="en-IN" dirty="0"/>
                    </a:p>
                  </a:txBody>
                  <a:tcPr/>
                </a:tc>
                <a:tc>
                  <a:txBody>
                    <a:bodyPr/>
                    <a:lstStyle/>
                    <a:p>
                      <a:r>
                        <a:rPr lang="en-IN" dirty="0"/>
                        <a:t>.83</a:t>
                      </a:r>
                      <a:endParaRPr lang="en-IN" dirty="0"/>
                    </a:p>
                  </a:txBody>
                  <a:tcPr/>
                </a:tc>
                <a:tc>
                  <a:txBody>
                    <a:bodyPr/>
                    <a:lstStyle/>
                    <a:p>
                      <a:r>
                        <a:rPr lang="en-IN" dirty="0"/>
                        <a:t>.59</a:t>
                      </a:r>
                      <a:endParaRPr lang="en-IN" dirty="0"/>
                    </a:p>
                  </a:txBody>
                  <a:tcPr/>
                </a:tc>
                <a:tc>
                  <a:txBody>
                    <a:bodyPr/>
                    <a:lstStyle/>
                    <a:p>
                      <a:r>
                        <a:rPr lang="en-IN" dirty="0"/>
                        <a:t>.69</a:t>
                      </a:r>
                      <a:endParaRPr lang="en-IN" dirty="0"/>
                    </a:p>
                  </a:txBody>
                  <a:tcPr/>
                </a:tc>
                <a:tc>
                  <a:txBody>
                    <a:bodyPr/>
                    <a:lstStyle/>
                    <a:p>
                      <a:r>
                        <a:rPr lang="en-IN" dirty="0"/>
                        <a:t>1147</a:t>
                      </a:r>
                      <a:endParaRPr lang="en-IN" dirty="0"/>
                    </a:p>
                  </a:txBody>
                  <a:tcPr/>
                </a:tc>
              </a:tr>
            </a:tbl>
          </a:graphicData>
        </a:graphic>
      </p:graphicFrame>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644" y="4400130"/>
            <a:ext cx="2632362" cy="26323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using Flask</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6269" y="1930400"/>
            <a:ext cx="4482625" cy="3881437"/>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822" y="1930400"/>
            <a:ext cx="4482625" cy="41285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9195"/>
          </a:xfrm>
        </p:spPr>
        <p:txBody>
          <a:bodyPr/>
          <a:lstStyle/>
          <a:p>
            <a:r>
              <a:rPr lang="en-IN" dirty="0"/>
              <a:t>Brief Overview </a:t>
            </a:r>
            <a:endParaRPr lang="en-IN" dirty="0"/>
          </a:p>
        </p:txBody>
      </p:sp>
      <p:sp>
        <p:nvSpPr>
          <p:cNvPr id="3" name="Content Placeholder 2"/>
          <p:cNvSpPr>
            <a:spLocks noGrp="1"/>
          </p:cNvSpPr>
          <p:nvPr>
            <p:ph idx="1"/>
          </p:nvPr>
        </p:nvSpPr>
        <p:spPr>
          <a:xfrm>
            <a:off x="677334" y="1258784"/>
            <a:ext cx="8596668" cy="5438899"/>
          </a:xfrm>
        </p:spPr>
        <p:txBody>
          <a:bodyPr>
            <a:normAutofit lnSpcReduction="10000"/>
          </a:bodyPr>
          <a:lstStyle/>
          <a:p>
            <a:pPr marL="0" indent="0">
              <a:buNone/>
            </a:pPr>
            <a:r>
              <a:rPr lang="en-US" dirty="0"/>
              <a:t>Step 1: Research work to get acquainted with ServiceNow software and its operational working</a:t>
            </a:r>
            <a:endParaRPr lang="en-US" dirty="0"/>
          </a:p>
          <a:p>
            <a:pPr marL="0" indent="0">
              <a:buNone/>
            </a:pPr>
            <a:r>
              <a:rPr lang="en-US" dirty="0"/>
              <a:t>Step 2: EDA Phase using univariate, bivariate analysis using pandas, seaborn and matplotlib. For multivariate analysis are being done in Tableau.</a:t>
            </a:r>
            <a:endParaRPr lang="en-US" dirty="0"/>
          </a:p>
          <a:p>
            <a:pPr marL="0" indent="0">
              <a:buNone/>
            </a:pPr>
            <a:r>
              <a:rPr lang="en-US" dirty="0"/>
              <a:t>Step 3: Feature selection using EDA and extra tree classifier technique.</a:t>
            </a:r>
            <a:endParaRPr lang="en-US" dirty="0"/>
          </a:p>
          <a:p>
            <a:pPr marL="0" indent="0">
              <a:buNone/>
            </a:pPr>
            <a:r>
              <a:rPr lang="en-US" dirty="0"/>
              <a:t>Step 4: Missing values are dealt using classification algorithms(KNN, RF)</a:t>
            </a:r>
            <a:endParaRPr lang="en-US" dirty="0"/>
          </a:p>
          <a:p>
            <a:pPr marL="0" indent="0">
              <a:buNone/>
            </a:pPr>
            <a:r>
              <a:rPr lang="en-US" dirty="0"/>
              <a:t>Step 5: Implemented various classification on training sets with 70:30 partitioning.</a:t>
            </a:r>
            <a:endParaRPr lang="en-US" dirty="0"/>
          </a:p>
          <a:p>
            <a:pPr marL="0" indent="0">
              <a:buNone/>
            </a:pPr>
            <a:r>
              <a:rPr lang="en-US" dirty="0"/>
              <a:t>Step 6: Applied grid search with cross validation technique to train model better and get best parameters.</a:t>
            </a:r>
            <a:endParaRPr lang="en-US" dirty="0"/>
          </a:p>
          <a:p>
            <a:pPr marL="0" indent="0">
              <a:buNone/>
            </a:pPr>
            <a:r>
              <a:rPr lang="en-US" dirty="0"/>
              <a:t>Step 7: In order to cover all aspects of different algorithms as well as to improve recall, precision for three categories of target variables, ensemble method is applied using KNN, Decision Tree and random forest.</a:t>
            </a:r>
            <a:endParaRPr lang="en-US" dirty="0"/>
          </a:p>
          <a:p>
            <a:pPr marL="0" indent="0">
              <a:buNone/>
            </a:pPr>
            <a:r>
              <a:rPr lang="en-US" dirty="0"/>
              <a:t>Step 8:Balanced the dataset using Smote Tomek and followed the above steps to get balanced results.</a:t>
            </a:r>
            <a:endParaRPr lang="en-US" dirty="0"/>
          </a:p>
          <a:p>
            <a:pPr marL="0" indent="0">
              <a:buNone/>
            </a:pPr>
            <a:r>
              <a:rPr lang="en-US" dirty="0"/>
              <a:t>Step 9: Deployed final model using flask, where concerned person can upload file and view results in html and can download as well.</a:t>
            </a: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lstStyle/>
          <a:p>
            <a:r>
              <a:rPr lang="en-IN" dirty="0"/>
              <a:t>Challenges faced</a:t>
            </a:r>
            <a:endParaRPr lang="en-IN" dirty="0"/>
          </a:p>
        </p:txBody>
      </p:sp>
      <p:sp>
        <p:nvSpPr>
          <p:cNvPr id="3" name="Content Placeholder 2"/>
          <p:cNvSpPr>
            <a:spLocks noGrp="1"/>
          </p:cNvSpPr>
          <p:nvPr>
            <p:ph idx="1"/>
          </p:nvPr>
        </p:nvSpPr>
        <p:spPr>
          <a:xfrm>
            <a:off x="677334" y="1377539"/>
            <a:ext cx="8596668" cy="4663824"/>
          </a:xfrm>
        </p:spPr>
        <p:txBody>
          <a:bodyPr/>
          <a:lstStyle/>
          <a:p>
            <a:r>
              <a:rPr lang="en-IN" dirty="0"/>
              <a:t>Data pre-processing took much of the time as there were large set of missing values in different categories.</a:t>
            </a:r>
            <a:endParaRPr lang="en-IN" dirty="0"/>
          </a:p>
          <a:p>
            <a:r>
              <a:rPr lang="en-IN" dirty="0"/>
              <a:t>Choosing encoding techniques as there were large number unique values for categorical variables.</a:t>
            </a:r>
            <a:endParaRPr lang="en-IN" dirty="0"/>
          </a:p>
          <a:p>
            <a:r>
              <a:rPr lang="en-IN" dirty="0"/>
              <a:t>Faced difficulty while uploading and downloading the test file during deployment time.</a:t>
            </a:r>
            <a:endParaRPr lang="en-IN" dirty="0"/>
          </a:p>
          <a:p>
            <a:pPr marL="0" indent="0">
              <a:buNone/>
            </a:pP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90" y="2904382"/>
            <a:ext cx="9603275" cy="1049235"/>
          </a:xfrm>
        </p:spPr>
        <p:txBody>
          <a:bodyPr>
            <a:normAutofit/>
          </a:bodyPr>
          <a:lstStyle/>
          <a:p>
            <a:r>
              <a:rPr lang="en-IN" dirty="0">
                <a:solidFill>
                  <a:schemeClr val="bg1">
                    <a:lumMod val="50000"/>
                  </a:schemeClr>
                </a:solidFill>
              </a:rPr>
              <a:t>EXPLORATORY  Data  Analysis (EDA)</a:t>
            </a:r>
            <a:endParaRPr lang="en-IN" dirty="0">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50" y="292002"/>
            <a:ext cx="9603275" cy="1049235"/>
          </a:xfrm>
        </p:spPr>
        <p:txBody>
          <a:bodyPr/>
          <a:lstStyle/>
          <a:p>
            <a:r>
              <a:rPr lang="en-IN" u="sng" dirty="0">
                <a:solidFill>
                  <a:schemeClr val="bg1">
                    <a:lumMod val="50000"/>
                  </a:schemeClr>
                </a:solidFill>
              </a:rPr>
              <a:t>Data set details</a:t>
            </a:r>
            <a:endParaRPr lang="en-IN" u="sng" dirty="0">
              <a:solidFill>
                <a:schemeClr val="bg1">
                  <a:lumMod val="50000"/>
                </a:schemeClr>
              </a:solidFill>
            </a:endParaRPr>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22826" t="27082" r="17396" b="31179"/>
          <a:stretch>
            <a:fillRect/>
          </a:stretch>
        </p:blipFill>
        <p:spPr>
          <a:xfrm>
            <a:off x="386350" y="1448858"/>
            <a:ext cx="11665667" cy="458193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827850"/>
            <a:ext cx="7213380" cy="72218"/>
          </a:xfrm>
        </p:spPr>
        <p:txBody>
          <a:bodyPr>
            <a:normAutofit fontScale="90000"/>
          </a:bodyPr>
          <a:lstStyle/>
          <a:p>
            <a:r>
              <a:rPr lang="en-IN" u="sng" dirty="0">
                <a:solidFill>
                  <a:schemeClr val="bg1">
                    <a:lumMod val="50000"/>
                  </a:schemeClr>
                </a:solidFill>
              </a:rPr>
              <a:t>Impact on ID</a:t>
            </a:r>
            <a:endParaRPr lang="en-IN" u="sng" dirty="0">
              <a:solidFill>
                <a:schemeClr val="bg1">
                  <a:lumMod val="50000"/>
                </a:schemeClr>
              </a:solidFill>
            </a:endParaRPr>
          </a:p>
        </p:txBody>
      </p:sp>
      <p:sp>
        <p:nvSpPr>
          <p:cNvPr id="6" name="Text Placeholder 5"/>
          <p:cNvSpPr>
            <a:spLocks noGrp="1"/>
          </p:cNvSpPr>
          <p:nvPr>
            <p:ph type="body" idx="1"/>
          </p:nvPr>
        </p:nvSpPr>
        <p:spPr>
          <a:xfrm>
            <a:off x="148966" y="3154292"/>
            <a:ext cx="8630446" cy="4042163"/>
          </a:xfrm>
        </p:spPr>
        <p:txBody>
          <a:bodyPr/>
          <a:lstStyle/>
          <a:p>
            <a:endParaRPr lang="en-IN" dirty="0"/>
          </a:p>
          <a:p>
            <a:pPr marL="342900" indent="-342900">
              <a:buFont typeface="Wingdings" panose="05000000000000000000" pitchFamily="2" charset="2"/>
              <a:buChar char="v"/>
            </a:pPr>
            <a:endParaRPr lang="en-IN" dirty="0"/>
          </a:p>
          <a:p>
            <a:endParaRPr lang="en-IN" dirty="0"/>
          </a:p>
        </p:txBody>
      </p:sp>
      <p:pic>
        <p:nvPicPr>
          <p:cNvPr id="4" name="Content Placeholder 8" descr="A screenshot of a computer&#10;&#10;Description automatically generated"/>
          <p:cNvPicPr>
            <a:picLocks noGrp="1" noChangeAspect="1"/>
          </p:cNvPicPr>
          <p:nvPr>
            <p:ph idx="4294967295"/>
          </p:nvPr>
        </p:nvPicPr>
        <p:blipFill rotWithShape="1">
          <a:blip r:embed="rId1">
            <a:extLst>
              <a:ext uri="{28A0092B-C50C-407E-A947-70E740481C1C}">
                <a14:useLocalDpi xmlns:a14="http://schemas.microsoft.com/office/drawing/2010/main" val="0"/>
              </a:ext>
            </a:extLst>
          </a:blip>
          <a:srcRect l="12569" t="82565" r="56622" b="6034"/>
          <a:stretch>
            <a:fillRect/>
          </a:stretch>
        </p:blipFill>
        <p:spPr>
          <a:xfrm>
            <a:off x="0" y="1308100"/>
            <a:ext cx="4284663" cy="103505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417" y="678820"/>
            <a:ext cx="7361583" cy="6109603"/>
          </a:xfrm>
          <a:prstGeom prst="rect">
            <a:avLst/>
          </a:prstGeom>
        </p:spPr>
      </p:pic>
      <p:sp>
        <p:nvSpPr>
          <p:cNvPr id="7" name="TextBox 6"/>
          <p:cNvSpPr txBox="1"/>
          <p:nvPr/>
        </p:nvSpPr>
        <p:spPr>
          <a:xfrm>
            <a:off x="367990" y="3429000"/>
            <a:ext cx="3916673" cy="646331"/>
          </a:xfrm>
          <a:prstGeom prst="rect">
            <a:avLst/>
          </a:prstGeom>
          <a:noFill/>
        </p:spPr>
        <p:txBody>
          <a:bodyPr wrap="square" rtlCol="0">
            <a:spAutoFit/>
          </a:bodyPr>
          <a:lstStyle/>
          <a:p>
            <a:r>
              <a:rPr lang="en-IN" dirty="0"/>
              <a:t>Top 10 ID’s which occurred maximum time.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 y="0"/>
            <a:ext cx="9816548" cy="1046232"/>
          </a:xfrm>
        </p:spPr>
        <p:txBody>
          <a:bodyPr/>
          <a:lstStyle/>
          <a:p>
            <a:r>
              <a:rPr lang="en-IN" u="sng" dirty="0">
                <a:solidFill>
                  <a:schemeClr val="bg1">
                    <a:lumMod val="50000"/>
                  </a:schemeClr>
                </a:solidFill>
              </a:rPr>
              <a:t>Impact on ID_caller </a:t>
            </a:r>
            <a:endParaRPr lang="en-IN" u="sng" dirty="0">
              <a:solidFill>
                <a:schemeClr val="bg1">
                  <a:lumMod val="50000"/>
                </a:schemeClr>
              </a:solidFill>
            </a:endParaRPr>
          </a:p>
        </p:txBody>
      </p:sp>
      <p:pic>
        <p:nvPicPr>
          <p:cNvPr id="5" name="Content Placeholder 4" descr="A screenshot of a computer&#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1688" t="17510" r="56497" b="69537"/>
          <a:stretch>
            <a:fillRect/>
          </a:stretch>
        </p:blipFill>
        <p:spPr>
          <a:xfrm>
            <a:off x="72887" y="1046232"/>
            <a:ext cx="4310270" cy="1138137"/>
          </a:xfr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243" y="1046232"/>
            <a:ext cx="7659757" cy="5811768"/>
          </a:xfrm>
          <a:prstGeom prst="rect">
            <a:avLst/>
          </a:prstGeom>
        </p:spPr>
      </p:pic>
      <p:sp>
        <p:nvSpPr>
          <p:cNvPr id="6" name="Text Placeholder 5"/>
          <p:cNvSpPr txBox="1"/>
          <p:nvPr/>
        </p:nvSpPr>
        <p:spPr>
          <a:xfrm>
            <a:off x="72887" y="2184370"/>
            <a:ext cx="7490791" cy="4336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Incidents registered by caller having </a:t>
            </a:r>
            <a:endParaRPr lang="en-IN" dirty="0"/>
          </a:p>
          <a:p>
            <a:pPr marL="0" indent="0">
              <a:buNone/>
            </a:pPr>
            <a:r>
              <a:rPr lang="en-IN" dirty="0"/>
              <a:t>     </a:t>
            </a:r>
            <a:r>
              <a:rPr lang="en-IN" dirty="0" err="1"/>
              <a:t>caller_ID</a:t>
            </a:r>
            <a:r>
              <a:rPr lang="en-IN" dirty="0"/>
              <a:t> of 1904 is having highest no of </a:t>
            </a:r>
            <a:endParaRPr lang="en-IN" dirty="0"/>
          </a:p>
          <a:p>
            <a:pPr marL="0" indent="0">
              <a:buNone/>
            </a:pPr>
            <a:r>
              <a:rPr lang="en-IN" dirty="0"/>
              <a:t>     incidents as compared to the other </a:t>
            </a:r>
            <a:endParaRPr lang="en-IN" dirty="0"/>
          </a:p>
          <a:p>
            <a:pPr marL="0" indent="0">
              <a:buNone/>
            </a:pPr>
            <a:r>
              <a:rPr lang="en-IN" dirty="0"/>
              <a:t>     callers.</a:t>
            </a:r>
            <a:endParaRPr lang="en-IN" dirty="0"/>
          </a:p>
          <a:p>
            <a:endParaRPr lang="en-IN" dirty="0"/>
          </a:p>
          <a:p>
            <a:pPr>
              <a:buFont typeface="Wingdings" panose="05000000000000000000" pitchFamily="2" charset="2"/>
              <a:buChar char="v"/>
            </a:pP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426148" cy="894522"/>
          </a:xfrm>
        </p:spPr>
        <p:txBody>
          <a:bodyPr/>
          <a:lstStyle/>
          <a:p>
            <a:r>
              <a:rPr lang="en-IN" u="sng" dirty="0">
                <a:solidFill>
                  <a:schemeClr val="bg1">
                    <a:lumMod val="50000"/>
                  </a:schemeClr>
                </a:solidFill>
              </a:rPr>
              <a:t>Impact on ID_status </a:t>
            </a:r>
            <a:endParaRPr lang="en-IN" u="sng" dirty="0">
              <a:solidFill>
                <a:schemeClr val="bg1">
                  <a:lumMod val="50000"/>
                </a:schemeClr>
              </a:solidFill>
            </a:endParaRPr>
          </a:p>
        </p:txBody>
      </p:sp>
      <p:pic>
        <p:nvPicPr>
          <p:cNvPr id="4" name="Content Placeholder 8" descr="A screenshot of a computer&#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1436" t="39419" r="56372" b="47838"/>
          <a:stretch>
            <a:fillRect/>
          </a:stretch>
        </p:blipFill>
        <p:spPr>
          <a:xfrm>
            <a:off x="0" y="894523"/>
            <a:ext cx="5635899" cy="1254869"/>
          </a:xfrm>
        </p:spPr>
      </p:pic>
      <p:pic>
        <p:nvPicPr>
          <p:cNvPr id="5" name="Picture 4"/>
          <p:cNvPicPr>
            <a:picLocks noChangeAspect="1"/>
          </p:cNvPicPr>
          <p:nvPr/>
        </p:nvPicPr>
        <p:blipFill>
          <a:blip r:embed="rId2"/>
          <a:stretch>
            <a:fillRect/>
          </a:stretch>
        </p:blipFill>
        <p:spPr>
          <a:xfrm>
            <a:off x="5555974" y="447261"/>
            <a:ext cx="6402250" cy="6211956"/>
          </a:xfrm>
          <a:prstGeom prst="rect">
            <a:avLst/>
          </a:prstGeom>
        </p:spPr>
      </p:pic>
      <p:sp>
        <p:nvSpPr>
          <p:cNvPr id="8" name="Text Placeholder 5"/>
          <p:cNvSpPr txBox="1"/>
          <p:nvPr/>
        </p:nvSpPr>
        <p:spPr>
          <a:xfrm>
            <a:off x="233776" y="2596652"/>
            <a:ext cx="8630446" cy="4042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Active status is having highest medium </a:t>
            </a:r>
            <a:endParaRPr lang="en-IN" dirty="0"/>
          </a:p>
          <a:p>
            <a:pPr marL="0" indent="0">
              <a:buNone/>
            </a:pPr>
            <a:r>
              <a:rPr lang="en-IN" dirty="0"/>
              <a:t>    impact. </a:t>
            </a:r>
            <a:endParaRPr lang="en-IN" dirty="0"/>
          </a:p>
          <a:p>
            <a:endParaRPr lang="en-IN" dirty="0"/>
          </a:p>
          <a:p>
            <a:pPr>
              <a:buFont typeface="Wingdings" panose="05000000000000000000" pitchFamily="2" charset="2"/>
              <a:buChar char="v"/>
            </a:pP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31" y="265735"/>
            <a:ext cx="9269896" cy="589032"/>
          </a:xfrm>
        </p:spPr>
        <p:txBody>
          <a:bodyPr>
            <a:normAutofit fontScale="90000"/>
          </a:bodyPr>
          <a:lstStyle/>
          <a:p>
            <a:r>
              <a:rPr lang="en-IN" u="sng" dirty="0">
                <a:solidFill>
                  <a:schemeClr val="bg1">
                    <a:lumMod val="50000"/>
                  </a:schemeClr>
                </a:solidFill>
              </a:rPr>
              <a:t>Impact on </a:t>
            </a:r>
            <a:r>
              <a:rPr lang="en-IN" u="sng" dirty="0" err="1">
                <a:solidFill>
                  <a:schemeClr val="bg1">
                    <a:lumMod val="50000"/>
                  </a:schemeClr>
                </a:solidFill>
              </a:rPr>
              <a:t>Opened_by</a:t>
            </a:r>
            <a:endParaRPr lang="en-IN" u="sng" dirty="0">
              <a:solidFill>
                <a:schemeClr val="bg1">
                  <a:lumMod val="50000"/>
                </a:schemeClr>
              </a:solidFill>
            </a:endParaRPr>
          </a:p>
        </p:txBody>
      </p:sp>
      <p:pic>
        <p:nvPicPr>
          <p:cNvPr id="5" name="Content Placeholder 4" descr="A screenshot of a computer&#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2317" t="32489" r="55868" b="53427"/>
          <a:stretch>
            <a:fillRect/>
          </a:stretch>
        </p:blipFill>
        <p:spPr>
          <a:xfrm>
            <a:off x="192157" y="987715"/>
            <a:ext cx="4854516" cy="1208831"/>
          </a:xfr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506" y="1291472"/>
            <a:ext cx="7381494" cy="5596344"/>
          </a:xfrm>
          <a:prstGeom prst="rect">
            <a:avLst/>
          </a:prstGeom>
        </p:spPr>
      </p:pic>
      <p:sp>
        <p:nvSpPr>
          <p:cNvPr id="6" name="Text Placeholder 5"/>
          <p:cNvSpPr txBox="1"/>
          <p:nvPr/>
        </p:nvSpPr>
        <p:spPr>
          <a:xfrm>
            <a:off x="-41397" y="2299678"/>
            <a:ext cx="8630446" cy="4042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dirty="0"/>
              <a:t>Incidents registered by Group 17 are highest </a:t>
            </a:r>
            <a:endParaRPr lang="en-IN" dirty="0"/>
          </a:p>
          <a:p>
            <a:pPr marL="0" indent="0">
              <a:buNone/>
            </a:pPr>
            <a:r>
              <a:rPr lang="en-IN" dirty="0"/>
              <a:t>in total and also maximum in which has either</a:t>
            </a:r>
            <a:endParaRPr lang="en-IN" dirty="0"/>
          </a:p>
          <a:p>
            <a:pPr marL="0" indent="0">
              <a:buNone/>
            </a:pPr>
            <a:r>
              <a:rPr lang="en-IN" dirty="0"/>
              <a:t>medium or high impact.</a:t>
            </a:r>
            <a:endParaRPr lang="en-IN" dirty="0"/>
          </a:p>
          <a:p>
            <a:pPr marL="0" indent="0">
              <a:buNone/>
            </a:pPr>
            <a:r>
              <a:rPr lang="en-IN" dirty="0"/>
              <a:t>Group 17 opened maximum number of cases </a:t>
            </a:r>
            <a:endParaRPr lang="en-IN" dirty="0"/>
          </a:p>
          <a:p>
            <a:pPr marL="0" indent="0">
              <a:buNone/>
            </a:pPr>
            <a:r>
              <a:rPr lang="en-IN" dirty="0"/>
              <a:t>Of location 204.</a:t>
            </a:r>
            <a:endParaRPr lang="en-IN" dirty="0"/>
          </a:p>
          <a:p>
            <a:pPr marL="0" indent="0">
              <a:buNone/>
            </a:pPr>
            <a:endParaRPr lang="en-IN" dirty="0"/>
          </a:p>
          <a:p>
            <a:pPr>
              <a:buFont typeface="Wingdings" panose="05000000000000000000" pitchFamily="2" charset="2"/>
              <a:buChar char="v"/>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831"/>
            <a:ext cx="9697278" cy="1018098"/>
          </a:xfrm>
        </p:spPr>
        <p:txBody>
          <a:bodyPr/>
          <a:lstStyle/>
          <a:p>
            <a:r>
              <a:rPr lang="en-IN" u="sng" dirty="0">
                <a:solidFill>
                  <a:schemeClr val="bg1">
                    <a:lumMod val="50000"/>
                  </a:schemeClr>
                </a:solidFill>
              </a:rPr>
              <a:t>Impact on Location</a:t>
            </a:r>
            <a:endParaRPr lang="en-IN" u="sng" dirty="0">
              <a:solidFill>
                <a:schemeClr val="bg1">
                  <a:lumMod val="50000"/>
                </a:schemeClr>
              </a:solidFill>
            </a:endParaRPr>
          </a:p>
        </p:txBody>
      </p:sp>
      <p:pic>
        <p:nvPicPr>
          <p:cNvPr id="4" name="Content Placeholder 8" descr="A screenshot of a computer&#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l="12508" t="80447" r="57271" b="7854"/>
          <a:stretch>
            <a:fillRect/>
          </a:stretch>
        </p:blipFill>
        <p:spPr>
          <a:xfrm>
            <a:off x="172949" y="1000470"/>
            <a:ext cx="4349356" cy="94704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305" y="868438"/>
            <a:ext cx="7669695" cy="5989562"/>
          </a:xfrm>
          <a:prstGeom prst="rect">
            <a:avLst/>
          </a:prstGeom>
        </p:spPr>
      </p:pic>
      <p:sp>
        <p:nvSpPr>
          <p:cNvPr id="7" name="Text Placeholder 5"/>
          <p:cNvSpPr txBox="1"/>
          <p:nvPr/>
        </p:nvSpPr>
        <p:spPr>
          <a:xfrm>
            <a:off x="-41397" y="2299678"/>
            <a:ext cx="8630446" cy="4042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dirty="0"/>
          </a:p>
          <a:p>
            <a:pPr>
              <a:buFont typeface="Wingdings" panose="05000000000000000000" pitchFamily="2" charset="2"/>
              <a:buChar char="v"/>
            </a:pPr>
            <a:endParaRPr lang="en-IN" dirty="0"/>
          </a:p>
          <a:p>
            <a:endParaRPr lang="en-IN" dirty="0"/>
          </a:p>
        </p:txBody>
      </p:sp>
      <p:sp>
        <p:nvSpPr>
          <p:cNvPr id="3" name="TextBox 2"/>
          <p:cNvSpPr txBox="1"/>
          <p:nvPr/>
        </p:nvSpPr>
        <p:spPr>
          <a:xfrm>
            <a:off x="415636" y="2826327"/>
            <a:ext cx="4106669" cy="923330"/>
          </a:xfrm>
          <a:prstGeom prst="rect">
            <a:avLst/>
          </a:prstGeom>
          <a:noFill/>
        </p:spPr>
        <p:txBody>
          <a:bodyPr wrap="square" rtlCol="0">
            <a:spAutoFit/>
          </a:bodyPr>
          <a:lstStyle/>
          <a:p>
            <a:r>
              <a:rPr lang="en-IN" dirty="0"/>
              <a:t>In all incidents, location 204 faced highest number of cases and those cases are being opened by group 17.</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6353</Words>
  <Application>WPS Presentation</Application>
  <PresentationFormat>Widescreen</PresentationFormat>
  <Paragraphs>470</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Wingdings 3</vt:lpstr>
      <vt:lpstr>Arial</vt:lpstr>
      <vt:lpstr>Trebuchet MS</vt:lpstr>
      <vt:lpstr>Microsoft YaHei</vt:lpstr>
      <vt:lpstr>Arial Unicode MS</vt:lpstr>
      <vt:lpstr>Calibri</vt:lpstr>
      <vt:lpstr>Facet</vt:lpstr>
      <vt:lpstr>Incident Impact Prediction</vt:lpstr>
      <vt:lpstr>Business Problem :  </vt:lpstr>
      <vt:lpstr>EXPLORATORY  Data  Analysis (EDA)</vt:lpstr>
      <vt:lpstr>Data set details</vt:lpstr>
      <vt:lpstr>Impact on ID</vt:lpstr>
      <vt:lpstr>Impact on ID_caller </vt:lpstr>
      <vt:lpstr>Impact on ID_status </vt:lpstr>
      <vt:lpstr>Impact on Opened_by</vt:lpstr>
      <vt:lpstr>Impact on Location</vt:lpstr>
      <vt:lpstr>Impact on Doc_knowledge </vt:lpstr>
      <vt:lpstr>CATEGORICAL CORRELATION MATRIX(HEATMAP)</vt:lpstr>
      <vt:lpstr>KNN Imputation</vt:lpstr>
      <vt:lpstr>Imputated Data</vt:lpstr>
      <vt:lpstr>Features for consideration </vt:lpstr>
      <vt:lpstr>Using K Nearest Neighbors</vt:lpstr>
      <vt:lpstr>Using Random Forest Classifier</vt:lpstr>
      <vt:lpstr>Using Decision Tree</vt:lpstr>
      <vt:lpstr>Under sampling using Clustering centroid</vt:lpstr>
      <vt:lpstr>Ensemble Model  using KNN, Decision Tree and Random Forest </vt:lpstr>
      <vt:lpstr>Under oversampling using Smote Tomek</vt:lpstr>
      <vt:lpstr>Deployment using Flask</vt:lpstr>
      <vt:lpstr>Brief Overview </vt:lpstr>
      <vt:lpstr>Challenges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Impact Prediction</dc:title>
  <dc:creator>sagar sanadi</dc:creator>
  <cp:lastModifiedBy>Smita Gavandi</cp:lastModifiedBy>
  <cp:revision>160</cp:revision>
  <dcterms:created xsi:type="dcterms:W3CDTF">2020-01-08T08:58:00Z</dcterms:created>
  <dcterms:modified xsi:type="dcterms:W3CDTF">2020-06-07T17:09:29Z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