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24" r:id="rId3"/>
    <p:sldId id="307" r:id="rId4"/>
    <p:sldId id="262" r:id="rId5"/>
    <p:sldId id="310" r:id="rId6"/>
    <p:sldId id="295" r:id="rId7"/>
    <p:sldId id="308" r:id="rId8"/>
    <p:sldId id="263" r:id="rId9"/>
    <p:sldId id="302" r:id="rId10"/>
    <p:sldId id="270" r:id="rId11"/>
    <p:sldId id="303" r:id="rId12"/>
    <p:sldId id="305" r:id="rId13"/>
    <p:sldId id="309" r:id="rId14"/>
    <p:sldId id="313" r:id="rId15"/>
    <p:sldId id="322" r:id="rId16"/>
    <p:sldId id="315" r:id="rId17"/>
    <p:sldId id="316" r:id="rId18"/>
    <p:sldId id="317" r:id="rId19"/>
    <p:sldId id="330" r:id="rId20"/>
    <p:sldId id="326" r:id="rId21"/>
    <p:sldId id="327" r:id="rId22"/>
    <p:sldId id="328" r:id="rId23"/>
    <p:sldId id="325" r:id="rId24"/>
  </p:sldIdLst>
  <p:sldSz cx="9144000" cy="6858000" type="overhead"/>
  <p:notesSz cx="8991600" cy="685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3B8"/>
    <a:srgbClr val="64238F"/>
    <a:srgbClr val="996633"/>
    <a:srgbClr val="0000FF"/>
    <a:srgbClr val="993300"/>
    <a:srgbClr val="5D7A52"/>
    <a:srgbClr val="E90A0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6301" autoAdjust="0"/>
    <p:restoredTop sz="94673" autoAdjust="0"/>
  </p:normalViewPr>
  <p:slideViewPr>
    <p:cSldViewPr snapToGrid="0">
      <p:cViewPr varScale="1">
        <p:scale>
          <a:sx n="112" d="100"/>
          <a:sy n="112" d="100"/>
        </p:scale>
        <p:origin x="241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23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notesViewPr>
    <p:cSldViewPr snapToGrid="0">
      <p:cViewPr varScale="1">
        <p:scale>
          <a:sx n="76" d="100"/>
          <a:sy n="76" d="100"/>
        </p:scale>
        <p:origin x="-918" y="-102"/>
      </p:cViewPr>
      <p:guideLst>
        <p:guide orient="horz" pos="2160"/>
        <p:guide pos="283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CD49678-661C-A89F-6933-1A5523E69B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" panose="02020603050405020304" pitchFamily="18" charset="0"/>
              </a:defRPr>
            </a:lvl1pPr>
          </a:lstStyle>
          <a:p>
            <a:r>
              <a:rPr lang="en-US" altLang="en-US"/>
              <a:t>Chapter 1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F3E0E4B-F9D3-A86A-1845-31F15E85DD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095875" y="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27945404-894A-34A9-3A99-13DF6DBB81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" panose="02020603050405020304" pitchFamily="18" charset="0"/>
              </a:defRPr>
            </a:lvl1pPr>
          </a:lstStyle>
          <a:p>
            <a:r>
              <a:rPr lang="en-US" altLang="en-US"/>
              <a:t>Operations as a Competitive Weapon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29D87416-5EBE-DFD2-D6C9-488F07C257A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095875" y="651510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" panose="02020603050405020304" pitchFamily="18" charset="0"/>
              </a:defRPr>
            </a:lvl1pPr>
          </a:lstStyle>
          <a:p>
            <a:fld id="{E9EE514A-FCA0-4480-9BD7-C9710FBBEB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974A46-BD7F-1EAD-7982-0F76C90D782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C160179-DE33-4770-DEA8-C51E32C302D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095875" y="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D264986-B9A0-FF2D-43CA-53E2BC58F79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813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6EDC493D-E888-D138-C119-324AC0278C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198563" y="3257550"/>
            <a:ext cx="6594475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BD7211B9-4A87-CB8B-CF11-59A1609B640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Times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6D37B84C-B39D-A544-629A-62737CB82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095875" y="6515100"/>
            <a:ext cx="38957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Times" panose="02020603050405020304" pitchFamily="18" charset="0"/>
              </a:defRPr>
            </a:lvl1pPr>
          </a:lstStyle>
          <a:p>
            <a:fld id="{156BCFA7-C644-43E4-8104-21634486DF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B96CF72-6E9D-9777-B293-E7A58B1A0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C2A4C8-C2D1-4419-A6B9-5E3451B6FCFE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0AE7DE21-043A-DF8A-C5E1-530BF2792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03AE2D9-0DB7-4837-0FF3-99CA8905D3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40077A3-1176-28D9-4DDF-3553D9C19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A786B-FEA1-4388-A4AE-3895CE98407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E324E78D-DAA9-3D55-110F-BA12B9CB0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BAC68556-1457-E3E9-DF6B-FAEE2AC955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AA17B0D-AFD7-50D0-6F55-4586B7F1E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239490-0D1E-46B1-A6EB-20343943247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3400CDA6-4811-862F-C0CC-71F43CBAD8A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84475" y="512763"/>
            <a:ext cx="3424238" cy="256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0BDCB592-82A7-C1D8-E735-AFD0E75F00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8563" y="3265488"/>
            <a:ext cx="6594475" cy="3257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0D8704-09BA-DBAB-8BAC-9B0A1928E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5ECC6-7B8B-4514-8A1A-484A12834E56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87480E08-D852-79D9-A8F9-46DBEB618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AA04A8DC-0632-F50E-9112-4A593A4E60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4C4FE8-1129-A705-5E2B-7F4A5DFB3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037AA5-2B46-4E25-87F3-F871C4E727E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5F8D3881-48DF-388B-F6B0-4AE200C993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B21FCFF8-CBAB-85F3-6D88-0509BAC52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5EB1479-A1D2-848A-2B58-637174472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A8786-8002-4EBB-B003-502AB3D8B98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A5F59E7A-CB0A-CF02-0877-E81FE3CE8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904B89C-38E3-2CCE-FA1E-88CC5492C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8F45191-391F-98A4-2404-C4EE4A392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E8EE44-65FB-4BB4-88EC-A010A735EE5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576F4BDC-5F02-D79E-0AF7-3950C2A51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69FABE2C-0D44-E5A4-7C73-9BF118B050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A83DBC-EAA0-5188-EEF9-E542FF18A6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BBF1AA-4677-48D5-B162-CB44489F8621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0D112D8-FFEF-8F2E-978E-4A56BC11CD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28160AA8-9A37-6CDC-69CB-939250F82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F8F7DBF-389F-DDC3-0C59-4C3B2AEFA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3AD7C-A42E-480A-AFCE-BB0BC160518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B0F8ACA4-8674-F664-6CE6-EEE5F4C377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84475" y="515938"/>
            <a:ext cx="3424238" cy="2568575"/>
          </a:xfrm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439C25BA-A0C1-69E7-5763-1916512C9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975" y="3267075"/>
            <a:ext cx="6594475" cy="3046413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E4FDF66-5272-1A27-85F8-49A5928CD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E9F6E2-C048-4EF8-9C7F-4E630232D27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97F43292-DDAE-CAEF-BFA4-CD4DF4F44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A4789712-610B-010A-7D6C-615B53B19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95ACB23-A11E-875E-205B-5570305123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FB74AC-06DC-4C47-907B-618C4D39F75B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FFCDE8B0-6FC0-45FD-0F6B-A4F236B1963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84475" y="512763"/>
            <a:ext cx="3424238" cy="256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D720551-5A16-8A55-8FFD-DFF7947BA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8563" y="3265488"/>
            <a:ext cx="6594475" cy="3257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F5AE06-4B03-B5F4-5DE0-46EAC3C67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4FA18-B8CA-4D99-815F-39C36821C69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78EC5462-B8F1-8D25-889D-3348D5574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82888492-852B-B4AA-719D-5CF67E504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3B8D41F-4F83-E431-4857-5F2E81BB6E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ACED6-3DB3-4A5C-B766-923CDEEF214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B41FE62-8D5C-F14A-A5E9-3416B47A846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784475" y="512763"/>
            <a:ext cx="3424238" cy="256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E1F0ED05-78C6-06BE-54D2-0BA1ADC41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98563" y="3265488"/>
            <a:ext cx="6594475" cy="3257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F25821-96B2-7FB7-7CBC-C88C059FF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9DBF02-7F13-473C-A6D6-F74EE0B4661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03636859-5DED-15C2-C28A-7694C1533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40447CD0-C5C4-9F37-5DF0-4AE35869F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005F1A-AA0A-3CA4-6755-781DA04FF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239F6-2DB5-4F53-AACE-D656BACF574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862A8262-E480-D8EC-7AD0-0404379B36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3724EFDF-AA12-EDC7-7B0D-CF4E11EE9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DA3C8C2-8445-BFE5-F43E-DA0F87CC1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E389A-10C3-4C42-A053-77E894579EB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0EBB6C57-79A9-88FA-30A1-F9DD0A9D4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CE314988-D6FC-BCE4-5070-4C2184615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C55A-CB6B-F901-DA9C-41E2FB528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BD4C8-78D6-541A-6205-FC868510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91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CB4A-9F79-6FBF-2B5F-39934F278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328DD-95DA-3FE0-2974-A67E4609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7868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BC7B5-F198-D7FD-5649-F1F8DD159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29450" y="122238"/>
            <a:ext cx="1962150" cy="6430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1BF40-B4B1-56AD-5422-5AC2E7130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122238"/>
            <a:ext cx="5734050" cy="6430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196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D561-4DB3-58DB-C8B0-23A414A9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D5845-5976-4033-E089-49D6B325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2133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4464E-F7CD-D72F-5A79-746CDD48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B671F-26F9-3CC4-08E6-2E2434238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102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D21E-2CF4-C7A7-F253-C6B7726D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0487-D4EE-25F7-0AE2-2A0E237D6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1676400"/>
            <a:ext cx="3771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847E-DD3A-28FA-9930-82D92079A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67300" y="1676400"/>
            <a:ext cx="3771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593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6BC-CED3-13F4-36F2-D6F62E52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FDB1-ED59-3FBC-95C2-CA85FAA65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A2427-566F-DA76-2DB2-B96C829B8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CB86-0DFC-D338-221F-BDF55F21C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2E9FA-A012-03B9-EBCE-25BA0FC75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541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470C-5420-67E9-62E7-6CE0E7B69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839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4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77D99-D29B-A283-38E0-A178A86B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F4C4B-823C-0866-E1A4-C723004A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C4EA8-E5CC-4ED5-1C28-A0E3DBCD5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917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ECA1-4E87-150B-457B-A9EDB60F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8E6248-81A6-A3B7-6E6A-8A85577E6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9A483-462D-FAFD-9B5B-A50B2720A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47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>
            <a:extLst>
              <a:ext uri="{FF2B5EF4-FFF2-40B4-BE49-F238E27FC236}">
                <a16:creationId xmlns:a16="http://schemas.microsoft.com/office/drawing/2014/main" id="{1741FE98-FA06-08A0-2421-11C774596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3" name="Rectangle 3">
            <a:extLst>
              <a:ext uri="{FF2B5EF4-FFF2-40B4-BE49-F238E27FC236}">
                <a16:creationId xmlns:a16="http://schemas.microsoft.com/office/drawing/2014/main" id="{BA6D1E12-27EA-11F8-1E0A-13CD65210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24200" y="122238"/>
            <a:ext cx="5867400" cy="124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8484" name="Rectangle 4">
            <a:extLst>
              <a:ext uri="{FF2B5EF4-FFF2-40B4-BE49-F238E27FC236}">
                <a16:creationId xmlns:a16="http://schemas.microsoft.com/office/drawing/2014/main" id="{51380A60-1619-743C-73EB-89DD698653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676400"/>
            <a:ext cx="7696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C150D2AC-5E6C-969A-B33C-50E791025E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367463"/>
            <a:ext cx="2311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en-US" sz="1400">
                <a:solidFill>
                  <a:srgbClr val="C9D3B8"/>
                </a:solidFill>
              </a:rPr>
              <a:t>© 2007 Pearson Education</a:t>
            </a:r>
            <a:endParaRPr kumimoji="0" lang="en-US" altLang="en-US" sz="14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 i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 i="1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5" name="Picture 59">
            <a:extLst>
              <a:ext uri="{FF2B5EF4-FFF2-40B4-BE49-F238E27FC236}">
                <a16:creationId xmlns:a16="http://schemas.microsoft.com/office/drawing/2014/main" id="{671EB771-55B8-5D74-D047-EAE7E23DD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2906713"/>
            <a:ext cx="33686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>
            <a:extLst>
              <a:ext uri="{FF2B5EF4-FFF2-40B4-BE49-F238E27FC236}">
                <a16:creationId xmlns:a16="http://schemas.microsoft.com/office/drawing/2014/main" id="{920DD954-654D-ADD9-5ECD-3F33FDFA30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84425" y="-223838"/>
            <a:ext cx="6759575" cy="2070101"/>
          </a:xfrm>
        </p:spPr>
        <p:txBody>
          <a:bodyPr anchor="ctr"/>
          <a:lstStyle/>
          <a:p>
            <a:r>
              <a:rPr kumimoji="1" lang="en-US" altLang="en-US" sz="4800"/>
              <a:t>O</a:t>
            </a:r>
            <a:r>
              <a:rPr kumimoji="1" lang="en-US" altLang="en-US" sz="4400"/>
              <a:t>perations as a </a:t>
            </a:r>
            <a:br>
              <a:rPr kumimoji="1" lang="en-US" altLang="en-US" sz="4400"/>
            </a:br>
            <a:r>
              <a:rPr kumimoji="1" lang="en-US" altLang="en-US" sz="4800"/>
              <a:t>C</a:t>
            </a:r>
            <a:r>
              <a:rPr kumimoji="1" lang="en-US" altLang="en-US" sz="4400"/>
              <a:t>ompetitive </a:t>
            </a:r>
            <a:r>
              <a:rPr kumimoji="1" lang="en-US" altLang="en-US" sz="4800"/>
              <a:t>W</a:t>
            </a:r>
            <a:r>
              <a:rPr kumimoji="1" lang="en-US" altLang="en-US" sz="4400"/>
              <a:t>eapon</a:t>
            </a:r>
            <a:endParaRPr kumimoji="1" lang="en-US" altLang="en-US" sz="360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F234AAB-5EE7-5028-D2B5-EB7158705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1" y="5724524"/>
            <a:ext cx="8532813" cy="823913"/>
          </a:xfrm>
        </p:spPr>
        <p:txBody>
          <a:bodyPr/>
          <a:lstStyle/>
          <a:p>
            <a:r>
              <a:rPr lang="en-US" sz="2000" dirty="0"/>
              <a:t>Recommended book:  Lee J. </a:t>
            </a:r>
            <a:r>
              <a:rPr lang="en-US" sz="2000" dirty="0" err="1"/>
              <a:t>Krajewski</a:t>
            </a:r>
            <a:r>
              <a:rPr lang="en-US" sz="2000" dirty="0"/>
              <a:t>, Larry P. </a:t>
            </a:r>
            <a:r>
              <a:rPr lang="en-US" sz="2000" dirty="0" err="1"/>
              <a:t>Ritzman</a:t>
            </a:r>
            <a:r>
              <a:rPr lang="en-US" sz="2000" dirty="0"/>
              <a:t>, Pearson, 2019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C30098C1-BC5F-D0C4-77FF-C6E30C99D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Manufacturing &amp; Service</a:t>
            </a:r>
            <a:endParaRPr lang="en-US" altLang="en-US" sz="3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4AAAD48-919C-391B-5DD7-3D3F58A70C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81548"/>
              </p:ext>
            </p:extLst>
          </p:nvPr>
        </p:nvGraphicFramePr>
        <p:xfrm>
          <a:off x="990600" y="1419225"/>
          <a:ext cx="7086600" cy="4937760"/>
        </p:xfrm>
        <a:graphic>
          <a:graphicData uri="http://schemas.openxmlformats.org/drawingml/2006/table">
            <a:tbl>
              <a:tblPr/>
              <a:tblGrid>
                <a:gridCol w="354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+mn-lt"/>
                        </a:rPr>
                        <a:t>Manufacturing Organizations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+mn-lt"/>
                        </a:rPr>
                        <a:t>Service Organizations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Physical durable product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Intangible, perishable product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Output can be inventoried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Output can’t be inventoried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Low customer contact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High customer contact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Long response time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latin typeface="+mn-lt"/>
                        </a:rPr>
                        <a:t>Short response time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latin typeface="+mn-lt"/>
                        </a:rPr>
                        <a:t>Regional, national, Intl. markets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Mostly local markets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Large facilities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Small facilities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32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Capital intensive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latin typeface="+mn-lt"/>
                        </a:rPr>
                        <a:t>Labour</a:t>
                      </a:r>
                      <a:r>
                        <a:rPr lang="en-US" sz="1400" b="0" i="0" u="none" strike="noStrike" dirty="0">
                          <a:latin typeface="+mn-lt"/>
                        </a:rPr>
                        <a:t> intensive </a:t>
                      </a: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67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Quality easily measured</a:t>
                      </a:r>
                      <a:r>
                        <a:rPr lang="en-US" sz="1800" b="0" i="0" u="none" strike="noStrike" dirty="0">
                          <a:latin typeface="+mn-lt"/>
                        </a:rPr>
                        <a:t> </a:t>
                      </a:r>
                      <a:endParaRPr lang="en-US" sz="1400" b="0" i="0" u="none" strike="noStrike" dirty="0">
                        <a:latin typeface="+mn-lt"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en-US" sz="1400" dirty="0"/>
                        <a:t>Quality hard to measure</a:t>
                      </a:r>
                      <a:endParaRPr kumimoji="1" lang="en-US" altLang="en-US" sz="1200" dirty="0"/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latin typeface="+mn-lt"/>
                        </a:rPr>
                        <a:t>Similarities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Is concerned about quality, productivity &amp; timely response to its customers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Must make choices about capacity, location, layout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Has suppliers to deal with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Has to plan its operations, schedules and resources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322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Balance capacity with demand by a careful choice of resources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810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latin typeface="+mn-lt"/>
                        </a:rPr>
                        <a:t>Has to make an estimate of demand </a:t>
                      </a:r>
                    </a:p>
                  </a:txBody>
                  <a:tcPr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Text Box 7">
            <a:extLst>
              <a:ext uri="{FF2B5EF4-FFF2-40B4-BE49-F238E27FC236}">
                <a16:creationId xmlns:a16="http://schemas.microsoft.com/office/drawing/2014/main" id="{C021C050-5B8B-6253-0219-6680E077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5" y="6356985"/>
            <a:ext cx="70262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highlight>
                  <a:srgbClr val="FFFF00"/>
                </a:highlight>
              </a:rPr>
              <a:t>Most firms provide both goods and services.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583AC1DA-6C9F-74B0-0E79-74A448324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252413"/>
            <a:ext cx="5867400" cy="1090612"/>
          </a:xfrm>
        </p:spPr>
        <p:txBody>
          <a:bodyPr/>
          <a:lstStyle/>
          <a:p>
            <a:r>
              <a:rPr kumimoji="1" lang="en-US" altLang="en-US"/>
              <a:t>Value Chains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D2381CD-544F-BF5E-A36D-2D1C8F72C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1936750"/>
            <a:ext cx="7772400" cy="4114800"/>
          </a:xfrm>
        </p:spPr>
        <p:txBody>
          <a:bodyPr/>
          <a:lstStyle/>
          <a:p>
            <a:r>
              <a:rPr kumimoji="1" lang="en-US" altLang="en-US" sz="2800" b="1" dirty="0">
                <a:solidFill>
                  <a:srgbClr val="0000FF"/>
                </a:solidFill>
              </a:rPr>
              <a:t>Value chains</a:t>
            </a:r>
            <a:r>
              <a:rPr kumimoji="1" lang="en-US" altLang="en-US" sz="2800" dirty="0"/>
              <a:t> are an interrelated series of processes that produce a service or product to the satisfaction of customers.</a:t>
            </a:r>
          </a:p>
          <a:p>
            <a:pPr lvl="1"/>
            <a:r>
              <a:rPr kumimoji="1" lang="en-US" altLang="en-US" sz="2400" dirty="0"/>
              <a:t>Value chains may have core processes or support processes.</a:t>
            </a:r>
          </a:p>
          <a:p>
            <a:pPr lvl="1"/>
            <a:r>
              <a:rPr kumimoji="1" lang="en-US" altLang="en-US" sz="2400" b="1" dirty="0">
                <a:solidFill>
                  <a:srgbClr val="0000FF"/>
                </a:solidFill>
              </a:rPr>
              <a:t>Core processes</a:t>
            </a:r>
            <a:r>
              <a:rPr kumimoji="1" lang="en-US" altLang="en-US" sz="2400" dirty="0"/>
              <a:t> deliver value to external customers.</a:t>
            </a:r>
          </a:p>
          <a:p>
            <a:pPr lvl="1"/>
            <a:r>
              <a:rPr kumimoji="1" lang="en-US" altLang="en-US" sz="2400" b="1" dirty="0">
                <a:solidFill>
                  <a:srgbClr val="0000FF"/>
                </a:solidFill>
              </a:rPr>
              <a:t>Support processes</a:t>
            </a:r>
            <a:r>
              <a:rPr kumimoji="1" lang="en-US" altLang="en-US" sz="2400" dirty="0"/>
              <a:t> provide vital inputs for the core processes.</a:t>
            </a:r>
            <a:endParaRPr kumimoji="1" lang="en-US" altLang="en-US" dirty="0"/>
          </a:p>
        </p:txBody>
      </p:sp>
      <p:sp>
        <p:nvSpPr>
          <p:cNvPr id="138245" name="AutoShape 5">
            <a:extLst>
              <a:ext uri="{FF2B5EF4-FFF2-40B4-BE49-F238E27FC236}">
                <a16:creationId xmlns:a16="http://schemas.microsoft.com/office/drawing/2014/main" id="{693A8F4E-7C84-604F-B24C-4CDF75436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22DC477-B897-05AF-889A-86824E096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6600" y="295275"/>
            <a:ext cx="5867400" cy="1076325"/>
          </a:xfrm>
        </p:spPr>
        <p:txBody>
          <a:bodyPr/>
          <a:lstStyle/>
          <a:p>
            <a:r>
              <a:rPr kumimoji="1" lang="en-US" altLang="en-US"/>
              <a:t>Core Processes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D757B4F8-1A59-9070-042A-B89075601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0788" y="1912938"/>
            <a:ext cx="7494587" cy="4468812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kumimoji="1" lang="en-US" altLang="en-US" sz="2400" b="1"/>
              <a:t>Customer relationship processes</a:t>
            </a:r>
            <a:endParaRPr kumimoji="1" lang="en-US" altLang="en-US" sz="2400"/>
          </a:p>
          <a:p>
            <a:pPr marL="914400" lvl="1" indent="-457200">
              <a:lnSpc>
                <a:spcPct val="90000"/>
              </a:lnSpc>
            </a:pPr>
            <a:r>
              <a:rPr kumimoji="1" lang="en-US" altLang="en-US" sz="2000"/>
              <a:t>Identify, attract, and build relationships with external customers and facilitate the placement of orders.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kumimoji="1" lang="en-US" altLang="en-US" sz="2400" b="1"/>
              <a:t>New service/product development processes</a:t>
            </a:r>
            <a:endParaRPr kumimoji="1" lang="en-US" altLang="en-US" sz="2400"/>
          </a:p>
          <a:p>
            <a:pPr marL="914400" lvl="1" indent="-457200">
              <a:lnSpc>
                <a:spcPct val="90000"/>
              </a:lnSpc>
            </a:pPr>
            <a:r>
              <a:rPr kumimoji="1" lang="en-US" altLang="en-US" sz="2000"/>
              <a:t>Design and develop new services or products from inputs received from external customer specifications.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kumimoji="1" lang="en-US" altLang="en-US" sz="2400" b="1"/>
              <a:t>Order fulfillment processes</a:t>
            </a:r>
            <a:endParaRPr kumimoji="1" lang="en-US" altLang="en-US" sz="2400"/>
          </a:p>
          <a:p>
            <a:pPr marL="914400" lvl="1" indent="-457200">
              <a:lnSpc>
                <a:spcPct val="90000"/>
              </a:lnSpc>
            </a:pPr>
            <a:r>
              <a:rPr kumimoji="1" lang="en-US" altLang="en-US" sz="2000"/>
              <a:t>The activities required to produce and deliver the service or product to the external customers.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kumimoji="1" lang="en-US" altLang="en-US" sz="2400" b="1"/>
              <a:t>Supplier relationship processes</a:t>
            </a:r>
            <a:endParaRPr kumimoji="1" lang="en-US" altLang="en-US" sz="2400"/>
          </a:p>
          <a:p>
            <a:pPr marL="914400" lvl="1" indent="-457200">
              <a:lnSpc>
                <a:spcPct val="90000"/>
              </a:lnSpc>
            </a:pPr>
            <a:r>
              <a:rPr kumimoji="1" lang="en-US" altLang="en-US" sz="2000"/>
              <a:t>Select suppliers of services, materials and information and facilitate the timely and efficient flow of these items into the firm.</a:t>
            </a:r>
            <a:endParaRPr kumimoji="1" lang="en-US" altLang="en-US"/>
          </a:p>
        </p:txBody>
      </p:sp>
      <p:sp>
        <p:nvSpPr>
          <p:cNvPr id="144389" name="AutoShape 5">
            <a:extLst>
              <a:ext uri="{FF2B5EF4-FFF2-40B4-BE49-F238E27FC236}">
                <a16:creationId xmlns:a16="http://schemas.microsoft.com/office/drawing/2014/main" id="{744EF488-7A50-5EC0-DE5B-7407FF4BD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DE1365B6-5102-3E4E-A487-9E2BCFD557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33700" y="188913"/>
            <a:ext cx="6210300" cy="14732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kumimoji="1" lang="en-US" altLang="en-US" sz="3600" dirty="0"/>
              <a:t>Support Processes</a:t>
            </a:r>
            <a:r>
              <a:rPr lang="en-AU" altLang="en-US" sz="3200" dirty="0"/>
              <a:t> </a:t>
            </a:r>
            <a:br>
              <a:rPr lang="en-AU" altLang="en-US" sz="3200" dirty="0"/>
            </a:br>
            <a:r>
              <a:rPr lang="en-AU" altLang="en-US" sz="3200" dirty="0"/>
              <a:t>Internal Value-Chain Linkages</a:t>
            </a:r>
          </a:p>
        </p:txBody>
      </p:sp>
      <p:sp>
        <p:nvSpPr>
          <p:cNvPr id="154658" name="Rectangle 34">
            <a:extLst>
              <a:ext uri="{FF2B5EF4-FFF2-40B4-BE49-F238E27FC236}">
                <a16:creationId xmlns:a16="http://schemas.microsoft.com/office/drawing/2014/main" id="{BC8E364C-0F60-54D2-41A4-BA31B4A52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300" y="1695450"/>
            <a:ext cx="73898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en-US" sz="2000"/>
              <a:t> Firms have many processes that support the core processes.</a:t>
            </a:r>
            <a:endParaRPr lang="en-US" altLang="en-US" sz="1800"/>
          </a:p>
        </p:txBody>
      </p:sp>
      <p:sp>
        <p:nvSpPr>
          <p:cNvPr id="154659" name="AutoShape 35">
            <a:extLst>
              <a:ext uri="{FF2B5EF4-FFF2-40B4-BE49-F238E27FC236}">
                <a16:creationId xmlns:a16="http://schemas.microsoft.com/office/drawing/2014/main" id="{EFA6C74F-2E21-D0BA-91A7-145F2721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4662" name="Group 38">
            <a:extLst>
              <a:ext uri="{FF2B5EF4-FFF2-40B4-BE49-F238E27FC236}">
                <a16:creationId xmlns:a16="http://schemas.microsoft.com/office/drawing/2014/main" id="{86ABF9C2-8D08-06DA-344B-A1007FBF107B}"/>
              </a:ext>
            </a:extLst>
          </p:cNvPr>
          <p:cNvGrpSpPr>
            <a:grpSpLocks/>
          </p:cNvGrpSpPr>
          <p:nvPr/>
        </p:nvGrpSpPr>
        <p:grpSpPr bwMode="auto">
          <a:xfrm>
            <a:off x="906463" y="2422525"/>
            <a:ext cx="7664450" cy="3952875"/>
            <a:chOff x="571" y="1526"/>
            <a:chExt cx="4828" cy="2490"/>
          </a:xfrm>
        </p:grpSpPr>
        <p:grpSp>
          <p:nvGrpSpPr>
            <p:cNvPr id="154661" name="Group 37">
              <a:extLst>
                <a:ext uri="{FF2B5EF4-FFF2-40B4-BE49-F238E27FC236}">
                  <a16:creationId xmlns:a16="http://schemas.microsoft.com/office/drawing/2014/main" id="{747E1B4F-0132-DCC7-D3D3-6EA885207D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" y="1526"/>
              <a:ext cx="4828" cy="2490"/>
              <a:chOff x="571" y="1526"/>
              <a:chExt cx="4828" cy="2490"/>
            </a:xfrm>
          </p:grpSpPr>
          <p:sp>
            <p:nvSpPr>
              <p:cNvPr id="154630" name="AutoShape 6">
                <a:extLst>
                  <a:ext uri="{FF2B5EF4-FFF2-40B4-BE49-F238E27FC236}">
                    <a16:creationId xmlns:a16="http://schemas.microsoft.com/office/drawing/2014/main" id="{97C6B1A1-9746-C25E-AA05-CBFA2A05D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6" y="1810"/>
                <a:ext cx="152" cy="1573"/>
              </a:xfrm>
              <a:prstGeom prst="upDownArrow">
                <a:avLst>
                  <a:gd name="adj1" fmla="val 44741"/>
                  <a:gd name="adj2" fmla="val 76992"/>
                </a:avLst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1" name="Text Box 7">
                <a:extLst>
                  <a:ext uri="{FF2B5EF4-FFF2-40B4-BE49-F238E27FC236}">
                    <a16:creationId xmlns:a16="http://schemas.microsoft.com/office/drawing/2014/main" id="{713E3DBD-5E6E-8007-A8F8-37D4968F4D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-388" y="2769"/>
                <a:ext cx="2169" cy="251"/>
              </a:xfrm>
              <a:prstGeom prst="rect">
                <a:avLst/>
              </a:prstGeom>
              <a:gradFill rotWithShape="0">
                <a:gsLst>
                  <a:gs pos="0">
                    <a:srgbClr val="D4CADC">
                      <a:gamma/>
                      <a:shade val="66275"/>
                      <a:invGamma/>
                    </a:srgbClr>
                  </a:gs>
                  <a:gs pos="50000">
                    <a:srgbClr val="D4CADC"/>
                  </a:gs>
                  <a:gs pos="100000">
                    <a:srgbClr val="D4CADC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</a:pPr>
                <a:r>
                  <a:rPr kumimoji="0" lang="en-US" altLang="en-US" sz="18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External suppliers</a:t>
                </a:r>
                <a:endParaRPr kumimoji="0" lang="en-AU" altLang="en-US" sz="18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2" name="Text Box 8">
                <a:extLst>
                  <a:ext uri="{FF2B5EF4-FFF2-40B4-BE49-F238E27FC236}">
                    <a16:creationId xmlns:a16="http://schemas.microsoft.com/office/drawing/2014/main" id="{2BB24957-8790-1451-B0DA-A79909562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4192" y="2809"/>
                <a:ext cx="2163" cy="251"/>
              </a:xfrm>
              <a:prstGeom prst="rect">
                <a:avLst/>
              </a:prstGeom>
              <a:gradFill rotWithShape="0">
                <a:gsLst>
                  <a:gs pos="0">
                    <a:srgbClr val="D4CADC">
                      <a:gamma/>
                      <a:shade val="66275"/>
                      <a:invGamma/>
                    </a:srgbClr>
                  </a:gs>
                  <a:gs pos="50000">
                    <a:srgbClr val="D4CADC"/>
                  </a:gs>
                  <a:gs pos="100000">
                    <a:srgbClr val="D4CADC">
                      <a:gamma/>
                      <a:shade val="66275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82800" bIns="82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</a:pPr>
                <a:r>
                  <a:rPr kumimoji="0" lang="en-US" altLang="en-US" sz="18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External customers</a:t>
                </a:r>
                <a:endParaRPr kumimoji="0" lang="en-AU" altLang="en-US" sz="18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3" name="Text Box 9">
                <a:extLst>
                  <a:ext uri="{FF2B5EF4-FFF2-40B4-BE49-F238E27FC236}">
                    <a16:creationId xmlns:a16="http://schemas.microsoft.com/office/drawing/2014/main" id="{058B7423-E326-195B-CFDC-E4A48366BD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0" y="1526"/>
                <a:ext cx="1878" cy="277"/>
              </a:xfrm>
              <a:prstGeom prst="rect">
                <a:avLst/>
              </a:prstGeom>
              <a:gradFill rotWithShape="0">
                <a:gsLst>
                  <a:gs pos="0">
                    <a:srgbClr val="C7D4A6">
                      <a:gamma/>
                      <a:shade val="76078"/>
                      <a:invGamma/>
                    </a:srgbClr>
                  </a:gs>
                  <a:gs pos="50000">
                    <a:srgbClr val="C7D4A6"/>
                  </a:gs>
                  <a:gs pos="100000">
                    <a:srgbClr val="C7D4A6">
                      <a:gamma/>
                      <a:shade val="76078"/>
                      <a:invGamma/>
                    </a:srgb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234000" tIns="82800" rIns="234000" bIns="82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/>
                <a:r>
                  <a:rPr kumimoji="0" lang="en-US" altLang="en-US" sz="18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Support processes</a:t>
                </a:r>
                <a:endParaRPr kumimoji="0" lang="en-AU" altLang="en-US" sz="18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4" name="Text Box 10">
                <a:extLst>
                  <a:ext uri="{FF2B5EF4-FFF2-40B4-BE49-F238E27FC236}">
                    <a16:creationId xmlns:a16="http://schemas.microsoft.com/office/drawing/2014/main" id="{A6506D9E-81BC-CF71-7CFC-564C1C793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2" y="3388"/>
                <a:ext cx="852" cy="552"/>
              </a:xfrm>
              <a:prstGeom prst="rect">
                <a:avLst/>
              </a:prstGeom>
              <a:gradFill rotWithShape="0">
                <a:gsLst>
                  <a:gs pos="0">
                    <a:schemeClr val="folHlink">
                      <a:gamma/>
                      <a:shade val="7607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6078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2000" tIns="118800" rIns="162000" bIns="118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kumimoji="0" lang="en-US" altLang="en-US" sz="14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Supplier relationship process</a:t>
                </a:r>
                <a:endParaRPr kumimoji="0" lang="en-AU" altLang="en-US" sz="14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5" name="Text Box 11">
                <a:extLst>
                  <a:ext uri="{FF2B5EF4-FFF2-40B4-BE49-F238E27FC236}">
                    <a16:creationId xmlns:a16="http://schemas.microsoft.com/office/drawing/2014/main" id="{26B924D6-5FB0-ACDB-024A-B51CDEDA26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5" y="3388"/>
                <a:ext cx="769" cy="552"/>
              </a:xfrm>
              <a:prstGeom prst="rect">
                <a:avLst/>
              </a:prstGeom>
              <a:gradFill rotWithShape="0">
                <a:gsLst>
                  <a:gs pos="0">
                    <a:schemeClr val="folHlink">
                      <a:gamma/>
                      <a:shade val="7607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6078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2000" tIns="118800" rIns="162000" bIns="118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kumimoji="0" lang="en-US" altLang="en-US" sz="14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Order fulfillment process</a:t>
                </a:r>
                <a:endParaRPr kumimoji="0" lang="en-AU" altLang="en-US" sz="14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6" name="Text Box 12">
                <a:extLst>
                  <a:ext uri="{FF2B5EF4-FFF2-40B4-BE49-F238E27FC236}">
                    <a16:creationId xmlns:a16="http://schemas.microsoft.com/office/drawing/2014/main" id="{51FDFA5F-CF52-86D1-ACE7-E51DA03E26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2" y="2413"/>
                <a:ext cx="915" cy="686"/>
              </a:xfrm>
              <a:prstGeom prst="rect">
                <a:avLst/>
              </a:prstGeom>
              <a:gradFill rotWithShape="0">
                <a:gsLst>
                  <a:gs pos="0">
                    <a:schemeClr val="folHlink">
                      <a:gamma/>
                      <a:shade val="7607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6078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2000" tIns="118800" rIns="162000" bIns="118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kumimoji="0" lang="en-US" altLang="en-US" sz="14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New service/ product development process</a:t>
                </a:r>
                <a:endParaRPr kumimoji="0" lang="en-AU" altLang="en-US" sz="14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7" name="Text Box 13">
                <a:extLst>
                  <a:ext uri="{FF2B5EF4-FFF2-40B4-BE49-F238E27FC236}">
                    <a16:creationId xmlns:a16="http://schemas.microsoft.com/office/drawing/2014/main" id="{2544C314-FBE5-6E28-EEBB-041BC39433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2" y="2413"/>
                <a:ext cx="850" cy="734"/>
              </a:xfrm>
              <a:prstGeom prst="rect">
                <a:avLst/>
              </a:prstGeom>
              <a:gradFill rotWithShape="0">
                <a:gsLst>
                  <a:gs pos="0">
                    <a:schemeClr val="folHlink">
                      <a:gamma/>
                      <a:shade val="76078"/>
                      <a:invGamma/>
                    </a:schemeClr>
                  </a:gs>
                  <a:gs pos="50000">
                    <a:schemeClr val="folHlink"/>
                  </a:gs>
                  <a:gs pos="100000">
                    <a:schemeClr val="folHlink">
                      <a:gamma/>
                      <a:shade val="76078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62000" tIns="262800" rIns="162000" bIns="26280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kumimoji="0" lang="en-US" altLang="en-US" sz="1400" b="1" i="1">
                    <a:solidFill>
                      <a:srgbClr val="111111"/>
                    </a:solidFill>
                    <a:latin typeface="Arial" panose="020B0604020202020204" pitchFamily="34" charset="0"/>
                  </a:rPr>
                  <a:t>Customer relationship process</a:t>
                </a:r>
                <a:endParaRPr kumimoji="0" lang="en-AU" altLang="en-US" sz="1400" b="1" i="1">
                  <a:solidFill>
                    <a:srgbClr val="11111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4638" name="AutoShape 14">
                <a:extLst>
                  <a:ext uri="{FF2B5EF4-FFF2-40B4-BE49-F238E27FC236}">
                    <a16:creationId xmlns:a16="http://schemas.microsoft.com/office/drawing/2014/main" id="{5BA7E140-BD2F-7EFE-920F-8BE1B26E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" y="3571"/>
                <a:ext cx="266" cy="132"/>
              </a:xfrm>
              <a:prstGeom prst="leftRightArrow">
                <a:avLst>
                  <a:gd name="adj1" fmla="val 50000"/>
                  <a:gd name="adj2" fmla="val 59848"/>
                </a:avLst>
              </a:prstGeom>
              <a:solidFill>
                <a:srgbClr val="ED17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39" name="AutoShape 15">
                <a:extLst>
                  <a:ext uri="{FF2B5EF4-FFF2-40B4-BE49-F238E27FC236}">
                    <a16:creationId xmlns:a16="http://schemas.microsoft.com/office/drawing/2014/main" id="{6E5881E9-1D39-98A0-809F-14C11F8E9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0" y="2687"/>
                <a:ext cx="274" cy="132"/>
              </a:xfrm>
              <a:prstGeom prst="leftRightArrow">
                <a:avLst>
                  <a:gd name="adj1" fmla="val 50000"/>
                  <a:gd name="adj2" fmla="val 58333"/>
                </a:avLst>
              </a:prstGeom>
              <a:solidFill>
                <a:srgbClr val="ED177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40" name="AutoShape 16">
                <a:extLst>
                  <a:ext uri="{FF2B5EF4-FFF2-40B4-BE49-F238E27FC236}">
                    <a16:creationId xmlns:a16="http://schemas.microsoft.com/office/drawing/2014/main" id="{5A658673-4A2B-992F-C40B-90B4DB861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535"/>
                <a:ext cx="1062" cy="132"/>
              </a:xfrm>
              <a:prstGeom prst="leftRightArrow">
                <a:avLst>
                  <a:gd name="adj1" fmla="val 50000"/>
                  <a:gd name="adj2" fmla="val 81386"/>
                </a:avLst>
              </a:prstGeom>
              <a:gradFill rotWithShape="0">
                <a:gsLst>
                  <a:gs pos="0">
                    <a:srgbClr val="ED1770"/>
                  </a:gs>
                  <a:gs pos="50000">
                    <a:srgbClr val="FFCC00"/>
                  </a:gs>
                  <a:gs pos="100000">
                    <a:srgbClr val="ED177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41" name="AutoShape 17">
                <a:extLst>
                  <a:ext uri="{FF2B5EF4-FFF2-40B4-BE49-F238E27FC236}">
                    <a16:creationId xmlns:a16="http://schemas.microsoft.com/office/drawing/2014/main" id="{8AF3AB06-FE25-9FB3-4146-4794EE4BB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" y="3707"/>
                <a:ext cx="1188" cy="132"/>
              </a:xfrm>
              <a:prstGeom prst="leftRightArrow">
                <a:avLst>
                  <a:gd name="adj1" fmla="val 46972"/>
                  <a:gd name="adj2" fmla="val 88625"/>
                </a:avLst>
              </a:prstGeom>
              <a:gradFill rotWithShape="0">
                <a:gsLst>
                  <a:gs pos="0">
                    <a:srgbClr val="ED1770"/>
                  </a:gs>
                  <a:gs pos="50000">
                    <a:srgbClr val="FFCC00"/>
                  </a:gs>
                  <a:gs pos="100000">
                    <a:srgbClr val="ED177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642" name="Group 18">
                <a:extLst>
                  <a:ext uri="{FF2B5EF4-FFF2-40B4-BE49-F238E27FC236}">
                    <a16:creationId xmlns:a16="http://schemas.microsoft.com/office/drawing/2014/main" id="{C3C600E3-E9F5-6E61-6C49-4F3814A8AE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88" y="1599"/>
                <a:ext cx="571" cy="1787"/>
                <a:chOff x="1316" y="1163"/>
                <a:chExt cx="571" cy="1787"/>
              </a:xfrm>
            </p:grpSpPr>
            <p:sp>
              <p:nvSpPr>
                <p:cNvPr id="154643" name="AutoShape 19">
                  <a:extLst>
                    <a:ext uri="{FF2B5EF4-FFF2-40B4-BE49-F238E27FC236}">
                      <a16:creationId xmlns:a16="http://schemas.microsoft.com/office/drawing/2014/main" id="{68D2AE66-16B0-BEBB-C3F1-639E94BAA1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4" y="1163"/>
                  <a:ext cx="533" cy="141"/>
                </a:xfrm>
                <a:prstGeom prst="rightArrow">
                  <a:avLst>
                    <a:gd name="adj1" fmla="val 58861"/>
                    <a:gd name="adj2" fmla="val 84791"/>
                  </a:avLst>
                </a:prstGeom>
                <a:solidFill>
                  <a:srgbClr val="66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4" name="AutoShape 20">
                  <a:extLst>
                    <a:ext uri="{FF2B5EF4-FFF2-40B4-BE49-F238E27FC236}">
                      <a16:creationId xmlns:a16="http://schemas.microsoft.com/office/drawing/2014/main" id="{1A36BD04-C1B2-75C6-00DF-B2EFD893B2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507" y="1999"/>
                  <a:ext cx="1760" cy="141"/>
                </a:xfrm>
                <a:prstGeom prst="rightArrow">
                  <a:avLst>
                    <a:gd name="adj1" fmla="val 56037"/>
                    <a:gd name="adj2" fmla="val 92230"/>
                  </a:avLst>
                </a:prstGeom>
                <a:solidFill>
                  <a:srgbClr val="66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645" name="Group 21">
                <a:extLst>
                  <a:ext uri="{FF2B5EF4-FFF2-40B4-BE49-F238E27FC236}">
                    <a16:creationId xmlns:a16="http://schemas.microsoft.com/office/drawing/2014/main" id="{14C90BBD-07A3-604B-B5F1-24C311187A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37" y="1583"/>
                <a:ext cx="704" cy="826"/>
                <a:chOff x="3759" y="1147"/>
                <a:chExt cx="704" cy="826"/>
              </a:xfrm>
            </p:grpSpPr>
            <p:sp>
              <p:nvSpPr>
                <p:cNvPr id="154646" name="AutoShape 22">
                  <a:extLst>
                    <a:ext uri="{FF2B5EF4-FFF2-40B4-BE49-F238E27FC236}">
                      <a16:creationId xmlns:a16="http://schemas.microsoft.com/office/drawing/2014/main" id="{AE786116-8D4A-3CA5-A6CA-84649093B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759" y="1147"/>
                  <a:ext cx="668" cy="141"/>
                </a:xfrm>
                <a:prstGeom prst="rightArrow">
                  <a:avLst>
                    <a:gd name="adj1" fmla="val 50361"/>
                    <a:gd name="adj2" fmla="val 85057"/>
                  </a:avLst>
                </a:prstGeom>
                <a:solidFill>
                  <a:srgbClr val="66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47" name="AutoShape 23">
                  <a:extLst>
                    <a:ext uri="{FF2B5EF4-FFF2-40B4-BE49-F238E27FC236}">
                      <a16:creationId xmlns:a16="http://schemas.microsoft.com/office/drawing/2014/main" id="{40B506E3-DFD2-1FC3-D9B2-05E9115A07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3999" y="1508"/>
                  <a:ext cx="788" cy="141"/>
                </a:xfrm>
                <a:prstGeom prst="rightArrow">
                  <a:avLst>
                    <a:gd name="adj1" fmla="val 53194"/>
                    <a:gd name="adj2" fmla="val 63079"/>
                  </a:avLst>
                </a:prstGeom>
                <a:solidFill>
                  <a:srgbClr val="6666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648" name="AutoShape 24">
                <a:extLst>
                  <a:ext uri="{FF2B5EF4-FFF2-40B4-BE49-F238E27FC236}">
                    <a16:creationId xmlns:a16="http://schemas.microsoft.com/office/drawing/2014/main" id="{7BC93C40-7D59-2827-10F4-34CF469F3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9" y="1807"/>
                <a:ext cx="152" cy="601"/>
              </a:xfrm>
              <a:prstGeom prst="upDownArrow">
                <a:avLst>
                  <a:gd name="adj1" fmla="val 44537"/>
                  <a:gd name="adj2" fmla="val 64746"/>
                </a:avLst>
              </a:prstGeom>
              <a:solidFill>
                <a:srgbClr val="6666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649" name="Group 25">
                <a:extLst>
                  <a:ext uri="{FF2B5EF4-FFF2-40B4-BE49-F238E27FC236}">
                    <a16:creationId xmlns:a16="http://schemas.microsoft.com/office/drawing/2014/main" id="{BF28AFC7-9B67-8658-2F45-7BA839EDA5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99" y="3099"/>
                <a:ext cx="445" cy="526"/>
                <a:chOff x="1827" y="2663"/>
                <a:chExt cx="445" cy="526"/>
              </a:xfrm>
            </p:grpSpPr>
            <p:sp>
              <p:nvSpPr>
                <p:cNvPr id="154650" name="AutoShape 26">
                  <a:extLst>
                    <a:ext uri="{FF2B5EF4-FFF2-40B4-BE49-F238E27FC236}">
                      <a16:creationId xmlns:a16="http://schemas.microsoft.com/office/drawing/2014/main" id="{E32F93DE-8712-5472-6FAB-7DF66C62B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0800000">
                  <a:off x="1827" y="3048"/>
                  <a:ext cx="410" cy="141"/>
                </a:xfrm>
                <a:prstGeom prst="rightArrow">
                  <a:avLst>
                    <a:gd name="adj1" fmla="val 46102"/>
                    <a:gd name="adj2" fmla="val 73059"/>
                  </a:avLst>
                </a:prstGeom>
                <a:solidFill>
                  <a:srgbClr val="ED177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1" name="AutoShape 27">
                  <a:extLst>
                    <a:ext uri="{FF2B5EF4-FFF2-40B4-BE49-F238E27FC236}">
                      <a16:creationId xmlns:a16="http://schemas.microsoft.com/office/drawing/2014/main" id="{8AEC2F8A-0128-F921-260C-61FD940CC0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59" y="2835"/>
                  <a:ext cx="485" cy="141"/>
                </a:xfrm>
                <a:prstGeom prst="rightArrow">
                  <a:avLst>
                    <a:gd name="adj1" fmla="val 56037"/>
                    <a:gd name="adj2" fmla="val 77314"/>
                  </a:avLst>
                </a:prstGeom>
                <a:solidFill>
                  <a:srgbClr val="ED177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652" name="Group 28">
                <a:extLst>
                  <a:ext uri="{FF2B5EF4-FFF2-40B4-BE49-F238E27FC236}">
                    <a16:creationId xmlns:a16="http://schemas.microsoft.com/office/drawing/2014/main" id="{F5CC82CC-B148-1AB0-1A3F-608E10E9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55" y="3099"/>
                <a:ext cx="445" cy="526"/>
                <a:chOff x="1827" y="2663"/>
                <a:chExt cx="445" cy="526"/>
              </a:xfrm>
            </p:grpSpPr>
            <p:sp>
              <p:nvSpPr>
                <p:cNvPr id="154653" name="AutoShape 29">
                  <a:extLst>
                    <a:ext uri="{FF2B5EF4-FFF2-40B4-BE49-F238E27FC236}">
                      <a16:creationId xmlns:a16="http://schemas.microsoft.com/office/drawing/2014/main" id="{9B427297-5191-BC6F-FE5B-F025047FC9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0800000">
                  <a:off x="1827" y="3048"/>
                  <a:ext cx="410" cy="141"/>
                </a:xfrm>
                <a:prstGeom prst="rightArrow">
                  <a:avLst>
                    <a:gd name="adj1" fmla="val 46102"/>
                    <a:gd name="adj2" fmla="val 73059"/>
                  </a:avLst>
                </a:prstGeom>
                <a:solidFill>
                  <a:srgbClr val="ED177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4" name="AutoShape 30">
                  <a:extLst>
                    <a:ext uri="{FF2B5EF4-FFF2-40B4-BE49-F238E27FC236}">
                      <a16:creationId xmlns:a16="http://schemas.microsoft.com/office/drawing/2014/main" id="{D3B016AD-D904-C53A-213D-438DA9370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59" y="2835"/>
                  <a:ext cx="485" cy="141"/>
                </a:xfrm>
                <a:prstGeom prst="rightArrow">
                  <a:avLst>
                    <a:gd name="adj1" fmla="val 56037"/>
                    <a:gd name="adj2" fmla="val 77314"/>
                  </a:avLst>
                </a:prstGeom>
                <a:solidFill>
                  <a:srgbClr val="ED177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4655" name="Group 31">
                <a:extLst>
                  <a:ext uri="{FF2B5EF4-FFF2-40B4-BE49-F238E27FC236}">
                    <a16:creationId xmlns:a16="http://schemas.microsoft.com/office/drawing/2014/main" id="{038D5B77-C7BE-3AD5-B286-46140FE274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73" y="3150"/>
                <a:ext cx="445" cy="526"/>
                <a:chOff x="1827" y="2663"/>
                <a:chExt cx="445" cy="526"/>
              </a:xfrm>
            </p:grpSpPr>
            <p:sp>
              <p:nvSpPr>
                <p:cNvPr id="154656" name="AutoShape 32">
                  <a:extLst>
                    <a:ext uri="{FF2B5EF4-FFF2-40B4-BE49-F238E27FC236}">
                      <a16:creationId xmlns:a16="http://schemas.microsoft.com/office/drawing/2014/main" id="{27FB8B72-82A8-C349-8639-F6FB8F842C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10800000">
                  <a:off x="1827" y="3048"/>
                  <a:ext cx="410" cy="141"/>
                </a:xfrm>
                <a:prstGeom prst="rightArrow">
                  <a:avLst>
                    <a:gd name="adj1" fmla="val 46102"/>
                    <a:gd name="adj2" fmla="val 73059"/>
                  </a:avLst>
                </a:prstGeom>
                <a:solidFill>
                  <a:srgbClr val="ED177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657" name="AutoShape 33">
                  <a:extLst>
                    <a:ext uri="{FF2B5EF4-FFF2-40B4-BE49-F238E27FC236}">
                      <a16:creationId xmlns:a16="http://schemas.microsoft.com/office/drawing/2014/main" id="{EF270B7A-5BD0-C354-9AFA-A8CE57929B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1959" y="2835"/>
                  <a:ext cx="485" cy="141"/>
                </a:xfrm>
                <a:prstGeom prst="rightArrow">
                  <a:avLst>
                    <a:gd name="adj1" fmla="val 56037"/>
                    <a:gd name="adj2" fmla="val 77314"/>
                  </a:avLst>
                </a:prstGeom>
                <a:solidFill>
                  <a:srgbClr val="ED177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4660" name="AutoShape 36">
              <a:extLst>
                <a:ext uri="{FF2B5EF4-FFF2-40B4-BE49-F238E27FC236}">
                  <a16:creationId xmlns:a16="http://schemas.microsoft.com/office/drawing/2014/main" id="{F230E3D8-E4C6-F1A7-AC00-A591D9ED6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3732"/>
              <a:ext cx="1290" cy="132"/>
            </a:xfrm>
            <a:prstGeom prst="leftRightArrow">
              <a:avLst>
                <a:gd name="adj1" fmla="val 46972"/>
                <a:gd name="adj2" fmla="val 96234"/>
              </a:avLst>
            </a:prstGeom>
            <a:gradFill rotWithShape="0">
              <a:gsLst>
                <a:gs pos="0">
                  <a:srgbClr val="ED1770"/>
                </a:gs>
                <a:gs pos="50000">
                  <a:srgbClr val="FFCC00"/>
                </a:gs>
                <a:gs pos="100000">
                  <a:srgbClr val="ED177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2DFCD822-6082-A847-5765-6C51C439A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84488" y="209550"/>
            <a:ext cx="5867400" cy="1249363"/>
          </a:xfrm>
        </p:spPr>
        <p:txBody>
          <a:bodyPr/>
          <a:lstStyle/>
          <a:p>
            <a:r>
              <a:rPr lang="en-US" altLang="en-US"/>
              <a:t>Operations as a Set of Decisions</a:t>
            </a:r>
          </a:p>
        </p:txBody>
      </p:sp>
      <p:sp>
        <p:nvSpPr>
          <p:cNvPr id="163845" name="Rectangle 5">
            <a:extLst>
              <a:ext uri="{FF2B5EF4-FFF2-40B4-BE49-F238E27FC236}">
                <a16:creationId xmlns:a16="http://schemas.microsoft.com/office/drawing/2014/main" id="{F1BE94BD-0187-607F-8BAA-4D59EE2E0B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8938" y="2998788"/>
            <a:ext cx="6626225" cy="2787650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609600" indent="-609600" eaLnBrk="0" hangingPunc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arabicParenBoth"/>
            </a:pPr>
            <a:r>
              <a:rPr kumimoji="1" lang="en-US" altLang="en-US" sz="2400" dirty="0"/>
              <a:t>Recognize and clearly define the problem.</a:t>
            </a:r>
          </a:p>
          <a:p>
            <a:pPr marL="609600" indent="-609600" eaLnBrk="0" hangingPunc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arabicParenBoth"/>
            </a:pPr>
            <a:r>
              <a:rPr kumimoji="1" lang="en-US" altLang="en-US" sz="2400" dirty="0"/>
              <a:t>Collect the information needed to analyze possible alternatives.</a:t>
            </a:r>
          </a:p>
          <a:p>
            <a:pPr marL="609600" indent="-609600" eaLnBrk="0" hangingPunc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arabicParenBoth"/>
            </a:pPr>
            <a:r>
              <a:rPr kumimoji="1" lang="en-US" altLang="en-US" sz="2400" dirty="0"/>
              <a:t>Choose the most attractive alternative.</a:t>
            </a:r>
          </a:p>
          <a:p>
            <a:pPr marL="609600" indent="-609600" eaLnBrk="0" hangingPunct="0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AutoNum type="arabicParenBoth"/>
            </a:pPr>
            <a:r>
              <a:rPr kumimoji="1" lang="en-US" altLang="en-US" sz="2400" dirty="0"/>
              <a:t>Implement the chosen alternative.</a:t>
            </a:r>
            <a:endParaRPr kumimoji="1"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63847" name="Text Box 7">
            <a:extLst>
              <a:ext uri="{FF2B5EF4-FFF2-40B4-BE49-F238E27FC236}">
                <a16:creationId xmlns:a16="http://schemas.microsoft.com/office/drawing/2014/main" id="{402BCB89-83E1-27B2-CBA8-99C47DCC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2220913"/>
            <a:ext cx="4202112" cy="457200"/>
          </a:xfrm>
          <a:prstGeom prst="rect">
            <a:avLst/>
          </a:prstGeom>
          <a:solidFill>
            <a:srgbClr val="C9D3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Basic Decision-making Steps</a:t>
            </a:r>
          </a:p>
        </p:txBody>
      </p:sp>
      <p:sp>
        <p:nvSpPr>
          <p:cNvPr id="163849" name="AutoShape 9">
            <a:extLst>
              <a:ext uri="{FF2B5EF4-FFF2-40B4-BE49-F238E27FC236}">
                <a16:creationId xmlns:a16="http://schemas.microsoft.com/office/drawing/2014/main" id="{78AE4380-0AC2-E0A3-E7B0-D9A503BF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AE1C9E10-5CED-E3FE-922C-F54F7AE78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22600" y="238125"/>
            <a:ext cx="5867400" cy="1249363"/>
          </a:xfrm>
        </p:spPr>
        <p:txBody>
          <a:bodyPr/>
          <a:lstStyle/>
          <a:p>
            <a:r>
              <a:rPr lang="en-US" altLang="en-US"/>
              <a:t>Operations as a Set of Decisions</a:t>
            </a:r>
          </a:p>
        </p:txBody>
      </p:sp>
      <p:sp>
        <p:nvSpPr>
          <p:cNvPr id="183300" name="Text Box 4">
            <a:extLst>
              <a:ext uri="{FF2B5EF4-FFF2-40B4-BE49-F238E27FC236}">
                <a16:creationId xmlns:a16="http://schemas.microsoft.com/office/drawing/2014/main" id="{E2197278-D851-1CF1-703F-C28722276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63" y="1974850"/>
            <a:ext cx="2881312" cy="457200"/>
          </a:xfrm>
          <a:prstGeom prst="rect">
            <a:avLst/>
          </a:prstGeom>
          <a:solidFill>
            <a:srgbClr val="C9D3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Strategic Decisions</a:t>
            </a:r>
          </a:p>
        </p:txBody>
      </p:sp>
      <p:sp>
        <p:nvSpPr>
          <p:cNvPr id="183301" name="Text Box 5">
            <a:extLst>
              <a:ext uri="{FF2B5EF4-FFF2-40B4-BE49-F238E27FC236}">
                <a16:creationId xmlns:a16="http://schemas.microsoft.com/office/drawing/2014/main" id="{C0C5210B-D870-A0C1-6D8D-FB88E6D0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1963738"/>
            <a:ext cx="2881312" cy="457200"/>
          </a:xfrm>
          <a:prstGeom prst="rect">
            <a:avLst/>
          </a:prstGeom>
          <a:solidFill>
            <a:srgbClr val="C9D3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Tactical Decisions</a:t>
            </a:r>
          </a:p>
        </p:txBody>
      </p:sp>
      <p:sp>
        <p:nvSpPr>
          <p:cNvPr id="183302" name="AutoShape 6">
            <a:extLst>
              <a:ext uri="{FF2B5EF4-FFF2-40B4-BE49-F238E27FC236}">
                <a16:creationId xmlns:a16="http://schemas.microsoft.com/office/drawing/2014/main" id="{F9A8006D-1569-3401-732B-F09E30BAB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6" name="Rectangle 10">
            <a:extLst>
              <a:ext uri="{FF2B5EF4-FFF2-40B4-BE49-F238E27FC236}">
                <a16:creationId xmlns:a16="http://schemas.microsoft.com/office/drawing/2014/main" id="{3D93B5C0-619C-A70D-BE79-8440E78452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7263" y="2667000"/>
            <a:ext cx="4191000" cy="3748088"/>
          </a:xfrm>
          <a:noFill/>
          <a:ln/>
          <a:extLs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609600" indent="-609600">
              <a:lnSpc>
                <a:spcPct val="80000"/>
              </a:lnSpc>
            </a:pPr>
            <a:r>
              <a:rPr kumimoji="1" lang="en-US" altLang="en-US" sz="2400"/>
              <a:t>Development  of new  capabilities</a:t>
            </a:r>
          </a:p>
          <a:p>
            <a:pPr marL="609600" indent="-609600">
              <a:lnSpc>
                <a:spcPct val="80000"/>
              </a:lnSpc>
            </a:pPr>
            <a:r>
              <a:rPr kumimoji="1" lang="en-US" altLang="en-US" sz="2400"/>
              <a:t>Maintenance of existing capabilities</a:t>
            </a:r>
          </a:p>
          <a:p>
            <a:pPr marL="609600" indent="-609600">
              <a:lnSpc>
                <a:spcPct val="80000"/>
              </a:lnSpc>
            </a:pPr>
            <a:r>
              <a:rPr kumimoji="1" lang="en-US" altLang="en-US" sz="2400"/>
              <a:t>Design of new processes</a:t>
            </a:r>
          </a:p>
          <a:p>
            <a:pPr marL="609600" indent="-609600">
              <a:lnSpc>
                <a:spcPct val="80000"/>
              </a:lnSpc>
            </a:pPr>
            <a:r>
              <a:rPr kumimoji="1" lang="en-US" altLang="en-US" sz="2400"/>
              <a:t>Development and organization of value chains</a:t>
            </a:r>
          </a:p>
          <a:p>
            <a:pPr marL="609600" indent="-609600">
              <a:lnSpc>
                <a:spcPct val="80000"/>
              </a:lnSpc>
            </a:pPr>
            <a:r>
              <a:rPr kumimoji="1" lang="en-US" altLang="en-US" sz="2400"/>
              <a:t>Key performance measures</a:t>
            </a:r>
          </a:p>
        </p:txBody>
      </p:sp>
      <p:sp>
        <p:nvSpPr>
          <p:cNvPr id="183308" name="Rectangle 12">
            <a:extLst>
              <a:ext uri="{FF2B5EF4-FFF2-40B4-BE49-F238E27FC236}">
                <a16:creationId xmlns:a16="http://schemas.microsoft.com/office/drawing/2014/main" id="{907183C1-DE3B-BEC9-0437-E991B1A6B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59063"/>
            <a:ext cx="4191000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Font typeface="Wingdings" panose="05000000000000000000" pitchFamily="2" charset="2"/>
              <a:buChar char="Ø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90600" indent="-533400">
              <a:spcBef>
                <a:spcPct val="20000"/>
              </a:spcBef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52600" indent="-3810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09800" indent="-381000">
              <a:spcBef>
                <a:spcPct val="20000"/>
              </a:spcBef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Process improvement and performance measures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Management and planning of projects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Generation of production and staffing plans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Inventory management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Resource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3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3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3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3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3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3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3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3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3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3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3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3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3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3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nimBg="1"/>
      <p:bldP spid="183301" grpId="0" animBg="1"/>
      <p:bldP spid="183306" grpId="0" uiExpand="1" build="p"/>
      <p:bldP spid="18330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>
            <a:extLst>
              <a:ext uri="{FF2B5EF4-FFF2-40B4-BE49-F238E27FC236}">
                <a16:creationId xmlns:a16="http://schemas.microsoft.com/office/drawing/2014/main" id="{E06C5A80-9D96-C90D-D437-7E434EDEAE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Productivity</a:t>
            </a:r>
          </a:p>
        </p:txBody>
      </p:sp>
      <p:sp>
        <p:nvSpPr>
          <p:cNvPr id="168963" name="Rectangle 3">
            <a:extLst>
              <a:ext uri="{FF2B5EF4-FFF2-40B4-BE49-F238E27FC236}">
                <a16:creationId xmlns:a16="http://schemas.microsoft.com/office/drawing/2014/main" id="{6DD8B189-D9B8-A2E0-9680-064ED75230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800" y="1981200"/>
            <a:ext cx="7696200" cy="1966913"/>
          </a:xfrm>
        </p:spPr>
        <p:txBody>
          <a:bodyPr/>
          <a:lstStyle/>
          <a:p>
            <a:r>
              <a:rPr lang="en-US" altLang="en-US" sz="2800"/>
              <a:t>Productivity is the value of outputs (services and products) produced, divided by the value of input resources(wages, costs of equipment, etc.)</a:t>
            </a:r>
            <a:endParaRPr lang="en-US" altLang="en-US"/>
          </a:p>
        </p:txBody>
      </p:sp>
      <p:grpSp>
        <p:nvGrpSpPr>
          <p:cNvPr id="168973" name="Group 13">
            <a:extLst>
              <a:ext uri="{FF2B5EF4-FFF2-40B4-BE49-F238E27FC236}">
                <a16:creationId xmlns:a16="http://schemas.microsoft.com/office/drawing/2014/main" id="{CE732FBF-4A1B-CF71-50E0-B0388ED225A0}"/>
              </a:ext>
            </a:extLst>
          </p:cNvPr>
          <p:cNvGrpSpPr>
            <a:grpSpLocks/>
          </p:cNvGrpSpPr>
          <p:nvPr/>
        </p:nvGrpSpPr>
        <p:grpSpPr bwMode="auto">
          <a:xfrm>
            <a:off x="2089150" y="4070350"/>
            <a:ext cx="5164138" cy="1249363"/>
            <a:chOff x="1353" y="2574"/>
            <a:chExt cx="3253" cy="787"/>
          </a:xfrm>
        </p:grpSpPr>
        <p:sp>
          <p:nvSpPr>
            <p:cNvPr id="168966" name="Text Box 6">
              <a:extLst>
                <a:ext uri="{FF2B5EF4-FFF2-40B4-BE49-F238E27FC236}">
                  <a16:creationId xmlns:a16="http://schemas.microsoft.com/office/drawing/2014/main" id="{C84564CF-29C4-1896-53D9-5A843AC0D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2574"/>
              <a:ext cx="3253" cy="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30000"/>
                </a:lnSpc>
                <a:spcBef>
                  <a:spcPct val="50000"/>
                </a:spcBef>
              </a:pPr>
              <a:r>
                <a:rPr lang="en-US" altLang="en-US" sz="2800"/>
                <a:t>		</a:t>
              </a:r>
            </a:p>
            <a:p>
              <a:pPr>
                <a:lnSpc>
                  <a:spcPct val="10000"/>
                </a:lnSpc>
                <a:spcBef>
                  <a:spcPct val="50000"/>
                </a:spcBef>
              </a:pPr>
              <a:endParaRPr lang="en-US" altLang="en-US" sz="2800"/>
            </a:p>
            <a:p>
              <a:pPr>
                <a:lnSpc>
                  <a:spcPct val="10000"/>
                </a:lnSpc>
                <a:spcBef>
                  <a:spcPct val="50000"/>
                </a:spcBef>
              </a:pPr>
              <a:r>
                <a:rPr lang="en-US" altLang="en-US" sz="2800"/>
                <a:t>		           Output</a:t>
              </a:r>
            </a:p>
            <a:p>
              <a:pPr>
                <a:lnSpc>
                  <a:spcPct val="10000"/>
                </a:lnSpc>
                <a:spcBef>
                  <a:spcPct val="50000"/>
                </a:spcBef>
              </a:pPr>
              <a:r>
                <a:rPr lang="en-US" altLang="en-US" sz="2800"/>
                <a:t>Productivity = </a:t>
              </a:r>
            </a:p>
            <a:p>
              <a:pPr>
                <a:lnSpc>
                  <a:spcPct val="10000"/>
                </a:lnSpc>
                <a:spcBef>
                  <a:spcPct val="50000"/>
                </a:spcBef>
              </a:pPr>
              <a:r>
                <a:rPr lang="en-US" altLang="en-US" sz="2800"/>
                <a:t>		            Input</a:t>
              </a:r>
              <a:endParaRPr lang="en-US" altLang="en-US"/>
            </a:p>
          </p:txBody>
        </p:sp>
        <p:sp>
          <p:nvSpPr>
            <p:cNvPr id="168967" name="Line 7">
              <a:extLst>
                <a:ext uri="{FF2B5EF4-FFF2-40B4-BE49-F238E27FC236}">
                  <a16:creationId xmlns:a16="http://schemas.microsoft.com/office/drawing/2014/main" id="{676C3624-CC28-E739-665C-FD09F3E40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" y="3089"/>
              <a:ext cx="165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8971" name="AutoShape 11">
            <a:extLst>
              <a:ext uri="{FF2B5EF4-FFF2-40B4-BE49-F238E27FC236}">
                <a16:creationId xmlns:a16="http://schemas.microsoft.com/office/drawing/2014/main" id="{CDB0D917-D5AB-DF74-EE31-9359B6869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D782C39-A40D-C688-D4D1-FC5EA3A08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Productivity Calculation</a:t>
            </a:r>
            <a:br>
              <a:rPr lang="en-US" altLang="en-US"/>
            </a:br>
            <a:r>
              <a:rPr lang="en-US" altLang="en-US" sz="3200">
                <a:solidFill>
                  <a:srgbClr val="0000FF"/>
                </a:solidFill>
              </a:rPr>
              <a:t>Example 1.1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5FE042DE-6FED-F351-B7EF-D7EFE27E6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1935163"/>
            <a:ext cx="796336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Arial" panose="020B0604020202020204" pitchFamily="34" charset="0"/>
              <a:buAutoNum type="arabicPeriod"/>
            </a:pPr>
            <a:r>
              <a:rPr kumimoji="0" lang="en-US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Single factor</a:t>
            </a:r>
            <a:endParaRPr lang="en-US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>
                <a:latin typeface="Arial" panose="020B0604020202020204" pitchFamily="34" charset="0"/>
              </a:rPr>
              <a:t>     Three employees process 600 insurance policies in a week. They work 8 hours per day, 5 days per week. Calculate the productivity in policies per hour.</a:t>
            </a:r>
          </a:p>
        </p:txBody>
      </p:sp>
      <p:grpSp>
        <p:nvGrpSpPr>
          <p:cNvPr id="171024" name="Group 16">
            <a:extLst>
              <a:ext uri="{FF2B5EF4-FFF2-40B4-BE49-F238E27FC236}">
                <a16:creationId xmlns:a16="http://schemas.microsoft.com/office/drawing/2014/main" id="{2E186894-36EB-DF68-9A61-09DD97843A65}"/>
              </a:ext>
            </a:extLst>
          </p:cNvPr>
          <p:cNvGrpSpPr>
            <a:grpSpLocks/>
          </p:cNvGrpSpPr>
          <p:nvPr/>
        </p:nvGrpSpPr>
        <p:grpSpPr bwMode="auto">
          <a:xfrm>
            <a:off x="1697038" y="3941763"/>
            <a:ext cx="5695950" cy="868362"/>
            <a:chOff x="847" y="2093"/>
            <a:chExt cx="3588" cy="547"/>
          </a:xfrm>
        </p:grpSpPr>
        <p:sp>
          <p:nvSpPr>
            <p:cNvPr id="171014" name="Text Box 6">
              <a:extLst>
                <a:ext uri="{FF2B5EF4-FFF2-40B4-BE49-F238E27FC236}">
                  <a16:creationId xmlns:a16="http://schemas.microsoft.com/office/drawing/2014/main" id="{05A01BF3-1B22-B4D3-93E2-319B26571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7" y="2257"/>
              <a:ext cx="182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Labor productivity = 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1015" name="Text Box 7">
              <a:extLst>
                <a:ext uri="{FF2B5EF4-FFF2-40B4-BE49-F238E27FC236}">
                  <a16:creationId xmlns:a16="http://schemas.microsoft.com/office/drawing/2014/main" id="{93659CE6-0B77-D982-CEE6-E441F0BBB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4" y="2093"/>
              <a:ext cx="1751" cy="5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600"/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/>
                <a:t>Policies Processed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/>
                <a:t>Employee Hours</a:t>
              </a:r>
            </a:p>
          </p:txBody>
        </p:sp>
        <p:sp>
          <p:nvSpPr>
            <p:cNvPr id="171016" name="Line 8">
              <a:extLst>
                <a:ext uri="{FF2B5EF4-FFF2-40B4-BE49-F238E27FC236}">
                  <a16:creationId xmlns:a16="http://schemas.microsoft.com/office/drawing/2014/main" id="{DB9609FE-BC5F-CC7C-73FA-8C8B97EF0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5" y="2408"/>
              <a:ext cx="1663" cy="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027" name="Group 19">
            <a:extLst>
              <a:ext uri="{FF2B5EF4-FFF2-40B4-BE49-F238E27FC236}">
                <a16:creationId xmlns:a16="http://schemas.microsoft.com/office/drawing/2014/main" id="{FF24BF3E-6918-A2C7-4AF8-07F13FF994A2}"/>
              </a:ext>
            </a:extLst>
          </p:cNvPr>
          <p:cNvGrpSpPr>
            <a:grpSpLocks/>
          </p:cNvGrpSpPr>
          <p:nvPr/>
        </p:nvGrpSpPr>
        <p:grpSpPr bwMode="auto">
          <a:xfrm>
            <a:off x="741363" y="4902200"/>
            <a:ext cx="7634287" cy="1020763"/>
            <a:chOff x="465" y="2640"/>
            <a:chExt cx="4809" cy="643"/>
          </a:xfrm>
        </p:grpSpPr>
        <p:sp>
          <p:nvSpPr>
            <p:cNvPr id="171018" name="Text Box 10">
              <a:extLst>
                <a:ext uri="{FF2B5EF4-FFF2-40B4-BE49-F238E27FC236}">
                  <a16:creationId xmlns:a16="http://schemas.microsoft.com/office/drawing/2014/main" id="{786EEEE3-8BA0-2726-6036-6BFD8285FA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2640"/>
              <a:ext cx="3184" cy="6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600"/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endParaRPr lang="en-US" altLang="en-US" sz="1000"/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/>
                <a:t>600 Policies</a:t>
              </a:r>
            </a:p>
            <a:p>
              <a:pPr algn="ctr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en-US"/>
                <a:t>(3 Employees) (40 hours/employee)</a:t>
              </a:r>
            </a:p>
          </p:txBody>
        </p:sp>
        <p:sp>
          <p:nvSpPr>
            <p:cNvPr id="171019" name="Line 11">
              <a:extLst>
                <a:ext uri="{FF2B5EF4-FFF2-40B4-BE49-F238E27FC236}">
                  <a16:creationId xmlns:a16="http://schemas.microsoft.com/office/drawing/2014/main" id="{05D9C272-E785-A667-928F-3539975C1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4" y="3063"/>
              <a:ext cx="3018" cy="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020" name="Text Box 12">
              <a:extLst>
                <a:ext uri="{FF2B5EF4-FFF2-40B4-BE49-F238E27FC236}">
                  <a16:creationId xmlns:a16="http://schemas.microsoft.com/office/drawing/2014/main" id="{9933863D-96C6-B6E9-FB25-ABD69E27E6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" y="2921"/>
              <a:ext cx="2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=</a:t>
              </a:r>
            </a:p>
          </p:txBody>
        </p:sp>
        <p:sp>
          <p:nvSpPr>
            <p:cNvPr id="171023" name="Text Box 15">
              <a:extLst>
                <a:ext uri="{FF2B5EF4-FFF2-40B4-BE49-F238E27FC236}">
                  <a16:creationId xmlns:a16="http://schemas.microsoft.com/office/drawing/2014/main" id="{713AADCF-5F9D-DB25-9E90-4C81C17C49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2930"/>
              <a:ext cx="14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= 5 policies/hr</a:t>
              </a:r>
            </a:p>
          </p:txBody>
        </p:sp>
      </p:grpSp>
      <p:sp>
        <p:nvSpPr>
          <p:cNvPr id="171026" name="AutoShape 18">
            <a:extLst>
              <a:ext uri="{FF2B5EF4-FFF2-40B4-BE49-F238E27FC236}">
                <a16:creationId xmlns:a16="http://schemas.microsoft.com/office/drawing/2014/main" id="{8D5F5B2E-7A87-20A3-B05B-577FD678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DF3938B3-4099-B163-7AED-077A049D9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Productivity Calculation</a:t>
            </a:r>
            <a:br>
              <a:rPr lang="en-US" altLang="en-US" dirty="0"/>
            </a:br>
            <a:r>
              <a:rPr lang="en-US" altLang="en-US" sz="3200" dirty="0">
                <a:solidFill>
                  <a:srgbClr val="0000FF"/>
                </a:solidFill>
              </a:rPr>
              <a:t>Example 1.1</a:t>
            </a:r>
            <a:r>
              <a:rPr lang="en-US" altLang="en-US" dirty="0"/>
              <a:t> </a:t>
            </a:r>
            <a:r>
              <a:rPr lang="en-US" altLang="en-US" sz="2400" dirty="0"/>
              <a:t>continued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4A155A6E-3597-EBC5-C708-D5CF887EAD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4094" y="1608138"/>
            <a:ext cx="8659906" cy="2322512"/>
          </a:xfrm>
        </p:spPr>
        <p:txBody>
          <a:bodyPr/>
          <a:lstStyle/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AutoNum type="arabicPeriod" startAt="2"/>
            </a:pPr>
            <a:r>
              <a:rPr lang="en-US" altLang="en-US" sz="2000" b="1" dirty="0">
                <a:solidFill>
                  <a:schemeClr val="accent2"/>
                </a:solidFill>
              </a:rPr>
              <a:t> Multi-factor</a:t>
            </a:r>
            <a:r>
              <a:rPr kumimoji="1" lang="en-US" altLang="en-US" sz="2000" dirty="0"/>
              <a:t> </a:t>
            </a: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en-US" sz="2000" dirty="0"/>
              <a:t>   A team of workers makes </a:t>
            </a:r>
            <a:r>
              <a:rPr kumimoji="1" lang="en-US" altLang="en-US" sz="2000" b="1" dirty="0"/>
              <a:t>400 units of a product</a:t>
            </a:r>
            <a:r>
              <a:rPr kumimoji="1" lang="en-US" altLang="en-US" sz="2000" dirty="0"/>
              <a:t>,                  </a:t>
            </a: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en-US" sz="2000" dirty="0"/>
              <a:t>   valued by its standard cost of </a:t>
            </a:r>
            <a:r>
              <a:rPr kumimoji="1" lang="en-US" altLang="en-US" sz="2000" b="1" dirty="0"/>
              <a:t>$10 each </a:t>
            </a:r>
            <a:r>
              <a:rPr kumimoji="1" lang="en-US" altLang="en-US" sz="2000" dirty="0"/>
              <a:t>(before </a:t>
            </a: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en-US" sz="2000" dirty="0"/>
              <a:t>   markups for other expenses and profit). The </a:t>
            </a: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en-US" sz="2000" dirty="0"/>
              <a:t>   accounting department reports that the actual costs </a:t>
            </a: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en-US" sz="2000" dirty="0"/>
              <a:t>   are </a:t>
            </a:r>
            <a:r>
              <a:rPr kumimoji="1" lang="en-US" altLang="en-US" sz="2000" b="1" dirty="0"/>
              <a:t>$400 for labor</a:t>
            </a:r>
            <a:r>
              <a:rPr kumimoji="1" lang="en-US" altLang="en-US" sz="2000" dirty="0"/>
              <a:t>, </a:t>
            </a:r>
            <a:r>
              <a:rPr kumimoji="1" lang="en-US" altLang="en-US" sz="2000" b="1" dirty="0"/>
              <a:t>$1,000 for materials</a:t>
            </a:r>
            <a:r>
              <a:rPr kumimoji="1" lang="en-US" altLang="en-US" sz="2000" dirty="0"/>
              <a:t>, and </a:t>
            </a:r>
            <a:r>
              <a:rPr kumimoji="1" lang="en-US" altLang="en-US" sz="2000" b="1" dirty="0"/>
              <a:t>$300 for </a:t>
            </a:r>
          </a:p>
          <a:p>
            <a:pPr marL="0" indent="0" eaLnBrk="0" hangingPunct="0">
              <a:lnSpc>
                <a:spcPct val="85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kumimoji="1" lang="en-US" altLang="en-US" sz="2000" b="1" dirty="0"/>
              <a:t>   overhead</a:t>
            </a:r>
            <a:r>
              <a:rPr kumimoji="1" lang="en-US" altLang="en-US" sz="2000" dirty="0"/>
              <a:t>. Calculate the productivity.</a:t>
            </a:r>
          </a:p>
        </p:txBody>
      </p:sp>
      <p:grpSp>
        <p:nvGrpSpPr>
          <p:cNvPr id="172054" name="Group 22">
            <a:extLst>
              <a:ext uri="{FF2B5EF4-FFF2-40B4-BE49-F238E27FC236}">
                <a16:creationId xmlns:a16="http://schemas.microsoft.com/office/drawing/2014/main" id="{2231EAFF-7DB5-EEEF-6432-9FDC5E47B277}"/>
              </a:ext>
            </a:extLst>
          </p:cNvPr>
          <p:cNvGrpSpPr>
            <a:grpSpLocks/>
          </p:cNvGrpSpPr>
          <p:nvPr/>
        </p:nvGrpSpPr>
        <p:grpSpPr bwMode="auto">
          <a:xfrm>
            <a:off x="401638" y="3938588"/>
            <a:ext cx="8347075" cy="817562"/>
            <a:chOff x="253" y="2545"/>
            <a:chExt cx="5258" cy="515"/>
          </a:xfrm>
        </p:grpSpPr>
        <p:sp>
          <p:nvSpPr>
            <p:cNvPr id="172039" name="Text Box 7">
              <a:extLst>
                <a:ext uri="{FF2B5EF4-FFF2-40B4-BE49-F238E27FC236}">
                  <a16:creationId xmlns:a16="http://schemas.microsoft.com/office/drawing/2014/main" id="{51AFC7A3-6624-5C19-57F5-20107C0D7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" y="2725"/>
              <a:ext cx="18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Multifactor productivity  =</a:t>
              </a:r>
              <a:r>
                <a:rPr lang="en-US" altLang="en-US"/>
                <a:t> 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2040" name="Text Box 8">
              <a:extLst>
                <a:ext uri="{FF2B5EF4-FFF2-40B4-BE49-F238E27FC236}">
                  <a16:creationId xmlns:a16="http://schemas.microsoft.com/office/drawing/2014/main" id="{BEC72536-7AAF-F0E3-984D-EDF5724BD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545"/>
              <a:ext cx="3543" cy="5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spcBef>
                  <a:spcPct val="50000"/>
                </a:spcBef>
              </a:pPr>
              <a:endParaRPr lang="en-US" altLang="en-US" sz="600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2000" dirty="0"/>
                <a:t>Quality at standard cost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2000" dirty="0"/>
                <a:t>Labor cost + Materials Cost + Overhead cost</a:t>
              </a:r>
            </a:p>
          </p:txBody>
        </p:sp>
        <p:sp>
          <p:nvSpPr>
            <p:cNvPr id="172041" name="Line 9">
              <a:extLst>
                <a:ext uri="{FF2B5EF4-FFF2-40B4-BE49-F238E27FC236}">
                  <a16:creationId xmlns:a16="http://schemas.microsoft.com/office/drawing/2014/main" id="{388394D4-C756-F6EE-5872-283EFF2F93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1" y="2844"/>
              <a:ext cx="306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2052" name="Group 20">
            <a:extLst>
              <a:ext uri="{FF2B5EF4-FFF2-40B4-BE49-F238E27FC236}">
                <a16:creationId xmlns:a16="http://schemas.microsoft.com/office/drawing/2014/main" id="{943B4B75-2E95-CBCD-4CE2-E1F91D3410F0}"/>
              </a:ext>
            </a:extLst>
          </p:cNvPr>
          <p:cNvGrpSpPr>
            <a:grpSpLocks/>
          </p:cNvGrpSpPr>
          <p:nvPr/>
        </p:nvGrpSpPr>
        <p:grpSpPr bwMode="auto">
          <a:xfrm>
            <a:off x="1754188" y="4805363"/>
            <a:ext cx="5530850" cy="827087"/>
            <a:chOff x="681" y="3457"/>
            <a:chExt cx="3484" cy="521"/>
          </a:xfrm>
        </p:grpSpPr>
        <p:sp>
          <p:nvSpPr>
            <p:cNvPr id="172044" name="Text Box 12">
              <a:extLst>
                <a:ext uri="{FF2B5EF4-FFF2-40B4-BE49-F238E27FC236}">
                  <a16:creationId xmlns:a16="http://schemas.microsoft.com/office/drawing/2014/main" id="{073A11A9-C0F3-7A83-0257-80C974EFB9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" y="3457"/>
              <a:ext cx="1647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500" dirty="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2000" dirty="0"/>
                <a:t>(</a:t>
              </a:r>
              <a:r>
                <a:rPr lang="en-US" altLang="en-US" sz="2000" dirty="0">
                  <a:highlight>
                    <a:srgbClr val="FFFF00"/>
                  </a:highlight>
                </a:rPr>
                <a:t>400 units) ($10/unit)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2000" dirty="0"/>
                <a:t>$400 + $1000 + $300</a:t>
              </a:r>
            </a:p>
          </p:txBody>
        </p:sp>
        <p:sp>
          <p:nvSpPr>
            <p:cNvPr id="172045" name="Line 13">
              <a:extLst>
                <a:ext uri="{FF2B5EF4-FFF2-40B4-BE49-F238E27FC236}">
                  <a16:creationId xmlns:a16="http://schemas.microsoft.com/office/drawing/2014/main" id="{06E9688B-DC0A-B71B-F734-CBC01DC15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8" y="3755"/>
              <a:ext cx="1520" cy="9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046" name="Text Box 14">
              <a:extLst>
                <a:ext uri="{FF2B5EF4-FFF2-40B4-BE49-F238E27FC236}">
                  <a16:creationId xmlns:a16="http://schemas.microsoft.com/office/drawing/2014/main" id="{90228710-4B28-E358-FFD2-F1C987A8A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" y="3612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=</a:t>
              </a:r>
            </a:p>
          </p:txBody>
        </p:sp>
        <p:sp>
          <p:nvSpPr>
            <p:cNvPr id="172047" name="Text Box 15">
              <a:extLst>
                <a:ext uri="{FF2B5EF4-FFF2-40B4-BE49-F238E27FC236}">
                  <a16:creationId xmlns:a16="http://schemas.microsoft.com/office/drawing/2014/main" id="{281B5595-2DBE-FBA8-3834-8FCB9D8E9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4" y="3629"/>
              <a:ext cx="7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 dirty="0"/>
                <a:t> =  2.35</a:t>
              </a:r>
            </a:p>
          </p:txBody>
        </p:sp>
        <p:sp>
          <p:nvSpPr>
            <p:cNvPr id="172049" name="Text Box 17">
              <a:extLst>
                <a:ext uri="{FF2B5EF4-FFF2-40B4-BE49-F238E27FC236}">
                  <a16:creationId xmlns:a16="http://schemas.microsoft.com/office/drawing/2014/main" id="{F673C743-0EB6-57FB-C345-8F163E8CD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6" y="3474"/>
              <a:ext cx="839" cy="5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500"/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2000"/>
                <a:t>$4,000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sz="2000"/>
                <a:t>1,700</a:t>
              </a:r>
            </a:p>
          </p:txBody>
        </p:sp>
        <p:sp>
          <p:nvSpPr>
            <p:cNvPr id="172050" name="Text Box 18">
              <a:extLst>
                <a:ext uri="{FF2B5EF4-FFF2-40B4-BE49-F238E27FC236}">
                  <a16:creationId xmlns:a16="http://schemas.microsoft.com/office/drawing/2014/main" id="{137F03D1-FBC3-323B-6A8A-7F106F5FA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637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000"/>
                <a:t>=</a:t>
              </a:r>
            </a:p>
          </p:txBody>
        </p:sp>
        <p:sp>
          <p:nvSpPr>
            <p:cNvPr id="172051" name="Line 19">
              <a:extLst>
                <a:ext uri="{FF2B5EF4-FFF2-40B4-BE49-F238E27FC236}">
                  <a16:creationId xmlns:a16="http://schemas.microsoft.com/office/drawing/2014/main" id="{1106256D-FF98-FB06-06A8-1A475CC3E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8" y="3763"/>
              <a:ext cx="562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2053" name="Text Box 21">
            <a:extLst>
              <a:ext uri="{FF2B5EF4-FFF2-40B4-BE49-F238E27FC236}">
                <a16:creationId xmlns:a16="http://schemas.microsoft.com/office/drawing/2014/main" id="{B464B6E3-C56B-34AD-4509-828F6426A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5735638"/>
            <a:ext cx="78724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en-US" sz="2000"/>
              <a:t> These figures must be compared with performance levels in prior periods and with future goals.</a:t>
            </a:r>
            <a:endParaRPr lang="en-US" altLang="en-US"/>
          </a:p>
        </p:txBody>
      </p:sp>
      <p:sp>
        <p:nvSpPr>
          <p:cNvPr id="172055" name="AutoShape 23">
            <a:extLst>
              <a:ext uri="{FF2B5EF4-FFF2-40B4-BE49-F238E27FC236}">
                <a16:creationId xmlns:a16="http://schemas.microsoft.com/office/drawing/2014/main" id="{2E40E9E7-A775-680F-6014-36C79436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7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  <p:bldP spid="1720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C8907-C387-A464-4946-B2A8FFE8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959F0CB0-0593-4996-DF5F-D07F9CAC2D1E}"/>
              </a:ext>
            </a:extLst>
          </p:cNvPr>
          <p:cNvSpPr txBox="1">
            <a:spLocks/>
          </p:cNvSpPr>
          <p:nvPr/>
        </p:nvSpPr>
        <p:spPr bwMode="auto">
          <a:xfrm>
            <a:off x="230186" y="3429000"/>
            <a:ext cx="8532813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kumimoji="0" lang="en-US" sz="2000" dirty="0"/>
              <a:t>Recommended book:  Lee J. </a:t>
            </a:r>
            <a:r>
              <a:rPr kumimoji="0" lang="en-US" sz="2000" dirty="0" err="1"/>
              <a:t>Krajewski</a:t>
            </a:r>
            <a:r>
              <a:rPr kumimoji="0" lang="en-US" sz="2000" dirty="0"/>
              <a:t>, Larry P. </a:t>
            </a:r>
            <a:r>
              <a:rPr kumimoji="0" lang="en-US" sz="2000" dirty="0" err="1"/>
              <a:t>Ritzman</a:t>
            </a:r>
            <a:r>
              <a:rPr kumimoji="0" lang="en-US" sz="2000" dirty="0"/>
              <a:t>, Pearson, 2019</a:t>
            </a:r>
          </a:p>
        </p:txBody>
      </p:sp>
    </p:spTree>
    <p:extLst>
      <p:ext uri="{BB962C8B-B14F-4D97-AF65-F5344CB8AC3E}">
        <p14:creationId xmlns:p14="http://schemas.microsoft.com/office/powerpoint/2010/main" val="417783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80D02DB3-549E-66A9-A363-38BE75A88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314325"/>
            <a:ext cx="6372225" cy="1249363"/>
          </a:xfrm>
        </p:spPr>
        <p:txBody>
          <a:bodyPr/>
          <a:lstStyle/>
          <a:p>
            <a:r>
              <a:rPr lang="en-US" altLang="en-US" sz="2400"/>
              <a:t>How </a:t>
            </a:r>
            <a:r>
              <a:rPr lang="en-US" altLang="en-US" sz="2400" i="0"/>
              <a:t>Operations As a Competitive Weapon </a:t>
            </a:r>
            <a:br>
              <a:rPr lang="en-US" altLang="en-US" sz="2400" i="0"/>
            </a:br>
            <a:r>
              <a:rPr lang="en-US" altLang="en-US" sz="2400"/>
              <a:t> fits the Operations Management Philosophy </a:t>
            </a:r>
          </a:p>
        </p:txBody>
      </p:sp>
      <p:pic>
        <p:nvPicPr>
          <p:cNvPr id="191491" name="Picture 3">
            <a:extLst>
              <a:ext uri="{FF2B5EF4-FFF2-40B4-BE49-F238E27FC236}">
                <a16:creationId xmlns:a16="http://schemas.microsoft.com/office/drawing/2014/main" id="{904C7EDB-8A9C-0502-E269-DEB150AB4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02"/>
          <a:stretch>
            <a:fillRect/>
          </a:stretch>
        </p:blipFill>
        <p:spPr bwMode="auto">
          <a:xfrm>
            <a:off x="1309688" y="1966913"/>
            <a:ext cx="21463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1492" name="Picture 4">
            <a:extLst>
              <a:ext uri="{FF2B5EF4-FFF2-40B4-BE49-F238E27FC236}">
                <a16:creationId xmlns:a16="http://schemas.microsoft.com/office/drawing/2014/main" id="{68C1FA7A-761A-A53A-CAC0-BE293A78A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12"/>
          <a:stretch>
            <a:fillRect/>
          </a:stretch>
        </p:blipFill>
        <p:spPr bwMode="auto">
          <a:xfrm>
            <a:off x="3592513" y="2498725"/>
            <a:ext cx="2133600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1493" name="Picture 5">
            <a:extLst>
              <a:ext uri="{FF2B5EF4-FFF2-40B4-BE49-F238E27FC236}">
                <a16:creationId xmlns:a16="http://schemas.microsoft.com/office/drawing/2014/main" id="{4FA95CAE-A4F3-CC6A-81E3-B928A8E95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672"/>
          <a:stretch>
            <a:fillRect/>
          </a:stretch>
        </p:blipFill>
        <p:spPr bwMode="auto">
          <a:xfrm>
            <a:off x="6061075" y="3070225"/>
            <a:ext cx="2371725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1494" name="AutoShape 6">
            <a:extLst>
              <a:ext uri="{FF2B5EF4-FFF2-40B4-BE49-F238E27FC236}">
                <a16:creationId xmlns:a16="http://schemas.microsoft.com/office/drawing/2014/main" id="{692396CE-77D1-F746-1D33-7AF8CD5AC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4263" y="6538913"/>
            <a:ext cx="211137" cy="87312"/>
          </a:xfrm>
          <a:prstGeom prst="rightArrow">
            <a:avLst>
              <a:gd name="adj1" fmla="val 50000"/>
              <a:gd name="adj2" fmla="val 60455"/>
            </a:avLst>
          </a:prstGeom>
          <a:solidFill>
            <a:srgbClr val="C9D3B8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1504" name="Text Box 16">
            <a:extLst>
              <a:ext uri="{FF2B5EF4-FFF2-40B4-BE49-F238E27FC236}">
                <a16:creationId xmlns:a16="http://schemas.microsoft.com/office/drawing/2014/main" id="{8539777A-466C-645A-7860-281F3FC4A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2659063"/>
            <a:ext cx="2298700" cy="6778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kumimoji="0" lang="en-US" altLang="en-US" sz="1200" b="1">
                <a:solidFill>
                  <a:srgbClr val="FF0000"/>
                </a:solidFill>
                <a:latin typeface="HelveticaNeue-LightCond" charset="0"/>
              </a:rPr>
              <a:t>Operations As a Competitive </a:t>
            </a:r>
          </a:p>
          <a:p>
            <a:pPr algn="ctr" eaLnBrk="1" hangingPunct="1"/>
            <a:r>
              <a:rPr kumimoji="0" lang="en-US" altLang="en-US" sz="1200" b="1">
                <a:solidFill>
                  <a:srgbClr val="FF0000"/>
                </a:solidFill>
                <a:latin typeface="HelveticaNeue-LightCond" charset="0"/>
              </a:rPr>
              <a:t>Weapon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Operations Strategy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Project Management</a:t>
            </a:r>
            <a:endParaRPr kumimoji="0" lang="en-US" altLang="en-US" sz="1200"/>
          </a:p>
        </p:txBody>
      </p:sp>
      <p:sp>
        <p:nvSpPr>
          <p:cNvPr id="191505" name="Text Box 17">
            <a:extLst>
              <a:ext uri="{FF2B5EF4-FFF2-40B4-BE49-F238E27FC236}">
                <a16:creationId xmlns:a16="http://schemas.microsoft.com/office/drawing/2014/main" id="{F36F244F-B198-8848-E5A1-1E0ABE623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3194050"/>
            <a:ext cx="2532063" cy="15827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Process Strategy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Process Analysis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Process Performance and Quality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Constraint Management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Process Layout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Lean Systems</a:t>
            </a:r>
          </a:p>
          <a:p>
            <a:pPr algn="ctr" eaLnBrk="1" hangingPunct="1"/>
            <a:endParaRPr kumimoji="0" lang="en-US" altLang="en-US" sz="1200"/>
          </a:p>
        </p:txBody>
      </p:sp>
      <p:sp>
        <p:nvSpPr>
          <p:cNvPr id="191506" name="Text Box 18">
            <a:extLst>
              <a:ext uri="{FF2B5EF4-FFF2-40B4-BE49-F238E27FC236}">
                <a16:creationId xmlns:a16="http://schemas.microsoft.com/office/drawing/2014/main" id="{6FD7C8DF-A2EE-CCB7-80EE-03B1F08E4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3851275"/>
            <a:ext cx="2276475" cy="1370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Supply Chain Strategy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Location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Inventory Management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Forecasting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Sales and Operations Planning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Resource Planning</a:t>
            </a:r>
          </a:p>
          <a:p>
            <a:pPr algn="ctr" eaLnBrk="1" hangingPunct="1"/>
            <a:r>
              <a:rPr kumimoji="0" lang="en-US" altLang="en-US" sz="1200">
                <a:solidFill>
                  <a:srgbClr val="000000"/>
                </a:solidFill>
                <a:latin typeface="HelveticaNeue-LightCond" charset="0"/>
              </a:rPr>
              <a:t>Scheduling</a:t>
            </a:r>
            <a:endParaRPr kumimoji="0" lang="en-US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4" grpId="0" animBg="1"/>
      <p:bldP spid="191505" grpId="0" animBg="1"/>
      <p:bldP spid="19150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9" name="Text Box 5">
            <a:extLst>
              <a:ext uri="{FF2B5EF4-FFF2-40B4-BE49-F238E27FC236}">
                <a16:creationId xmlns:a16="http://schemas.microsoft.com/office/drawing/2014/main" id="{0C7B829A-BD1A-AA40-477B-9772CBC3D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38150"/>
            <a:ext cx="553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i="1"/>
              <a:t>Solved Problem 1</a:t>
            </a:r>
          </a:p>
        </p:txBody>
      </p:sp>
      <p:sp>
        <p:nvSpPr>
          <p:cNvPr id="195590" name="Text Box 6">
            <a:extLst>
              <a:ext uri="{FF2B5EF4-FFF2-40B4-BE49-F238E27FC236}">
                <a16:creationId xmlns:a16="http://schemas.microsoft.com/office/drawing/2014/main" id="{818CF796-9929-B7AF-FF9E-F827F81AD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1627188"/>
            <a:ext cx="7286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lphaLcPeriod"/>
            </a:pPr>
            <a:r>
              <a:rPr lang="en-US" altLang="en-US">
                <a:latin typeface="Arial" panose="020B0604020202020204" pitchFamily="34" charset="0"/>
              </a:rPr>
              <a:t>Multifactor productivity is the ratio of the value of output to the value of input resources</a:t>
            </a:r>
          </a:p>
        </p:txBody>
      </p:sp>
      <p:sp>
        <p:nvSpPr>
          <p:cNvPr id="195591" name="Text Box 7">
            <a:extLst>
              <a:ext uri="{FF2B5EF4-FFF2-40B4-BE49-F238E27FC236}">
                <a16:creationId xmlns:a16="http://schemas.microsoft.com/office/drawing/2014/main" id="{1F8D20AB-38FE-227B-A269-E20415D1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5" y="4422775"/>
            <a:ext cx="1131888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900"/>
          </a:p>
        </p:txBody>
      </p:sp>
      <p:sp>
        <p:nvSpPr>
          <p:cNvPr id="195592" name="Text Box 8">
            <a:extLst>
              <a:ext uri="{FF2B5EF4-FFF2-40B4-BE49-F238E27FC236}">
                <a16:creationId xmlns:a16="http://schemas.microsoft.com/office/drawing/2014/main" id="{B24D16A2-ED84-3602-3465-66A075325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4371975"/>
            <a:ext cx="928687" cy="228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 sz="900"/>
          </a:p>
        </p:txBody>
      </p:sp>
      <p:pic>
        <p:nvPicPr>
          <p:cNvPr id="195593" name="Picture 9">
            <a:extLst>
              <a:ext uri="{FF2B5EF4-FFF2-40B4-BE49-F238E27FC236}">
                <a16:creationId xmlns:a16="http://schemas.microsoft.com/office/drawing/2014/main" id="{A3A14D0A-7F5E-3A19-6CFB-E6DB53BE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9" t="29129" r="10689" b="45755"/>
          <a:stretch>
            <a:fillRect/>
          </a:stretch>
        </p:blipFill>
        <p:spPr bwMode="auto">
          <a:xfrm>
            <a:off x="196850" y="2840038"/>
            <a:ext cx="8951913" cy="270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hecker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3" name="Picture 5">
            <a:extLst>
              <a:ext uri="{FF2B5EF4-FFF2-40B4-BE49-F238E27FC236}">
                <a16:creationId xmlns:a16="http://schemas.microsoft.com/office/drawing/2014/main" id="{DEE81697-16FF-5E54-901A-D162CEBD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42" t="60008" r="19221" b="24252"/>
          <a:stretch>
            <a:fillRect/>
          </a:stretch>
        </p:blipFill>
        <p:spPr bwMode="auto">
          <a:xfrm>
            <a:off x="476998" y="2628828"/>
            <a:ext cx="8371168" cy="2254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6614" name="Text Box 6">
            <a:extLst>
              <a:ext uri="{FF2B5EF4-FFF2-40B4-BE49-F238E27FC236}">
                <a16:creationId xmlns:a16="http://schemas.microsoft.com/office/drawing/2014/main" id="{213173C1-D891-695F-D56B-D3A27C501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0975" y="1627188"/>
            <a:ext cx="72866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b. Labor productivity is the ratio of the value of output to labor hours:</a:t>
            </a:r>
          </a:p>
        </p:txBody>
      </p:sp>
      <p:sp>
        <p:nvSpPr>
          <p:cNvPr id="196615" name="Text Box 7">
            <a:extLst>
              <a:ext uri="{FF2B5EF4-FFF2-40B4-BE49-F238E27FC236}">
                <a16:creationId xmlns:a16="http://schemas.microsoft.com/office/drawing/2014/main" id="{C60759AA-38B0-D017-60EF-AFE3DD5AD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449263"/>
            <a:ext cx="553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i="1"/>
              <a:t>Solved Problem 1</a:t>
            </a:r>
          </a:p>
        </p:txBody>
      </p:sp>
    </p:spTree>
  </p:cSld>
  <p:clrMapOvr>
    <a:masterClrMapping/>
  </p:clrMapOvr>
  <p:transition>
    <p:check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6" name="Picture 4">
            <a:extLst>
              <a:ext uri="{FF2B5EF4-FFF2-40B4-BE49-F238E27FC236}">
                <a16:creationId xmlns:a16="http://schemas.microsoft.com/office/drawing/2014/main" id="{EC0F160A-B35B-39D6-61AA-2992E3A85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11" t="44031" r="12793" b="35526"/>
          <a:stretch>
            <a:fillRect/>
          </a:stretch>
        </p:blipFill>
        <p:spPr bwMode="auto">
          <a:xfrm>
            <a:off x="0" y="2840038"/>
            <a:ext cx="9144000" cy="248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7637" name="Text Box 5">
            <a:extLst>
              <a:ext uri="{FF2B5EF4-FFF2-40B4-BE49-F238E27FC236}">
                <a16:creationId xmlns:a16="http://schemas.microsoft.com/office/drawing/2014/main" id="{2AD87944-14FC-675C-62CF-E6DE9D671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8700" y="449263"/>
            <a:ext cx="4805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b="1" i="1"/>
              <a:t>Solved Problem 2</a:t>
            </a:r>
          </a:p>
        </p:txBody>
      </p:sp>
    </p:spTree>
  </p:cSld>
  <p:clrMapOvr>
    <a:masterClrMapping/>
  </p:clrMapOvr>
  <p:transition>
    <p:check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C52DA129-CF87-0E27-DAAC-75807F5090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</a:t>
            </a:r>
          </a:p>
        </p:txBody>
      </p:sp>
      <p:pic>
        <p:nvPicPr>
          <p:cNvPr id="193541" name="Picture 5">
            <a:extLst>
              <a:ext uri="{FF2B5EF4-FFF2-40B4-BE49-F238E27FC236}">
                <a16:creationId xmlns:a16="http://schemas.microsoft.com/office/drawing/2014/main" id="{6A43B9B5-2E05-67BA-1475-F5E7D5E5F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97" t="29379" r="22221" b="51256"/>
          <a:stretch>
            <a:fillRect/>
          </a:stretch>
        </p:blipFill>
        <p:spPr bwMode="auto">
          <a:xfrm>
            <a:off x="1536700" y="1563688"/>
            <a:ext cx="7413625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42" name="Text Box 6">
            <a:extLst>
              <a:ext uri="{FF2B5EF4-FFF2-40B4-BE49-F238E27FC236}">
                <a16:creationId xmlns:a16="http://schemas.microsoft.com/office/drawing/2014/main" id="{73D69666-950F-97EC-CABD-81E52228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3382963"/>
            <a:ext cx="728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Calculate the year-to-date labor productivity:</a:t>
            </a:r>
          </a:p>
        </p:txBody>
      </p:sp>
      <p:pic>
        <p:nvPicPr>
          <p:cNvPr id="193543" name="Picture 7">
            <a:extLst>
              <a:ext uri="{FF2B5EF4-FFF2-40B4-BE49-F238E27FC236}">
                <a16:creationId xmlns:a16="http://schemas.microsoft.com/office/drawing/2014/main" id="{CCA3791F-4035-7B3D-1DC6-F7D6D90E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90" t="51381" r="68236" b="37254"/>
          <a:stretch>
            <a:fillRect/>
          </a:stretch>
        </p:blipFill>
        <p:spPr bwMode="auto">
          <a:xfrm>
            <a:off x="192088" y="3748088"/>
            <a:ext cx="210026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44" name="Text Box 8">
            <a:extLst>
              <a:ext uri="{FF2B5EF4-FFF2-40B4-BE49-F238E27FC236}">
                <a16:creationId xmlns:a16="http://schemas.microsoft.com/office/drawing/2014/main" id="{437FCD04-37D2-8F44-8DBF-08541894B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" y="4783138"/>
            <a:ext cx="728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Calculate the multifactor productivity:</a:t>
            </a:r>
          </a:p>
        </p:txBody>
      </p:sp>
      <p:pic>
        <p:nvPicPr>
          <p:cNvPr id="193545" name="Picture 9">
            <a:extLst>
              <a:ext uri="{FF2B5EF4-FFF2-40B4-BE49-F238E27FC236}">
                <a16:creationId xmlns:a16="http://schemas.microsoft.com/office/drawing/2014/main" id="{D216C86B-CA11-A9C3-DA38-EC2869AD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9" t="67258" r="53055" b="21002"/>
          <a:stretch>
            <a:fillRect/>
          </a:stretch>
        </p:blipFill>
        <p:spPr bwMode="auto">
          <a:xfrm>
            <a:off x="288925" y="5118100"/>
            <a:ext cx="2835275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46" name="Picture 10">
            <a:extLst>
              <a:ext uri="{FF2B5EF4-FFF2-40B4-BE49-F238E27FC236}">
                <a16:creationId xmlns:a16="http://schemas.microsoft.com/office/drawing/2014/main" id="{8303DBC7-F428-9263-8A92-AF45870C3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8" t="51381" r="34911" b="37254"/>
          <a:stretch>
            <a:fillRect/>
          </a:stretch>
        </p:blipFill>
        <p:spPr bwMode="auto">
          <a:xfrm>
            <a:off x="4260850" y="3741738"/>
            <a:ext cx="2185988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47" name="Picture 11">
            <a:extLst>
              <a:ext uri="{FF2B5EF4-FFF2-40B4-BE49-F238E27FC236}">
                <a16:creationId xmlns:a16="http://schemas.microsoft.com/office/drawing/2014/main" id="{4F82E3F5-D5AE-6C12-0C33-D3CB9F0C0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14" t="51381" r="17722" b="37254"/>
          <a:stretch>
            <a:fillRect/>
          </a:stretch>
        </p:blipFill>
        <p:spPr bwMode="auto">
          <a:xfrm>
            <a:off x="6343650" y="3748088"/>
            <a:ext cx="228917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48" name="Picture 12">
            <a:extLst>
              <a:ext uri="{FF2B5EF4-FFF2-40B4-BE49-F238E27FC236}">
                <a16:creationId xmlns:a16="http://schemas.microsoft.com/office/drawing/2014/main" id="{94275AAA-3173-CBC1-08EA-90B394D7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26" t="51381" r="51761" b="37254"/>
          <a:stretch>
            <a:fillRect/>
          </a:stretch>
        </p:blipFill>
        <p:spPr bwMode="auto">
          <a:xfrm>
            <a:off x="2157413" y="3741738"/>
            <a:ext cx="2143125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49" name="Picture 13">
            <a:extLst>
              <a:ext uri="{FF2B5EF4-FFF2-40B4-BE49-F238E27FC236}">
                <a16:creationId xmlns:a16="http://schemas.microsoft.com/office/drawing/2014/main" id="{7C43BE83-7520-1607-BA3F-CC1E7CB2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07" t="67258" r="41566" b="21002"/>
          <a:stretch>
            <a:fillRect/>
          </a:stretch>
        </p:blipFill>
        <p:spPr bwMode="auto">
          <a:xfrm>
            <a:off x="3068638" y="5126038"/>
            <a:ext cx="1687512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3550" name="Picture 14">
            <a:extLst>
              <a:ext uri="{FF2B5EF4-FFF2-40B4-BE49-F238E27FC236}">
                <a16:creationId xmlns:a16="http://schemas.microsoft.com/office/drawing/2014/main" id="{8442FDDD-2658-DC02-93CE-64744316F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83" t="67258" r="29160" b="21002"/>
          <a:stretch>
            <a:fillRect/>
          </a:stretch>
        </p:blipFill>
        <p:spPr bwMode="auto">
          <a:xfrm>
            <a:off x="4716463" y="5119688"/>
            <a:ext cx="1819275" cy="124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551" name="AutoShape 15">
            <a:extLst>
              <a:ext uri="{FF2B5EF4-FFF2-40B4-BE49-F238E27FC236}">
                <a16:creationId xmlns:a16="http://schemas.microsoft.com/office/drawing/2014/main" id="{C5F5C7CF-3F02-D438-46EA-50ECDCEDB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9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2" grpId="0"/>
      <p:bldP spid="1935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17" name="Group 13">
            <a:extLst>
              <a:ext uri="{FF2B5EF4-FFF2-40B4-BE49-F238E27FC236}">
                <a16:creationId xmlns:a16="http://schemas.microsoft.com/office/drawing/2014/main" id="{9EC27F5D-4B0C-A4BB-D997-C71001D2DE5D}"/>
              </a:ext>
            </a:extLst>
          </p:cNvPr>
          <p:cNvGrpSpPr>
            <a:grpSpLocks/>
          </p:cNvGrpSpPr>
          <p:nvPr/>
        </p:nvGrpSpPr>
        <p:grpSpPr bwMode="auto">
          <a:xfrm>
            <a:off x="458788" y="4273550"/>
            <a:ext cx="8242300" cy="822325"/>
            <a:chOff x="479" y="2660"/>
            <a:chExt cx="4867" cy="442"/>
          </a:xfrm>
        </p:grpSpPr>
        <p:sp>
          <p:nvSpPr>
            <p:cNvPr id="149508" name="Text Box 4">
              <a:extLst>
                <a:ext uri="{FF2B5EF4-FFF2-40B4-BE49-F238E27FC236}">
                  <a16:creationId xmlns:a16="http://schemas.microsoft.com/office/drawing/2014/main" id="{7743EE2B-D204-CB94-0635-9702C5D06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" y="2762"/>
              <a:ext cx="768" cy="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Inputs</a:t>
              </a:r>
            </a:p>
          </p:txBody>
        </p:sp>
        <p:grpSp>
          <p:nvGrpSpPr>
            <p:cNvPr id="149509" name="Group 5">
              <a:extLst>
                <a:ext uri="{FF2B5EF4-FFF2-40B4-BE49-F238E27FC236}">
                  <a16:creationId xmlns:a16="http://schemas.microsoft.com/office/drawing/2014/main" id="{9C42CA9B-3C94-0656-341B-63EC360C2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" y="2660"/>
              <a:ext cx="2842" cy="442"/>
              <a:chOff x="1156" y="2660"/>
              <a:chExt cx="2842" cy="442"/>
            </a:xfrm>
          </p:grpSpPr>
          <p:sp>
            <p:nvSpPr>
              <p:cNvPr id="149510" name="Text Box 6">
                <a:extLst>
                  <a:ext uri="{FF2B5EF4-FFF2-40B4-BE49-F238E27FC236}">
                    <a16:creationId xmlns:a16="http://schemas.microsoft.com/office/drawing/2014/main" id="{9652A92B-C8D4-666F-048D-B07AF8C8C7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0" y="2660"/>
                <a:ext cx="235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/>
                  <a:t>Transformation Processes</a:t>
                </a:r>
                <a:br>
                  <a:rPr lang="en-US" altLang="en-US"/>
                </a:br>
                <a:r>
                  <a:rPr lang="en-US" altLang="en-US"/>
                  <a:t>(Adding value)</a:t>
                </a:r>
              </a:p>
            </p:txBody>
          </p:sp>
          <p:sp>
            <p:nvSpPr>
              <p:cNvPr id="149511" name="AutoShape 7">
                <a:extLst>
                  <a:ext uri="{FF2B5EF4-FFF2-40B4-BE49-F238E27FC236}">
                    <a16:creationId xmlns:a16="http://schemas.microsoft.com/office/drawing/2014/main" id="{403901ED-CADD-C964-8064-E835CB37B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6" y="2837"/>
                <a:ext cx="515" cy="150"/>
              </a:xfrm>
              <a:prstGeom prst="rightArrow">
                <a:avLst>
                  <a:gd name="adj1" fmla="val 50000"/>
                  <a:gd name="adj2" fmla="val 85833"/>
                </a:avLst>
              </a:prstGeom>
              <a:solidFill>
                <a:srgbClr val="C9D3B8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512" name="Group 8">
              <a:extLst>
                <a:ext uri="{FF2B5EF4-FFF2-40B4-BE49-F238E27FC236}">
                  <a16:creationId xmlns:a16="http://schemas.microsoft.com/office/drawing/2014/main" id="{C3634894-7BE0-2D9D-C318-77B18937F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3" y="2756"/>
              <a:ext cx="1463" cy="246"/>
              <a:chOff x="3883" y="2756"/>
              <a:chExt cx="1463" cy="246"/>
            </a:xfrm>
          </p:grpSpPr>
          <p:sp>
            <p:nvSpPr>
              <p:cNvPr id="149513" name="Text Box 9">
                <a:extLst>
                  <a:ext uri="{FF2B5EF4-FFF2-40B4-BE49-F238E27FC236}">
                    <a16:creationId xmlns:a16="http://schemas.microsoft.com/office/drawing/2014/main" id="{B110746B-D5F2-61B5-AAFF-2903FBA475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84" y="2756"/>
                <a:ext cx="862" cy="2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Outputs</a:t>
                </a:r>
              </a:p>
            </p:txBody>
          </p:sp>
          <p:sp>
            <p:nvSpPr>
              <p:cNvPr id="149514" name="AutoShape 10">
                <a:extLst>
                  <a:ext uri="{FF2B5EF4-FFF2-40B4-BE49-F238E27FC236}">
                    <a16:creationId xmlns:a16="http://schemas.microsoft.com/office/drawing/2014/main" id="{6D809C58-9E05-FB4E-A609-38CA3062D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3" y="2836"/>
                <a:ext cx="515" cy="150"/>
              </a:xfrm>
              <a:prstGeom prst="rightArrow">
                <a:avLst>
                  <a:gd name="adj1" fmla="val 50000"/>
                  <a:gd name="adj2" fmla="val 85833"/>
                </a:avLst>
              </a:prstGeom>
              <a:solidFill>
                <a:srgbClr val="C9D3B8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en-US"/>
              </a:p>
            </p:txBody>
          </p:sp>
        </p:grpSp>
      </p:grpSp>
      <p:sp>
        <p:nvSpPr>
          <p:cNvPr id="149515" name="Rectangle 11">
            <a:extLst>
              <a:ext uri="{FF2B5EF4-FFF2-40B4-BE49-F238E27FC236}">
                <a16:creationId xmlns:a16="http://schemas.microsoft.com/office/drawing/2014/main" id="{EAEB967E-6860-BEE9-3680-579CD791C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7563" y="295275"/>
            <a:ext cx="7053262" cy="1060450"/>
          </a:xfrm>
          <a:noFill/>
          <a:ln/>
        </p:spPr>
        <p:txBody>
          <a:bodyPr lIns="92075" tIns="46038" rIns="92075" bIns="46038"/>
          <a:lstStyle/>
          <a:p>
            <a:r>
              <a:rPr kumimoji="1" lang="en-US" altLang="en-US"/>
              <a:t>Operations Management is…</a:t>
            </a:r>
          </a:p>
        </p:txBody>
      </p:sp>
      <p:sp>
        <p:nvSpPr>
          <p:cNvPr id="149516" name="Rectangle 12">
            <a:extLst>
              <a:ext uri="{FF2B5EF4-FFF2-40B4-BE49-F238E27FC236}">
                <a16:creationId xmlns:a16="http://schemas.microsoft.com/office/drawing/2014/main" id="{246C007D-2D60-E70B-6B64-83ECA5E40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31676" y="2030413"/>
            <a:ext cx="7007225" cy="1600200"/>
          </a:xfrm>
          <a:noFill/>
          <a:ln/>
        </p:spPr>
        <p:txBody>
          <a:bodyPr lIns="182562" tIns="46038" rIns="182562" bIns="46038"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en-US" sz="2400" dirty="0"/>
              <a:t>	</a:t>
            </a:r>
            <a:r>
              <a:rPr kumimoji="1" lang="en-US" altLang="en-US" sz="2400" i="1" dirty="0"/>
              <a:t>“The systematic design and control of processes that transform inputs into services and products for internal, as well as external, customers.”</a:t>
            </a:r>
            <a:endParaRPr kumimoji="1" lang="en-US" altLang="en-US" sz="1000" dirty="0"/>
          </a:p>
        </p:txBody>
      </p:sp>
      <p:sp>
        <p:nvSpPr>
          <p:cNvPr id="149518" name="AutoShape 14">
            <a:extLst>
              <a:ext uri="{FF2B5EF4-FFF2-40B4-BE49-F238E27FC236}">
                <a16:creationId xmlns:a16="http://schemas.microsoft.com/office/drawing/2014/main" id="{37D40598-D3FF-E1A5-E1B5-68053F8A3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4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AD96046-FEC9-BF0E-0067-4748077DF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Operations Management</a:t>
            </a:r>
            <a:endParaRPr lang="en-US" altLang="en-US" sz="30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D5648BE-3255-7ABD-6628-5F34971E7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4572000"/>
          </a:xfrm>
        </p:spPr>
        <p:txBody>
          <a:bodyPr/>
          <a:lstStyle/>
          <a:p>
            <a:pPr eaLnBrk="1" hangingPunct="1"/>
            <a:r>
              <a:rPr lang="en-US" altLang="en-US" sz="2600" dirty="0">
                <a:cs typeface="Times New Roman" panose="02020603050405020304" pitchFamily="18" charset="0"/>
              </a:rPr>
              <a:t>An operations system is defined as one in which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several </a:t>
            </a:r>
            <a:r>
              <a:rPr lang="en-US" altLang="en-US" sz="2200" i="1" dirty="0">
                <a:cs typeface="Times New Roman" panose="02020603050405020304" pitchFamily="18" charset="0"/>
              </a:rPr>
              <a:t>activities</a:t>
            </a:r>
            <a:r>
              <a:rPr lang="en-US" altLang="en-US" sz="2200" dirty="0">
                <a:cs typeface="Times New Roman" panose="02020603050405020304" pitchFamily="18" charset="0"/>
              </a:rPr>
              <a:t> are performed </a:t>
            </a:r>
          </a:p>
          <a:p>
            <a:pPr lvl="1" eaLnBrk="1" hangingPunct="1"/>
            <a:r>
              <a:rPr lang="en-US" altLang="en-US" sz="2200" i="1" dirty="0">
                <a:cs typeface="Times New Roman" panose="02020603050405020304" pitchFamily="18" charset="0"/>
              </a:rPr>
              <a:t>to transform a set of inputs into useful output</a:t>
            </a:r>
            <a:r>
              <a:rPr lang="en-US" altLang="en-US" sz="22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using a </a:t>
            </a:r>
            <a:r>
              <a:rPr lang="en-US" altLang="en-US" sz="2200" i="1" dirty="0">
                <a:cs typeface="Times New Roman" panose="02020603050405020304" pitchFamily="18" charset="0"/>
              </a:rPr>
              <a:t>transformation</a:t>
            </a:r>
            <a:r>
              <a:rPr lang="en-US" altLang="en-US" sz="2200" dirty="0">
                <a:cs typeface="Times New Roman" panose="02020603050405020304" pitchFamily="18" charset="0"/>
              </a:rPr>
              <a:t> process </a:t>
            </a:r>
          </a:p>
          <a:p>
            <a:pPr eaLnBrk="1" hangingPunct="1"/>
            <a:r>
              <a:rPr lang="en-US" altLang="en-US" sz="2600" dirty="0">
                <a:cs typeface="Times New Roman" panose="02020603050405020304" pitchFamily="18" charset="0"/>
              </a:rPr>
              <a:t>Operations Management is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a </a:t>
            </a:r>
            <a:r>
              <a:rPr lang="en-US" altLang="en-US" sz="2200" i="1" dirty="0">
                <a:solidFill>
                  <a:srgbClr val="C00000"/>
                </a:solidFill>
                <a:cs typeface="Times New Roman" panose="02020603050405020304" pitchFamily="18" charset="0"/>
              </a:rPr>
              <a:t>systematic approach</a:t>
            </a:r>
            <a:r>
              <a:rPr lang="en-US" alt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to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address </a:t>
            </a:r>
            <a:r>
              <a:rPr lang="en-US" altLang="en-US" sz="2200" i="1" dirty="0">
                <a:solidFill>
                  <a:srgbClr val="C00000"/>
                </a:solidFill>
                <a:cs typeface="Times New Roman" panose="02020603050405020304" pitchFamily="18" charset="0"/>
              </a:rPr>
              <a:t>all the issues</a:t>
            </a:r>
            <a:r>
              <a:rPr lang="en-US" alt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pertaining to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the </a:t>
            </a:r>
            <a:r>
              <a:rPr lang="en-US" altLang="en-US" sz="2200" i="1" dirty="0">
                <a:solidFill>
                  <a:srgbClr val="C00000"/>
                </a:solidFill>
                <a:cs typeface="Times New Roman" panose="02020603050405020304" pitchFamily="18" charset="0"/>
              </a:rPr>
              <a:t>transformation process</a:t>
            </a:r>
            <a:r>
              <a:rPr lang="en-US" alt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that converts some inputs into output that are useful, and </a:t>
            </a:r>
          </a:p>
          <a:p>
            <a:pPr lvl="1" eaLnBrk="1" hangingPunct="1"/>
            <a:r>
              <a:rPr lang="en-US" altLang="en-US" sz="2200" dirty="0">
                <a:cs typeface="Times New Roman" panose="02020603050405020304" pitchFamily="18" charset="0"/>
              </a:rPr>
              <a:t>could </a:t>
            </a:r>
            <a:r>
              <a:rPr lang="en-US" altLang="en-US" sz="2200" i="1" dirty="0">
                <a:solidFill>
                  <a:srgbClr val="C00000"/>
                </a:solidFill>
                <a:cs typeface="Times New Roman" panose="02020603050405020304" pitchFamily="18" charset="0"/>
              </a:rPr>
              <a:t>fetch revenue</a:t>
            </a:r>
            <a:r>
              <a:rPr lang="en-US" altLang="en-US" sz="2200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cs typeface="Times New Roman" panose="02020603050405020304" pitchFamily="18" charset="0"/>
              </a:rPr>
              <a:t>to the operations system</a:t>
            </a:r>
            <a:r>
              <a:rPr lang="en-US" altLang="en-US" sz="2200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03" name="Group 31">
            <a:extLst>
              <a:ext uri="{FF2B5EF4-FFF2-40B4-BE49-F238E27FC236}">
                <a16:creationId xmlns:a16="http://schemas.microsoft.com/office/drawing/2014/main" id="{8171129C-0184-E609-FB66-2B26DC5D83C2}"/>
              </a:ext>
            </a:extLst>
          </p:cNvPr>
          <p:cNvGrpSpPr>
            <a:grpSpLocks/>
          </p:cNvGrpSpPr>
          <p:nvPr/>
        </p:nvGrpSpPr>
        <p:grpSpPr bwMode="auto">
          <a:xfrm>
            <a:off x="352425" y="2640013"/>
            <a:ext cx="4640263" cy="2473325"/>
            <a:chOff x="222" y="1663"/>
            <a:chExt cx="2923" cy="1558"/>
          </a:xfrm>
        </p:grpSpPr>
        <p:sp>
          <p:nvSpPr>
            <p:cNvPr id="156676" name="AutoShape 4">
              <a:extLst>
                <a:ext uri="{FF2B5EF4-FFF2-40B4-BE49-F238E27FC236}">
                  <a16:creationId xmlns:a16="http://schemas.microsoft.com/office/drawing/2014/main" id="{46D4B898-07CA-3C17-B0C1-C1F4A199D4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997" y="1073"/>
              <a:ext cx="1373" cy="2923"/>
            </a:xfrm>
            <a:custGeom>
              <a:avLst/>
              <a:gdLst>
                <a:gd name="G0" fmla="+- 1179 0 0"/>
                <a:gd name="G1" fmla="+- 21600 0 1179"/>
                <a:gd name="G2" fmla="*/ 1179 1 2"/>
                <a:gd name="G3" fmla="+- 21600 0 G2"/>
                <a:gd name="G4" fmla="+/ 1179 21600 2"/>
                <a:gd name="G5" fmla="+/ G1 0 2"/>
                <a:gd name="G6" fmla="*/ 21600 21600 1179"/>
                <a:gd name="G7" fmla="*/ G6 1 2"/>
                <a:gd name="G8" fmla="+- 21600 0 G7"/>
                <a:gd name="G9" fmla="*/ 21600 1 2"/>
                <a:gd name="G10" fmla="+- 1179 0 G9"/>
                <a:gd name="G11" fmla="?: G10 G8 0"/>
                <a:gd name="G12" fmla="?: G10 G7 21600"/>
                <a:gd name="T0" fmla="*/ 21010 w 21600"/>
                <a:gd name="T1" fmla="*/ 10800 h 21600"/>
                <a:gd name="T2" fmla="*/ 10800 w 21600"/>
                <a:gd name="T3" fmla="*/ 21600 h 21600"/>
                <a:gd name="T4" fmla="*/ 590 w 21600"/>
                <a:gd name="T5" fmla="*/ 10800 h 21600"/>
                <a:gd name="T6" fmla="*/ 10800 w 21600"/>
                <a:gd name="T7" fmla="*/ 0 h 21600"/>
                <a:gd name="T8" fmla="*/ 2390 w 21600"/>
                <a:gd name="T9" fmla="*/ 2390 h 21600"/>
                <a:gd name="T10" fmla="*/ 19210 w 21600"/>
                <a:gd name="T11" fmla="*/ 1921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179" y="21600"/>
                  </a:lnTo>
                  <a:lnTo>
                    <a:pt x="2042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9D3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77" name="WordArt 5">
              <a:extLst>
                <a:ext uri="{FF2B5EF4-FFF2-40B4-BE49-F238E27FC236}">
                  <a16:creationId xmlns:a16="http://schemas.microsoft.com/office/drawing/2014/main" id="{8E3FAC68-80C0-C81C-3898-F44F65499DBA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64" y="2020"/>
              <a:ext cx="958" cy="96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FadeRight">
                <a:avLst>
                  <a:gd name="adj" fmla="val 4449"/>
                </a:avLst>
              </a:prstTxWarp>
            </a:bodyPr>
            <a:lstStyle/>
            <a:p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Bank</a:t>
              </a:r>
            </a:p>
            <a:p>
              <a:endParaRPr lang="en-US" sz="12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Construction</a:t>
              </a:r>
            </a:p>
            <a:p>
              <a:endParaRPr lang="en-US" sz="12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Government</a:t>
              </a:r>
            </a:p>
            <a:p>
              <a:endParaRPr lang="en-US" sz="1200" b="1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Health care</a:t>
              </a:r>
            </a:p>
          </p:txBody>
        </p:sp>
        <p:sp>
          <p:nvSpPr>
            <p:cNvPr id="156678" name="WordArt 6">
              <a:extLst>
                <a:ext uri="{FF2B5EF4-FFF2-40B4-BE49-F238E27FC236}">
                  <a16:creationId xmlns:a16="http://schemas.microsoft.com/office/drawing/2014/main" id="{E1869ABD-69A9-35A1-06E2-4C7E0718F4C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085" y="2097"/>
              <a:ext cx="913" cy="813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FadeRight">
                <a:avLst>
                  <a:gd name="adj" fmla="val 2213"/>
                </a:avLst>
              </a:prstTxWarp>
            </a:bodyPr>
            <a:lstStyle/>
            <a:p>
              <a:r>
                <a:rPr 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Manufacturing</a:t>
              </a:r>
            </a:p>
            <a:p>
              <a:endParaRPr 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r>
                <a:rPr 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Retailing</a:t>
              </a:r>
            </a:p>
            <a:p>
              <a:endParaRPr 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r>
                <a:rPr 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Transportation</a:t>
              </a:r>
            </a:p>
            <a:p>
              <a:endParaRPr lang="en-US" sz="1200" kern="10">
                <a:ln w="9525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 panose="020B0A04020102020204" pitchFamily="34" charset="0"/>
              </a:endParaRPr>
            </a:p>
            <a:p>
              <a:r>
                <a:rPr lang="en-US" sz="12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Wholesaling</a:t>
              </a:r>
            </a:p>
          </p:txBody>
        </p:sp>
        <p:sp>
          <p:nvSpPr>
            <p:cNvPr id="156679" name="AutoShape 7">
              <a:extLst>
                <a:ext uri="{FF2B5EF4-FFF2-40B4-BE49-F238E27FC236}">
                  <a16:creationId xmlns:a16="http://schemas.microsoft.com/office/drawing/2014/main" id="{2AAFF2FE-4077-77C0-89F8-0B83D21D9E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72" y="2229"/>
              <a:ext cx="843" cy="590"/>
            </a:xfrm>
            <a:custGeom>
              <a:avLst/>
              <a:gdLst>
                <a:gd name="G0" fmla="+- 709 0 0"/>
                <a:gd name="G1" fmla="+- 21600 0 709"/>
                <a:gd name="G2" fmla="*/ 709 1 2"/>
                <a:gd name="G3" fmla="+- 21600 0 G2"/>
                <a:gd name="G4" fmla="+/ 709 21600 2"/>
                <a:gd name="G5" fmla="+/ G1 0 2"/>
                <a:gd name="G6" fmla="*/ 21600 21600 709"/>
                <a:gd name="G7" fmla="*/ G6 1 2"/>
                <a:gd name="G8" fmla="+- 21600 0 G7"/>
                <a:gd name="G9" fmla="*/ 21600 1 2"/>
                <a:gd name="G10" fmla="+- 709 0 G9"/>
                <a:gd name="G11" fmla="?: G10 G8 0"/>
                <a:gd name="G12" fmla="?: G10 G7 21600"/>
                <a:gd name="T0" fmla="*/ 21245 w 21600"/>
                <a:gd name="T1" fmla="*/ 10800 h 21600"/>
                <a:gd name="T2" fmla="*/ 10800 w 21600"/>
                <a:gd name="T3" fmla="*/ 21600 h 21600"/>
                <a:gd name="T4" fmla="*/ 355 w 21600"/>
                <a:gd name="T5" fmla="*/ 10800 h 21600"/>
                <a:gd name="T6" fmla="*/ 10800 w 21600"/>
                <a:gd name="T7" fmla="*/ 0 h 21600"/>
                <a:gd name="T8" fmla="*/ 2155 w 21600"/>
                <a:gd name="T9" fmla="*/ 2155 h 21600"/>
                <a:gd name="T10" fmla="*/ 19445 w 21600"/>
                <a:gd name="T11" fmla="*/ 1944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709" y="21600"/>
                  </a:lnTo>
                  <a:lnTo>
                    <a:pt x="2089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680" name="AutoShape 8">
              <a:extLst>
                <a:ext uri="{FF2B5EF4-FFF2-40B4-BE49-F238E27FC236}">
                  <a16:creationId xmlns:a16="http://schemas.microsoft.com/office/drawing/2014/main" id="{2F4E69DD-2854-1B1E-6045-3B26A70C0A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647" y="2187"/>
              <a:ext cx="94" cy="584"/>
            </a:xfrm>
            <a:custGeom>
              <a:avLst/>
              <a:gdLst>
                <a:gd name="G0" fmla="+- 1600 0 0"/>
                <a:gd name="G1" fmla="+- 21600 0 1600"/>
                <a:gd name="G2" fmla="*/ 1600 1 2"/>
                <a:gd name="G3" fmla="+- 21600 0 G2"/>
                <a:gd name="G4" fmla="+/ 1600 21600 2"/>
                <a:gd name="G5" fmla="+/ G1 0 2"/>
                <a:gd name="G6" fmla="*/ 21600 21600 1600"/>
                <a:gd name="G7" fmla="*/ G6 1 2"/>
                <a:gd name="G8" fmla="+- 21600 0 G7"/>
                <a:gd name="G9" fmla="*/ 21600 1 2"/>
                <a:gd name="G10" fmla="+- 1600 0 G9"/>
                <a:gd name="G11" fmla="?: G10 G8 0"/>
                <a:gd name="G12" fmla="?: G10 G7 21600"/>
                <a:gd name="T0" fmla="*/ 20800 w 21600"/>
                <a:gd name="T1" fmla="*/ 10800 h 21600"/>
                <a:gd name="T2" fmla="*/ 10800 w 21600"/>
                <a:gd name="T3" fmla="*/ 21600 h 21600"/>
                <a:gd name="T4" fmla="*/ 800 w 21600"/>
                <a:gd name="T5" fmla="*/ 10800 h 21600"/>
                <a:gd name="T6" fmla="*/ 10800 w 21600"/>
                <a:gd name="T7" fmla="*/ 0 h 21600"/>
                <a:gd name="T8" fmla="*/ 2600 w 21600"/>
                <a:gd name="T9" fmla="*/ 2600 h 21600"/>
                <a:gd name="T10" fmla="*/ 19000 w 21600"/>
                <a:gd name="T11" fmla="*/ 19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1600" y="21600"/>
                  </a:lnTo>
                  <a:lnTo>
                    <a:pt x="200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endParaRPr kumimoji="0"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56681" name="WordArt 9">
              <a:extLst>
                <a:ext uri="{FF2B5EF4-FFF2-40B4-BE49-F238E27FC236}">
                  <a16:creationId xmlns:a16="http://schemas.microsoft.com/office/drawing/2014/main" id="{BB10CF90-C8D5-1542-D3C5-9336EDA92A5D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464" y="2204"/>
              <a:ext cx="452" cy="62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FadeRight">
                <a:avLst>
                  <a:gd name="adj" fmla="val 2884"/>
                </a:avLst>
              </a:prstTxWarp>
            </a:bodyPr>
            <a:lstStyle/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  <a:p>
              <a:pPr algn="ctr"/>
              <a:r>
                <a:rPr lang="en-US" sz="1200" b="1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 Black" panose="020B0A04020102020204" pitchFamily="34" charset="0"/>
                </a:rPr>
                <a:t>• -----------------</a:t>
              </a:r>
            </a:p>
          </p:txBody>
        </p:sp>
        <p:sp>
          <p:nvSpPr>
            <p:cNvPr id="156682" name="WordArt 10">
              <a:extLst>
                <a:ext uri="{FF2B5EF4-FFF2-40B4-BE49-F238E27FC236}">
                  <a16:creationId xmlns:a16="http://schemas.microsoft.com/office/drawing/2014/main" id="{5721A889-F61D-0549-DD81-E75890EC684F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 rot="136409">
              <a:off x="757" y="1663"/>
              <a:ext cx="1774" cy="1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scadeUp">
                <a:avLst>
                  <a:gd name="adj" fmla="val 100000"/>
                </a:avLst>
              </a:prstTxWarp>
            </a:bodyPr>
            <a:lstStyle/>
            <a:p>
              <a:pPr algn="ctr"/>
              <a:r>
                <a:rPr lang="en-US" sz="1600" kern="10"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solidFill>
                    <a:srgbClr val="DBDBDB"/>
                  </a:solidFill>
                  <a:latin typeface="Arial Black" panose="020B0A04020102020204" pitchFamily="34" charset="0"/>
                </a:rPr>
                <a:t>Types of Organizations</a:t>
              </a:r>
            </a:p>
          </p:txBody>
        </p:sp>
      </p:grpSp>
      <p:grpSp>
        <p:nvGrpSpPr>
          <p:cNvPr id="156702" name="Group 30">
            <a:extLst>
              <a:ext uri="{FF2B5EF4-FFF2-40B4-BE49-F238E27FC236}">
                <a16:creationId xmlns:a16="http://schemas.microsoft.com/office/drawing/2014/main" id="{2C165372-26D4-2598-505E-B65DE1AD9BB3}"/>
              </a:ext>
            </a:extLst>
          </p:cNvPr>
          <p:cNvGrpSpPr>
            <a:grpSpLocks/>
          </p:cNvGrpSpPr>
          <p:nvPr/>
        </p:nvGrpSpPr>
        <p:grpSpPr bwMode="auto">
          <a:xfrm>
            <a:off x="2220913" y="1841500"/>
            <a:ext cx="6575425" cy="4276725"/>
            <a:chOff x="1399" y="1160"/>
            <a:chExt cx="4142" cy="2694"/>
          </a:xfrm>
        </p:grpSpPr>
        <p:sp>
          <p:nvSpPr>
            <p:cNvPr id="156684" name="Line 12">
              <a:extLst>
                <a:ext uri="{FF2B5EF4-FFF2-40B4-BE49-F238E27FC236}">
                  <a16:creationId xmlns:a16="http://schemas.microsoft.com/office/drawing/2014/main" id="{F910FDAE-2D7C-BA91-E590-6D535CDE6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01" y="1316"/>
              <a:ext cx="1836" cy="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6701" name="Group 29">
              <a:extLst>
                <a:ext uri="{FF2B5EF4-FFF2-40B4-BE49-F238E27FC236}">
                  <a16:creationId xmlns:a16="http://schemas.microsoft.com/office/drawing/2014/main" id="{A40B58BF-BFB8-D21F-6181-D5D5D0349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9" y="1160"/>
              <a:ext cx="4142" cy="2694"/>
              <a:chOff x="1399" y="1160"/>
              <a:chExt cx="4142" cy="2694"/>
            </a:xfrm>
          </p:grpSpPr>
          <p:sp>
            <p:nvSpPr>
              <p:cNvPr id="156686" name="AutoShape 14">
                <a:extLst>
                  <a:ext uri="{FF2B5EF4-FFF2-40B4-BE49-F238E27FC236}">
                    <a16:creationId xmlns:a16="http://schemas.microsoft.com/office/drawing/2014/main" id="{E2918C1C-64C6-ECCE-56A4-20058086D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125" y="1439"/>
                <a:ext cx="2543" cy="2288"/>
              </a:xfrm>
              <a:custGeom>
                <a:avLst/>
                <a:gdLst>
                  <a:gd name="G0" fmla="+- 866 0 0"/>
                  <a:gd name="G1" fmla="+- 21600 0 866"/>
                  <a:gd name="G2" fmla="*/ 866 1 2"/>
                  <a:gd name="G3" fmla="+- 21600 0 G2"/>
                  <a:gd name="G4" fmla="+/ 866 21600 2"/>
                  <a:gd name="G5" fmla="+/ G1 0 2"/>
                  <a:gd name="G6" fmla="*/ 21600 21600 866"/>
                  <a:gd name="G7" fmla="*/ G6 1 2"/>
                  <a:gd name="G8" fmla="+- 21600 0 G7"/>
                  <a:gd name="G9" fmla="*/ 21600 1 2"/>
                  <a:gd name="G10" fmla="+- 866 0 G9"/>
                  <a:gd name="G11" fmla="?: G10 G8 0"/>
                  <a:gd name="G12" fmla="?: G10 G7 21600"/>
                  <a:gd name="T0" fmla="*/ 21167 w 21600"/>
                  <a:gd name="T1" fmla="*/ 10800 h 21600"/>
                  <a:gd name="T2" fmla="*/ 10800 w 21600"/>
                  <a:gd name="T3" fmla="*/ 21600 h 21600"/>
                  <a:gd name="T4" fmla="*/ 433 w 21600"/>
                  <a:gd name="T5" fmla="*/ 10800 h 21600"/>
                  <a:gd name="T6" fmla="*/ 10800 w 21600"/>
                  <a:gd name="T7" fmla="*/ 0 h 21600"/>
                  <a:gd name="T8" fmla="*/ 2233 w 21600"/>
                  <a:gd name="T9" fmla="*/ 2233 h 21600"/>
                  <a:gd name="T10" fmla="*/ 19367 w 21600"/>
                  <a:gd name="T11" fmla="*/ 1936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866" y="21600"/>
                    </a:lnTo>
                    <a:lnTo>
                      <a:pt x="20734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87" name="AutoShape 15">
                <a:extLst>
                  <a:ext uri="{FF2B5EF4-FFF2-40B4-BE49-F238E27FC236}">
                    <a16:creationId xmlns:a16="http://schemas.microsoft.com/office/drawing/2014/main" id="{20731680-61BD-9737-AD93-D34A9110D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62" y="1264"/>
                <a:ext cx="270" cy="2281"/>
              </a:xfrm>
              <a:custGeom>
                <a:avLst/>
                <a:gdLst>
                  <a:gd name="G0" fmla="+- 929 0 0"/>
                  <a:gd name="G1" fmla="+- 21600 0 929"/>
                  <a:gd name="G2" fmla="*/ 929 1 2"/>
                  <a:gd name="G3" fmla="+- 21600 0 G2"/>
                  <a:gd name="G4" fmla="+/ 929 21600 2"/>
                  <a:gd name="G5" fmla="+/ G1 0 2"/>
                  <a:gd name="G6" fmla="*/ 21600 21600 929"/>
                  <a:gd name="G7" fmla="*/ G6 1 2"/>
                  <a:gd name="G8" fmla="+- 21600 0 G7"/>
                  <a:gd name="G9" fmla="*/ 21600 1 2"/>
                  <a:gd name="G10" fmla="+- 929 0 G9"/>
                  <a:gd name="G11" fmla="?: G10 G8 0"/>
                  <a:gd name="G12" fmla="?: G10 G7 21600"/>
                  <a:gd name="T0" fmla="*/ 21135 w 21600"/>
                  <a:gd name="T1" fmla="*/ 10800 h 21600"/>
                  <a:gd name="T2" fmla="*/ 10800 w 21600"/>
                  <a:gd name="T3" fmla="*/ 21600 h 21600"/>
                  <a:gd name="T4" fmla="*/ 465 w 21600"/>
                  <a:gd name="T5" fmla="*/ 10800 h 21600"/>
                  <a:gd name="T6" fmla="*/ 10800 w 21600"/>
                  <a:gd name="T7" fmla="*/ 0 h 21600"/>
                  <a:gd name="T8" fmla="*/ 2265 w 21600"/>
                  <a:gd name="T9" fmla="*/ 2265 h 21600"/>
                  <a:gd name="T10" fmla="*/ 19335 w 21600"/>
                  <a:gd name="T11" fmla="*/ 193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929" y="21600"/>
                    </a:lnTo>
                    <a:lnTo>
                      <a:pt x="2067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88" name="WordArt 16">
                <a:extLst>
                  <a:ext uri="{FF2B5EF4-FFF2-40B4-BE49-F238E27FC236}">
                    <a16:creationId xmlns:a16="http://schemas.microsoft.com/office/drawing/2014/main" id="{D9103017-FC4E-F577-FFB5-3BBC0CD81144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425" y="1581"/>
                <a:ext cx="1950" cy="1890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FadeRight">
                  <a:avLst>
                    <a:gd name="adj" fmla="val 3333"/>
                  </a:avLst>
                </a:prstTxWarp>
              </a:bodyPr>
              <a:lstStyle/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Accounting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Distribution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Engineering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Operations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Finance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Human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  resources</a:t>
                </a:r>
              </a:p>
              <a:p>
                <a:r>
                  <a:rPr lang="en-US" b="1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000000"/>
                    </a:solidFill>
                    <a:latin typeface="Arial Black" panose="020B0A04020102020204" pitchFamily="34" charset="0"/>
                  </a:rPr>
                  <a:t>• Marketing</a:t>
                </a:r>
              </a:p>
            </p:txBody>
          </p:sp>
          <p:sp>
            <p:nvSpPr>
              <p:cNvPr id="156689" name="Line 17">
                <a:extLst>
                  <a:ext uri="{FF2B5EF4-FFF2-40B4-BE49-F238E27FC236}">
                    <a16:creationId xmlns:a16="http://schemas.microsoft.com/office/drawing/2014/main" id="{F141D33E-41D8-0DF1-08AD-F06FBBE9E7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9" y="2929"/>
                <a:ext cx="1855" cy="92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690" name="WordArt 18">
                <a:extLst>
                  <a:ext uri="{FF2B5EF4-FFF2-40B4-BE49-F238E27FC236}">
                    <a16:creationId xmlns:a16="http://schemas.microsoft.com/office/drawing/2014/main" id="{BC545997-99A8-59A4-73B8-CA3153253408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116843">
                <a:off x="3921" y="1160"/>
                <a:ext cx="1216" cy="161"/>
              </a:xfrm>
              <a:prstGeom prst="rect">
                <a:avLst/>
              </a:prstGeom>
              <a:extLs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wrap="none" fromWordArt="1">
                <a:prstTxWarp prst="textFadeRight">
                  <a:avLst>
                    <a:gd name="adj" fmla="val 380"/>
                  </a:avLst>
                </a:prstTxWarp>
              </a:bodyPr>
              <a:lstStyle/>
              <a:p>
                <a:pPr algn="ctr"/>
                <a:r>
                  <a:rPr lang="en-US" sz="2800" kern="10"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solidFill>
                      <a:srgbClr val="DBDBDB"/>
                    </a:solidFill>
                    <a:latin typeface="Arial Black" panose="020B0A04020102020204" pitchFamily="34" charset="0"/>
                  </a:rPr>
                  <a:t>Functions</a:t>
                </a:r>
              </a:p>
            </p:txBody>
          </p:sp>
        </p:grpSp>
      </p:grpSp>
      <p:sp>
        <p:nvSpPr>
          <p:cNvPr id="156693" name="Rectangle 21">
            <a:extLst>
              <a:ext uri="{FF2B5EF4-FFF2-40B4-BE49-F238E27FC236}">
                <a16:creationId xmlns:a16="http://schemas.microsoft.com/office/drawing/2014/main" id="{60EE82D0-37E7-64BD-3B0D-F6FE44D61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307975"/>
            <a:ext cx="64214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ctr"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ctr"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ctr"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ctr"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Operations Management </a:t>
            </a:r>
            <a:br>
              <a:rPr lang="en-US" altLang="en-US"/>
            </a:br>
            <a:r>
              <a:rPr lang="en-US" altLang="en-US"/>
              <a:t>as a Function</a:t>
            </a:r>
          </a:p>
        </p:txBody>
      </p:sp>
      <p:sp>
        <p:nvSpPr>
          <p:cNvPr id="156704" name="AutoShape 32">
            <a:extLst>
              <a:ext uri="{FF2B5EF4-FFF2-40B4-BE49-F238E27FC236}">
                <a16:creationId xmlns:a16="http://schemas.microsoft.com/office/drawing/2014/main" id="{A540907F-BD7E-6C74-B461-597649084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6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6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6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6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27" name="Rectangle 15">
            <a:extLst>
              <a:ext uri="{FF2B5EF4-FFF2-40B4-BE49-F238E27FC236}">
                <a16:creationId xmlns:a16="http://schemas.microsoft.com/office/drawing/2014/main" id="{34231C5E-3A4B-1605-2BBE-6F1FFD368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1775" y="290513"/>
            <a:ext cx="5867400" cy="1046162"/>
          </a:xfrm>
        </p:spPr>
        <p:txBody>
          <a:bodyPr/>
          <a:lstStyle/>
          <a:p>
            <a:r>
              <a:rPr kumimoji="1" lang="en-US" altLang="en-US"/>
              <a:t>Processes</a:t>
            </a: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23E758D0-B307-01F3-3101-34A6BF339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550" y="1912938"/>
            <a:ext cx="7761288" cy="45862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en-US" sz="2800"/>
              <a:t>Processes should add value.</a:t>
            </a:r>
          </a:p>
          <a:p>
            <a:pPr>
              <a:lnSpc>
                <a:spcPct val="110000"/>
              </a:lnSpc>
            </a:pPr>
            <a:r>
              <a:rPr kumimoji="1" lang="en-US" altLang="en-US" sz="2800"/>
              <a:t>Processes can be broken down into          sub-processes, which in turn can be broken down further.</a:t>
            </a:r>
          </a:p>
          <a:p>
            <a:pPr>
              <a:lnSpc>
                <a:spcPct val="110000"/>
              </a:lnSpc>
            </a:pPr>
            <a:r>
              <a:rPr kumimoji="1" lang="en-US" altLang="en-US" sz="2800"/>
              <a:t>Any process that is part of a larger process is considered a “</a:t>
            </a:r>
            <a:r>
              <a:rPr kumimoji="1" lang="en-US" altLang="en-US" sz="2800">
                <a:solidFill>
                  <a:srgbClr val="0000FF"/>
                </a:solidFill>
              </a:rPr>
              <a:t>nested process</a:t>
            </a:r>
            <a:r>
              <a:rPr kumimoji="1" lang="en-US" altLang="en-US" sz="2800"/>
              <a:t>.”</a:t>
            </a:r>
          </a:p>
          <a:p>
            <a:pPr>
              <a:lnSpc>
                <a:spcPct val="110000"/>
              </a:lnSpc>
            </a:pPr>
            <a:r>
              <a:rPr kumimoji="1" lang="en-US" altLang="en-US" sz="2800"/>
              <a:t>Each process and each nested process has inputs and outputs.</a:t>
            </a:r>
          </a:p>
        </p:txBody>
      </p:sp>
      <p:sp>
        <p:nvSpPr>
          <p:cNvPr id="90146" name="AutoShape 34">
            <a:extLst>
              <a:ext uri="{FF2B5EF4-FFF2-40B4-BE49-F238E27FC236}">
                <a16:creationId xmlns:a16="http://schemas.microsoft.com/office/drawing/2014/main" id="{3E323D7A-6A14-D934-E859-F0F1856F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2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03AC0B14-973C-337A-0DBE-564D97DDD60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13038" y="381000"/>
            <a:ext cx="6015037" cy="76835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r>
              <a:rPr lang="en-AU" altLang="en-US" sz="3600"/>
              <a:t>Process View </a:t>
            </a:r>
            <a:br>
              <a:rPr lang="en-AU" altLang="en-US" sz="3600"/>
            </a:br>
            <a:r>
              <a:rPr lang="en-AU" altLang="en-US" sz="3600"/>
              <a:t>of an Ad Agency</a:t>
            </a:r>
          </a:p>
        </p:txBody>
      </p:sp>
      <p:sp>
        <p:nvSpPr>
          <p:cNvPr id="152581" name="Freeform 5">
            <a:extLst>
              <a:ext uri="{FF2B5EF4-FFF2-40B4-BE49-F238E27FC236}">
                <a16:creationId xmlns:a16="http://schemas.microsoft.com/office/drawing/2014/main" id="{F7AD1FCE-D33E-49D7-BDE0-9E6E6933A9A1}"/>
              </a:ext>
            </a:extLst>
          </p:cNvPr>
          <p:cNvSpPr>
            <a:spLocks/>
          </p:cNvSpPr>
          <p:nvPr/>
        </p:nvSpPr>
        <p:spPr bwMode="auto">
          <a:xfrm>
            <a:off x="4792663" y="1658938"/>
            <a:ext cx="3357562" cy="4740275"/>
          </a:xfrm>
          <a:custGeom>
            <a:avLst/>
            <a:gdLst>
              <a:gd name="T0" fmla="*/ 0 w 2216"/>
              <a:gd name="T1" fmla="*/ 0 h 3176"/>
              <a:gd name="T2" fmla="*/ 2216 w 2216"/>
              <a:gd name="T3" fmla="*/ 0 h 3176"/>
              <a:gd name="T4" fmla="*/ 2216 w 2216"/>
              <a:gd name="T5" fmla="*/ 3176 h 3176"/>
              <a:gd name="T6" fmla="*/ 0 w 2216"/>
              <a:gd name="T7" fmla="*/ 3176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6" h="3176">
                <a:moveTo>
                  <a:pt x="0" y="0"/>
                </a:moveTo>
                <a:lnTo>
                  <a:pt x="2216" y="0"/>
                </a:lnTo>
                <a:lnTo>
                  <a:pt x="2216" y="3176"/>
                </a:lnTo>
                <a:lnTo>
                  <a:pt x="0" y="3176"/>
                </a:ln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177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2" name="Freeform 6">
            <a:extLst>
              <a:ext uri="{FF2B5EF4-FFF2-40B4-BE49-F238E27FC236}">
                <a16:creationId xmlns:a16="http://schemas.microsoft.com/office/drawing/2014/main" id="{26F58692-07F3-7643-C62D-1B43192C780C}"/>
              </a:ext>
            </a:extLst>
          </p:cNvPr>
          <p:cNvSpPr>
            <a:spLocks/>
          </p:cNvSpPr>
          <p:nvPr/>
        </p:nvSpPr>
        <p:spPr bwMode="auto">
          <a:xfrm flipH="1">
            <a:off x="1497013" y="1658938"/>
            <a:ext cx="3355975" cy="4740275"/>
          </a:xfrm>
          <a:custGeom>
            <a:avLst/>
            <a:gdLst>
              <a:gd name="T0" fmla="*/ 0 w 2216"/>
              <a:gd name="T1" fmla="*/ 0 h 3176"/>
              <a:gd name="T2" fmla="*/ 2216 w 2216"/>
              <a:gd name="T3" fmla="*/ 0 h 3176"/>
              <a:gd name="T4" fmla="*/ 2216 w 2216"/>
              <a:gd name="T5" fmla="*/ 3176 h 3176"/>
              <a:gd name="T6" fmla="*/ 0 w 2216"/>
              <a:gd name="T7" fmla="*/ 3176 h 3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16" h="3176">
                <a:moveTo>
                  <a:pt x="0" y="0"/>
                </a:moveTo>
                <a:lnTo>
                  <a:pt x="2216" y="0"/>
                </a:lnTo>
                <a:lnTo>
                  <a:pt x="2216" y="3176"/>
                </a:lnTo>
                <a:lnTo>
                  <a:pt x="0" y="3176"/>
                </a:lnTo>
              </a:path>
            </a:pathLst>
          </a:custGeom>
          <a:noFill/>
          <a:ln w="57150" cap="flat" cmpd="sng">
            <a:solidFill>
              <a:srgbClr val="0000FF"/>
            </a:solidFill>
            <a:prstDash val="solid"/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D177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2585" name="AutoShape 9">
            <a:extLst>
              <a:ext uri="{FF2B5EF4-FFF2-40B4-BE49-F238E27FC236}">
                <a16:creationId xmlns:a16="http://schemas.microsoft.com/office/drawing/2014/main" id="{8607EC6C-9F81-1405-3F9B-16F7D14F2876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3709194" y="5974556"/>
            <a:ext cx="285750" cy="1100138"/>
          </a:xfrm>
          <a:prstGeom prst="downArrow">
            <a:avLst>
              <a:gd name="adj1" fmla="val 31250"/>
              <a:gd name="adj2" fmla="val 46147"/>
            </a:avLst>
          </a:prstGeom>
          <a:solidFill>
            <a:srgbClr val="ED177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5" name="AutoShape 19">
            <a:extLst>
              <a:ext uri="{FF2B5EF4-FFF2-40B4-BE49-F238E27FC236}">
                <a16:creationId xmlns:a16="http://schemas.microsoft.com/office/drawing/2014/main" id="{507E9549-47AE-EFF1-CDCF-94F3BD821DAC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8004969" y="3002756"/>
            <a:ext cx="285750" cy="801688"/>
          </a:xfrm>
          <a:prstGeom prst="downArrow">
            <a:avLst>
              <a:gd name="adj1" fmla="val 32296"/>
              <a:gd name="adj2" fmla="val 57163"/>
            </a:avLst>
          </a:prstGeom>
          <a:gradFill rotWithShape="0">
            <a:gsLst>
              <a:gs pos="0">
                <a:srgbClr val="FFCC00"/>
              </a:gs>
              <a:gs pos="100000">
                <a:srgbClr val="ED177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6" name="AutoShape 20">
            <a:extLst>
              <a:ext uri="{FF2B5EF4-FFF2-40B4-BE49-F238E27FC236}">
                <a16:creationId xmlns:a16="http://schemas.microsoft.com/office/drawing/2014/main" id="{C1F451B2-2AD2-F4A7-636B-AF65C4C3ACE4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8017669" y="3371057"/>
            <a:ext cx="287337" cy="800100"/>
          </a:xfrm>
          <a:prstGeom prst="downArrow">
            <a:avLst>
              <a:gd name="adj1" fmla="val 32296"/>
              <a:gd name="adj2" fmla="val 56735"/>
            </a:avLst>
          </a:prstGeom>
          <a:gradFill rotWithShape="0">
            <a:gsLst>
              <a:gs pos="0">
                <a:srgbClr val="ED1770"/>
              </a:gs>
              <a:gs pos="100000">
                <a:srgbClr val="FFCC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7" name="AutoShape 21">
            <a:extLst>
              <a:ext uri="{FF2B5EF4-FFF2-40B4-BE49-F238E27FC236}">
                <a16:creationId xmlns:a16="http://schemas.microsoft.com/office/drawing/2014/main" id="{2A2A1B32-F175-FFAC-F88E-2676221F6F45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1327150" y="3005138"/>
            <a:ext cx="285750" cy="800100"/>
          </a:xfrm>
          <a:prstGeom prst="downArrow">
            <a:avLst>
              <a:gd name="adj1" fmla="val 32296"/>
              <a:gd name="adj2" fmla="val 57050"/>
            </a:avLst>
          </a:prstGeom>
          <a:gradFill rotWithShape="0">
            <a:gsLst>
              <a:gs pos="0">
                <a:srgbClr val="FFCC00"/>
              </a:gs>
              <a:gs pos="100000">
                <a:srgbClr val="ED177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8" name="AutoShape 22">
            <a:extLst>
              <a:ext uri="{FF2B5EF4-FFF2-40B4-BE49-F238E27FC236}">
                <a16:creationId xmlns:a16="http://schemas.microsoft.com/office/drawing/2014/main" id="{93F90664-4E13-A183-5E1D-976FCA709697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1339850" y="3370263"/>
            <a:ext cx="287337" cy="801688"/>
          </a:xfrm>
          <a:prstGeom prst="downArrow">
            <a:avLst>
              <a:gd name="adj1" fmla="val 32296"/>
              <a:gd name="adj2" fmla="val 56848"/>
            </a:avLst>
          </a:prstGeom>
          <a:gradFill rotWithShape="0">
            <a:gsLst>
              <a:gs pos="0">
                <a:srgbClr val="ED1770"/>
              </a:gs>
              <a:gs pos="100000">
                <a:srgbClr val="FFCC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599" name="AutoShape 23">
            <a:extLst>
              <a:ext uri="{FF2B5EF4-FFF2-40B4-BE49-F238E27FC236}">
                <a16:creationId xmlns:a16="http://schemas.microsoft.com/office/drawing/2014/main" id="{B5CF6D77-5519-7CFA-A52A-02A969D29B5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83907" y="2489993"/>
            <a:ext cx="285750" cy="1827213"/>
          </a:xfrm>
          <a:prstGeom prst="downArrow">
            <a:avLst>
              <a:gd name="adj1" fmla="val 35417"/>
              <a:gd name="adj2" fmla="val 41534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0" name="AutoShape 24">
            <a:extLst>
              <a:ext uri="{FF2B5EF4-FFF2-40B4-BE49-F238E27FC236}">
                <a16:creationId xmlns:a16="http://schemas.microsoft.com/office/drawing/2014/main" id="{9638EF41-2AB8-F0E5-D80D-DE9BC3F727F0}"/>
              </a:ext>
            </a:extLst>
          </p:cNvPr>
          <p:cNvSpPr>
            <a:spLocks noChangeArrowheads="1"/>
          </p:cNvSpPr>
          <p:nvPr/>
        </p:nvSpPr>
        <p:spPr bwMode="auto">
          <a:xfrm rot="5400000" flipH="1">
            <a:off x="4597400" y="2857501"/>
            <a:ext cx="287337" cy="1827212"/>
          </a:xfrm>
          <a:prstGeom prst="downArrow">
            <a:avLst>
              <a:gd name="adj1" fmla="val 35417"/>
              <a:gd name="adj2" fmla="val 41305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01" name="Text Box 25">
            <a:extLst>
              <a:ext uri="{FF2B5EF4-FFF2-40B4-BE49-F238E27FC236}">
                <a16:creationId xmlns:a16="http://schemas.microsoft.com/office/drawing/2014/main" id="{7283210A-F4B3-ED3E-F628-9E9C7A7B9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2017713"/>
            <a:ext cx="2149475" cy="495300"/>
          </a:xfrm>
          <a:prstGeom prst="rect">
            <a:avLst/>
          </a:prstGeom>
          <a:gradFill rotWithShape="0">
            <a:gsLst>
              <a:gs pos="0">
                <a:srgbClr val="C9D3B8">
                  <a:gamma/>
                  <a:shade val="86275"/>
                  <a:invGamma/>
                </a:srgbClr>
              </a:gs>
              <a:gs pos="50000">
                <a:srgbClr val="C9D3B8"/>
              </a:gs>
              <a:gs pos="100000">
                <a:srgbClr val="C9D3B8">
                  <a:gamma/>
                  <a:shade val="8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18800" bIns="118800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kumimoji="0" lang="en-US" altLang="en-US" sz="1600" b="1" i="1">
                <a:solidFill>
                  <a:srgbClr val="111111"/>
                </a:solidFill>
                <a:latin typeface="Arial" panose="020B0604020202020204" pitchFamily="34" charset="0"/>
              </a:rPr>
              <a:t>Accounting process</a:t>
            </a:r>
            <a:endParaRPr kumimoji="0" lang="en-AU" altLang="en-US" sz="1600" b="1" i="1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sp>
        <p:nvSpPr>
          <p:cNvPr id="152602" name="Text Box 26">
            <a:extLst>
              <a:ext uri="{FF2B5EF4-FFF2-40B4-BE49-F238E27FC236}">
                <a16:creationId xmlns:a16="http://schemas.microsoft.com/office/drawing/2014/main" id="{5FFBD90F-9544-68E6-DD80-C6AF30424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253038"/>
            <a:ext cx="2301875" cy="938212"/>
          </a:xfrm>
          <a:prstGeom prst="rect">
            <a:avLst/>
          </a:prstGeom>
          <a:gradFill rotWithShape="0">
            <a:gsLst>
              <a:gs pos="0">
                <a:srgbClr val="C9D3B8">
                  <a:gamma/>
                  <a:shade val="86275"/>
                  <a:invGamma/>
                </a:srgbClr>
              </a:gs>
              <a:gs pos="50000">
                <a:srgbClr val="C9D3B8"/>
              </a:gs>
              <a:gs pos="100000">
                <a:srgbClr val="C9D3B8">
                  <a:gamma/>
                  <a:shade val="8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 marL="193675" indent="-193675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en-US" sz="1400" b="1" i="1">
                <a:solidFill>
                  <a:srgbClr val="111111"/>
                </a:solidFill>
                <a:latin typeface="Arial" panose="020B0604020202020204" pitchFamily="34" charset="0"/>
              </a:rPr>
              <a:t>Production process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kumimoji="0" lang="en-US" altLang="en-US" sz="1200" b="1" i="1">
                <a:solidFill>
                  <a:srgbClr val="111111"/>
                </a:solidFill>
                <a:latin typeface="Arial" panose="020B0604020202020204" pitchFamily="34" charset="0"/>
              </a:rPr>
              <a:t>Prepare ad for publication and deliver to media outlets</a:t>
            </a:r>
            <a:endParaRPr kumimoji="0" lang="en-AU" altLang="en-US" sz="1200" b="1" i="1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sp>
        <p:nvSpPr>
          <p:cNvPr id="152603" name="Text Box 27">
            <a:extLst>
              <a:ext uri="{FF2B5EF4-FFF2-40B4-BE49-F238E27FC236}">
                <a16:creationId xmlns:a16="http://schemas.microsoft.com/office/drawing/2014/main" id="{1A394212-F04B-B072-3FFD-FF0D62EDA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3124200"/>
            <a:ext cx="1955800" cy="1487488"/>
          </a:xfrm>
          <a:prstGeom prst="rect">
            <a:avLst/>
          </a:prstGeom>
          <a:gradFill rotWithShape="0">
            <a:gsLst>
              <a:gs pos="0">
                <a:srgbClr val="C9D3B8">
                  <a:gamma/>
                  <a:shade val="86275"/>
                  <a:invGamma/>
                </a:srgbClr>
              </a:gs>
              <a:gs pos="50000">
                <a:srgbClr val="C9D3B8"/>
              </a:gs>
              <a:gs pos="100000">
                <a:srgbClr val="C9D3B8">
                  <a:gamma/>
                  <a:shade val="8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 marL="193675" indent="-193675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0" lang="en-US" altLang="en-US" sz="1400" b="1" i="1">
                <a:solidFill>
                  <a:srgbClr val="111111"/>
                </a:solidFill>
                <a:latin typeface="Arial" panose="020B0604020202020204" pitchFamily="34" charset="0"/>
              </a:rPr>
              <a:t>Advertisement design and planning process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kumimoji="0" lang="en-US" altLang="en-US" sz="1200" b="1" i="1">
                <a:solidFill>
                  <a:srgbClr val="111111"/>
                </a:solidFill>
                <a:latin typeface="Arial" panose="020B0604020202020204" pitchFamily="34" charset="0"/>
              </a:rPr>
              <a:t>Create the ad to the needs of the client and prepare a plan for media exposure</a:t>
            </a:r>
            <a:endParaRPr kumimoji="0" lang="en-AU" altLang="en-US" sz="1400" b="1" i="1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sp>
        <p:nvSpPr>
          <p:cNvPr id="152604" name="Text Box 28">
            <a:extLst>
              <a:ext uri="{FF2B5EF4-FFF2-40B4-BE49-F238E27FC236}">
                <a16:creationId xmlns:a16="http://schemas.microsoft.com/office/drawing/2014/main" id="{34FE6929-4A6F-C68A-D0E3-50CF231BA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13" y="3124200"/>
            <a:ext cx="2124075" cy="1173163"/>
          </a:xfrm>
          <a:prstGeom prst="rect">
            <a:avLst/>
          </a:prstGeom>
          <a:gradFill rotWithShape="0">
            <a:gsLst>
              <a:gs pos="0">
                <a:srgbClr val="C9D3B8">
                  <a:gamma/>
                  <a:shade val="86275"/>
                  <a:invGamma/>
                </a:srgbClr>
              </a:gs>
              <a:gs pos="50000">
                <a:srgbClr val="C9D3B8"/>
              </a:gs>
              <a:gs pos="100000">
                <a:srgbClr val="C9D3B8">
                  <a:gamma/>
                  <a:shade val="86275"/>
                  <a:invGamma/>
                </a:srgbClr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18800" bIns="118800">
            <a:spAutoFit/>
          </a:bodyPr>
          <a:lstStyle>
            <a:lvl1pPr marL="193675" indent="-193675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20000"/>
              </a:spcAft>
            </a:pPr>
            <a:r>
              <a:rPr kumimoji="0" lang="en-US" altLang="en-US" sz="1400" b="1" i="1">
                <a:solidFill>
                  <a:srgbClr val="111111"/>
                </a:solidFill>
                <a:latin typeface="Arial" panose="020B0604020202020204" pitchFamily="34" charset="0"/>
              </a:rPr>
              <a:t>Output interface process</a:t>
            </a:r>
          </a:p>
          <a:p>
            <a:pPr eaLnBrk="1" hangingPunct="1">
              <a:lnSpc>
                <a:spcPct val="90000"/>
              </a:lnSpc>
              <a:buFontTx/>
              <a:buChar char="•"/>
            </a:pPr>
            <a:r>
              <a:rPr kumimoji="0" lang="en-US" altLang="en-US" sz="1200" b="1" i="1">
                <a:solidFill>
                  <a:srgbClr val="111111"/>
                </a:solidFill>
                <a:latin typeface="Arial" panose="020B0604020202020204" pitchFamily="34" charset="0"/>
              </a:rPr>
              <a:t>Communicate with client, get needs, and coordinate progress</a:t>
            </a:r>
            <a:endParaRPr kumimoji="0" lang="en-AU" altLang="en-US" sz="1400" b="1" i="1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sp>
        <p:nvSpPr>
          <p:cNvPr id="152605" name="Text Box 29">
            <a:extLst>
              <a:ext uri="{FF2B5EF4-FFF2-40B4-BE49-F238E27FC236}">
                <a16:creationId xmlns:a16="http://schemas.microsoft.com/office/drawing/2014/main" id="{16566113-0D36-0CC5-E1F9-2A6A961ED10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211137" y="3475038"/>
            <a:ext cx="2286000" cy="349250"/>
          </a:xfrm>
          <a:prstGeom prst="rect">
            <a:avLst/>
          </a:prstGeom>
          <a:gradFill rotWithShape="0">
            <a:gsLst>
              <a:gs pos="0">
                <a:srgbClr val="DBDBDB">
                  <a:gamma/>
                  <a:shade val="78431"/>
                  <a:invGamma/>
                </a:srgbClr>
              </a:gs>
              <a:gs pos="50000">
                <a:srgbClr val="DBDBDB"/>
              </a:gs>
              <a:gs pos="100000">
                <a:srgbClr val="DBDBDB">
                  <a:gamma/>
                  <a:shade val="78431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n-US" altLang="en-US" sz="1600" b="1" i="1">
                <a:solidFill>
                  <a:srgbClr val="111111"/>
                </a:solidFill>
                <a:latin typeface="Arial" panose="020B0604020202020204" pitchFamily="34" charset="0"/>
              </a:rPr>
              <a:t>Inputs</a:t>
            </a:r>
            <a:endParaRPr kumimoji="0" lang="en-AU" altLang="en-US" sz="1600" b="1" i="1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sp>
        <p:nvSpPr>
          <p:cNvPr id="152606" name="Text Box 30">
            <a:extLst>
              <a:ext uri="{FF2B5EF4-FFF2-40B4-BE49-F238E27FC236}">
                <a16:creationId xmlns:a16="http://schemas.microsoft.com/office/drawing/2014/main" id="{23D461FC-E054-246E-01F0-30DCC82CB841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553325" y="3570288"/>
            <a:ext cx="2286000" cy="349250"/>
          </a:xfrm>
          <a:prstGeom prst="rect">
            <a:avLst/>
          </a:prstGeom>
          <a:gradFill rotWithShape="0">
            <a:gsLst>
              <a:gs pos="0">
                <a:srgbClr val="DBDBDB">
                  <a:gamma/>
                  <a:shade val="78431"/>
                  <a:invGamma/>
                </a:srgbClr>
              </a:gs>
              <a:gs pos="50000">
                <a:srgbClr val="DBDBDB"/>
              </a:gs>
              <a:gs pos="100000">
                <a:srgbClr val="DBDBDB">
                  <a:gamma/>
                  <a:shade val="78431"/>
                  <a:invGamma/>
                </a:srgbClr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kumimoji="0" lang="en-US" altLang="en-US" sz="1600" b="1" i="1">
                <a:solidFill>
                  <a:srgbClr val="111111"/>
                </a:solidFill>
                <a:latin typeface="Arial" panose="020B0604020202020204" pitchFamily="34" charset="0"/>
              </a:rPr>
              <a:t>Outputs</a:t>
            </a:r>
            <a:endParaRPr kumimoji="0" lang="en-AU" altLang="en-US" sz="1600" b="1" i="1">
              <a:solidFill>
                <a:srgbClr val="111111"/>
              </a:solidFill>
              <a:latin typeface="Arial" panose="020B0604020202020204" pitchFamily="34" charset="0"/>
            </a:endParaRPr>
          </a:p>
        </p:txBody>
      </p:sp>
      <p:sp>
        <p:nvSpPr>
          <p:cNvPr id="152607" name="AutoShape 31">
            <a:extLst>
              <a:ext uri="{FF2B5EF4-FFF2-40B4-BE49-F238E27FC236}">
                <a16:creationId xmlns:a16="http://schemas.microsoft.com/office/drawing/2014/main" id="{30574627-D1F0-3AED-FB87-ED915B704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516188"/>
            <a:ext cx="227013" cy="2727325"/>
          </a:xfrm>
          <a:prstGeom prst="upDownArrow">
            <a:avLst>
              <a:gd name="adj1" fmla="val 48000"/>
              <a:gd name="adj2" fmla="val 76311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608" name="Group 32">
            <a:extLst>
              <a:ext uri="{FF2B5EF4-FFF2-40B4-BE49-F238E27FC236}">
                <a16:creationId xmlns:a16="http://schemas.microsoft.com/office/drawing/2014/main" id="{233964A1-4CE6-13D6-1349-C48026F13C7D}"/>
              </a:ext>
            </a:extLst>
          </p:cNvPr>
          <p:cNvGrpSpPr>
            <a:grpSpLocks/>
          </p:cNvGrpSpPr>
          <p:nvPr/>
        </p:nvGrpSpPr>
        <p:grpSpPr bwMode="auto">
          <a:xfrm>
            <a:off x="5865813" y="2114550"/>
            <a:ext cx="1089025" cy="1003300"/>
            <a:chOff x="3514" y="1065"/>
            <a:chExt cx="719" cy="673"/>
          </a:xfrm>
        </p:grpSpPr>
        <p:sp>
          <p:nvSpPr>
            <p:cNvPr id="152609" name="AutoShape 33">
              <a:extLst>
                <a:ext uri="{FF2B5EF4-FFF2-40B4-BE49-F238E27FC236}">
                  <a16:creationId xmlns:a16="http://schemas.microsoft.com/office/drawing/2014/main" id="{64020689-808E-F9C9-36A9-99F9B16EF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200000">
              <a:off x="3737" y="842"/>
              <a:ext cx="177" cy="624"/>
            </a:xfrm>
            <a:prstGeom prst="downArrow">
              <a:avLst>
                <a:gd name="adj1" fmla="val 31259"/>
                <a:gd name="adj2" fmla="val 49160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0" name="AutoShape 34">
              <a:extLst>
                <a:ext uri="{FF2B5EF4-FFF2-40B4-BE49-F238E27FC236}">
                  <a16:creationId xmlns:a16="http://schemas.microsoft.com/office/drawing/2014/main" id="{ED7D8D55-5F64-DE25-A30D-5D1965A87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0000">
              <a:off x="4041" y="1124"/>
              <a:ext cx="192" cy="614"/>
            </a:xfrm>
            <a:prstGeom prst="downArrow">
              <a:avLst>
                <a:gd name="adj1" fmla="val 30213"/>
                <a:gd name="adj2" fmla="val 51611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611" name="Group 35">
            <a:extLst>
              <a:ext uri="{FF2B5EF4-FFF2-40B4-BE49-F238E27FC236}">
                <a16:creationId xmlns:a16="http://schemas.microsoft.com/office/drawing/2014/main" id="{23C17273-4F53-52DC-640A-A3460B8F1FF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613025" y="2105025"/>
            <a:ext cx="1089025" cy="1017588"/>
            <a:chOff x="3514" y="1008"/>
            <a:chExt cx="719" cy="730"/>
          </a:xfrm>
        </p:grpSpPr>
        <p:sp>
          <p:nvSpPr>
            <p:cNvPr id="152612" name="AutoShape 36">
              <a:extLst>
                <a:ext uri="{FF2B5EF4-FFF2-40B4-BE49-F238E27FC236}">
                  <a16:creationId xmlns:a16="http://schemas.microsoft.com/office/drawing/2014/main" id="{82F01854-774B-8522-BF7F-350CE2F0E8A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200000">
              <a:off x="3730" y="792"/>
              <a:ext cx="192" cy="624"/>
            </a:xfrm>
            <a:prstGeom prst="downArrow">
              <a:avLst>
                <a:gd name="adj1" fmla="val 31259"/>
                <a:gd name="adj2" fmla="val 45319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3" name="AutoShape 37">
              <a:extLst>
                <a:ext uri="{FF2B5EF4-FFF2-40B4-BE49-F238E27FC236}">
                  <a16:creationId xmlns:a16="http://schemas.microsoft.com/office/drawing/2014/main" id="{BBD5D6B4-EC02-40DD-0CAE-A5873B3CF4C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0000">
              <a:off x="4041" y="1075"/>
              <a:ext cx="192" cy="663"/>
            </a:xfrm>
            <a:prstGeom prst="downArrow">
              <a:avLst>
                <a:gd name="adj1" fmla="val 30213"/>
                <a:gd name="adj2" fmla="val 55730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614" name="AutoShape 38">
            <a:extLst>
              <a:ext uri="{FF2B5EF4-FFF2-40B4-BE49-F238E27FC236}">
                <a16:creationId xmlns:a16="http://schemas.microsoft.com/office/drawing/2014/main" id="{2BF29871-611B-45B4-8E12-5F7F5951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2616" name="Group 40">
            <a:extLst>
              <a:ext uri="{FF2B5EF4-FFF2-40B4-BE49-F238E27FC236}">
                <a16:creationId xmlns:a16="http://schemas.microsoft.com/office/drawing/2014/main" id="{5202DE47-E328-0A3C-B606-80E1E2001162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589213" y="4619625"/>
            <a:ext cx="987425" cy="1125538"/>
            <a:chOff x="3514" y="1065"/>
            <a:chExt cx="719" cy="673"/>
          </a:xfrm>
        </p:grpSpPr>
        <p:sp>
          <p:nvSpPr>
            <p:cNvPr id="152617" name="AutoShape 41">
              <a:extLst>
                <a:ext uri="{FF2B5EF4-FFF2-40B4-BE49-F238E27FC236}">
                  <a16:creationId xmlns:a16="http://schemas.microsoft.com/office/drawing/2014/main" id="{B292855B-07CE-E56D-4BC3-174A579FCF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6200000">
              <a:off x="3737" y="842"/>
              <a:ext cx="177" cy="624"/>
            </a:xfrm>
            <a:prstGeom prst="downArrow">
              <a:avLst>
                <a:gd name="adj1" fmla="val 31259"/>
                <a:gd name="adj2" fmla="val 49160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18" name="AutoShape 42">
              <a:extLst>
                <a:ext uri="{FF2B5EF4-FFF2-40B4-BE49-F238E27FC236}">
                  <a16:creationId xmlns:a16="http://schemas.microsoft.com/office/drawing/2014/main" id="{05ED3281-522A-88E9-26D5-7676A5610B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1600000">
              <a:off x="4041" y="1124"/>
              <a:ext cx="192" cy="614"/>
            </a:xfrm>
            <a:prstGeom prst="downArrow">
              <a:avLst>
                <a:gd name="adj1" fmla="val 30213"/>
                <a:gd name="adj2" fmla="val 51611"/>
              </a:avLst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2624" name="Group 48">
            <a:extLst>
              <a:ext uri="{FF2B5EF4-FFF2-40B4-BE49-F238E27FC236}">
                <a16:creationId xmlns:a16="http://schemas.microsoft.com/office/drawing/2014/main" id="{1ABFF6CD-6C46-125B-37AD-BDBD395C5A80}"/>
              </a:ext>
            </a:extLst>
          </p:cNvPr>
          <p:cNvGrpSpPr>
            <a:grpSpLocks/>
          </p:cNvGrpSpPr>
          <p:nvPr/>
        </p:nvGrpSpPr>
        <p:grpSpPr bwMode="auto">
          <a:xfrm>
            <a:off x="5875338" y="4310063"/>
            <a:ext cx="923925" cy="1308100"/>
            <a:chOff x="3701" y="2715"/>
            <a:chExt cx="582" cy="824"/>
          </a:xfrm>
        </p:grpSpPr>
        <p:sp>
          <p:nvSpPr>
            <p:cNvPr id="152622" name="Line 46">
              <a:extLst>
                <a:ext uri="{FF2B5EF4-FFF2-40B4-BE49-F238E27FC236}">
                  <a16:creationId xmlns:a16="http://schemas.microsoft.com/office/drawing/2014/main" id="{54BFD0E4-45B8-553D-8103-975E00296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1" y="3539"/>
              <a:ext cx="574" cy="0"/>
            </a:xfrm>
            <a:prstGeom prst="line">
              <a:avLst/>
            </a:prstGeom>
            <a:noFill/>
            <a:ln w="76200" cap="sq">
              <a:solidFill>
                <a:srgbClr val="008000"/>
              </a:solidFill>
              <a:round/>
              <a:headEnd type="triangle" w="med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623" name="Line 47">
              <a:extLst>
                <a:ext uri="{FF2B5EF4-FFF2-40B4-BE49-F238E27FC236}">
                  <a16:creationId xmlns:a16="http://schemas.microsoft.com/office/drawing/2014/main" id="{F6E88789-73E2-EDA9-EAFF-4EB663DA05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83" y="2715"/>
              <a:ext cx="0" cy="824"/>
            </a:xfrm>
            <a:prstGeom prst="line">
              <a:avLst/>
            </a:prstGeom>
            <a:noFill/>
            <a:ln w="76200" cap="sq">
              <a:solidFill>
                <a:srgbClr val="008000"/>
              </a:solidFill>
              <a:round/>
              <a:headEnd type="none" w="sm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pull dir="l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03B3082-17B7-D547-E9D6-D1B1655D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kumimoji="1" lang="en-US" altLang="en-US"/>
              <a:t>External vs. Internal Customers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A81CBF6-FB1A-4258-163E-C833979E6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7113" y="1855788"/>
            <a:ext cx="7772400" cy="2533650"/>
          </a:xfrm>
          <a:noFill/>
          <a:ln/>
        </p:spPr>
        <p:txBody>
          <a:bodyPr lIns="182562" tIns="46038" rIns="182562" bIns="46038"/>
          <a:lstStyle/>
          <a:p>
            <a:r>
              <a:rPr kumimoji="1" lang="en-US" altLang="en-US" sz="2400" dirty="0">
                <a:solidFill>
                  <a:srgbClr val="0000FF"/>
                </a:solidFill>
              </a:rPr>
              <a:t>External Customers</a:t>
            </a:r>
            <a:r>
              <a:rPr kumimoji="1" lang="en-US" altLang="en-US" sz="2400" dirty="0"/>
              <a:t> are those who purchase the goods and services.</a:t>
            </a:r>
            <a:endParaRPr kumimoji="1" lang="en-US" altLang="en-US" sz="900" dirty="0"/>
          </a:p>
          <a:p>
            <a:r>
              <a:rPr kumimoji="1" lang="en-US" altLang="en-US" sz="2400" dirty="0">
                <a:solidFill>
                  <a:srgbClr val="0000FF"/>
                </a:solidFill>
              </a:rPr>
              <a:t>Internal Customers</a:t>
            </a:r>
            <a:r>
              <a:rPr kumimoji="1" lang="en-US" altLang="en-US" sz="2400" dirty="0"/>
              <a:t> are those who receive the output of others within the firm. They are part of the transformation process.</a:t>
            </a:r>
            <a:endParaRPr kumimoji="1" lang="en-US" altLang="en-US" sz="2800" dirty="0"/>
          </a:p>
        </p:txBody>
      </p:sp>
      <p:grpSp>
        <p:nvGrpSpPr>
          <p:cNvPr id="11278" name="Group 14">
            <a:extLst>
              <a:ext uri="{FF2B5EF4-FFF2-40B4-BE49-F238E27FC236}">
                <a16:creationId xmlns:a16="http://schemas.microsoft.com/office/drawing/2014/main" id="{0BAC5CE8-873A-916F-C8D0-2476B6833A69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45000"/>
            <a:ext cx="8412163" cy="1200150"/>
            <a:chOff x="240" y="2800"/>
            <a:chExt cx="5299" cy="756"/>
          </a:xfrm>
        </p:grpSpPr>
        <p:sp>
          <p:nvSpPr>
            <p:cNvPr id="11271" name="Text Box 7">
              <a:extLst>
                <a:ext uri="{FF2B5EF4-FFF2-40B4-BE49-F238E27FC236}">
                  <a16:creationId xmlns:a16="http://schemas.microsoft.com/office/drawing/2014/main" id="{80946363-49C0-625F-53D4-4DF916D5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4"/>
              <a:ext cx="959" cy="582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Inputs from other processes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11272" name="Text Box 8">
              <a:extLst>
                <a:ext uri="{FF2B5EF4-FFF2-40B4-BE49-F238E27FC236}">
                  <a16:creationId xmlns:a16="http://schemas.microsoft.com/office/drawing/2014/main" id="{208E85A4-160B-F824-5D79-4F49FA3EA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2961"/>
              <a:ext cx="2445" cy="44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000"/>
                <a:t>Transformation Processes</a:t>
              </a:r>
              <a:br>
                <a:rPr lang="en-US" altLang="en-US" sz="2000"/>
              </a:br>
              <a:r>
                <a:rPr lang="en-US" altLang="en-US" sz="2000"/>
                <a:t>(Adding value)</a:t>
              </a:r>
            </a:p>
          </p:txBody>
        </p:sp>
        <p:sp>
          <p:nvSpPr>
            <p:cNvPr id="11273" name="Text Box 9">
              <a:extLst>
                <a:ext uri="{FF2B5EF4-FFF2-40B4-BE49-F238E27FC236}">
                  <a16:creationId xmlns:a16="http://schemas.microsoft.com/office/drawing/2014/main" id="{EAC496AE-E903-55B8-4B95-E784CA78E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5" y="2800"/>
              <a:ext cx="894" cy="756"/>
            </a:xfrm>
            <a:prstGeom prst="rect">
              <a:avLst/>
            </a:prstGeom>
            <a:solidFill>
              <a:srgbClr val="C9D3B8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/>
                <a:t>Outputs to Internal or to External customers</a:t>
              </a:r>
            </a:p>
          </p:txBody>
        </p:sp>
        <p:sp>
          <p:nvSpPr>
            <p:cNvPr id="11274" name="AutoShape 10">
              <a:extLst>
                <a:ext uri="{FF2B5EF4-FFF2-40B4-BE49-F238E27FC236}">
                  <a16:creationId xmlns:a16="http://schemas.microsoft.com/office/drawing/2014/main" id="{4CB6BB15-2377-5FD5-404C-F1FB74E64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4" y="3178"/>
              <a:ext cx="494" cy="183"/>
            </a:xfrm>
            <a:prstGeom prst="rightArrow">
              <a:avLst>
                <a:gd name="adj1" fmla="val 50000"/>
                <a:gd name="adj2" fmla="val 67486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  <p:sp>
          <p:nvSpPr>
            <p:cNvPr id="11275" name="AutoShape 11">
              <a:extLst>
                <a:ext uri="{FF2B5EF4-FFF2-40B4-BE49-F238E27FC236}">
                  <a16:creationId xmlns:a16="http://schemas.microsoft.com/office/drawing/2014/main" id="{E9461073-9F16-F032-ACA1-7F961B73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3177"/>
              <a:ext cx="485" cy="183"/>
            </a:xfrm>
            <a:prstGeom prst="rightArrow">
              <a:avLst>
                <a:gd name="adj1" fmla="val 50000"/>
                <a:gd name="adj2" fmla="val 66257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/>
            </a:p>
          </p:txBody>
        </p:sp>
      </p:grpSp>
      <p:sp>
        <p:nvSpPr>
          <p:cNvPr id="11279" name="AutoShape 15">
            <a:extLst>
              <a:ext uri="{FF2B5EF4-FFF2-40B4-BE49-F238E27FC236}">
                <a16:creationId xmlns:a16="http://schemas.microsoft.com/office/drawing/2014/main" id="{C44EAB45-7557-6BE3-3E3A-89EC14743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7" name="Rectangle 11">
            <a:extLst>
              <a:ext uri="{FF2B5EF4-FFF2-40B4-BE49-F238E27FC236}">
                <a16:creationId xmlns:a16="http://schemas.microsoft.com/office/drawing/2014/main" id="{9B0EB8BB-4A9A-9CCC-5A8F-DE23B6CBD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/>
              <a:t>Service Processes and </a:t>
            </a:r>
            <a:br>
              <a:rPr kumimoji="1" lang="en-US" altLang="en-US"/>
            </a:br>
            <a:r>
              <a:rPr kumimoji="1" lang="en-US" altLang="en-US"/>
              <a:t>Manufacturing Processes</a:t>
            </a:r>
          </a:p>
        </p:txBody>
      </p:sp>
      <p:sp>
        <p:nvSpPr>
          <p:cNvPr id="137228" name="Rectangle 12">
            <a:extLst>
              <a:ext uri="{FF2B5EF4-FFF2-40B4-BE49-F238E27FC236}">
                <a16:creationId xmlns:a16="http://schemas.microsoft.com/office/drawing/2014/main" id="{B1DC41B5-B3B4-22D4-1091-A0D50FFBC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949450"/>
            <a:ext cx="7696200" cy="4603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en-US" sz="2800"/>
              <a:t>	</a:t>
            </a:r>
            <a:r>
              <a:rPr kumimoji="1" lang="en-US" altLang="en-US" sz="2800" b="1">
                <a:solidFill>
                  <a:schemeClr val="accent2"/>
                </a:solidFill>
              </a:rPr>
              <a:t>Manufacturing processes</a:t>
            </a:r>
            <a:r>
              <a:rPr kumimoji="1" lang="en-US" altLang="en-US" sz="2800"/>
              <a:t> change materials in one or more of the following dimensions:</a:t>
            </a:r>
          </a:p>
          <a:p>
            <a:pPr lvl="1"/>
            <a:r>
              <a:rPr kumimoji="1" lang="en-US" altLang="en-US" sz="2400"/>
              <a:t>Physical properties</a:t>
            </a:r>
          </a:p>
          <a:p>
            <a:pPr lvl="1"/>
            <a:r>
              <a:rPr kumimoji="1" lang="en-US" altLang="en-US" sz="2400"/>
              <a:t>Shape</a:t>
            </a:r>
          </a:p>
          <a:p>
            <a:pPr lvl="1"/>
            <a:r>
              <a:rPr kumimoji="1" lang="en-US" altLang="en-US" sz="2400"/>
              <a:t>Fixed dimensions</a:t>
            </a:r>
          </a:p>
          <a:p>
            <a:pPr lvl="1"/>
            <a:r>
              <a:rPr kumimoji="1" lang="en-US" altLang="en-US" sz="2400"/>
              <a:t>Surface finish</a:t>
            </a:r>
          </a:p>
          <a:p>
            <a:pPr lvl="1"/>
            <a:r>
              <a:rPr kumimoji="1" lang="en-US" altLang="en-US" sz="2400"/>
              <a:t>Joining parts and materials</a:t>
            </a:r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en-US" sz="2800"/>
              <a:t>	</a:t>
            </a:r>
            <a:r>
              <a:rPr kumimoji="1" lang="en-US" altLang="en-US" sz="2400"/>
              <a:t>If a process isn’t doing at least one of these, then it is a </a:t>
            </a:r>
            <a:r>
              <a:rPr kumimoji="1" lang="en-US" altLang="en-US" sz="2400" b="1">
                <a:solidFill>
                  <a:schemeClr val="accent2"/>
                </a:solidFill>
              </a:rPr>
              <a:t>service</a:t>
            </a:r>
            <a:r>
              <a:rPr kumimoji="1" lang="en-US" altLang="en-US" sz="2400"/>
              <a:t> (non-manufacturing) </a:t>
            </a:r>
            <a:r>
              <a:rPr kumimoji="1" lang="en-US" altLang="en-US" sz="2400" b="1">
                <a:solidFill>
                  <a:schemeClr val="accent2"/>
                </a:solidFill>
              </a:rPr>
              <a:t>process</a:t>
            </a:r>
            <a:r>
              <a:rPr kumimoji="1" lang="en-US" altLang="en-US" sz="2000"/>
              <a:t>.</a:t>
            </a:r>
            <a:endParaRPr kumimoji="1" lang="en-US" altLang="en-US"/>
          </a:p>
        </p:txBody>
      </p:sp>
      <p:sp>
        <p:nvSpPr>
          <p:cNvPr id="137230" name="AutoShape 14">
            <a:extLst>
              <a:ext uri="{FF2B5EF4-FFF2-40B4-BE49-F238E27FC236}">
                <a16:creationId xmlns:a16="http://schemas.microsoft.com/office/drawing/2014/main" id="{C3F39764-6964-8770-892F-3AEFAA2A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4413" y="6503988"/>
            <a:ext cx="242887" cy="115887"/>
          </a:xfrm>
          <a:prstGeom prst="rightArrow">
            <a:avLst>
              <a:gd name="adj1" fmla="val 50000"/>
              <a:gd name="adj2" fmla="val 5239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8" grpId="0" uiExpand="1" build="p"/>
    </p:bldLst>
  </p:timing>
</p:sld>
</file>

<file path=ppt/theme/theme1.xml><?xml version="1.0" encoding="utf-8"?>
<a:theme xmlns:a="http://schemas.openxmlformats.org/drawingml/2006/main" name="education116">
  <a:themeElements>
    <a:clrScheme name="education11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ducation11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education11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11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11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11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11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ucation11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11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11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11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11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11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ucation11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OS10:Applications:Microsoft Office 2004:Templates:My Templates:education116.pot</Template>
  <TotalTime>783</TotalTime>
  <Words>1141</Words>
  <Application>Microsoft Office PowerPoint</Application>
  <PresentationFormat>Overhead</PresentationFormat>
  <Paragraphs>234</Paragraphs>
  <Slides>23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Black</vt:lpstr>
      <vt:lpstr>Comic Sans MS</vt:lpstr>
      <vt:lpstr>HelveticaNeue-LightCond</vt:lpstr>
      <vt:lpstr>Times</vt:lpstr>
      <vt:lpstr>Times New Roman</vt:lpstr>
      <vt:lpstr>Wingdings</vt:lpstr>
      <vt:lpstr>education116</vt:lpstr>
      <vt:lpstr>Operations as a  Competitive Weapon</vt:lpstr>
      <vt:lpstr>How Operations As a Competitive Weapon   fits the Operations Management Philosophy </vt:lpstr>
      <vt:lpstr>Operations Management is…</vt:lpstr>
      <vt:lpstr>Operations Management</vt:lpstr>
      <vt:lpstr>PowerPoint Presentation</vt:lpstr>
      <vt:lpstr>Processes</vt:lpstr>
      <vt:lpstr>Process View  of an Ad Agency</vt:lpstr>
      <vt:lpstr>External vs. Internal Customers</vt:lpstr>
      <vt:lpstr>Service Processes and  Manufacturing Processes</vt:lpstr>
      <vt:lpstr>Manufacturing &amp; Service</vt:lpstr>
      <vt:lpstr>Value Chains</vt:lpstr>
      <vt:lpstr>Core Processes</vt:lpstr>
      <vt:lpstr>Support Processes  Internal Value-Chain Linkages</vt:lpstr>
      <vt:lpstr>Operations as a Set of Decisions</vt:lpstr>
      <vt:lpstr>Operations as a Set of Decisions</vt:lpstr>
      <vt:lpstr>Productivity</vt:lpstr>
      <vt:lpstr>Productivity Calculation Example 1.1</vt:lpstr>
      <vt:lpstr>Productivity Calculation Example 1.1 continued</vt:lpstr>
      <vt:lpstr>Homework</vt:lpstr>
      <vt:lpstr>PowerPoint Presentation</vt:lpstr>
      <vt:lpstr>PowerPoint Presentation</vt:lpstr>
      <vt:lpstr>PowerPoint Presentation</vt:lpstr>
      <vt:lpstr>Application</vt:lpstr>
    </vt:vector>
  </TitlesOfParts>
  <Manager/>
  <Company>Prentice Hall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KRM8 Chapter 1</dc:title>
  <dc:subject>Operations as a Competitive Weapon</dc:subject>
  <dc:creator>Lew Hofmann</dc:creator>
  <cp:keywords/>
  <dc:description/>
  <cp:lastModifiedBy>Amit</cp:lastModifiedBy>
  <cp:revision>128</cp:revision>
  <cp:lastPrinted>1998-09-30T13:22:26Z</cp:lastPrinted>
  <dcterms:created xsi:type="dcterms:W3CDTF">2005-10-17T03:30:52Z</dcterms:created>
  <dcterms:modified xsi:type="dcterms:W3CDTF">2024-09-23T06:24:09Z</dcterms:modified>
  <cp:category/>
</cp:coreProperties>
</file>