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handoutMasterIdLst>
    <p:handoutMasterId r:id="rId23"/>
  </p:handoutMasterIdLst>
  <p:sldIdLst>
    <p:sldId id="259" r:id="rId2"/>
    <p:sldId id="294" r:id="rId3"/>
    <p:sldId id="266" r:id="rId4"/>
    <p:sldId id="305" r:id="rId5"/>
    <p:sldId id="306" r:id="rId6"/>
    <p:sldId id="257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D95"/>
    <a:srgbClr val="F2F2F2"/>
    <a:srgbClr val="3D3D3D"/>
    <a:srgbClr val="FEFEF4"/>
    <a:srgbClr val="FDFDDF"/>
    <a:srgbClr val="525252"/>
    <a:srgbClr val="FCFBFA"/>
    <a:srgbClr val="F8F8F6"/>
    <a:srgbClr val="F4F3EE"/>
    <a:srgbClr val="E0E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성능비교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CPU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1.2</c:v>
                </c:pt>
                <c:pt idx="1">
                  <c:v>3.5</c:v>
                </c:pt>
                <c:pt idx="2">
                  <c:v>6.5</c:v>
                </c:pt>
                <c:pt idx="3">
                  <c:v>12</c:v>
                </c:pt>
                <c:pt idx="4">
                  <c:v>23.4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EB-4C42-B5F2-D5E93D99572E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GPU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9</c:v>
                </c:pt>
                <c:pt idx="2">
                  <c:v>9</c:v>
                </c:pt>
                <c:pt idx="3">
                  <c:v>8</c:v>
                </c:pt>
                <c:pt idx="4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EB-4C42-B5F2-D5E93D9957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5093487"/>
        <c:axId val="1739078719"/>
      </c:lineChart>
      <c:catAx>
        <c:axId val="1715093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9078719"/>
        <c:crosses val="autoZero"/>
        <c:auto val="1"/>
        <c:lblAlgn val="ctr"/>
        <c:lblOffset val="100"/>
        <c:noMultiLvlLbl val="0"/>
      </c:catAx>
      <c:valAx>
        <c:axId val="1739078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&quot;(sec)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15093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2019-06-13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70710" y="1357010"/>
            <a:ext cx="5850960" cy="3259599"/>
            <a:chOff x="692052" y="383617"/>
            <a:chExt cx="5850960" cy="3259599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5750292" cy="309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5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멀티미디어</a:t>
              </a:r>
              <a:endParaRPr lang="en-US" altLang="ko-KR" sz="65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  <a:p>
              <a:r>
                <a:rPr lang="ko-KR" altLang="en-US" sz="65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병렬프로그래밍</a:t>
              </a:r>
              <a:endParaRPr lang="en-US" altLang="ko-KR" sz="65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  <a:p>
              <a:r>
                <a:rPr lang="ko-KR" altLang="en-US" sz="65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기말 프로젝트</a:t>
              </a:r>
              <a:endParaRPr lang="en-US" altLang="ko-KR" sz="65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92052" y="442340"/>
              <a:ext cx="5750292" cy="3200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500" b="1" spc="-300" dirty="0">
                  <a:solidFill>
                    <a:schemeClr val="accent1">
                      <a:alpha val="70000"/>
                    </a:schemeClr>
                  </a:solidFill>
                </a:rPr>
                <a:t>멀티미디어 </a:t>
              </a:r>
              <a:endParaRPr lang="en-US" altLang="ko-KR" sz="6500" b="1" spc="-300" dirty="0">
                <a:solidFill>
                  <a:schemeClr val="accent1">
                    <a:alpha val="70000"/>
                  </a:schemeClr>
                </a:solidFill>
              </a:endParaRPr>
            </a:p>
            <a:p>
              <a:r>
                <a:rPr lang="ko-KR" altLang="en-US" sz="6500" b="1" spc="-300" dirty="0">
                  <a:solidFill>
                    <a:schemeClr val="accent1">
                      <a:alpha val="70000"/>
                    </a:schemeClr>
                  </a:solidFill>
                </a:rPr>
                <a:t>병렬프로그래밍</a:t>
              </a:r>
              <a:endParaRPr lang="en-US" altLang="ko-KR" sz="6500" b="1" spc="-300" dirty="0">
                <a:solidFill>
                  <a:schemeClr val="accent1">
                    <a:alpha val="70000"/>
                  </a:schemeClr>
                </a:solidFill>
              </a:endParaRPr>
            </a:p>
            <a:p>
              <a:r>
                <a:rPr lang="ko-KR" altLang="en-US" sz="6500" b="1" spc="-300" dirty="0">
                  <a:solidFill>
                    <a:schemeClr val="accent1">
                      <a:alpha val="70000"/>
                    </a:schemeClr>
                  </a:solidFill>
                </a:rPr>
                <a:t>기말 프로젝트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69C17-674D-4A0F-B598-3D944ED403C4}"/>
              </a:ext>
            </a:extLst>
          </p:cNvPr>
          <p:cNvSpPr/>
          <p:nvPr/>
        </p:nvSpPr>
        <p:spPr>
          <a:xfrm>
            <a:off x="9840285" y="6526635"/>
            <a:ext cx="2206305" cy="20133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052B1-9E52-4506-97A0-3B7C1BF08C4A}"/>
              </a:ext>
            </a:extLst>
          </p:cNvPr>
          <p:cNvSpPr txBox="1"/>
          <p:nvPr/>
        </p:nvSpPr>
        <p:spPr>
          <a:xfrm>
            <a:off x="6521002" y="5016839"/>
            <a:ext cx="4544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/>
              <a:t>2015112628 </a:t>
            </a:r>
            <a:r>
              <a:rPr lang="ko-KR" altLang="en-US" sz="2000" dirty="0"/>
              <a:t>서영준</a:t>
            </a:r>
            <a:endParaRPr lang="en-US" altLang="ko-KR" sz="2000" dirty="0"/>
          </a:p>
          <a:p>
            <a:pPr algn="r"/>
            <a:r>
              <a:rPr lang="en-US" altLang="ko-KR" sz="2000" dirty="0"/>
              <a:t>2015112614 </a:t>
            </a:r>
            <a:r>
              <a:rPr lang="ko-KR" altLang="en-US" sz="2000" dirty="0" err="1"/>
              <a:t>양동혁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629246" cy="660429"/>
            <a:chOff x="1188881" y="351819"/>
            <a:chExt cx="262924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160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2.1 CPU</a:t>
              </a:r>
              <a:r>
                <a:rPr lang="ko-KR" altLang="en-US" sz="1200" dirty="0"/>
                <a:t> 구현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6292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CPU</a:t>
              </a:r>
              <a:r>
                <a:rPr lang="ko-KR" altLang="en-US" sz="2200" dirty="0"/>
                <a:t> 소스코드 설명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D2F29A-B792-490F-A15D-D3DE6F3D4229}"/>
              </a:ext>
            </a:extLst>
          </p:cNvPr>
          <p:cNvSpPr/>
          <p:nvPr/>
        </p:nvSpPr>
        <p:spPr>
          <a:xfrm>
            <a:off x="9840285" y="6526635"/>
            <a:ext cx="2206305" cy="20133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C16D69-6182-44B6-A9DD-E10BF223FB50}"/>
              </a:ext>
            </a:extLst>
          </p:cNvPr>
          <p:cNvSpPr txBox="1"/>
          <p:nvPr/>
        </p:nvSpPr>
        <p:spPr>
          <a:xfrm>
            <a:off x="3620833" y="843430"/>
            <a:ext cx="19639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accent2"/>
                </a:solidFill>
              </a:rPr>
              <a:t>CPU</a:t>
            </a:r>
            <a:r>
              <a:rPr lang="ko-KR" altLang="en-US" sz="2500" dirty="0">
                <a:solidFill>
                  <a:schemeClr val="accent2"/>
                </a:solidFill>
              </a:rPr>
              <a:t> </a:t>
            </a:r>
            <a:r>
              <a:rPr lang="en-US" altLang="ko-KR" sz="2500" dirty="0">
                <a:solidFill>
                  <a:schemeClr val="accent2"/>
                </a:solidFill>
              </a:rPr>
              <a:t>Source</a:t>
            </a:r>
            <a:endParaRPr lang="ko-KR" altLang="en-US" sz="2500" dirty="0">
              <a:solidFill>
                <a:schemeClr val="accent2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E52BAC9-F2D9-4EFB-9C01-AE0652F6597A}"/>
              </a:ext>
            </a:extLst>
          </p:cNvPr>
          <p:cNvCxnSpPr>
            <a:cxnSpLocks/>
          </p:cNvCxnSpPr>
          <p:nvPr/>
        </p:nvCxnSpPr>
        <p:spPr>
          <a:xfrm>
            <a:off x="6096000" y="1385455"/>
            <a:ext cx="0" cy="514118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6">
            <a:extLst>
              <a:ext uri="{FF2B5EF4-FFF2-40B4-BE49-F238E27FC236}">
                <a16:creationId xmlns:a16="http://schemas.microsoft.com/office/drawing/2014/main" id="{C55D7FC8-CD03-48E2-95CB-F272744596AB}"/>
              </a:ext>
            </a:extLst>
          </p:cNvPr>
          <p:cNvSpPr/>
          <p:nvPr/>
        </p:nvSpPr>
        <p:spPr>
          <a:xfrm rot="2700000">
            <a:off x="6392627" y="2070078"/>
            <a:ext cx="825890" cy="829003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3A9D33-49E5-4695-B084-DA050A130883}"/>
              </a:ext>
            </a:extLst>
          </p:cNvPr>
          <p:cNvSpPr txBox="1"/>
          <p:nvPr/>
        </p:nvSpPr>
        <p:spPr>
          <a:xfrm>
            <a:off x="6504050" y="2440627"/>
            <a:ext cx="6030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</a:rPr>
              <a:t>main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04AF4B-2DB6-46E8-8CA0-D043932BDC1D}"/>
              </a:ext>
            </a:extLst>
          </p:cNvPr>
          <p:cNvSpPr txBox="1"/>
          <p:nvPr/>
        </p:nvSpPr>
        <p:spPr>
          <a:xfrm>
            <a:off x="6096001" y="2134746"/>
            <a:ext cx="141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Step5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3A5EE7-542D-4109-B70E-5768C085F869}"/>
              </a:ext>
            </a:extLst>
          </p:cNvPr>
          <p:cNvSpPr txBox="1"/>
          <p:nvPr/>
        </p:nvSpPr>
        <p:spPr>
          <a:xfrm>
            <a:off x="6293175" y="3081408"/>
            <a:ext cx="5562127" cy="243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2"/>
                </a:solidFill>
              </a:rPr>
              <a:t>Main</a:t>
            </a:r>
            <a:r>
              <a:rPr lang="ko-KR" altLang="en-US" sz="1300" dirty="0">
                <a:solidFill>
                  <a:schemeClr val="tx2"/>
                </a:solidFill>
              </a:rPr>
              <a:t>함수를 통한 알고리즘의 실행</a:t>
            </a:r>
            <a:endParaRPr lang="en-US" altLang="ko-KR" sz="1300" dirty="0">
              <a:solidFill>
                <a:schemeClr val="tx2"/>
              </a:solidFill>
            </a:endParaRP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2"/>
                </a:solidFill>
              </a:rPr>
              <a:t>필요한 배열 할당 및 목표 문자열</a:t>
            </a:r>
            <a:r>
              <a:rPr lang="en-US" altLang="ko-KR" sz="1300" dirty="0">
                <a:solidFill>
                  <a:schemeClr val="tx2"/>
                </a:solidFill>
              </a:rPr>
              <a:t>(Input Sentence)</a:t>
            </a:r>
            <a:r>
              <a:rPr lang="ko-KR" altLang="en-US" sz="1300" dirty="0">
                <a:solidFill>
                  <a:schemeClr val="tx2"/>
                </a:solidFill>
              </a:rPr>
              <a:t>입력</a:t>
            </a:r>
            <a:endParaRPr lang="en-US" altLang="ko-KR" sz="1300" dirty="0">
              <a:solidFill>
                <a:schemeClr val="tx2"/>
              </a:solidFill>
            </a:endParaRP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2"/>
                </a:solidFill>
              </a:rPr>
              <a:t>초기 유전자를 </a:t>
            </a:r>
            <a:r>
              <a:rPr lang="en-US" altLang="ko-KR" sz="1300" dirty="0">
                <a:solidFill>
                  <a:schemeClr val="tx2"/>
                </a:solidFill>
              </a:rPr>
              <a:t>Initialize</a:t>
            </a:r>
            <a:r>
              <a:rPr lang="ko-KR" altLang="en-US" sz="1300" dirty="0">
                <a:solidFill>
                  <a:schemeClr val="tx2"/>
                </a:solidFill>
              </a:rPr>
              <a:t>함수를 통해 초기화</a:t>
            </a:r>
            <a:endParaRPr lang="en-US" altLang="ko-KR" sz="1300" dirty="0">
              <a:solidFill>
                <a:schemeClr val="tx2"/>
              </a:solidFill>
            </a:endParaRP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2"/>
                </a:solidFill>
              </a:rPr>
              <a:t>초기화 후 무한루프를 통해 </a:t>
            </a:r>
            <a:r>
              <a:rPr lang="en-US" altLang="ko-KR" sz="1300" dirty="0" err="1">
                <a:solidFill>
                  <a:schemeClr val="tx2"/>
                </a:solidFill>
              </a:rPr>
              <a:t>Evalution</a:t>
            </a:r>
            <a:r>
              <a:rPr lang="en-US" altLang="ko-KR" sz="1300" dirty="0">
                <a:solidFill>
                  <a:schemeClr val="tx2"/>
                </a:solidFill>
              </a:rPr>
              <a:t>, Selection, Replace</a:t>
            </a:r>
            <a:r>
              <a:rPr lang="ko-KR" altLang="en-US" sz="1300" dirty="0">
                <a:solidFill>
                  <a:schemeClr val="tx2"/>
                </a:solidFill>
              </a:rPr>
              <a:t>의 단계를     거치고 </a:t>
            </a:r>
            <a:r>
              <a:rPr lang="en-US" altLang="ko-KR" sz="1300" dirty="0">
                <a:solidFill>
                  <a:schemeClr val="tx2"/>
                </a:solidFill>
              </a:rPr>
              <a:t>1000</a:t>
            </a:r>
            <a:r>
              <a:rPr lang="ko-KR" altLang="en-US" sz="1300" dirty="0">
                <a:solidFill>
                  <a:schemeClr val="tx2"/>
                </a:solidFill>
              </a:rPr>
              <a:t>번째 실행 단위로 중간 결과 출력</a:t>
            </a:r>
            <a:endParaRPr lang="en-US" altLang="ko-KR" sz="1300" dirty="0">
              <a:solidFill>
                <a:schemeClr val="tx2"/>
              </a:solidFill>
            </a:endParaRP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2"/>
                </a:solidFill>
              </a:rPr>
              <a:t>입력 문자열과 동일한 결과가 나오면 최종 결과를 출력하고 </a:t>
            </a:r>
            <a:r>
              <a:rPr lang="ko-KR" altLang="en-US" sz="1300" dirty="0" err="1">
                <a:solidFill>
                  <a:schemeClr val="tx2"/>
                </a:solidFill>
              </a:rPr>
              <a:t>반복문</a:t>
            </a:r>
            <a:r>
              <a:rPr lang="ko-KR" altLang="en-US" sz="1300" dirty="0">
                <a:solidFill>
                  <a:schemeClr val="tx2"/>
                </a:solidFill>
              </a:rPr>
              <a:t> 종료</a:t>
            </a:r>
            <a:endParaRPr lang="en-US" altLang="ko-KR" sz="1300" dirty="0">
              <a:solidFill>
                <a:schemeClr val="tx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FFB0B5-FC2A-46B3-A984-EE8AE293A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414" y="1242146"/>
            <a:ext cx="4479418" cy="338526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128A64B-F523-444F-86ED-2A6D7F77E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415" y="4627415"/>
            <a:ext cx="4479418" cy="2093596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7A0A1C1F-1092-476C-8CB2-CBEB8BB6DEE0}"/>
              </a:ext>
            </a:extLst>
          </p:cNvPr>
          <p:cNvGrpSpPr/>
          <p:nvPr/>
        </p:nvGrpSpPr>
        <p:grpSpPr>
          <a:xfrm rot="10800000">
            <a:off x="5100972" y="6232293"/>
            <a:ext cx="546100" cy="546563"/>
            <a:chOff x="-1803400" y="1892300"/>
            <a:chExt cx="736600" cy="737225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E3BC924-F6E8-4646-ADF3-8E3A985ACA84}"/>
                </a:ext>
              </a:extLst>
            </p:cNvPr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76E5E43-83FC-4956-86BE-B67C002EDDC9}"/>
                </a:ext>
              </a:extLst>
            </p:cNvPr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9130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754443" y="168528"/>
            <a:ext cx="5873672" cy="6447919"/>
            <a:chOff x="6116489" y="583198"/>
            <a:chExt cx="5873672" cy="6447919"/>
          </a:xfrm>
        </p:grpSpPr>
        <p:sp>
          <p:nvSpPr>
            <p:cNvPr id="4" name="TextBox 3"/>
            <p:cNvSpPr txBox="1"/>
            <p:nvPr/>
          </p:nvSpPr>
          <p:spPr>
            <a:xfrm>
              <a:off x="7705014" y="583198"/>
              <a:ext cx="4285147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4">
                      <a:alpha val="20000"/>
                    </a:schemeClr>
                  </a:solidFill>
                  <a:ea typeface="+mj-ea"/>
                </a:rPr>
                <a:t>G</a:t>
              </a:r>
              <a:endParaRPr lang="ko-KR" altLang="en-US" sz="41300" spc="-150" dirty="0">
                <a:solidFill>
                  <a:schemeClr val="accent4">
                    <a:alpha val="20000"/>
                  </a:schemeClr>
                </a:solidFill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16489" y="583198"/>
              <a:ext cx="4285147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2">
                      <a:alpha val="60000"/>
                    </a:schemeClr>
                  </a:solidFill>
                  <a:ea typeface="+mj-ea"/>
                </a:rPr>
                <a:t>G</a:t>
              </a:r>
              <a:endParaRPr lang="ko-KR" altLang="en-US" sz="41300" spc="-150" dirty="0">
                <a:solidFill>
                  <a:schemeClr val="accent2">
                    <a:alpha val="60000"/>
                  </a:schemeClr>
                </a:solidFill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9352" y="2285885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45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GPU </a:t>
            </a:r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구현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9C538E-03B7-4236-93FA-DE66FBC2EC6F}"/>
              </a:ext>
            </a:extLst>
          </p:cNvPr>
          <p:cNvSpPr/>
          <p:nvPr/>
        </p:nvSpPr>
        <p:spPr>
          <a:xfrm>
            <a:off x="9840285" y="6526635"/>
            <a:ext cx="2206305" cy="20133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950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645276" cy="660429"/>
            <a:chOff x="1188881" y="351819"/>
            <a:chExt cx="264527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256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3.1 GPU</a:t>
              </a:r>
              <a:r>
                <a:rPr lang="ko-KR" altLang="en-US" sz="1200" dirty="0"/>
                <a:t> 구현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6452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GPU</a:t>
              </a:r>
              <a:r>
                <a:rPr lang="ko-KR" altLang="en-US" sz="2200" dirty="0"/>
                <a:t> 소스코드 설명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D2F29A-B792-490F-A15D-D3DE6F3D4229}"/>
              </a:ext>
            </a:extLst>
          </p:cNvPr>
          <p:cNvSpPr/>
          <p:nvPr/>
        </p:nvSpPr>
        <p:spPr>
          <a:xfrm>
            <a:off x="9840285" y="6526635"/>
            <a:ext cx="2206305" cy="20133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C16D69-6182-44B6-A9DD-E10BF223FB50}"/>
              </a:ext>
            </a:extLst>
          </p:cNvPr>
          <p:cNvSpPr txBox="1"/>
          <p:nvPr/>
        </p:nvSpPr>
        <p:spPr>
          <a:xfrm>
            <a:off x="3348436" y="1120608"/>
            <a:ext cx="23423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accent2"/>
                </a:solidFill>
              </a:rPr>
              <a:t>GPU</a:t>
            </a:r>
            <a:r>
              <a:rPr lang="ko-KR" altLang="en-US" sz="3000" dirty="0">
                <a:solidFill>
                  <a:schemeClr val="accent2"/>
                </a:solidFill>
              </a:rPr>
              <a:t> </a:t>
            </a:r>
            <a:r>
              <a:rPr lang="en-US" altLang="ko-KR" sz="3000" dirty="0">
                <a:solidFill>
                  <a:schemeClr val="accent2"/>
                </a:solidFill>
              </a:rPr>
              <a:t>Source</a:t>
            </a:r>
            <a:endParaRPr lang="ko-KR" altLang="en-US" sz="3000" dirty="0">
              <a:solidFill>
                <a:schemeClr val="accent2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E52BAC9-F2D9-4EFB-9C01-AE0652F6597A}"/>
              </a:ext>
            </a:extLst>
          </p:cNvPr>
          <p:cNvCxnSpPr>
            <a:cxnSpLocks/>
          </p:cNvCxnSpPr>
          <p:nvPr/>
        </p:nvCxnSpPr>
        <p:spPr>
          <a:xfrm>
            <a:off x="6096000" y="1385455"/>
            <a:ext cx="0" cy="490450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6">
            <a:extLst>
              <a:ext uri="{FF2B5EF4-FFF2-40B4-BE49-F238E27FC236}">
                <a16:creationId xmlns:a16="http://schemas.microsoft.com/office/drawing/2014/main" id="{C55D7FC8-CD03-48E2-95CB-F272744596AB}"/>
              </a:ext>
            </a:extLst>
          </p:cNvPr>
          <p:cNvSpPr/>
          <p:nvPr/>
        </p:nvSpPr>
        <p:spPr>
          <a:xfrm rot="2700000">
            <a:off x="6355023" y="1885659"/>
            <a:ext cx="901623" cy="905481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3A9D33-49E5-4695-B084-DA050A130883}"/>
              </a:ext>
            </a:extLst>
          </p:cNvPr>
          <p:cNvSpPr txBox="1"/>
          <p:nvPr/>
        </p:nvSpPr>
        <p:spPr>
          <a:xfrm>
            <a:off x="6364590" y="2348261"/>
            <a:ext cx="8819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</a:rPr>
              <a:t>Initialize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04AF4B-2DB6-46E8-8CA0-D043932BDC1D}"/>
              </a:ext>
            </a:extLst>
          </p:cNvPr>
          <p:cNvSpPr txBox="1"/>
          <p:nvPr/>
        </p:nvSpPr>
        <p:spPr>
          <a:xfrm>
            <a:off x="6096001" y="2042380"/>
            <a:ext cx="1419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Change1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3A5EE7-542D-4109-B70E-5768C085F869}"/>
              </a:ext>
            </a:extLst>
          </p:cNvPr>
          <p:cNvSpPr txBox="1"/>
          <p:nvPr/>
        </p:nvSpPr>
        <p:spPr>
          <a:xfrm>
            <a:off x="6293175" y="3044465"/>
            <a:ext cx="5562127" cy="195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2"/>
                </a:solidFill>
              </a:rPr>
              <a:t>TILE_WIDTH</a:t>
            </a:r>
            <a:r>
              <a:rPr lang="ko-KR" altLang="en-US" sz="1300" dirty="0">
                <a:solidFill>
                  <a:schemeClr val="tx2"/>
                </a:solidFill>
              </a:rPr>
              <a:t>는 </a:t>
            </a:r>
            <a:r>
              <a:rPr lang="en-US" altLang="ko-KR" sz="1300" dirty="0">
                <a:solidFill>
                  <a:schemeClr val="tx2"/>
                </a:solidFill>
              </a:rPr>
              <a:t>32</a:t>
            </a:r>
            <a:r>
              <a:rPr lang="ko-KR" altLang="en-US" sz="1300" dirty="0">
                <a:solidFill>
                  <a:schemeClr val="tx2"/>
                </a:solidFill>
              </a:rPr>
              <a:t>로 설정</a:t>
            </a:r>
            <a:r>
              <a:rPr lang="en-US" altLang="ko-KR" sz="1300" dirty="0">
                <a:solidFill>
                  <a:schemeClr val="tx2"/>
                </a:solidFill>
              </a:rPr>
              <a:t>(</a:t>
            </a:r>
            <a:r>
              <a:rPr lang="ko-KR" altLang="en-US" sz="1300" dirty="0">
                <a:solidFill>
                  <a:schemeClr val="tx2"/>
                </a:solidFill>
              </a:rPr>
              <a:t>한 블록의 크기 </a:t>
            </a:r>
            <a:r>
              <a:rPr lang="en-US" altLang="ko-KR" sz="1300" dirty="0">
                <a:solidFill>
                  <a:schemeClr val="tx2"/>
                </a:solidFill>
              </a:rPr>
              <a:t>: 32*32)</a:t>
            </a: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2"/>
                </a:solidFill>
              </a:rPr>
              <a:t>쓰레드 인덱스를 </a:t>
            </a:r>
            <a:r>
              <a:rPr lang="en-US" altLang="ko-KR" sz="1300" dirty="0" err="1">
                <a:solidFill>
                  <a:schemeClr val="tx2"/>
                </a:solidFill>
              </a:rPr>
              <a:t>i</a:t>
            </a:r>
            <a:r>
              <a:rPr lang="ko-KR" altLang="en-US" sz="1300" dirty="0">
                <a:solidFill>
                  <a:schemeClr val="tx2"/>
                </a:solidFill>
              </a:rPr>
              <a:t>와 </a:t>
            </a:r>
            <a:r>
              <a:rPr lang="en-US" altLang="ko-KR" sz="1300" dirty="0">
                <a:solidFill>
                  <a:schemeClr val="tx2"/>
                </a:solidFill>
              </a:rPr>
              <a:t>j</a:t>
            </a:r>
            <a:r>
              <a:rPr lang="ko-KR" altLang="en-US" sz="1300" dirty="0">
                <a:solidFill>
                  <a:schemeClr val="tx2"/>
                </a:solidFill>
              </a:rPr>
              <a:t>로 설정</a:t>
            </a:r>
            <a:endParaRPr lang="en-US" altLang="ko-KR" sz="1300" dirty="0">
              <a:solidFill>
                <a:schemeClr val="tx2"/>
              </a:solidFill>
            </a:endParaRP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2"/>
                </a:solidFill>
              </a:rPr>
              <a:t>CPU</a:t>
            </a:r>
            <a:r>
              <a:rPr lang="ko-KR" altLang="en-US" sz="1300" dirty="0">
                <a:solidFill>
                  <a:schemeClr val="tx2"/>
                </a:solidFill>
              </a:rPr>
              <a:t>에서 반복문을 통해 순차적으로 생성한 랜덤 문자를 병렬적으로  생성하고 배열 </a:t>
            </a:r>
            <a:r>
              <a:rPr lang="en-US" altLang="ko-KR" sz="1300" dirty="0">
                <a:solidFill>
                  <a:schemeClr val="tx2"/>
                </a:solidFill>
              </a:rPr>
              <a:t>A</a:t>
            </a:r>
            <a:r>
              <a:rPr lang="ko-KR" altLang="en-US" sz="1300" dirty="0">
                <a:solidFill>
                  <a:schemeClr val="tx2"/>
                </a:solidFill>
              </a:rPr>
              <a:t>에</a:t>
            </a:r>
            <a:r>
              <a:rPr lang="en-US" altLang="ko-KR" sz="1300" dirty="0">
                <a:solidFill>
                  <a:schemeClr val="tx2"/>
                </a:solidFill>
              </a:rPr>
              <a:t> </a:t>
            </a:r>
            <a:r>
              <a:rPr lang="ko-KR" altLang="en-US" sz="1300" dirty="0">
                <a:solidFill>
                  <a:schemeClr val="tx2"/>
                </a:solidFill>
              </a:rPr>
              <a:t>저장</a:t>
            </a:r>
            <a:endParaRPr lang="en-US" altLang="ko-KR" sz="1300" dirty="0">
              <a:solidFill>
                <a:schemeClr val="tx2"/>
              </a:solidFill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2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75BD3B1-5E78-4BFA-95E5-1FA42591E482}"/>
              </a:ext>
            </a:extLst>
          </p:cNvPr>
          <p:cNvGrpSpPr/>
          <p:nvPr/>
        </p:nvGrpSpPr>
        <p:grpSpPr>
          <a:xfrm>
            <a:off x="976578" y="1482628"/>
            <a:ext cx="546100" cy="546563"/>
            <a:chOff x="-1803400" y="1892300"/>
            <a:chExt cx="736600" cy="737225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5FB395B-C2CB-42B2-B413-E69325B29540}"/>
                </a:ext>
              </a:extLst>
            </p:cNvPr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6CC81C6-4B19-41D3-B9FC-5A1E4E9C3729}"/>
                </a:ext>
              </a:extLst>
            </p:cNvPr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AAD67C8-5FE7-4B62-AE91-57D61E3EB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57" y="1639303"/>
            <a:ext cx="4479422" cy="444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1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645276" cy="660429"/>
            <a:chOff x="1188881" y="351819"/>
            <a:chExt cx="264527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256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3.1 GPU</a:t>
              </a:r>
              <a:r>
                <a:rPr lang="ko-KR" altLang="en-US" sz="1200" dirty="0"/>
                <a:t> 구현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6452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GPU</a:t>
              </a:r>
              <a:r>
                <a:rPr lang="ko-KR" altLang="en-US" sz="2200" dirty="0"/>
                <a:t> 소스코드 설명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D2F29A-B792-490F-A15D-D3DE6F3D4229}"/>
              </a:ext>
            </a:extLst>
          </p:cNvPr>
          <p:cNvSpPr/>
          <p:nvPr/>
        </p:nvSpPr>
        <p:spPr>
          <a:xfrm>
            <a:off x="9840285" y="6526635"/>
            <a:ext cx="2206305" cy="20133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C16D69-6182-44B6-A9DD-E10BF223FB50}"/>
              </a:ext>
            </a:extLst>
          </p:cNvPr>
          <p:cNvSpPr txBox="1"/>
          <p:nvPr/>
        </p:nvSpPr>
        <p:spPr>
          <a:xfrm>
            <a:off x="3348436" y="1120608"/>
            <a:ext cx="23423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accent2"/>
                </a:solidFill>
              </a:rPr>
              <a:t>GPU</a:t>
            </a:r>
            <a:r>
              <a:rPr lang="ko-KR" altLang="en-US" sz="3000" dirty="0">
                <a:solidFill>
                  <a:schemeClr val="accent2"/>
                </a:solidFill>
              </a:rPr>
              <a:t> </a:t>
            </a:r>
            <a:r>
              <a:rPr lang="en-US" altLang="ko-KR" sz="3000" dirty="0">
                <a:solidFill>
                  <a:schemeClr val="accent2"/>
                </a:solidFill>
              </a:rPr>
              <a:t>Source</a:t>
            </a:r>
            <a:endParaRPr lang="ko-KR" altLang="en-US" sz="3000" dirty="0">
              <a:solidFill>
                <a:schemeClr val="accent2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E52BAC9-F2D9-4EFB-9C01-AE0652F6597A}"/>
              </a:ext>
            </a:extLst>
          </p:cNvPr>
          <p:cNvCxnSpPr>
            <a:cxnSpLocks/>
          </p:cNvCxnSpPr>
          <p:nvPr/>
        </p:nvCxnSpPr>
        <p:spPr>
          <a:xfrm>
            <a:off x="6096000" y="1385455"/>
            <a:ext cx="0" cy="490450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6">
            <a:extLst>
              <a:ext uri="{FF2B5EF4-FFF2-40B4-BE49-F238E27FC236}">
                <a16:creationId xmlns:a16="http://schemas.microsoft.com/office/drawing/2014/main" id="{C55D7FC8-CD03-48E2-95CB-F272744596AB}"/>
              </a:ext>
            </a:extLst>
          </p:cNvPr>
          <p:cNvSpPr/>
          <p:nvPr/>
        </p:nvSpPr>
        <p:spPr>
          <a:xfrm rot="2700000">
            <a:off x="6355023" y="1885659"/>
            <a:ext cx="901623" cy="905481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3A9D33-49E5-4695-B084-DA050A130883}"/>
              </a:ext>
            </a:extLst>
          </p:cNvPr>
          <p:cNvSpPr txBox="1"/>
          <p:nvPr/>
        </p:nvSpPr>
        <p:spPr>
          <a:xfrm>
            <a:off x="6358979" y="2348261"/>
            <a:ext cx="8931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</a:rPr>
              <a:t>Replace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04AF4B-2DB6-46E8-8CA0-D043932BDC1D}"/>
              </a:ext>
            </a:extLst>
          </p:cNvPr>
          <p:cNvSpPr txBox="1"/>
          <p:nvPr/>
        </p:nvSpPr>
        <p:spPr>
          <a:xfrm>
            <a:off x="6096001" y="2042380"/>
            <a:ext cx="1419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Change2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3A5EE7-542D-4109-B70E-5768C085F869}"/>
              </a:ext>
            </a:extLst>
          </p:cNvPr>
          <p:cNvSpPr txBox="1"/>
          <p:nvPr/>
        </p:nvSpPr>
        <p:spPr>
          <a:xfrm>
            <a:off x="6293175" y="3044465"/>
            <a:ext cx="5562127" cy="163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2"/>
                </a:solidFill>
              </a:rPr>
              <a:t>Replace</a:t>
            </a:r>
            <a:r>
              <a:rPr lang="ko-KR" altLang="en-US" sz="1300" dirty="0">
                <a:solidFill>
                  <a:schemeClr val="tx2"/>
                </a:solidFill>
              </a:rPr>
              <a:t>는 행 단위로 실행되기 때문에 쓰레드 인덱스 </a:t>
            </a:r>
            <a:r>
              <a:rPr lang="en-US" altLang="ko-KR" sz="1300" dirty="0">
                <a:solidFill>
                  <a:schemeClr val="tx2"/>
                </a:solidFill>
              </a:rPr>
              <a:t>x</a:t>
            </a:r>
            <a:r>
              <a:rPr lang="ko-KR" altLang="en-US" sz="1300" dirty="0">
                <a:solidFill>
                  <a:schemeClr val="tx2"/>
                </a:solidFill>
              </a:rPr>
              <a:t>인 </a:t>
            </a:r>
            <a:r>
              <a:rPr lang="en-US" altLang="ko-KR" sz="1300" dirty="0" err="1">
                <a:solidFill>
                  <a:schemeClr val="tx2"/>
                </a:solidFill>
              </a:rPr>
              <a:t>i</a:t>
            </a:r>
            <a:r>
              <a:rPr lang="ko-KR" altLang="en-US" sz="1300" dirty="0">
                <a:solidFill>
                  <a:schemeClr val="tx2"/>
                </a:solidFill>
              </a:rPr>
              <a:t>만 설정</a:t>
            </a:r>
            <a:endParaRPr lang="en-US" altLang="ko-KR" sz="1300" dirty="0">
              <a:solidFill>
                <a:schemeClr val="tx2"/>
              </a:solidFill>
            </a:endParaRP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2"/>
                </a:solidFill>
              </a:rPr>
              <a:t>CPU</a:t>
            </a:r>
            <a:r>
              <a:rPr lang="ko-KR" altLang="en-US" sz="1300" dirty="0">
                <a:solidFill>
                  <a:schemeClr val="tx2"/>
                </a:solidFill>
              </a:rPr>
              <a:t>에서 반복문을 통해 </a:t>
            </a:r>
            <a:r>
              <a:rPr lang="en-US" altLang="ko-KR" sz="1300" dirty="0">
                <a:solidFill>
                  <a:schemeClr val="tx2"/>
                </a:solidFill>
              </a:rPr>
              <a:t>0</a:t>
            </a:r>
            <a:r>
              <a:rPr lang="ko-KR" altLang="en-US" sz="1300" dirty="0">
                <a:solidFill>
                  <a:schemeClr val="tx2"/>
                </a:solidFill>
              </a:rPr>
              <a:t>부터 </a:t>
            </a:r>
            <a:r>
              <a:rPr lang="en-US" altLang="ko-KR" sz="1300" dirty="0">
                <a:solidFill>
                  <a:schemeClr val="tx2"/>
                </a:solidFill>
              </a:rPr>
              <a:t>MAX</a:t>
            </a:r>
            <a:r>
              <a:rPr lang="ko-KR" altLang="en-US" sz="1300" dirty="0">
                <a:solidFill>
                  <a:schemeClr val="tx2"/>
                </a:solidFill>
              </a:rPr>
              <a:t>행까지 순차적으로 생성하던 </a:t>
            </a:r>
            <a:r>
              <a:rPr lang="en-US" altLang="ko-KR" sz="1300" dirty="0" err="1">
                <a:solidFill>
                  <a:schemeClr val="tx2"/>
                </a:solidFill>
              </a:rPr>
              <a:t>nCut</a:t>
            </a:r>
            <a:r>
              <a:rPr lang="en-US" altLang="ko-KR" sz="1300" dirty="0">
                <a:solidFill>
                  <a:schemeClr val="tx2"/>
                </a:solidFill>
              </a:rPr>
              <a:t>, F, M</a:t>
            </a:r>
            <a:r>
              <a:rPr lang="ko-KR" altLang="en-US" sz="1300" dirty="0">
                <a:solidFill>
                  <a:schemeClr val="tx2"/>
                </a:solidFill>
              </a:rPr>
              <a:t>을 병렬적으로 설정</a:t>
            </a:r>
            <a:endParaRPr lang="en-US" altLang="ko-KR" sz="1300" dirty="0">
              <a:solidFill>
                <a:schemeClr val="tx2"/>
              </a:solidFill>
            </a:endParaRP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2"/>
                </a:solidFill>
              </a:rPr>
              <a:t>자손 문자열을 배열 </a:t>
            </a:r>
            <a:r>
              <a:rPr lang="en-US" altLang="ko-KR" sz="1300" dirty="0">
                <a:solidFill>
                  <a:schemeClr val="tx2"/>
                </a:solidFill>
              </a:rPr>
              <a:t>A</a:t>
            </a:r>
            <a:r>
              <a:rPr lang="ko-KR" altLang="en-US" sz="1300" dirty="0">
                <a:solidFill>
                  <a:schemeClr val="tx2"/>
                </a:solidFill>
              </a:rPr>
              <a:t>에</a:t>
            </a:r>
            <a:r>
              <a:rPr lang="en-US" altLang="ko-KR" sz="1300" dirty="0">
                <a:solidFill>
                  <a:schemeClr val="tx2"/>
                </a:solidFill>
              </a:rPr>
              <a:t> </a:t>
            </a:r>
            <a:r>
              <a:rPr lang="ko-KR" altLang="en-US" sz="1300" dirty="0">
                <a:solidFill>
                  <a:schemeClr val="tx2"/>
                </a:solidFill>
              </a:rPr>
              <a:t>저장</a:t>
            </a:r>
            <a:endParaRPr lang="en-US" altLang="ko-KR" sz="1300" dirty="0">
              <a:solidFill>
                <a:schemeClr val="tx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8C78CA-1C96-4364-BA9E-F178B5ACB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57" y="1634925"/>
            <a:ext cx="4479422" cy="443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61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645276" cy="660429"/>
            <a:chOff x="1188881" y="351819"/>
            <a:chExt cx="264527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256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3.1 GPU</a:t>
              </a:r>
              <a:r>
                <a:rPr lang="ko-KR" altLang="en-US" sz="1200" dirty="0"/>
                <a:t> 구현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6452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GPU</a:t>
              </a:r>
              <a:r>
                <a:rPr lang="ko-KR" altLang="en-US" sz="2200" dirty="0"/>
                <a:t> 소스코드 설명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D2F29A-B792-490F-A15D-D3DE6F3D4229}"/>
              </a:ext>
            </a:extLst>
          </p:cNvPr>
          <p:cNvSpPr/>
          <p:nvPr/>
        </p:nvSpPr>
        <p:spPr>
          <a:xfrm>
            <a:off x="9840285" y="6526635"/>
            <a:ext cx="2206305" cy="20133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C16D69-6182-44B6-A9DD-E10BF223FB50}"/>
              </a:ext>
            </a:extLst>
          </p:cNvPr>
          <p:cNvSpPr txBox="1"/>
          <p:nvPr/>
        </p:nvSpPr>
        <p:spPr>
          <a:xfrm>
            <a:off x="3588577" y="861993"/>
            <a:ext cx="19832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accent2"/>
                </a:solidFill>
              </a:rPr>
              <a:t>GPU</a:t>
            </a:r>
            <a:r>
              <a:rPr lang="ko-KR" altLang="en-US" sz="2500" dirty="0">
                <a:solidFill>
                  <a:schemeClr val="accent2"/>
                </a:solidFill>
              </a:rPr>
              <a:t> </a:t>
            </a:r>
            <a:r>
              <a:rPr lang="en-US" altLang="ko-KR" sz="2500" dirty="0">
                <a:solidFill>
                  <a:schemeClr val="accent2"/>
                </a:solidFill>
              </a:rPr>
              <a:t>Source</a:t>
            </a:r>
            <a:endParaRPr lang="ko-KR" altLang="en-US" sz="2500" dirty="0">
              <a:solidFill>
                <a:schemeClr val="accent2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E52BAC9-F2D9-4EFB-9C01-AE0652F6597A}"/>
              </a:ext>
            </a:extLst>
          </p:cNvPr>
          <p:cNvCxnSpPr>
            <a:cxnSpLocks/>
          </p:cNvCxnSpPr>
          <p:nvPr/>
        </p:nvCxnSpPr>
        <p:spPr>
          <a:xfrm>
            <a:off x="6096000" y="1173018"/>
            <a:ext cx="0" cy="554800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6">
            <a:extLst>
              <a:ext uri="{FF2B5EF4-FFF2-40B4-BE49-F238E27FC236}">
                <a16:creationId xmlns:a16="http://schemas.microsoft.com/office/drawing/2014/main" id="{C55D7FC8-CD03-48E2-95CB-F272744596AB}"/>
              </a:ext>
            </a:extLst>
          </p:cNvPr>
          <p:cNvSpPr/>
          <p:nvPr/>
        </p:nvSpPr>
        <p:spPr>
          <a:xfrm rot="2700000">
            <a:off x="6355023" y="1451551"/>
            <a:ext cx="901623" cy="905481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3A9D33-49E5-4695-B084-DA050A130883}"/>
              </a:ext>
            </a:extLst>
          </p:cNvPr>
          <p:cNvSpPr txBox="1"/>
          <p:nvPr/>
        </p:nvSpPr>
        <p:spPr>
          <a:xfrm>
            <a:off x="6504051" y="1914153"/>
            <a:ext cx="6030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</a:rPr>
              <a:t>main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04AF4B-2DB6-46E8-8CA0-D043932BDC1D}"/>
              </a:ext>
            </a:extLst>
          </p:cNvPr>
          <p:cNvSpPr txBox="1"/>
          <p:nvPr/>
        </p:nvSpPr>
        <p:spPr>
          <a:xfrm>
            <a:off x="6096001" y="1608272"/>
            <a:ext cx="1419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Change3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3A5EE7-542D-4109-B70E-5768C085F869}"/>
              </a:ext>
            </a:extLst>
          </p:cNvPr>
          <p:cNvSpPr txBox="1"/>
          <p:nvPr/>
        </p:nvSpPr>
        <p:spPr>
          <a:xfrm>
            <a:off x="6293175" y="2554940"/>
            <a:ext cx="5562127" cy="363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2"/>
                </a:solidFill>
              </a:rPr>
              <a:t>필요한 배열 및 </a:t>
            </a:r>
            <a:r>
              <a:rPr lang="en-US" altLang="ko-KR" sz="1300" dirty="0">
                <a:solidFill>
                  <a:schemeClr val="tx2"/>
                </a:solidFill>
              </a:rPr>
              <a:t>GPU</a:t>
            </a:r>
            <a:r>
              <a:rPr lang="ko-KR" altLang="en-US" sz="1300" dirty="0">
                <a:solidFill>
                  <a:schemeClr val="tx2"/>
                </a:solidFill>
              </a:rPr>
              <a:t>의 전역 메모리에 할당</a:t>
            </a:r>
            <a:endParaRPr lang="en-US" altLang="ko-KR" sz="1300" dirty="0">
              <a:solidFill>
                <a:schemeClr val="tx2"/>
              </a:solidFill>
            </a:endParaRP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2"/>
                </a:solidFill>
              </a:rPr>
              <a:t>dimGrid2</a:t>
            </a:r>
            <a:r>
              <a:rPr lang="ko-KR" altLang="en-US" sz="1300" dirty="0">
                <a:solidFill>
                  <a:schemeClr val="tx2"/>
                </a:solidFill>
              </a:rPr>
              <a:t>는 </a:t>
            </a:r>
            <a:r>
              <a:rPr lang="en-US" altLang="ko-KR" sz="1300" dirty="0">
                <a:solidFill>
                  <a:schemeClr val="tx2"/>
                </a:solidFill>
              </a:rPr>
              <a:t>1</a:t>
            </a:r>
            <a:r>
              <a:rPr lang="ko-KR" altLang="en-US" sz="1300" dirty="0">
                <a:solidFill>
                  <a:schemeClr val="tx2"/>
                </a:solidFill>
              </a:rPr>
              <a:t>차원</a:t>
            </a:r>
            <a:r>
              <a:rPr lang="en-US" altLang="ko-KR" sz="1300" dirty="0">
                <a:solidFill>
                  <a:schemeClr val="tx2"/>
                </a:solidFill>
              </a:rPr>
              <a:t>, </a:t>
            </a:r>
            <a:r>
              <a:rPr lang="en-US" altLang="ko-KR" sz="1300" dirty="0" err="1">
                <a:solidFill>
                  <a:schemeClr val="tx2"/>
                </a:solidFill>
              </a:rPr>
              <a:t>dimGrid</a:t>
            </a:r>
            <a:r>
              <a:rPr lang="ko-KR" altLang="en-US" sz="1300" dirty="0">
                <a:solidFill>
                  <a:schemeClr val="tx2"/>
                </a:solidFill>
              </a:rPr>
              <a:t>는 </a:t>
            </a:r>
            <a:r>
              <a:rPr lang="en-US" altLang="ko-KR" sz="1300" dirty="0">
                <a:solidFill>
                  <a:schemeClr val="tx2"/>
                </a:solidFill>
              </a:rPr>
              <a:t>2</a:t>
            </a:r>
            <a:r>
              <a:rPr lang="ko-KR" altLang="en-US" sz="1300" dirty="0">
                <a:solidFill>
                  <a:schemeClr val="tx2"/>
                </a:solidFill>
              </a:rPr>
              <a:t>차원으로 생성</a:t>
            </a:r>
            <a:endParaRPr lang="en-US" altLang="ko-KR" sz="1300" dirty="0">
              <a:solidFill>
                <a:schemeClr val="tx2"/>
              </a:solidFill>
            </a:endParaRP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2"/>
                </a:solidFill>
              </a:rPr>
              <a:t>dimGrid2</a:t>
            </a:r>
            <a:r>
              <a:rPr lang="ko-KR" altLang="en-US" sz="1300" dirty="0">
                <a:solidFill>
                  <a:schemeClr val="tx2"/>
                </a:solidFill>
              </a:rPr>
              <a:t>는 </a:t>
            </a:r>
            <a:r>
              <a:rPr lang="en-US" altLang="ko-KR" sz="1300" dirty="0">
                <a:solidFill>
                  <a:schemeClr val="tx2"/>
                </a:solidFill>
              </a:rPr>
              <a:t>x </a:t>
            </a:r>
            <a:r>
              <a:rPr lang="ko-KR" altLang="en-US" sz="1300" dirty="0">
                <a:solidFill>
                  <a:schemeClr val="tx2"/>
                </a:solidFill>
              </a:rPr>
              <a:t>쓰레드 인덱스만 사용하는 </a:t>
            </a:r>
            <a:r>
              <a:rPr lang="en-US" altLang="ko-KR" sz="1300" dirty="0">
                <a:solidFill>
                  <a:schemeClr val="tx2"/>
                </a:solidFill>
              </a:rPr>
              <a:t>Replace</a:t>
            </a:r>
            <a:r>
              <a:rPr lang="ko-KR" altLang="en-US" sz="1300" dirty="0">
                <a:solidFill>
                  <a:schemeClr val="tx2"/>
                </a:solidFill>
              </a:rPr>
              <a:t>함수</a:t>
            </a:r>
            <a:r>
              <a:rPr lang="en-US" altLang="ko-KR" sz="1300" dirty="0">
                <a:solidFill>
                  <a:schemeClr val="tx2"/>
                </a:solidFill>
              </a:rPr>
              <a:t>,</a:t>
            </a:r>
          </a:p>
          <a:p>
            <a:pPr algn="just">
              <a:lnSpc>
                <a:spcPct val="200000"/>
              </a:lnSpc>
            </a:pPr>
            <a:r>
              <a:rPr lang="en-US" altLang="ko-KR" sz="1300" dirty="0">
                <a:solidFill>
                  <a:schemeClr val="tx2"/>
                </a:solidFill>
              </a:rPr>
              <a:t>    </a:t>
            </a:r>
            <a:r>
              <a:rPr lang="en-US" altLang="ko-KR" sz="1300" dirty="0" err="1">
                <a:solidFill>
                  <a:schemeClr val="tx2"/>
                </a:solidFill>
              </a:rPr>
              <a:t>dimGrid</a:t>
            </a:r>
            <a:r>
              <a:rPr lang="ko-KR" altLang="en-US" sz="1300" dirty="0">
                <a:solidFill>
                  <a:schemeClr val="tx2"/>
                </a:solidFill>
              </a:rPr>
              <a:t>는 </a:t>
            </a:r>
            <a:r>
              <a:rPr lang="en-US" altLang="ko-KR" sz="1300" dirty="0" err="1">
                <a:solidFill>
                  <a:schemeClr val="tx2"/>
                </a:solidFill>
              </a:rPr>
              <a:t>x,y</a:t>
            </a:r>
            <a:r>
              <a:rPr lang="en-US" altLang="ko-KR" sz="1300" dirty="0">
                <a:solidFill>
                  <a:schemeClr val="tx2"/>
                </a:solidFill>
              </a:rPr>
              <a:t> </a:t>
            </a:r>
            <a:r>
              <a:rPr lang="ko-KR" altLang="en-US" sz="1300" dirty="0">
                <a:solidFill>
                  <a:schemeClr val="tx2"/>
                </a:solidFill>
              </a:rPr>
              <a:t>쓰레드 인덱스를 사용하는 나머지 커널 함수에 사용</a:t>
            </a:r>
            <a:endParaRPr lang="en-US" altLang="ko-KR" sz="1300" dirty="0">
              <a:solidFill>
                <a:schemeClr val="tx2"/>
              </a:solidFill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2"/>
                </a:solidFill>
              </a:rPr>
              <a:t>Initialize </a:t>
            </a:r>
            <a:r>
              <a:rPr lang="ko-KR" altLang="en-US" sz="1300" dirty="0">
                <a:solidFill>
                  <a:schemeClr val="tx2"/>
                </a:solidFill>
              </a:rPr>
              <a:t>커널 함수를 호출하여 랜덤 문자 생성하고 배열을 생성</a:t>
            </a:r>
            <a:endParaRPr lang="en-US" altLang="ko-KR" sz="1300" dirty="0">
              <a:solidFill>
                <a:schemeClr val="tx2"/>
              </a:solidFill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2"/>
                </a:solidFill>
              </a:rPr>
              <a:t>무한루프에서 </a:t>
            </a:r>
            <a:r>
              <a:rPr lang="en-US" altLang="ko-KR" sz="1300" dirty="0">
                <a:solidFill>
                  <a:schemeClr val="tx2"/>
                </a:solidFill>
              </a:rPr>
              <a:t>Evaluation, Selection, Replace(</a:t>
            </a:r>
            <a:r>
              <a:rPr lang="ko-KR" altLang="en-US" sz="1300" dirty="0">
                <a:solidFill>
                  <a:schemeClr val="tx2"/>
                </a:solidFill>
              </a:rPr>
              <a:t>커널 함수</a:t>
            </a:r>
            <a:r>
              <a:rPr lang="en-US" altLang="ko-KR" sz="1300" dirty="0">
                <a:solidFill>
                  <a:schemeClr val="tx2"/>
                </a:solidFill>
              </a:rPr>
              <a:t>) </a:t>
            </a:r>
            <a:r>
              <a:rPr lang="ko-KR" altLang="en-US" sz="1300" dirty="0">
                <a:solidFill>
                  <a:schemeClr val="tx2"/>
                </a:solidFill>
              </a:rPr>
              <a:t>함수를 반복 실행하며 </a:t>
            </a:r>
            <a:r>
              <a:rPr lang="en-US" altLang="ko-KR" sz="1300" dirty="0">
                <a:solidFill>
                  <a:schemeClr val="tx2"/>
                </a:solidFill>
              </a:rPr>
              <a:t>1000</a:t>
            </a:r>
            <a:r>
              <a:rPr lang="ko-KR" altLang="en-US" sz="1300" dirty="0">
                <a:solidFill>
                  <a:schemeClr val="tx2"/>
                </a:solidFill>
              </a:rPr>
              <a:t>번째 단위로 중간결과 출력</a:t>
            </a:r>
            <a:endParaRPr lang="en-US" altLang="ko-KR" sz="1300" dirty="0">
              <a:solidFill>
                <a:schemeClr val="tx2"/>
              </a:solidFill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spc="-150" dirty="0">
                <a:solidFill>
                  <a:schemeClr val="tx2"/>
                </a:solidFill>
              </a:rPr>
              <a:t>입력 문자열과 동일한 결과가 나오면 최종 결과를 출력하고 </a:t>
            </a:r>
            <a:r>
              <a:rPr lang="ko-KR" altLang="en-US" sz="1300" spc="-150" dirty="0" err="1">
                <a:solidFill>
                  <a:schemeClr val="tx2"/>
                </a:solidFill>
              </a:rPr>
              <a:t>반복문</a:t>
            </a:r>
            <a:r>
              <a:rPr lang="ko-KR" altLang="en-US" sz="1300" spc="-150" dirty="0">
                <a:solidFill>
                  <a:schemeClr val="tx2"/>
                </a:solidFill>
              </a:rPr>
              <a:t> 종료</a:t>
            </a:r>
            <a:endParaRPr lang="en-US" altLang="ko-KR" sz="1300" spc="-150" dirty="0">
              <a:solidFill>
                <a:schemeClr val="tx2"/>
              </a:solidFill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2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6B1FB5-8E76-4720-9BD6-07A1E4DC3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98" y="1255832"/>
            <a:ext cx="5243776" cy="270656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598AABB-BAA7-488C-B452-0C8379E4E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98" y="3962397"/>
            <a:ext cx="5243773" cy="2572359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D256F297-6212-4401-B8CB-051473D8CB4E}"/>
              </a:ext>
            </a:extLst>
          </p:cNvPr>
          <p:cNvGrpSpPr/>
          <p:nvPr/>
        </p:nvGrpSpPr>
        <p:grpSpPr>
          <a:xfrm rot="10800000">
            <a:off x="5100972" y="6093751"/>
            <a:ext cx="546100" cy="546563"/>
            <a:chOff x="-1803400" y="1892300"/>
            <a:chExt cx="736600" cy="737225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CC3728F-52B2-4C7A-AD48-A21FC2FED50F}"/>
                </a:ext>
              </a:extLst>
            </p:cNvPr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9DE1BD2-CA5F-4F4F-A44E-C274CEEC110D}"/>
                </a:ext>
              </a:extLst>
            </p:cNvPr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586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88881" y="351819"/>
            <a:ext cx="3036409" cy="660429"/>
            <a:chOff x="1188881" y="351819"/>
            <a:chExt cx="3036409" cy="660429"/>
          </a:xfrm>
        </p:grpSpPr>
        <p:sp>
          <p:nvSpPr>
            <p:cNvPr id="19" name="TextBox 18"/>
            <p:cNvSpPr txBox="1"/>
            <p:nvPr/>
          </p:nvSpPr>
          <p:spPr>
            <a:xfrm>
              <a:off x="1188881" y="351819"/>
              <a:ext cx="11256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3.2 GPU</a:t>
              </a:r>
              <a:r>
                <a:rPr lang="ko-KR" altLang="en-US" sz="1200" dirty="0"/>
                <a:t> 구현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88881" y="581361"/>
              <a:ext cx="30364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CPU vs GPU </a:t>
              </a:r>
              <a:r>
                <a:rPr lang="ko-KR" altLang="en-US" sz="2200" dirty="0"/>
                <a:t>성능비교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0D952E-0CD6-4A23-8E1C-781CC4E04164}"/>
              </a:ext>
            </a:extLst>
          </p:cNvPr>
          <p:cNvSpPr/>
          <p:nvPr/>
        </p:nvSpPr>
        <p:spPr>
          <a:xfrm>
            <a:off x="9840285" y="6526635"/>
            <a:ext cx="2206305" cy="20133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88922FA-9F70-44BB-953B-AC101311D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677366"/>
              </p:ext>
            </p:extLst>
          </p:nvPr>
        </p:nvGraphicFramePr>
        <p:xfrm>
          <a:off x="1188881" y="1579417"/>
          <a:ext cx="7269595" cy="129305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197785">
                  <a:extLst>
                    <a:ext uri="{9D8B030D-6E8A-4147-A177-3AD203B41FA5}">
                      <a16:colId xmlns:a16="http://schemas.microsoft.com/office/drawing/2014/main" val="2288533115"/>
                    </a:ext>
                  </a:extLst>
                </a:gridCol>
                <a:gridCol w="1014362">
                  <a:extLst>
                    <a:ext uri="{9D8B030D-6E8A-4147-A177-3AD203B41FA5}">
                      <a16:colId xmlns:a16="http://schemas.microsoft.com/office/drawing/2014/main" val="2263486070"/>
                    </a:ext>
                  </a:extLst>
                </a:gridCol>
                <a:gridCol w="1014362">
                  <a:extLst>
                    <a:ext uri="{9D8B030D-6E8A-4147-A177-3AD203B41FA5}">
                      <a16:colId xmlns:a16="http://schemas.microsoft.com/office/drawing/2014/main" val="2877149822"/>
                    </a:ext>
                  </a:extLst>
                </a:gridCol>
                <a:gridCol w="1014362">
                  <a:extLst>
                    <a:ext uri="{9D8B030D-6E8A-4147-A177-3AD203B41FA5}">
                      <a16:colId xmlns:a16="http://schemas.microsoft.com/office/drawing/2014/main" val="4118929954"/>
                    </a:ext>
                  </a:extLst>
                </a:gridCol>
                <a:gridCol w="1014362">
                  <a:extLst>
                    <a:ext uri="{9D8B030D-6E8A-4147-A177-3AD203B41FA5}">
                      <a16:colId xmlns:a16="http://schemas.microsoft.com/office/drawing/2014/main" val="2474578134"/>
                    </a:ext>
                  </a:extLst>
                </a:gridCol>
                <a:gridCol w="1014362">
                  <a:extLst>
                    <a:ext uri="{9D8B030D-6E8A-4147-A177-3AD203B41FA5}">
                      <a16:colId xmlns:a16="http://schemas.microsoft.com/office/drawing/2014/main" val="3605752616"/>
                    </a:ext>
                  </a:extLst>
                </a:gridCol>
              </a:tblGrid>
              <a:tr h="5818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                      String(num)</a:t>
                      </a:r>
                      <a:br>
                        <a:rPr lang="en-US" sz="1500" u="none" strike="noStrike" dirty="0">
                          <a:effectLst/>
                        </a:rPr>
                      </a:br>
                      <a:r>
                        <a:rPr lang="en-US" sz="1500" u="none" strike="noStrike" dirty="0">
                          <a:effectLst/>
                        </a:rPr>
                        <a:t>Device(sec)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u="none" strike="noStrike" dirty="0">
                          <a:effectLst/>
                        </a:rPr>
                        <a:t>200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u="none" strike="noStrike">
                          <a:effectLst/>
                        </a:rPr>
                        <a:t>400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u="none" strike="noStrike">
                          <a:effectLst/>
                        </a:rPr>
                        <a:t>600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u="none" strike="noStrike">
                          <a:effectLst/>
                        </a:rPr>
                        <a:t>800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u="none" strike="noStrike">
                          <a:effectLst/>
                        </a:rPr>
                        <a:t>1000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951747"/>
                  </a:ext>
                </a:extLst>
              </a:tr>
              <a:tr h="3555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CPU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u="none" strike="noStrike" dirty="0">
                          <a:effectLst/>
                        </a:rPr>
                        <a:t>1.2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u="none" strike="noStrike" dirty="0">
                          <a:effectLst/>
                        </a:rPr>
                        <a:t>3.5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u="none" strike="noStrike" dirty="0">
                          <a:effectLst/>
                        </a:rPr>
                        <a:t>6.5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u="none" strike="noStrike">
                          <a:effectLst/>
                        </a:rPr>
                        <a:t>12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u="none" strike="noStrike">
                          <a:effectLst/>
                        </a:rPr>
                        <a:t>23.4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1471066"/>
                  </a:ext>
                </a:extLst>
              </a:tr>
              <a:tr h="3555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GPU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u="none" strike="noStrike">
                          <a:effectLst/>
                        </a:rPr>
                        <a:t>8.2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u="none" strike="noStrike">
                          <a:effectLst/>
                        </a:rPr>
                        <a:t>9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u="none" strike="noStrike" dirty="0">
                          <a:effectLst/>
                        </a:rPr>
                        <a:t>9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u="none" strike="noStrike" dirty="0">
                          <a:effectLst/>
                        </a:rPr>
                        <a:t>8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u="none" strike="noStrike" dirty="0">
                          <a:effectLst/>
                        </a:rPr>
                        <a:t>8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971776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69FEDC-E340-408C-AAAA-CFA4B9C8A057}"/>
              </a:ext>
            </a:extLst>
          </p:cNvPr>
          <p:cNvCxnSpPr>
            <a:cxnSpLocks/>
          </p:cNvCxnSpPr>
          <p:nvPr/>
        </p:nvCxnSpPr>
        <p:spPr>
          <a:xfrm>
            <a:off x="1198696" y="1579418"/>
            <a:ext cx="2197346" cy="593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B48F645C-01AA-4DD9-B26C-90BFBD051C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7752697"/>
              </p:ext>
            </p:extLst>
          </p:nvPr>
        </p:nvGraphicFramePr>
        <p:xfrm>
          <a:off x="1188882" y="3177070"/>
          <a:ext cx="6252154" cy="3099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D6BDB2A-927C-4A41-AF2B-B812359FBAC6}"/>
              </a:ext>
            </a:extLst>
          </p:cNvPr>
          <p:cNvSpPr txBox="1"/>
          <p:nvPr/>
        </p:nvSpPr>
        <p:spPr>
          <a:xfrm>
            <a:off x="7357145" y="4103606"/>
            <a:ext cx="4345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500" dirty="0"/>
              <a:t>CPU</a:t>
            </a:r>
            <a:r>
              <a:rPr lang="ko-KR" altLang="en-US" sz="1500" dirty="0"/>
              <a:t>는 데이터가 선형적으로 증가함에 따라 소요시간은 지수적으로 증가한다</a:t>
            </a:r>
            <a:r>
              <a:rPr lang="en-US" altLang="ko-KR" sz="15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5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/>
              <a:t>GPU</a:t>
            </a:r>
            <a:r>
              <a:rPr lang="ko-KR" altLang="en-US" sz="1500" dirty="0"/>
              <a:t>는 데이터의 수가 쓰레드</a:t>
            </a:r>
            <a:r>
              <a:rPr lang="en-US" altLang="ko-KR" sz="1500" dirty="0"/>
              <a:t>(CUDA </a:t>
            </a:r>
            <a:r>
              <a:rPr lang="ko-KR" altLang="en-US" sz="1500" dirty="0"/>
              <a:t>코어</a:t>
            </a:r>
            <a:r>
              <a:rPr lang="en-US" altLang="ko-KR" sz="1500" dirty="0"/>
              <a:t>)</a:t>
            </a:r>
            <a:r>
              <a:rPr lang="ko-KR" altLang="en-US" sz="1500" dirty="0"/>
              <a:t>의 수보다 많아 지기 전까지는 거의 일정한 시간이 소요</a:t>
            </a:r>
          </a:p>
        </p:txBody>
      </p:sp>
    </p:spTree>
    <p:extLst>
      <p:ext uri="{BB962C8B-B14F-4D97-AF65-F5344CB8AC3E}">
        <p14:creationId xmlns:p14="http://schemas.microsoft.com/office/powerpoint/2010/main" val="391591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754443" y="168528"/>
            <a:ext cx="5873672" cy="6447919"/>
            <a:chOff x="6116489" y="583198"/>
            <a:chExt cx="5873672" cy="6447919"/>
          </a:xfrm>
        </p:grpSpPr>
        <p:sp>
          <p:nvSpPr>
            <p:cNvPr id="4" name="TextBox 3"/>
            <p:cNvSpPr txBox="1"/>
            <p:nvPr/>
          </p:nvSpPr>
          <p:spPr>
            <a:xfrm>
              <a:off x="7705014" y="583198"/>
              <a:ext cx="4285147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4">
                      <a:alpha val="20000"/>
                    </a:schemeClr>
                  </a:solidFill>
                  <a:ea typeface="+mj-ea"/>
                </a:rPr>
                <a:t>G</a:t>
              </a:r>
              <a:endParaRPr lang="ko-KR" altLang="en-US" sz="41300" spc="-150" dirty="0">
                <a:solidFill>
                  <a:schemeClr val="accent4">
                    <a:alpha val="20000"/>
                  </a:schemeClr>
                </a:solidFill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16489" y="583198"/>
              <a:ext cx="4285147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2">
                      <a:alpha val="60000"/>
                    </a:schemeClr>
                  </a:solidFill>
                  <a:ea typeface="+mj-ea"/>
                </a:rPr>
                <a:t>G</a:t>
              </a:r>
              <a:endParaRPr lang="ko-KR" altLang="en-US" sz="41300" spc="-150" dirty="0">
                <a:solidFill>
                  <a:schemeClr val="accent2">
                    <a:alpha val="60000"/>
                  </a:schemeClr>
                </a:solidFill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9352" y="2285885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954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추가기능 및 발전사항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9C538E-03B7-4236-93FA-DE66FBC2EC6F}"/>
              </a:ext>
            </a:extLst>
          </p:cNvPr>
          <p:cNvSpPr/>
          <p:nvPr/>
        </p:nvSpPr>
        <p:spPr>
          <a:xfrm>
            <a:off x="9840285" y="6526635"/>
            <a:ext cx="2206305" cy="20133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79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9127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4.1 </a:t>
              </a:r>
              <a:r>
                <a:rPr lang="ko-KR" altLang="en-US" sz="1200" dirty="0"/>
                <a:t>추가기능 및 발전사항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추가기능 설명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D2F29A-B792-490F-A15D-D3DE6F3D4229}"/>
              </a:ext>
            </a:extLst>
          </p:cNvPr>
          <p:cNvSpPr/>
          <p:nvPr/>
        </p:nvSpPr>
        <p:spPr>
          <a:xfrm>
            <a:off x="9840285" y="6526635"/>
            <a:ext cx="2206305" cy="20133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C16D69-6182-44B6-A9DD-E10BF223FB50}"/>
              </a:ext>
            </a:extLst>
          </p:cNvPr>
          <p:cNvSpPr txBox="1"/>
          <p:nvPr/>
        </p:nvSpPr>
        <p:spPr>
          <a:xfrm>
            <a:off x="3348436" y="1120608"/>
            <a:ext cx="2319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accent2"/>
                </a:solidFill>
              </a:rPr>
              <a:t>CPU</a:t>
            </a:r>
            <a:r>
              <a:rPr lang="ko-KR" altLang="en-US" sz="3000" dirty="0">
                <a:solidFill>
                  <a:schemeClr val="accent2"/>
                </a:solidFill>
              </a:rPr>
              <a:t> </a:t>
            </a:r>
            <a:r>
              <a:rPr lang="en-US" altLang="ko-KR" sz="3000" dirty="0">
                <a:solidFill>
                  <a:schemeClr val="accent2"/>
                </a:solidFill>
              </a:rPr>
              <a:t>Source</a:t>
            </a:r>
            <a:endParaRPr lang="ko-KR" altLang="en-US" sz="3000" dirty="0">
              <a:solidFill>
                <a:schemeClr val="accent2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E52BAC9-F2D9-4EFB-9C01-AE0652F6597A}"/>
              </a:ext>
            </a:extLst>
          </p:cNvPr>
          <p:cNvCxnSpPr>
            <a:cxnSpLocks/>
          </p:cNvCxnSpPr>
          <p:nvPr/>
        </p:nvCxnSpPr>
        <p:spPr>
          <a:xfrm>
            <a:off x="6096000" y="1385455"/>
            <a:ext cx="0" cy="514118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93A5EE7-542D-4109-B70E-5768C085F869}"/>
              </a:ext>
            </a:extLst>
          </p:cNvPr>
          <p:cNvSpPr txBox="1"/>
          <p:nvPr/>
        </p:nvSpPr>
        <p:spPr>
          <a:xfrm>
            <a:off x="6293175" y="2952104"/>
            <a:ext cx="5562127" cy="2355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2"/>
                </a:solidFill>
              </a:rPr>
              <a:t>Mutation </a:t>
            </a:r>
            <a:r>
              <a:rPr lang="ko-KR" altLang="en-US" sz="1300" dirty="0">
                <a:solidFill>
                  <a:schemeClr val="tx2"/>
                </a:solidFill>
              </a:rPr>
              <a:t>함수는 유전자</a:t>
            </a:r>
            <a:r>
              <a:rPr lang="en-US" altLang="ko-KR" sz="1300" dirty="0">
                <a:solidFill>
                  <a:schemeClr val="tx2"/>
                </a:solidFill>
              </a:rPr>
              <a:t>(</a:t>
            </a:r>
            <a:r>
              <a:rPr lang="ko-KR" altLang="en-US" sz="1300" dirty="0">
                <a:solidFill>
                  <a:schemeClr val="tx2"/>
                </a:solidFill>
              </a:rPr>
              <a:t>문자열</a:t>
            </a:r>
            <a:r>
              <a:rPr lang="en-US" altLang="ko-KR" sz="1300" dirty="0">
                <a:solidFill>
                  <a:schemeClr val="tx2"/>
                </a:solidFill>
              </a:rPr>
              <a:t>)</a:t>
            </a:r>
            <a:r>
              <a:rPr lang="ko-KR" altLang="en-US" sz="1300" dirty="0">
                <a:solidFill>
                  <a:schemeClr val="tx2"/>
                </a:solidFill>
              </a:rPr>
              <a:t>에 돌연변이를 발생시키는 함수</a:t>
            </a:r>
            <a:endParaRPr lang="en-US" altLang="ko-KR" sz="1300" dirty="0">
              <a:solidFill>
                <a:schemeClr val="tx2"/>
              </a:solidFill>
            </a:endParaRP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2"/>
                </a:solidFill>
              </a:rPr>
              <a:t>유전자</a:t>
            </a:r>
            <a:r>
              <a:rPr lang="en-US" altLang="ko-KR" sz="1300" dirty="0">
                <a:solidFill>
                  <a:schemeClr val="tx2"/>
                </a:solidFill>
              </a:rPr>
              <a:t>(</a:t>
            </a:r>
            <a:r>
              <a:rPr lang="ko-KR" altLang="en-US" sz="1300" dirty="0">
                <a:solidFill>
                  <a:schemeClr val="tx2"/>
                </a:solidFill>
              </a:rPr>
              <a:t>문자열</a:t>
            </a:r>
            <a:r>
              <a:rPr lang="en-US" altLang="ko-KR" sz="1300" dirty="0">
                <a:solidFill>
                  <a:schemeClr val="tx2"/>
                </a:solidFill>
              </a:rPr>
              <a:t>)</a:t>
            </a:r>
            <a:r>
              <a:rPr lang="ko-KR" altLang="en-US" sz="1300" dirty="0">
                <a:solidFill>
                  <a:schemeClr val="tx2"/>
                </a:solidFill>
              </a:rPr>
              <a:t>가 저장된 배열 </a:t>
            </a:r>
            <a:r>
              <a:rPr lang="en-US" altLang="ko-KR" sz="1300" dirty="0">
                <a:solidFill>
                  <a:schemeClr val="tx2"/>
                </a:solidFill>
              </a:rPr>
              <a:t>A</a:t>
            </a:r>
            <a:r>
              <a:rPr lang="ko-KR" altLang="en-US" sz="1300" dirty="0">
                <a:solidFill>
                  <a:schemeClr val="tx2"/>
                </a:solidFill>
              </a:rPr>
              <a:t>에</a:t>
            </a:r>
            <a:r>
              <a:rPr lang="en-US" altLang="ko-KR" sz="1300" dirty="0">
                <a:solidFill>
                  <a:schemeClr val="tx2"/>
                </a:solidFill>
              </a:rPr>
              <a:t> 0.1%</a:t>
            </a:r>
            <a:r>
              <a:rPr lang="ko-KR" altLang="en-US" sz="1300" dirty="0">
                <a:solidFill>
                  <a:schemeClr val="tx2"/>
                </a:solidFill>
              </a:rPr>
              <a:t>의 확률로 랜덤 문자로       변경하여 돌연변이 발생</a:t>
            </a:r>
            <a:endParaRPr lang="en-US" altLang="ko-KR" sz="1300" dirty="0">
              <a:solidFill>
                <a:schemeClr val="tx2"/>
              </a:solidFill>
            </a:endParaRP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2"/>
                </a:solidFill>
              </a:rPr>
              <a:t>Initialize</a:t>
            </a:r>
            <a:r>
              <a:rPr lang="ko-KR" altLang="en-US" sz="1300" dirty="0">
                <a:solidFill>
                  <a:schemeClr val="tx2"/>
                </a:solidFill>
              </a:rPr>
              <a:t>함수에서 입력 문자열과 일치하지 않는 문자가 생성되어 결과가 무한하게 문자열이 일치하지 않는 문제를 돌연변이를 통해 해결</a:t>
            </a:r>
            <a:endParaRPr lang="en-US" altLang="ko-KR" sz="1300" dirty="0">
              <a:solidFill>
                <a:schemeClr val="tx2"/>
              </a:solidFill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2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3BC74C6-2E38-4FE4-810C-69C3C143660F}"/>
              </a:ext>
            </a:extLst>
          </p:cNvPr>
          <p:cNvGrpSpPr/>
          <p:nvPr/>
        </p:nvGrpSpPr>
        <p:grpSpPr>
          <a:xfrm>
            <a:off x="976578" y="1482628"/>
            <a:ext cx="546100" cy="546563"/>
            <a:chOff x="-1803400" y="1892300"/>
            <a:chExt cx="736600" cy="737225"/>
          </a:xfrm>
          <a:scene3d>
            <a:camera prst="orthographicFront">
              <a:rot lat="0" lon="0" rev="0"/>
            </a:camera>
            <a:lightRig rig="threePt" dir="t"/>
          </a:scene3d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5D6A0B0-A3AD-4576-B631-0F0F2B34736E}"/>
                </a:ext>
              </a:extLst>
            </p:cNvPr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4291824-35ED-4D57-A8D8-37B805E99B7E}"/>
                </a:ext>
              </a:extLst>
            </p:cNvPr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6544C01-67B3-44D6-BE4C-65F463968B55}"/>
              </a:ext>
            </a:extLst>
          </p:cNvPr>
          <p:cNvGrpSpPr/>
          <p:nvPr/>
        </p:nvGrpSpPr>
        <p:grpSpPr>
          <a:xfrm>
            <a:off x="5169027" y="5886745"/>
            <a:ext cx="546100" cy="546563"/>
            <a:chOff x="-1803400" y="1892300"/>
            <a:chExt cx="736600" cy="737225"/>
          </a:xfrm>
          <a:scene3d>
            <a:camera prst="orthographicFront">
              <a:rot lat="0" lon="0" rev="10800000"/>
            </a:camera>
            <a:lightRig rig="threePt" dir="t"/>
          </a:scene3d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EFF9BA1-6A58-4EE5-A2D7-7FDCF33EBD23}"/>
                </a:ext>
              </a:extLst>
            </p:cNvPr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5B9470E-CF55-4FC8-BB41-F6E4F5658DE4}"/>
                </a:ext>
              </a:extLst>
            </p:cNvPr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D788680E-7769-4C69-A24A-ACAB3F59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57" y="1639303"/>
            <a:ext cx="4479422" cy="463733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D62218CD-01AD-41D6-838F-3AB64B10F9BF}"/>
              </a:ext>
            </a:extLst>
          </p:cNvPr>
          <p:cNvSpPr/>
          <p:nvPr/>
        </p:nvSpPr>
        <p:spPr>
          <a:xfrm>
            <a:off x="6293174" y="1916734"/>
            <a:ext cx="865007" cy="83569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49152E-E4E0-435E-9D33-F5897E3D4E71}"/>
              </a:ext>
            </a:extLst>
          </p:cNvPr>
          <p:cNvSpPr txBox="1"/>
          <p:nvPr/>
        </p:nvSpPr>
        <p:spPr>
          <a:xfrm>
            <a:off x="6293174" y="2429262"/>
            <a:ext cx="18211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돌연변이 </a:t>
            </a:r>
            <a:r>
              <a:rPr lang="en-US" altLang="ko-KR" sz="1500" dirty="0">
                <a:solidFill>
                  <a:srgbClr val="EE8D95"/>
                </a:solidFill>
              </a:rPr>
              <a:t>(Mutation)</a:t>
            </a:r>
            <a:endParaRPr lang="ko-KR" altLang="en-US" sz="1500" dirty="0">
              <a:solidFill>
                <a:srgbClr val="EE8D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62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9127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4.1 </a:t>
              </a:r>
              <a:r>
                <a:rPr lang="ko-KR" altLang="en-US" sz="1200" dirty="0"/>
                <a:t>추가기능 및 발전사항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추가기능 설명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D2F29A-B792-490F-A15D-D3DE6F3D4229}"/>
              </a:ext>
            </a:extLst>
          </p:cNvPr>
          <p:cNvSpPr/>
          <p:nvPr/>
        </p:nvSpPr>
        <p:spPr>
          <a:xfrm>
            <a:off x="9840285" y="6526635"/>
            <a:ext cx="2206305" cy="20133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C16D69-6182-44B6-A9DD-E10BF223FB50}"/>
              </a:ext>
            </a:extLst>
          </p:cNvPr>
          <p:cNvSpPr txBox="1"/>
          <p:nvPr/>
        </p:nvSpPr>
        <p:spPr>
          <a:xfrm>
            <a:off x="3348436" y="1120608"/>
            <a:ext cx="23423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accent2"/>
                </a:solidFill>
              </a:rPr>
              <a:t>GPU</a:t>
            </a:r>
            <a:r>
              <a:rPr lang="ko-KR" altLang="en-US" sz="3000" dirty="0">
                <a:solidFill>
                  <a:schemeClr val="accent2"/>
                </a:solidFill>
              </a:rPr>
              <a:t> </a:t>
            </a:r>
            <a:r>
              <a:rPr lang="en-US" altLang="ko-KR" sz="3000" dirty="0">
                <a:solidFill>
                  <a:schemeClr val="accent2"/>
                </a:solidFill>
              </a:rPr>
              <a:t>Source</a:t>
            </a:r>
            <a:endParaRPr lang="ko-KR" altLang="en-US" sz="3000" dirty="0">
              <a:solidFill>
                <a:schemeClr val="accent2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E52BAC9-F2D9-4EFB-9C01-AE0652F6597A}"/>
              </a:ext>
            </a:extLst>
          </p:cNvPr>
          <p:cNvCxnSpPr>
            <a:cxnSpLocks/>
          </p:cNvCxnSpPr>
          <p:nvPr/>
        </p:nvCxnSpPr>
        <p:spPr>
          <a:xfrm>
            <a:off x="6096000" y="1385455"/>
            <a:ext cx="0" cy="514118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93A5EE7-542D-4109-B70E-5768C085F869}"/>
              </a:ext>
            </a:extLst>
          </p:cNvPr>
          <p:cNvSpPr txBox="1"/>
          <p:nvPr/>
        </p:nvSpPr>
        <p:spPr>
          <a:xfrm>
            <a:off x="6293175" y="3173775"/>
            <a:ext cx="5562127" cy="1230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 err="1">
                <a:solidFill>
                  <a:schemeClr val="tx2"/>
                </a:solidFill>
              </a:rPr>
              <a:t>x,y</a:t>
            </a:r>
            <a:r>
              <a:rPr lang="en-US" altLang="ko-KR" sz="1300" dirty="0">
                <a:solidFill>
                  <a:schemeClr val="tx2"/>
                </a:solidFill>
              </a:rPr>
              <a:t>  </a:t>
            </a:r>
            <a:r>
              <a:rPr lang="ko-KR" altLang="en-US" sz="1300" dirty="0">
                <a:solidFill>
                  <a:schemeClr val="tx2"/>
                </a:solidFill>
              </a:rPr>
              <a:t>쓰레드 인덱스를 </a:t>
            </a:r>
            <a:r>
              <a:rPr lang="en-US" altLang="ko-KR" sz="1300" dirty="0" err="1">
                <a:solidFill>
                  <a:schemeClr val="tx2"/>
                </a:solidFill>
              </a:rPr>
              <a:t>i</a:t>
            </a:r>
            <a:r>
              <a:rPr lang="en-US" altLang="ko-KR" sz="1300" dirty="0">
                <a:solidFill>
                  <a:schemeClr val="tx2"/>
                </a:solidFill>
              </a:rPr>
              <a:t>, j </a:t>
            </a:r>
            <a:r>
              <a:rPr lang="ko-KR" altLang="en-US" sz="1300" dirty="0">
                <a:solidFill>
                  <a:schemeClr val="tx2"/>
                </a:solidFill>
              </a:rPr>
              <a:t>저장</a:t>
            </a:r>
            <a:endParaRPr lang="en-US" altLang="ko-KR" sz="1300" dirty="0">
              <a:solidFill>
                <a:schemeClr val="tx2"/>
              </a:solidFill>
            </a:endParaRP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2"/>
                </a:solidFill>
              </a:rPr>
              <a:t>CPU</a:t>
            </a:r>
            <a:r>
              <a:rPr lang="ko-KR" altLang="en-US" sz="1300" dirty="0">
                <a:solidFill>
                  <a:schemeClr val="tx2"/>
                </a:solidFill>
              </a:rPr>
              <a:t>에서 반복문을 통해 순차적으로 발생시키던 돌연변이 문자를       병렬적으로 생성</a:t>
            </a:r>
            <a:endParaRPr lang="en-US" altLang="ko-KR" sz="1300" dirty="0">
              <a:solidFill>
                <a:schemeClr val="tx2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3BC74C6-2E38-4FE4-810C-69C3C143660F}"/>
              </a:ext>
            </a:extLst>
          </p:cNvPr>
          <p:cNvGrpSpPr/>
          <p:nvPr/>
        </p:nvGrpSpPr>
        <p:grpSpPr>
          <a:xfrm>
            <a:off x="976578" y="1482628"/>
            <a:ext cx="546100" cy="546563"/>
            <a:chOff x="-1803400" y="1892300"/>
            <a:chExt cx="736600" cy="737225"/>
          </a:xfrm>
          <a:scene3d>
            <a:camera prst="orthographicFront">
              <a:rot lat="0" lon="0" rev="0"/>
            </a:camera>
            <a:lightRig rig="threePt" dir="t"/>
          </a:scene3d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5D6A0B0-A3AD-4576-B631-0F0F2B34736E}"/>
                </a:ext>
              </a:extLst>
            </p:cNvPr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4291824-35ED-4D57-A8D8-37B805E99B7E}"/>
                </a:ext>
              </a:extLst>
            </p:cNvPr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6544C01-67B3-44D6-BE4C-65F463968B55}"/>
              </a:ext>
            </a:extLst>
          </p:cNvPr>
          <p:cNvGrpSpPr/>
          <p:nvPr/>
        </p:nvGrpSpPr>
        <p:grpSpPr>
          <a:xfrm>
            <a:off x="5159791" y="5886745"/>
            <a:ext cx="546100" cy="546563"/>
            <a:chOff x="-1803400" y="1892300"/>
            <a:chExt cx="736600" cy="737225"/>
          </a:xfrm>
          <a:scene3d>
            <a:camera prst="orthographicFront">
              <a:rot lat="0" lon="0" rev="10800000"/>
            </a:camera>
            <a:lightRig rig="threePt" dir="t"/>
          </a:scene3d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EFF9BA1-6A58-4EE5-A2D7-7FDCF33EBD23}"/>
                </a:ext>
              </a:extLst>
            </p:cNvPr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5B9470E-CF55-4FC8-BB41-F6E4F5658DE4}"/>
                </a:ext>
              </a:extLst>
            </p:cNvPr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62218CD-01AD-41D6-838F-3AB64B10F9BF}"/>
              </a:ext>
            </a:extLst>
          </p:cNvPr>
          <p:cNvSpPr/>
          <p:nvPr/>
        </p:nvSpPr>
        <p:spPr>
          <a:xfrm>
            <a:off x="6293174" y="1916734"/>
            <a:ext cx="865007" cy="83569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49152E-E4E0-435E-9D33-F5897E3D4E71}"/>
              </a:ext>
            </a:extLst>
          </p:cNvPr>
          <p:cNvSpPr txBox="1"/>
          <p:nvPr/>
        </p:nvSpPr>
        <p:spPr>
          <a:xfrm>
            <a:off x="6293173" y="2429262"/>
            <a:ext cx="2453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돌연변이 </a:t>
            </a:r>
            <a:r>
              <a:rPr lang="en-US" altLang="ko-KR" sz="1500" dirty="0">
                <a:solidFill>
                  <a:srgbClr val="EE8D95"/>
                </a:solidFill>
              </a:rPr>
              <a:t>(Mutation) - GPU</a:t>
            </a:r>
            <a:endParaRPr lang="ko-KR" altLang="en-US" sz="1500" dirty="0">
              <a:solidFill>
                <a:srgbClr val="EE8D95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DBD713-C418-46A4-9BDE-E299CEDAC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57" y="1638841"/>
            <a:ext cx="4479422" cy="463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15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912703" cy="660429"/>
            <a:chOff x="1188881" y="351819"/>
            <a:chExt cx="191270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9127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4.2 </a:t>
              </a:r>
              <a:r>
                <a:rPr lang="ko-KR" altLang="en-US" sz="1200" dirty="0"/>
                <a:t>추가기능 및 발전사항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발전사항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28420D-25B3-4D98-8CF9-29B81FB06D4C}"/>
              </a:ext>
            </a:extLst>
          </p:cNvPr>
          <p:cNvSpPr/>
          <p:nvPr/>
        </p:nvSpPr>
        <p:spPr>
          <a:xfrm>
            <a:off x="280831" y="1157365"/>
            <a:ext cx="1145288" cy="111605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114307-17E6-413B-A959-ECDEBAF6F3E4}"/>
              </a:ext>
            </a:extLst>
          </p:cNvPr>
          <p:cNvSpPr txBox="1"/>
          <p:nvPr/>
        </p:nvSpPr>
        <p:spPr>
          <a:xfrm>
            <a:off x="831139" y="1879531"/>
            <a:ext cx="2518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발전</a:t>
            </a:r>
            <a:r>
              <a:rPr lang="ko-KR" altLang="en-US" sz="2000" dirty="0">
                <a:solidFill>
                  <a:srgbClr val="EE8D95"/>
                </a:solidFill>
              </a:rPr>
              <a:t> 사항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8DC8E1-3D46-4933-ACCE-1AE5C6C670DA}"/>
              </a:ext>
            </a:extLst>
          </p:cNvPr>
          <p:cNvSpPr txBox="1"/>
          <p:nvPr/>
        </p:nvSpPr>
        <p:spPr>
          <a:xfrm>
            <a:off x="749440" y="2743200"/>
            <a:ext cx="10307250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교차 </a:t>
            </a:r>
            <a:r>
              <a:rPr lang="en-US" altLang="ko-KR" dirty="0"/>
              <a:t>– Replace(</a:t>
            </a:r>
            <a:r>
              <a:rPr lang="ko-KR" altLang="en-US" dirty="0"/>
              <a:t>대치</a:t>
            </a:r>
            <a:r>
              <a:rPr lang="en-US" altLang="ko-KR" dirty="0"/>
              <a:t>) </a:t>
            </a:r>
            <a:r>
              <a:rPr lang="ko-KR" altLang="en-US" dirty="0"/>
              <a:t>단계에서 정상적으로 </a:t>
            </a:r>
            <a:r>
              <a:rPr lang="en-US" altLang="ko-KR" dirty="0"/>
              <a:t>F</a:t>
            </a:r>
            <a:r>
              <a:rPr lang="ko-KR" altLang="en-US" dirty="0"/>
              <a:t>의 좌측과 </a:t>
            </a:r>
            <a:r>
              <a:rPr lang="en-US" altLang="ko-KR" dirty="0"/>
              <a:t>M</a:t>
            </a:r>
            <a:r>
              <a:rPr lang="ko-KR" altLang="en-US" dirty="0"/>
              <a:t>의 우측이 자손에 전달되지 않고 좌측</a:t>
            </a:r>
            <a:r>
              <a:rPr lang="en-US" altLang="ko-KR" dirty="0"/>
              <a:t>, </a:t>
            </a:r>
            <a:r>
              <a:rPr lang="ko-KR" altLang="en-US" dirty="0"/>
              <a:t>우측끼리 교차현상이 일어날 수 있음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공유메모리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D2F29A-B792-490F-A15D-D3DE6F3D4229}"/>
              </a:ext>
            </a:extLst>
          </p:cNvPr>
          <p:cNvSpPr/>
          <p:nvPr/>
        </p:nvSpPr>
        <p:spPr>
          <a:xfrm>
            <a:off x="9840285" y="6526635"/>
            <a:ext cx="2206305" cy="20133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98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12651" y="3568064"/>
            <a:ext cx="10613543" cy="1317982"/>
            <a:chOff x="212651" y="3206557"/>
            <a:chExt cx="10613543" cy="1317982"/>
          </a:xfrm>
        </p:grpSpPr>
        <p:sp>
          <p:nvSpPr>
            <p:cNvPr id="9" name="TextBox 8"/>
            <p:cNvSpPr txBox="1"/>
            <p:nvPr/>
          </p:nvSpPr>
          <p:spPr>
            <a:xfrm>
              <a:off x="586180" y="3575889"/>
              <a:ext cx="3541394" cy="621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개념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구현방향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12651" y="3206557"/>
              <a:ext cx="1924799" cy="369332"/>
              <a:chOff x="212651" y="3255887"/>
              <a:chExt cx="1924799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1" y="325588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38322" y="3255887"/>
                <a:ext cx="1499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유전 알고리즘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7" y="3206557"/>
              <a:ext cx="1578648" cy="369332"/>
              <a:chOff x="2356877" y="3206557"/>
              <a:chExt cx="1578648" cy="36933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853177" y="3206557"/>
                <a:ext cx="1082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pc="-150" dirty="0">
                    <a:solidFill>
                      <a:schemeClr val="bg1"/>
                    </a:solidFill>
                  </a:rPr>
                  <a:t>CPU </a:t>
                </a:r>
                <a:r>
                  <a:rPr lang="ko-KR" altLang="en-US" spc="-150" dirty="0">
                    <a:solidFill>
                      <a:schemeClr val="bg1"/>
                    </a:solidFill>
                  </a:rPr>
                  <a:t>구현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510531" y="3206557"/>
              <a:ext cx="1592436" cy="369332"/>
              <a:chOff x="4952427" y="3207822"/>
              <a:chExt cx="1592436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52427" y="3207822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49691" y="3207822"/>
                <a:ext cx="1095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pc="-150" dirty="0">
                    <a:solidFill>
                      <a:schemeClr val="bg1"/>
                    </a:solidFill>
                  </a:rPr>
                  <a:t>GPU</a:t>
                </a:r>
                <a:r>
                  <a:rPr lang="ko-KR" altLang="en-US" spc="-150" dirty="0">
                    <a:solidFill>
                      <a:schemeClr val="bg1"/>
                    </a:solidFill>
                  </a:rPr>
                  <a:t> 구현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787282" y="3206557"/>
              <a:ext cx="2724144" cy="369332"/>
              <a:chOff x="6956206" y="3236652"/>
              <a:chExt cx="2724144" cy="36933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956206" y="3236652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04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501548" y="3236652"/>
                <a:ext cx="2178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추가기능 및 발전사항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796988" y="3575888"/>
              <a:ext cx="3541394" cy="621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CPU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 소스코드 설명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endPara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84800" y="3622817"/>
              <a:ext cx="3541394" cy="901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추가기능 설명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발전사항 제시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endPara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CDD23B5-35BC-4F23-8B23-0B298731177A}"/>
              </a:ext>
            </a:extLst>
          </p:cNvPr>
          <p:cNvSpPr txBox="1"/>
          <p:nvPr/>
        </p:nvSpPr>
        <p:spPr>
          <a:xfrm>
            <a:off x="4855188" y="3921975"/>
            <a:ext cx="3541394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GPU</a:t>
            </a: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소스코드 설명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CPU vs GPU </a:t>
            </a: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성능 비교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61212" y="2767280"/>
            <a:ext cx="9069575" cy="1323439"/>
            <a:chOff x="1482554" y="1793887"/>
            <a:chExt cx="9069575" cy="1323439"/>
          </a:xfrm>
        </p:grpSpPr>
        <p:sp>
          <p:nvSpPr>
            <p:cNvPr id="7" name="TextBox 6"/>
            <p:cNvSpPr txBox="1"/>
            <p:nvPr/>
          </p:nvSpPr>
          <p:spPr>
            <a:xfrm>
              <a:off x="3700025" y="1793887"/>
              <a:ext cx="498873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Thank You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82554" y="1793887"/>
              <a:ext cx="906957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b="1" spc="-300" dirty="0">
                  <a:solidFill>
                    <a:schemeClr val="accent1">
                      <a:alpha val="70000"/>
                    </a:schemeClr>
                  </a:solidFill>
                </a:rPr>
                <a:t>Thank You</a:t>
              </a:r>
              <a:endParaRPr lang="ko-KR" altLang="en-US" sz="8000" b="1" spc="-300" dirty="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69C17-674D-4A0F-B598-3D944ED403C4}"/>
              </a:ext>
            </a:extLst>
          </p:cNvPr>
          <p:cNvSpPr/>
          <p:nvPr/>
        </p:nvSpPr>
        <p:spPr>
          <a:xfrm>
            <a:off x="9840285" y="6526635"/>
            <a:ext cx="2206305" cy="20133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11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유전 알고리즘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94415" y="947956"/>
            <a:ext cx="3328018" cy="4566176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9183" y="947956"/>
            <a:ext cx="3328018" cy="4566176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320147-BCD8-44B3-BF4B-1F5283EE6EB6}"/>
              </a:ext>
            </a:extLst>
          </p:cNvPr>
          <p:cNvSpPr/>
          <p:nvPr/>
        </p:nvSpPr>
        <p:spPr>
          <a:xfrm>
            <a:off x="9840286" y="6526635"/>
            <a:ext cx="2206305" cy="20133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DFECBD-3FEE-473C-A972-8229553A2C6C}"/>
              </a:ext>
            </a:extLst>
          </p:cNvPr>
          <p:cNvSpPr/>
          <p:nvPr/>
        </p:nvSpPr>
        <p:spPr>
          <a:xfrm>
            <a:off x="9840285" y="6526635"/>
            <a:ext cx="2206305" cy="20133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157AEE-1046-4F8A-8196-218557955470}"/>
              </a:ext>
            </a:extLst>
          </p:cNvPr>
          <p:cNvSpPr/>
          <p:nvPr/>
        </p:nvSpPr>
        <p:spPr>
          <a:xfrm>
            <a:off x="9840285" y="6526635"/>
            <a:ext cx="2206305" cy="20133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407758" cy="660429"/>
            <a:chOff x="1188881" y="351819"/>
            <a:chExt cx="1407758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407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1.1 </a:t>
              </a:r>
              <a:r>
                <a:rPr lang="ko-KR" altLang="en-US" sz="1200" dirty="0"/>
                <a:t>유전 알고리즘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개념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28420D-25B3-4D98-8CF9-29B81FB06D4C}"/>
              </a:ext>
            </a:extLst>
          </p:cNvPr>
          <p:cNvSpPr/>
          <p:nvPr/>
        </p:nvSpPr>
        <p:spPr>
          <a:xfrm>
            <a:off x="280831" y="1157365"/>
            <a:ext cx="1145288" cy="111605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114307-17E6-413B-A959-ECDEBAF6F3E4}"/>
              </a:ext>
            </a:extLst>
          </p:cNvPr>
          <p:cNvSpPr txBox="1"/>
          <p:nvPr/>
        </p:nvSpPr>
        <p:spPr>
          <a:xfrm>
            <a:off x="749440" y="1874580"/>
            <a:ext cx="2518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유전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EE8D95"/>
                </a:solidFill>
              </a:rPr>
              <a:t>알고리즘이란</a:t>
            </a:r>
            <a:r>
              <a:rPr lang="en-US" altLang="ko-KR" sz="2000" dirty="0">
                <a:solidFill>
                  <a:srgbClr val="EE8D95"/>
                </a:solidFill>
              </a:rPr>
              <a:t>?</a:t>
            </a:r>
            <a:endParaRPr lang="ko-KR" altLang="en-US" sz="2000" dirty="0">
              <a:solidFill>
                <a:srgbClr val="EE8D9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8DC8E1-3D46-4933-ACCE-1AE5C6C670DA}"/>
              </a:ext>
            </a:extLst>
          </p:cNvPr>
          <p:cNvSpPr txBox="1"/>
          <p:nvPr/>
        </p:nvSpPr>
        <p:spPr>
          <a:xfrm>
            <a:off x="749440" y="2743200"/>
            <a:ext cx="10307250" cy="294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자연계의 생물 유전학에 기본 이론을 두며</a:t>
            </a:r>
            <a:r>
              <a:rPr lang="en-US" altLang="ko-KR" dirty="0"/>
              <a:t>, </a:t>
            </a:r>
            <a:r>
              <a:rPr lang="ko-KR" altLang="en-US" dirty="0"/>
              <a:t>병렬적이고 전역적인 탐색 알고리즘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개념은 다윈의 적자생존 이론 기반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풀고자 하는 문제에 대한 가능한 해들을 정해진 형태의 자료구조로 표현한 다음</a:t>
            </a:r>
            <a:r>
              <a:rPr lang="en-US" altLang="ko-KR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이들을 점차적으로 변형함으로써 점점 더 좋은 해들을 만들어 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해를 나타내는 자료구조는 유전자</a:t>
            </a:r>
            <a:r>
              <a:rPr lang="en-US" altLang="ko-KR" dirty="0"/>
              <a:t>, </a:t>
            </a:r>
            <a:r>
              <a:rPr lang="ko-KR" altLang="en-US" dirty="0"/>
              <a:t>이들을 변형함으로써 점점 더 좋은 해를 만들어 내는 과정은 진화로 표현가능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달리 표현하면</a:t>
            </a:r>
            <a:r>
              <a:rPr lang="en-US" altLang="ko-KR" dirty="0"/>
              <a:t> </a:t>
            </a:r>
            <a:r>
              <a:rPr lang="ko-KR" altLang="en-US" dirty="0"/>
              <a:t>유전 알고리즘은 진화를 모방한 탐색 알고리즘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D2F29A-B792-490F-A15D-D3DE6F3D4229}"/>
              </a:ext>
            </a:extLst>
          </p:cNvPr>
          <p:cNvSpPr/>
          <p:nvPr/>
        </p:nvSpPr>
        <p:spPr>
          <a:xfrm>
            <a:off x="9840285" y="6526635"/>
            <a:ext cx="2206305" cy="20133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9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407758" cy="660429"/>
            <a:chOff x="1188881" y="351819"/>
            <a:chExt cx="1407758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407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1.2 </a:t>
              </a:r>
              <a:r>
                <a:rPr lang="ko-KR" altLang="en-US" sz="1200" dirty="0"/>
                <a:t>유전 알고리즘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구현방향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28420D-25B3-4D98-8CF9-29B81FB06D4C}"/>
              </a:ext>
            </a:extLst>
          </p:cNvPr>
          <p:cNvSpPr/>
          <p:nvPr/>
        </p:nvSpPr>
        <p:spPr>
          <a:xfrm>
            <a:off x="280831" y="1157365"/>
            <a:ext cx="1145288" cy="111605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114307-17E6-413B-A959-ECDEBAF6F3E4}"/>
              </a:ext>
            </a:extLst>
          </p:cNvPr>
          <p:cNvSpPr txBox="1"/>
          <p:nvPr/>
        </p:nvSpPr>
        <p:spPr>
          <a:xfrm>
            <a:off x="831139" y="1879531"/>
            <a:ext cx="2518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표현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EE8D95"/>
                </a:solidFill>
              </a:rPr>
              <a:t>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8DC8E1-3D46-4933-ACCE-1AE5C6C670DA}"/>
              </a:ext>
            </a:extLst>
          </p:cNvPr>
          <p:cNvSpPr txBox="1"/>
          <p:nvPr/>
        </p:nvSpPr>
        <p:spPr>
          <a:xfrm>
            <a:off x="749440" y="2743200"/>
            <a:ext cx="10307250" cy="16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해를 나타내는 자료구조인 유전자를 문자열로 표현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일종의 문자열 매칭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진화 과정을 통해 입력한 문자열과 동일한 유전자</a:t>
            </a:r>
            <a:r>
              <a:rPr lang="en-US" altLang="ko-KR" dirty="0"/>
              <a:t>(</a:t>
            </a:r>
            <a:r>
              <a:rPr lang="ko-KR" altLang="en-US" dirty="0"/>
              <a:t>해</a:t>
            </a:r>
            <a:r>
              <a:rPr lang="en-US" altLang="ko-KR" dirty="0"/>
              <a:t>)</a:t>
            </a:r>
            <a:r>
              <a:rPr lang="ko-KR" altLang="en-US" dirty="0"/>
              <a:t>를 나타내는 것이 목표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D2F29A-B792-490F-A15D-D3DE6F3D4229}"/>
              </a:ext>
            </a:extLst>
          </p:cNvPr>
          <p:cNvSpPr/>
          <p:nvPr/>
        </p:nvSpPr>
        <p:spPr>
          <a:xfrm>
            <a:off x="9840285" y="6526635"/>
            <a:ext cx="2206305" cy="20133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4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819097" y="168528"/>
            <a:ext cx="5634139" cy="6447919"/>
            <a:chOff x="6181143" y="583198"/>
            <a:chExt cx="5634139" cy="6447919"/>
          </a:xfrm>
        </p:grpSpPr>
        <p:sp>
          <p:nvSpPr>
            <p:cNvPr id="4" name="TextBox 3"/>
            <p:cNvSpPr txBox="1"/>
            <p:nvPr/>
          </p:nvSpPr>
          <p:spPr>
            <a:xfrm>
              <a:off x="7825087" y="583198"/>
              <a:ext cx="3990195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4">
                      <a:alpha val="20000"/>
                    </a:schemeClr>
                  </a:solidFill>
                  <a:ea typeface="+mj-ea"/>
                </a:rPr>
                <a:t>C</a:t>
              </a:r>
              <a:endParaRPr lang="ko-KR" altLang="en-US" sz="41300" spc="-150" dirty="0">
                <a:solidFill>
                  <a:schemeClr val="accent4">
                    <a:alpha val="20000"/>
                  </a:schemeClr>
                </a:solidFill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81143" y="583198"/>
              <a:ext cx="3990195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2">
                      <a:alpha val="60000"/>
                    </a:schemeClr>
                  </a:solidFill>
                  <a:ea typeface="+mj-ea"/>
                </a:rPr>
                <a:t>C</a:t>
              </a:r>
              <a:endParaRPr lang="ko-KR" altLang="en-US" sz="41300" spc="-150" dirty="0">
                <a:solidFill>
                  <a:schemeClr val="accent2">
                    <a:alpha val="60000"/>
                  </a:schemeClr>
                </a:solidFill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9352" y="2285885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18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CPU </a:t>
            </a:r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구현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9C538E-03B7-4236-93FA-DE66FBC2EC6F}"/>
              </a:ext>
            </a:extLst>
          </p:cNvPr>
          <p:cNvSpPr/>
          <p:nvPr/>
        </p:nvSpPr>
        <p:spPr>
          <a:xfrm>
            <a:off x="9840285" y="6526635"/>
            <a:ext cx="2206305" cy="20133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6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629246" cy="660429"/>
            <a:chOff x="1188881" y="351819"/>
            <a:chExt cx="262924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160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2.1 CPU</a:t>
              </a:r>
              <a:r>
                <a:rPr lang="ko-KR" altLang="en-US" sz="1200" dirty="0"/>
                <a:t> 구현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6292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CPU</a:t>
              </a:r>
              <a:r>
                <a:rPr lang="ko-KR" altLang="en-US" sz="2200" dirty="0"/>
                <a:t> 소스코드 설명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D2F29A-B792-490F-A15D-D3DE6F3D4229}"/>
              </a:ext>
            </a:extLst>
          </p:cNvPr>
          <p:cNvSpPr/>
          <p:nvPr/>
        </p:nvSpPr>
        <p:spPr>
          <a:xfrm>
            <a:off x="9840285" y="6526635"/>
            <a:ext cx="2206305" cy="20133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0A1414D-7DA8-4FBA-8EC9-E745A4A8F94C}"/>
              </a:ext>
            </a:extLst>
          </p:cNvPr>
          <p:cNvGrpSpPr/>
          <p:nvPr/>
        </p:nvGrpSpPr>
        <p:grpSpPr>
          <a:xfrm>
            <a:off x="976578" y="1482628"/>
            <a:ext cx="546100" cy="546563"/>
            <a:chOff x="-1803400" y="1892300"/>
            <a:chExt cx="736600" cy="737225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9EBB573-F616-481C-9D1B-6552F681A405}"/>
                </a:ext>
              </a:extLst>
            </p:cNvPr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6925AB0-ED80-46E8-831D-E4518A877A8A}"/>
                </a:ext>
              </a:extLst>
            </p:cNvPr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6C16D69-6182-44B6-A9DD-E10BF223FB50}"/>
              </a:ext>
            </a:extLst>
          </p:cNvPr>
          <p:cNvSpPr txBox="1"/>
          <p:nvPr/>
        </p:nvSpPr>
        <p:spPr>
          <a:xfrm>
            <a:off x="3348436" y="1120608"/>
            <a:ext cx="2319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accent2"/>
                </a:solidFill>
              </a:rPr>
              <a:t>CPU</a:t>
            </a:r>
            <a:r>
              <a:rPr lang="ko-KR" altLang="en-US" sz="3000" dirty="0">
                <a:solidFill>
                  <a:schemeClr val="accent2"/>
                </a:solidFill>
              </a:rPr>
              <a:t> </a:t>
            </a:r>
            <a:r>
              <a:rPr lang="en-US" altLang="ko-KR" sz="3000" dirty="0">
                <a:solidFill>
                  <a:schemeClr val="accent2"/>
                </a:solidFill>
              </a:rPr>
              <a:t>Source</a:t>
            </a:r>
            <a:endParaRPr lang="ko-KR" altLang="en-US" sz="3000" dirty="0">
              <a:solidFill>
                <a:schemeClr val="accent2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E52BAC9-F2D9-4EFB-9C01-AE0652F6597A}"/>
              </a:ext>
            </a:extLst>
          </p:cNvPr>
          <p:cNvCxnSpPr>
            <a:cxnSpLocks/>
          </p:cNvCxnSpPr>
          <p:nvPr/>
        </p:nvCxnSpPr>
        <p:spPr>
          <a:xfrm>
            <a:off x="6096000" y="1385455"/>
            <a:ext cx="0" cy="514118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6">
            <a:extLst>
              <a:ext uri="{FF2B5EF4-FFF2-40B4-BE49-F238E27FC236}">
                <a16:creationId xmlns:a16="http://schemas.microsoft.com/office/drawing/2014/main" id="{C55D7FC8-CD03-48E2-95CB-F272744596AB}"/>
              </a:ext>
            </a:extLst>
          </p:cNvPr>
          <p:cNvSpPr/>
          <p:nvPr/>
        </p:nvSpPr>
        <p:spPr>
          <a:xfrm rot="2700000">
            <a:off x="6392627" y="970954"/>
            <a:ext cx="825890" cy="829003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3A9D33-49E5-4695-B084-DA050A130883}"/>
              </a:ext>
            </a:extLst>
          </p:cNvPr>
          <p:cNvSpPr txBox="1"/>
          <p:nvPr/>
        </p:nvSpPr>
        <p:spPr>
          <a:xfrm>
            <a:off x="6364586" y="1341503"/>
            <a:ext cx="8819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</a:rPr>
              <a:t>Initialize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04AF4B-2DB6-46E8-8CA0-D043932BDC1D}"/>
              </a:ext>
            </a:extLst>
          </p:cNvPr>
          <p:cNvSpPr txBox="1"/>
          <p:nvPr/>
        </p:nvSpPr>
        <p:spPr>
          <a:xfrm>
            <a:off x="6096001" y="1035622"/>
            <a:ext cx="141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Step1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D732FA-0A88-467A-A83E-C5FC8F142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60" y="1628468"/>
            <a:ext cx="4569442" cy="464816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93A5EE7-542D-4109-B70E-5768C085F869}"/>
              </a:ext>
            </a:extLst>
          </p:cNvPr>
          <p:cNvSpPr txBox="1"/>
          <p:nvPr/>
        </p:nvSpPr>
        <p:spPr>
          <a:xfrm>
            <a:off x="6293175" y="1917625"/>
            <a:ext cx="5562127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2"/>
                </a:solidFill>
              </a:rPr>
              <a:t>Initialize</a:t>
            </a:r>
            <a:r>
              <a:rPr lang="ko-KR" altLang="en-US" sz="1300" spc="-100" dirty="0">
                <a:solidFill>
                  <a:schemeClr val="tx2"/>
                </a:solidFill>
              </a:rPr>
              <a:t>함수는 문자형 배열 </a:t>
            </a:r>
            <a:r>
              <a:rPr lang="en-US" altLang="ko-KR" sz="1300" spc="-100" dirty="0">
                <a:solidFill>
                  <a:schemeClr val="tx2"/>
                </a:solidFill>
              </a:rPr>
              <a:t>A</a:t>
            </a:r>
            <a:r>
              <a:rPr lang="ko-KR" altLang="en-US" sz="1300" spc="-100" dirty="0">
                <a:solidFill>
                  <a:schemeClr val="tx2"/>
                </a:solidFill>
              </a:rPr>
              <a:t>와 정수형 변수 </a:t>
            </a:r>
            <a:r>
              <a:rPr lang="en-US" altLang="ko-KR" sz="1300" spc="-100" dirty="0" err="1">
                <a:solidFill>
                  <a:schemeClr val="tx2"/>
                </a:solidFill>
              </a:rPr>
              <a:t>nLength</a:t>
            </a:r>
            <a:r>
              <a:rPr lang="ko-KR" altLang="en-US" sz="1300" spc="-100" dirty="0">
                <a:solidFill>
                  <a:schemeClr val="tx2"/>
                </a:solidFill>
              </a:rPr>
              <a:t>를 매개변수로 하는 함수로 문자열</a:t>
            </a:r>
            <a:r>
              <a:rPr lang="en-US" altLang="ko-KR" sz="1300" spc="-100" dirty="0">
                <a:solidFill>
                  <a:schemeClr val="tx2"/>
                </a:solidFill>
              </a:rPr>
              <a:t>(</a:t>
            </a:r>
            <a:r>
              <a:rPr lang="ko-KR" altLang="en-US" sz="1300" spc="-100" dirty="0">
                <a:solidFill>
                  <a:schemeClr val="tx2"/>
                </a:solidFill>
              </a:rPr>
              <a:t>유전자</a:t>
            </a:r>
            <a:r>
              <a:rPr lang="en-US" altLang="ko-KR" sz="1300" spc="-100" dirty="0">
                <a:solidFill>
                  <a:schemeClr val="tx2"/>
                </a:solidFill>
              </a:rPr>
              <a:t>)</a:t>
            </a:r>
            <a:r>
              <a:rPr lang="ko-KR" altLang="en-US" sz="1300" spc="-100" dirty="0">
                <a:solidFill>
                  <a:schemeClr val="tx2"/>
                </a:solidFill>
              </a:rPr>
              <a:t>를 생성하고 배열에 저장</a:t>
            </a:r>
            <a:endParaRPr lang="en-US" altLang="ko-KR" sz="1300" spc="-100" dirty="0">
              <a:solidFill>
                <a:schemeClr val="tx2"/>
              </a:solidFill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2"/>
                </a:solidFill>
              </a:rPr>
              <a:t>(</a:t>
            </a:r>
            <a:r>
              <a:rPr lang="en-US" altLang="ko-KR" sz="1300" dirty="0" err="1">
                <a:solidFill>
                  <a:schemeClr val="tx2"/>
                </a:solidFill>
              </a:rPr>
              <a:t>nLength</a:t>
            </a:r>
            <a:r>
              <a:rPr lang="en-US" altLang="ko-KR" sz="1300" dirty="0">
                <a:solidFill>
                  <a:schemeClr val="tx2"/>
                </a:solidFill>
              </a:rPr>
              <a:t>*MAX)</a:t>
            </a:r>
            <a:r>
              <a:rPr lang="ko-KR" altLang="en-US" sz="1300" dirty="0">
                <a:solidFill>
                  <a:schemeClr val="tx2"/>
                </a:solidFill>
              </a:rPr>
              <a:t>개의 아스키코드에 따른 알파벳</a:t>
            </a:r>
            <a:r>
              <a:rPr lang="en-US" altLang="ko-KR" sz="1300" dirty="0">
                <a:solidFill>
                  <a:schemeClr val="tx2"/>
                </a:solidFill>
              </a:rPr>
              <a:t>, </a:t>
            </a:r>
          </a:p>
          <a:p>
            <a:pPr algn="just">
              <a:lnSpc>
                <a:spcPct val="150000"/>
              </a:lnSpc>
            </a:pPr>
            <a:r>
              <a:rPr lang="en-US" altLang="ko-KR" sz="1300" dirty="0">
                <a:solidFill>
                  <a:schemeClr val="tx2"/>
                </a:solidFill>
              </a:rPr>
              <a:t>    </a:t>
            </a:r>
            <a:r>
              <a:rPr lang="ko-KR" altLang="en-US" sz="1300" dirty="0">
                <a:solidFill>
                  <a:schemeClr val="tx2"/>
                </a:solidFill>
              </a:rPr>
              <a:t>공백</a:t>
            </a:r>
            <a:r>
              <a:rPr lang="en-US" altLang="ko-KR" sz="1300" dirty="0">
                <a:solidFill>
                  <a:schemeClr val="tx2"/>
                </a:solidFill>
              </a:rPr>
              <a:t>(‘ ‘)</a:t>
            </a:r>
            <a:r>
              <a:rPr lang="ko-KR" altLang="en-US" sz="1300" dirty="0">
                <a:solidFill>
                  <a:schemeClr val="tx2"/>
                </a:solidFill>
              </a:rPr>
              <a:t>문자를 랜덤으로 생성한다</a:t>
            </a:r>
            <a:r>
              <a:rPr lang="en-US" altLang="ko-KR" sz="1300" dirty="0">
                <a:solidFill>
                  <a:schemeClr val="tx2"/>
                </a:solidFill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2"/>
                </a:solidFill>
              </a:rPr>
              <a:t>생성된 랜덤문자는 배열 </a:t>
            </a:r>
            <a:r>
              <a:rPr lang="en-US" altLang="ko-KR" sz="1300" dirty="0">
                <a:solidFill>
                  <a:schemeClr val="tx2"/>
                </a:solidFill>
              </a:rPr>
              <a:t>A</a:t>
            </a:r>
            <a:r>
              <a:rPr lang="ko-KR" altLang="en-US" sz="1300" dirty="0">
                <a:solidFill>
                  <a:schemeClr val="tx2"/>
                </a:solidFill>
              </a:rPr>
              <a:t>에 저장한다</a:t>
            </a:r>
            <a:r>
              <a:rPr lang="en-US" altLang="ko-KR" sz="13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35" name="모서리가 둥근 직사각형 6">
            <a:extLst>
              <a:ext uri="{FF2B5EF4-FFF2-40B4-BE49-F238E27FC236}">
                <a16:creationId xmlns:a16="http://schemas.microsoft.com/office/drawing/2014/main" id="{09891672-93B6-4394-9784-C279603C23C1}"/>
              </a:ext>
            </a:extLst>
          </p:cNvPr>
          <p:cNvSpPr/>
          <p:nvPr/>
        </p:nvSpPr>
        <p:spPr>
          <a:xfrm rot="2700000">
            <a:off x="6392628" y="3779021"/>
            <a:ext cx="825890" cy="829003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24937-BDE1-422C-90D8-27588D29862E}"/>
              </a:ext>
            </a:extLst>
          </p:cNvPr>
          <p:cNvSpPr txBox="1"/>
          <p:nvPr/>
        </p:nvSpPr>
        <p:spPr>
          <a:xfrm>
            <a:off x="6262798" y="4149570"/>
            <a:ext cx="10855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</a:rPr>
              <a:t>Evaluation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7D6529-7AF5-49D9-B4C4-23923BECB3EB}"/>
              </a:ext>
            </a:extLst>
          </p:cNvPr>
          <p:cNvSpPr txBox="1"/>
          <p:nvPr/>
        </p:nvSpPr>
        <p:spPr>
          <a:xfrm>
            <a:off x="6096002" y="3843689"/>
            <a:ext cx="141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Step2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4C47B3-37AC-4285-92AF-E4142DA95E7C}"/>
              </a:ext>
            </a:extLst>
          </p:cNvPr>
          <p:cNvSpPr txBox="1"/>
          <p:nvPr/>
        </p:nvSpPr>
        <p:spPr>
          <a:xfrm>
            <a:off x="6364586" y="4739196"/>
            <a:ext cx="5562127" cy="125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2"/>
                </a:solidFill>
              </a:rPr>
              <a:t>Evaluation</a:t>
            </a:r>
            <a:r>
              <a:rPr lang="ko-KR" altLang="en-US" sz="1300" dirty="0">
                <a:solidFill>
                  <a:schemeClr val="tx2"/>
                </a:solidFill>
              </a:rPr>
              <a:t>함수는 유전자</a:t>
            </a:r>
            <a:r>
              <a:rPr lang="en-US" altLang="ko-KR" sz="1300" dirty="0">
                <a:solidFill>
                  <a:schemeClr val="tx2"/>
                </a:solidFill>
              </a:rPr>
              <a:t>(</a:t>
            </a:r>
            <a:r>
              <a:rPr lang="ko-KR" altLang="en-US" sz="1300" dirty="0">
                <a:solidFill>
                  <a:schemeClr val="tx2"/>
                </a:solidFill>
              </a:rPr>
              <a:t>문자열</a:t>
            </a:r>
            <a:r>
              <a:rPr lang="en-US" altLang="ko-KR" sz="1300" dirty="0">
                <a:solidFill>
                  <a:schemeClr val="tx2"/>
                </a:solidFill>
              </a:rPr>
              <a:t>)</a:t>
            </a:r>
            <a:r>
              <a:rPr lang="ko-KR" altLang="en-US" sz="1300" dirty="0">
                <a:solidFill>
                  <a:schemeClr val="tx2"/>
                </a:solidFill>
              </a:rPr>
              <a:t>를 평가</a:t>
            </a:r>
            <a:r>
              <a:rPr lang="en-US" altLang="ko-KR" sz="1300" dirty="0">
                <a:solidFill>
                  <a:schemeClr val="tx2"/>
                </a:solidFill>
              </a:rPr>
              <a:t>, </a:t>
            </a:r>
            <a:r>
              <a:rPr lang="ko-KR" altLang="en-US" sz="1300" dirty="0">
                <a:solidFill>
                  <a:schemeClr val="tx2"/>
                </a:solidFill>
              </a:rPr>
              <a:t>즉 점수를 매기는 단계</a:t>
            </a:r>
            <a:endParaRPr lang="en-US" altLang="ko-KR" sz="1300" dirty="0">
              <a:solidFill>
                <a:schemeClr val="tx2"/>
              </a:solidFill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2"/>
                </a:solidFill>
              </a:rPr>
              <a:t>A </a:t>
            </a:r>
            <a:r>
              <a:rPr lang="ko-KR" altLang="en-US" sz="1300" dirty="0">
                <a:solidFill>
                  <a:schemeClr val="tx2"/>
                </a:solidFill>
              </a:rPr>
              <a:t>배열이 행이 </a:t>
            </a:r>
            <a:r>
              <a:rPr lang="en-US" altLang="ko-KR" sz="1300" dirty="0">
                <a:solidFill>
                  <a:schemeClr val="tx2"/>
                </a:solidFill>
              </a:rPr>
              <a:t>MAX</a:t>
            </a:r>
            <a:r>
              <a:rPr lang="ko-KR" altLang="en-US" sz="1300" dirty="0">
                <a:solidFill>
                  <a:schemeClr val="tx2"/>
                </a:solidFill>
              </a:rPr>
              <a:t>이고 열이 </a:t>
            </a:r>
            <a:r>
              <a:rPr lang="en-US" altLang="ko-KR" sz="1300" dirty="0" err="1">
                <a:solidFill>
                  <a:schemeClr val="tx2"/>
                </a:solidFill>
              </a:rPr>
              <a:t>nLength</a:t>
            </a:r>
            <a:r>
              <a:rPr lang="ko-KR" altLang="en-US" sz="1300" dirty="0">
                <a:solidFill>
                  <a:schemeClr val="tx2"/>
                </a:solidFill>
              </a:rPr>
              <a:t>인 행렬을 </a:t>
            </a:r>
            <a:r>
              <a:rPr lang="en-US" altLang="ko-KR" sz="1300" dirty="0">
                <a:solidFill>
                  <a:schemeClr val="tx2"/>
                </a:solidFill>
              </a:rPr>
              <a:t>1</a:t>
            </a:r>
            <a:r>
              <a:rPr lang="ko-KR" altLang="en-US" sz="1300" dirty="0">
                <a:solidFill>
                  <a:schemeClr val="tx2"/>
                </a:solidFill>
              </a:rPr>
              <a:t>차원 배열로 나타냈다고 생각했을 때  </a:t>
            </a:r>
            <a:r>
              <a:rPr lang="en-US" altLang="ko-KR" sz="1300" dirty="0">
                <a:solidFill>
                  <a:schemeClr val="tx2"/>
                </a:solidFill>
              </a:rPr>
              <a:t>A</a:t>
            </a:r>
            <a:r>
              <a:rPr lang="ko-KR" altLang="en-US" sz="1300" dirty="0">
                <a:solidFill>
                  <a:schemeClr val="tx2"/>
                </a:solidFill>
              </a:rPr>
              <a:t>의</a:t>
            </a:r>
            <a:r>
              <a:rPr lang="en-US" altLang="ko-KR" sz="1300" dirty="0">
                <a:solidFill>
                  <a:schemeClr val="tx2"/>
                </a:solidFill>
              </a:rPr>
              <a:t> </a:t>
            </a:r>
            <a:r>
              <a:rPr lang="ko-KR" altLang="en-US" sz="1300" dirty="0">
                <a:solidFill>
                  <a:schemeClr val="tx2"/>
                </a:solidFill>
              </a:rPr>
              <a:t>문자와 입력된 문자가 같으면 </a:t>
            </a:r>
            <a:r>
              <a:rPr lang="en-US" altLang="ko-KR" sz="1300" dirty="0" err="1">
                <a:solidFill>
                  <a:schemeClr val="tx2"/>
                </a:solidFill>
              </a:rPr>
              <a:t>nSum</a:t>
            </a:r>
            <a:r>
              <a:rPr lang="ko-KR" altLang="en-US" sz="1300" dirty="0">
                <a:solidFill>
                  <a:schemeClr val="tx2"/>
                </a:solidFill>
              </a:rPr>
              <a:t>값을 증가</a:t>
            </a:r>
            <a:endParaRPr lang="en-US" altLang="ko-KR" sz="1300" dirty="0">
              <a:solidFill>
                <a:schemeClr val="tx2"/>
              </a:solidFill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 err="1">
                <a:solidFill>
                  <a:schemeClr val="tx2"/>
                </a:solidFill>
              </a:rPr>
              <a:t>nSum</a:t>
            </a:r>
            <a:r>
              <a:rPr lang="en-US" altLang="ko-KR" sz="1300" dirty="0">
                <a:solidFill>
                  <a:schemeClr val="tx2"/>
                </a:solidFill>
              </a:rPr>
              <a:t>[</a:t>
            </a:r>
            <a:r>
              <a:rPr lang="en-US" altLang="ko-KR" sz="1300" dirty="0" err="1">
                <a:solidFill>
                  <a:schemeClr val="tx2"/>
                </a:solidFill>
              </a:rPr>
              <a:t>i</a:t>
            </a:r>
            <a:r>
              <a:rPr lang="en-US" altLang="ko-KR" sz="1300" dirty="0">
                <a:solidFill>
                  <a:schemeClr val="tx2"/>
                </a:solidFill>
              </a:rPr>
              <a:t>]</a:t>
            </a:r>
            <a:r>
              <a:rPr lang="ko-KR" altLang="en-US" sz="1300" dirty="0">
                <a:solidFill>
                  <a:schemeClr val="tx2"/>
                </a:solidFill>
              </a:rPr>
              <a:t>는 </a:t>
            </a:r>
            <a:r>
              <a:rPr lang="en-US" altLang="ko-KR" sz="1300" dirty="0">
                <a:solidFill>
                  <a:schemeClr val="tx2"/>
                </a:solidFill>
              </a:rPr>
              <a:t>A</a:t>
            </a:r>
            <a:r>
              <a:rPr lang="ko-KR" altLang="en-US" sz="1300" dirty="0">
                <a:solidFill>
                  <a:schemeClr val="tx2"/>
                </a:solidFill>
              </a:rPr>
              <a:t>배열의 </a:t>
            </a:r>
            <a:r>
              <a:rPr lang="en-US" altLang="ko-KR" sz="1300" dirty="0" err="1">
                <a:solidFill>
                  <a:schemeClr val="tx2"/>
                </a:solidFill>
              </a:rPr>
              <a:t>i</a:t>
            </a:r>
            <a:r>
              <a:rPr lang="ko-KR" altLang="en-US" sz="1300" dirty="0">
                <a:solidFill>
                  <a:schemeClr val="tx2"/>
                </a:solidFill>
              </a:rPr>
              <a:t>번째 행의 랜덤 문자열의 점수를 평가한 것</a:t>
            </a:r>
            <a:endParaRPr lang="en-US" altLang="ko-KR" sz="13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88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629246" cy="660429"/>
            <a:chOff x="1188881" y="351819"/>
            <a:chExt cx="262924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160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2.1 CPU</a:t>
              </a:r>
              <a:r>
                <a:rPr lang="ko-KR" altLang="en-US" sz="1200" dirty="0"/>
                <a:t> 구현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6292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CPU</a:t>
              </a:r>
              <a:r>
                <a:rPr lang="ko-KR" altLang="en-US" sz="2200" dirty="0"/>
                <a:t> 소스코드 설명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D2F29A-B792-490F-A15D-D3DE6F3D4229}"/>
              </a:ext>
            </a:extLst>
          </p:cNvPr>
          <p:cNvSpPr/>
          <p:nvPr/>
        </p:nvSpPr>
        <p:spPr>
          <a:xfrm>
            <a:off x="9840285" y="6526635"/>
            <a:ext cx="2206305" cy="20133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C16D69-6182-44B6-A9DD-E10BF223FB50}"/>
              </a:ext>
            </a:extLst>
          </p:cNvPr>
          <p:cNvSpPr txBox="1"/>
          <p:nvPr/>
        </p:nvSpPr>
        <p:spPr>
          <a:xfrm>
            <a:off x="3348436" y="1120608"/>
            <a:ext cx="2319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accent2"/>
                </a:solidFill>
              </a:rPr>
              <a:t>CPU</a:t>
            </a:r>
            <a:r>
              <a:rPr lang="ko-KR" altLang="en-US" sz="3000" dirty="0">
                <a:solidFill>
                  <a:schemeClr val="accent2"/>
                </a:solidFill>
              </a:rPr>
              <a:t> </a:t>
            </a:r>
            <a:r>
              <a:rPr lang="en-US" altLang="ko-KR" sz="3000" dirty="0">
                <a:solidFill>
                  <a:schemeClr val="accent2"/>
                </a:solidFill>
              </a:rPr>
              <a:t>Source</a:t>
            </a:r>
            <a:endParaRPr lang="ko-KR" altLang="en-US" sz="3000" dirty="0">
              <a:solidFill>
                <a:schemeClr val="accent2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E52BAC9-F2D9-4EFB-9C01-AE0652F6597A}"/>
              </a:ext>
            </a:extLst>
          </p:cNvPr>
          <p:cNvCxnSpPr>
            <a:cxnSpLocks/>
          </p:cNvCxnSpPr>
          <p:nvPr/>
        </p:nvCxnSpPr>
        <p:spPr>
          <a:xfrm>
            <a:off x="6096000" y="1385455"/>
            <a:ext cx="0" cy="514118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6">
            <a:extLst>
              <a:ext uri="{FF2B5EF4-FFF2-40B4-BE49-F238E27FC236}">
                <a16:creationId xmlns:a16="http://schemas.microsoft.com/office/drawing/2014/main" id="{C55D7FC8-CD03-48E2-95CB-F272744596AB}"/>
              </a:ext>
            </a:extLst>
          </p:cNvPr>
          <p:cNvSpPr/>
          <p:nvPr/>
        </p:nvSpPr>
        <p:spPr>
          <a:xfrm rot="2700000">
            <a:off x="6392627" y="2070078"/>
            <a:ext cx="825890" cy="829003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3A9D33-49E5-4695-B084-DA050A130883}"/>
              </a:ext>
            </a:extLst>
          </p:cNvPr>
          <p:cNvSpPr txBox="1"/>
          <p:nvPr/>
        </p:nvSpPr>
        <p:spPr>
          <a:xfrm>
            <a:off x="6316497" y="2440627"/>
            <a:ext cx="9781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</a:rPr>
              <a:t>Selection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04AF4B-2DB6-46E8-8CA0-D043932BDC1D}"/>
              </a:ext>
            </a:extLst>
          </p:cNvPr>
          <p:cNvSpPr txBox="1"/>
          <p:nvPr/>
        </p:nvSpPr>
        <p:spPr>
          <a:xfrm>
            <a:off x="6096001" y="2134746"/>
            <a:ext cx="141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Step3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3A5EE7-542D-4109-B70E-5768C085F869}"/>
              </a:ext>
            </a:extLst>
          </p:cNvPr>
          <p:cNvSpPr txBox="1"/>
          <p:nvPr/>
        </p:nvSpPr>
        <p:spPr>
          <a:xfrm>
            <a:off x="6293175" y="3025992"/>
            <a:ext cx="5562127" cy="3056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2"/>
                </a:solidFill>
              </a:rPr>
              <a:t>Selection</a:t>
            </a:r>
            <a:r>
              <a:rPr lang="ko-KR" altLang="en-US" sz="1300" dirty="0">
                <a:solidFill>
                  <a:schemeClr val="tx2"/>
                </a:solidFill>
              </a:rPr>
              <a:t>함수는 우성 유전자를 선택하는</a:t>
            </a:r>
            <a:r>
              <a:rPr lang="en-US" altLang="ko-KR" sz="1300" dirty="0">
                <a:solidFill>
                  <a:schemeClr val="tx2"/>
                </a:solidFill>
              </a:rPr>
              <a:t>, </a:t>
            </a:r>
            <a:r>
              <a:rPr lang="ko-KR" altLang="en-US" sz="1300" dirty="0">
                <a:solidFill>
                  <a:schemeClr val="tx2"/>
                </a:solidFill>
              </a:rPr>
              <a:t>즉 높은 점수로 평가받은     문자열을 선택하는 단계</a:t>
            </a:r>
            <a:endParaRPr lang="en-US" altLang="ko-KR" sz="1300" dirty="0">
              <a:solidFill>
                <a:schemeClr val="tx2"/>
              </a:solidFill>
            </a:endParaRP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2"/>
                </a:solidFill>
              </a:rPr>
              <a:t>샘플로 추출할 유전자의 개수 </a:t>
            </a:r>
            <a:r>
              <a:rPr lang="en-US" altLang="ko-KR" sz="1300" dirty="0">
                <a:solidFill>
                  <a:schemeClr val="tx2"/>
                </a:solidFill>
              </a:rPr>
              <a:t>SAM</a:t>
            </a:r>
            <a:r>
              <a:rPr lang="ko-KR" altLang="en-US" sz="1300" dirty="0">
                <a:solidFill>
                  <a:schemeClr val="tx2"/>
                </a:solidFill>
              </a:rPr>
              <a:t>만큼의 </a:t>
            </a:r>
            <a:r>
              <a:rPr lang="en-US" altLang="ko-KR" sz="1300" dirty="0" err="1">
                <a:solidFill>
                  <a:schemeClr val="tx2"/>
                </a:solidFill>
              </a:rPr>
              <a:t>nSamList</a:t>
            </a:r>
            <a:r>
              <a:rPr lang="ko-KR" altLang="en-US" sz="1300" dirty="0">
                <a:solidFill>
                  <a:schemeClr val="tx2"/>
                </a:solidFill>
              </a:rPr>
              <a:t>를 생성하고 </a:t>
            </a:r>
            <a:endParaRPr lang="en-US" altLang="ko-KR" sz="1300" dirty="0">
              <a:solidFill>
                <a:schemeClr val="tx2"/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en-US" altLang="ko-KR" sz="1300" dirty="0">
                <a:solidFill>
                  <a:schemeClr val="tx2"/>
                </a:solidFill>
              </a:rPr>
              <a:t>    </a:t>
            </a:r>
            <a:r>
              <a:rPr lang="en-US" altLang="ko-KR" sz="1300" dirty="0" err="1">
                <a:solidFill>
                  <a:schemeClr val="tx2"/>
                </a:solidFill>
              </a:rPr>
              <a:t>nSum</a:t>
            </a:r>
            <a:r>
              <a:rPr lang="ko-KR" altLang="en-US" sz="1300" dirty="0">
                <a:solidFill>
                  <a:schemeClr val="tx2"/>
                </a:solidFill>
              </a:rPr>
              <a:t>의 값을 내림차순으로 </a:t>
            </a:r>
            <a:r>
              <a:rPr lang="en-US" altLang="ko-KR" sz="1300" dirty="0">
                <a:solidFill>
                  <a:schemeClr val="tx2"/>
                </a:solidFill>
              </a:rPr>
              <a:t>SAM</a:t>
            </a:r>
            <a:r>
              <a:rPr lang="ko-KR" altLang="en-US" sz="1300" dirty="0">
                <a:solidFill>
                  <a:schemeClr val="tx2"/>
                </a:solidFill>
              </a:rPr>
              <a:t>개 만큼 저장</a:t>
            </a:r>
            <a:endParaRPr lang="en-US" altLang="ko-KR" sz="1300" dirty="0">
              <a:solidFill>
                <a:schemeClr val="tx2"/>
              </a:solidFill>
            </a:endParaRP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 err="1">
                <a:solidFill>
                  <a:schemeClr val="tx2"/>
                </a:solidFill>
              </a:rPr>
              <a:t>nSamList</a:t>
            </a:r>
            <a:r>
              <a:rPr lang="ko-KR" altLang="en-US" sz="1300" dirty="0">
                <a:solidFill>
                  <a:schemeClr val="tx2"/>
                </a:solidFill>
              </a:rPr>
              <a:t>의 인덱스에 해당하는 배열</a:t>
            </a:r>
            <a:r>
              <a:rPr lang="en-US" altLang="ko-KR" sz="1300" dirty="0">
                <a:solidFill>
                  <a:schemeClr val="tx2"/>
                </a:solidFill>
              </a:rPr>
              <a:t>A</a:t>
            </a:r>
            <a:r>
              <a:rPr lang="ko-KR" altLang="en-US" sz="1300" dirty="0">
                <a:solidFill>
                  <a:schemeClr val="tx2"/>
                </a:solidFill>
              </a:rPr>
              <a:t>의 문자를 배열 </a:t>
            </a:r>
            <a:r>
              <a:rPr lang="en-US" altLang="ko-KR" sz="1300" dirty="0" err="1">
                <a:solidFill>
                  <a:schemeClr val="tx2"/>
                </a:solidFill>
              </a:rPr>
              <a:t>ABackUp</a:t>
            </a:r>
            <a:r>
              <a:rPr lang="ko-KR" altLang="en-US" sz="1300" dirty="0">
                <a:solidFill>
                  <a:schemeClr val="tx2"/>
                </a:solidFill>
              </a:rPr>
              <a:t>에 저장</a:t>
            </a:r>
            <a:endParaRPr lang="en-US" altLang="ko-KR" sz="1300" dirty="0">
              <a:solidFill>
                <a:schemeClr val="tx2"/>
              </a:solidFill>
            </a:endParaRP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2"/>
                </a:solidFill>
              </a:rPr>
              <a:t>이 과정을 통해 우수한 유전자</a:t>
            </a:r>
            <a:r>
              <a:rPr lang="en-US" altLang="ko-KR" sz="1300" dirty="0">
                <a:solidFill>
                  <a:schemeClr val="tx2"/>
                </a:solidFill>
              </a:rPr>
              <a:t>(</a:t>
            </a:r>
            <a:r>
              <a:rPr lang="ko-KR" altLang="en-US" sz="1300" dirty="0">
                <a:solidFill>
                  <a:schemeClr val="tx2"/>
                </a:solidFill>
              </a:rPr>
              <a:t>점수가 높은</a:t>
            </a:r>
            <a:r>
              <a:rPr lang="en-US" altLang="ko-KR" sz="1300" dirty="0">
                <a:solidFill>
                  <a:schemeClr val="tx2"/>
                </a:solidFill>
              </a:rPr>
              <a:t>)</a:t>
            </a:r>
            <a:r>
              <a:rPr lang="ko-KR" altLang="en-US" sz="1300" dirty="0">
                <a:solidFill>
                  <a:schemeClr val="tx2"/>
                </a:solidFill>
              </a:rPr>
              <a:t>가 후대로 생존</a:t>
            </a:r>
            <a:r>
              <a:rPr lang="en-US" altLang="ko-KR" sz="1300" dirty="0">
                <a:solidFill>
                  <a:schemeClr val="tx2"/>
                </a:solidFill>
              </a:rPr>
              <a:t>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2"/>
              </a:solidFill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44C70F-66F1-4BE8-9F8A-D301890C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414" y="1639303"/>
            <a:ext cx="4479422" cy="463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629246" cy="660429"/>
            <a:chOff x="1188881" y="351819"/>
            <a:chExt cx="262924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160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2.1 CPU</a:t>
              </a:r>
              <a:r>
                <a:rPr lang="ko-KR" altLang="en-US" sz="1200" dirty="0"/>
                <a:t> 구현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6292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CPU</a:t>
              </a:r>
              <a:r>
                <a:rPr lang="ko-KR" altLang="en-US" sz="2200" dirty="0"/>
                <a:t> 소스코드 설명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D2F29A-B792-490F-A15D-D3DE6F3D4229}"/>
              </a:ext>
            </a:extLst>
          </p:cNvPr>
          <p:cNvSpPr/>
          <p:nvPr/>
        </p:nvSpPr>
        <p:spPr>
          <a:xfrm>
            <a:off x="9840285" y="6526635"/>
            <a:ext cx="2206305" cy="20133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C16D69-6182-44B6-A9DD-E10BF223FB50}"/>
              </a:ext>
            </a:extLst>
          </p:cNvPr>
          <p:cNvSpPr txBox="1"/>
          <p:nvPr/>
        </p:nvSpPr>
        <p:spPr>
          <a:xfrm>
            <a:off x="3348436" y="1120608"/>
            <a:ext cx="2319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accent2"/>
                </a:solidFill>
              </a:rPr>
              <a:t>CPU</a:t>
            </a:r>
            <a:r>
              <a:rPr lang="ko-KR" altLang="en-US" sz="3000" dirty="0">
                <a:solidFill>
                  <a:schemeClr val="accent2"/>
                </a:solidFill>
              </a:rPr>
              <a:t> </a:t>
            </a:r>
            <a:r>
              <a:rPr lang="en-US" altLang="ko-KR" sz="3000" dirty="0">
                <a:solidFill>
                  <a:schemeClr val="accent2"/>
                </a:solidFill>
              </a:rPr>
              <a:t>Source</a:t>
            </a:r>
            <a:endParaRPr lang="ko-KR" altLang="en-US" sz="3000" dirty="0">
              <a:solidFill>
                <a:schemeClr val="accent2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E52BAC9-F2D9-4EFB-9C01-AE0652F6597A}"/>
              </a:ext>
            </a:extLst>
          </p:cNvPr>
          <p:cNvCxnSpPr>
            <a:cxnSpLocks/>
          </p:cNvCxnSpPr>
          <p:nvPr/>
        </p:nvCxnSpPr>
        <p:spPr>
          <a:xfrm>
            <a:off x="6096000" y="1385455"/>
            <a:ext cx="0" cy="514118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6">
            <a:extLst>
              <a:ext uri="{FF2B5EF4-FFF2-40B4-BE49-F238E27FC236}">
                <a16:creationId xmlns:a16="http://schemas.microsoft.com/office/drawing/2014/main" id="{C55D7FC8-CD03-48E2-95CB-F272744596AB}"/>
              </a:ext>
            </a:extLst>
          </p:cNvPr>
          <p:cNvSpPr/>
          <p:nvPr/>
        </p:nvSpPr>
        <p:spPr>
          <a:xfrm rot="2700000">
            <a:off x="6392627" y="2070078"/>
            <a:ext cx="825890" cy="829003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3A9D33-49E5-4695-B084-DA050A130883}"/>
              </a:ext>
            </a:extLst>
          </p:cNvPr>
          <p:cNvSpPr txBox="1"/>
          <p:nvPr/>
        </p:nvSpPr>
        <p:spPr>
          <a:xfrm>
            <a:off x="6358978" y="2440627"/>
            <a:ext cx="8931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</a:rPr>
              <a:t>Replace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04AF4B-2DB6-46E8-8CA0-D043932BDC1D}"/>
              </a:ext>
            </a:extLst>
          </p:cNvPr>
          <p:cNvSpPr txBox="1"/>
          <p:nvPr/>
        </p:nvSpPr>
        <p:spPr>
          <a:xfrm>
            <a:off x="6096001" y="2134746"/>
            <a:ext cx="141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Step4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3A5EE7-542D-4109-B70E-5768C085F869}"/>
              </a:ext>
            </a:extLst>
          </p:cNvPr>
          <p:cNvSpPr txBox="1"/>
          <p:nvPr/>
        </p:nvSpPr>
        <p:spPr>
          <a:xfrm>
            <a:off x="6293175" y="3025992"/>
            <a:ext cx="5562127" cy="2355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2"/>
                </a:solidFill>
              </a:rPr>
              <a:t>Replace</a:t>
            </a:r>
            <a:r>
              <a:rPr lang="ko-KR" altLang="en-US" sz="1300" dirty="0">
                <a:solidFill>
                  <a:schemeClr val="tx2"/>
                </a:solidFill>
              </a:rPr>
              <a:t>함수는 부모 유전자를 통해 자손 유전자를 생성하는 단계</a:t>
            </a:r>
            <a:endParaRPr lang="en-US" altLang="ko-KR" sz="1300" dirty="0">
              <a:solidFill>
                <a:schemeClr val="tx2"/>
              </a:solidFill>
            </a:endParaRP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2"/>
                </a:solidFill>
              </a:rPr>
              <a:t>정수 부</a:t>
            </a:r>
            <a:r>
              <a:rPr lang="en-US" altLang="ko-KR" sz="1300" dirty="0">
                <a:solidFill>
                  <a:schemeClr val="tx2"/>
                </a:solidFill>
              </a:rPr>
              <a:t>(F)</a:t>
            </a:r>
            <a:r>
              <a:rPr lang="ko-KR" altLang="en-US" sz="1300" dirty="0">
                <a:solidFill>
                  <a:schemeClr val="tx2"/>
                </a:solidFill>
              </a:rPr>
              <a:t>와 모</a:t>
            </a:r>
            <a:r>
              <a:rPr lang="en-US" altLang="ko-KR" sz="1300" dirty="0">
                <a:solidFill>
                  <a:schemeClr val="tx2"/>
                </a:solidFill>
              </a:rPr>
              <a:t>(M)</a:t>
            </a:r>
            <a:r>
              <a:rPr lang="ko-KR" altLang="en-US" sz="1300" dirty="0">
                <a:solidFill>
                  <a:schemeClr val="tx2"/>
                </a:solidFill>
              </a:rPr>
              <a:t>는</a:t>
            </a:r>
            <a:r>
              <a:rPr lang="en-US" altLang="ko-KR" sz="1300" dirty="0">
                <a:solidFill>
                  <a:schemeClr val="tx2"/>
                </a:solidFill>
              </a:rPr>
              <a:t> </a:t>
            </a:r>
            <a:r>
              <a:rPr lang="ko-KR" altLang="en-US" sz="1300" dirty="0">
                <a:solidFill>
                  <a:schemeClr val="tx2"/>
                </a:solidFill>
              </a:rPr>
              <a:t>부</a:t>
            </a:r>
            <a:r>
              <a:rPr lang="en-US" altLang="ko-KR" sz="1300" dirty="0">
                <a:solidFill>
                  <a:schemeClr val="tx2"/>
                </a:solidFill>
              </a:rPr>
              <a:t>,</a:t>
            </a:r>
            <a:r>
              <a:rPr lang="ko-KR" altLang="en-US" sz="1300" dirty="0">
                <a:solidFill>
                  <a:schemeClr val="tx2"/>
                </a:solidFill>
              </a:rPr>
              <a:t>모로 선택될 문자열 행 랜덤하게 결정</a:t>
            </a:r>
            <a:endParaRPr lang="en-US" altLang="ko-KR" sz="1300" dirty="0">
              <a:solidFill>
                <a:schemeClr val="tx2"/>
              </a:solidFill>
            </a:endParaRP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2"/>
                </a:solidFill>
              </a:rPr>
              <a:t>정수 </a:t>
            </a:r>
            <a:r>
              <a:rPr lang="en-US" altLang="ko-KR" sz="1300" dirty="0" err="1">
                <a:solidFill>
                  <a:schemeClr val="tx2"/>
                </a:solidFill>
              </a:rPr>
              <a:t>nCut</a:t>
            </a:r>
            <a:r>
              <a:rPr lang="ko-KR" altLang="en-US" sz="1300" dirty="0">
                <a:solidFill>
                  <a:schemeClr val="tx2"/>
                </a:solidFill>
              </a:rPr>
              <a:t>은 부모로 부터 얼만큼의 유전자를 물려받을지 랜덤하게 결정</a:t>
            </a:r>
            <a:endParaRPr lang="en-US" altLang="ko-KR" sz="1300" dirty="0">
              <a:solidFill>
                <a:schemeClr val="tx2"/>
              </a:solidFill>
            </a:endParaRP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2"/>
                </a:solidFill>
              </a:rPr>
              <a:t>새로운 자손은 </a:t>
            </a:r>
            <a:r>
              <a:rPr lang="en-US" altLang="ko-KR" sz="1300" dirty="0">
                <a:solidFill>
                  <a:schemeClr val="tx2"/>
                </a:solidFill>
              </a:rPr>
              <a:t>F</a:t>
            </a:r>
            <a:r>
              <a:rPr lang="ko-KR" altLang="en-US" sz="1300" dirty="0">
                <a:solidFill>
                  <a:schemeClr val="tx2"/>
                </a:solidFill>
              </a:rPr>
              <a:t>유전자에서 좌측 </a:t>
            </a:r>
            <a:r>
              <a:rPr lang="en-US" altLang="ko-KR" sz="1300" dirty="0" err="1">
                <a:solidFill>
                  <a:schemeClr val="tx2"/>
                </a:solidFill>
              </a:rPr>
              <a:t>nCut</a:t>
            </a:r>
            <a:r>
              <a:rPr lang="ko-KR" altLang="en-US" sz="1300" dirty="0">
                <a:solidFill>
                  <a:schemeClr val="tx2"/>
                </a:solidFill>
              </a:rPr>
              <a:t>만큼</a:t>
            </a:r>
            <a:r>
              <a:rPr lang="en-US" altLang="ko-KR" sz="1300" dirty="0">
                <a:solidFill>
                  <a:schemeClr val="tx2"/>
                </a:solidFill>
              </a:rPr>
              <a:t>, M</a:t>
            </a:r>
            <a:r>
              <a:rPr lang="ko-KR" altLang="en-US" sz="1300" dirty="0">
                <a:solidFill>
                  <a:schemeClr val="tx2"/>
                </a:solidFill>
              </a:rPr>
              <a:t>유전자에서 우측 </a:t>
            </a:r>
            <a:r>
              <a:rPr lang="en-US" altLang="ko-KR" sz="1300" dirty="0">
                <a:solidFill>
                  <a:schemeClr val="tx2"/>
                </a:solidFill>
              </a:rPr>
              <a:t>(</a:t>
            </a:r>
            <a:r>
              <a:rPr lang="en-US" altLang="ko-KR" sz="1300" dirty="0" err="1">
                <a:solidFill>
                  <a:schemeClr val="tx2"/>
                </a:solidFill>
              </a:rPr>
              <a:t>nLength-nCut</a:t>
            </a:r>
            <a:r>
              <a:rPr lang="en-US" altLang="ko-KR" sz="1300" dirty="0">
                <a:solidFill>
                  <a:schemeClr val="tx2"/>
                </a:solidFill>
              </a:rPr>
              <a:t>)</a:t>
            </a:r>
            <a:r>
              <a:rPr lang="ko-KR" altLang="en-US" sz="1300" dirty="0">
                <a:solidFill>
                  <a:schemeClr val="tx2"/>
                </a:solidFill>
              </a:rPr>
              <a:t>만큼의 문자열을 물려받고 </a:t>
            </a:r>
            <a:r>
              <a:rPr lang="en-US" altLang="ko-KR" sz="1300" dirty="0">
                <a:solidFill>
                  <a:schemeClr val="tx2"/>
                </a:solidFill>
              </a:rPr>
              <a:t>A</a:t>
            </a:r>
            <a:r>
              <a:rPr lang="ko-KR" altLang="en-US" sz="1300" dirty="0">
                <a:solidFill>
                  <a:schemeClr val="tx2"/>
                </a:solidFill>
              </a:rPr>
              <a:t>배열에 저장</a:t>
            </a:r>
            <a:endParaRPr lang="en-US" altLang="ko-KR" sz="1300" dirty="0">
              <a:solidFill>
                <a:schemeClr val="tx2"/>
              </a:solidFill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2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00DDAF-27B5-4A1E-A401-050CB95F0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414" y="1639303"/>
            <a:ext cx="4479422" cy="451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0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1399</TotalTime>
  <Words>980</Words>
  <Application>Microsoft Office PowerPoint</Application>
  <PresentationFormat>와이드스크린</PresentationFormat>
  <Paragraphs>197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Noto Sans CJK KR Thin</vt:lpstr>
      <vt:lpstr>나눔스퀘어라운드 Regular</vt:lpstr>
      <vt:lpstr>맑은 고딕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web</cp:lastModifiedBy>
  <cp:revision>186</cp:revision>
  <cp:lastPrinted>2019-06-12T13:42:55Z</cp:lastPrinted>
  <dcterms:created xsi:type="dcterms:W3CDTF">2015-01-21T11:35:38Z</dcterms:created>
  <dcterms:modified xsi:type="dcterms:W3CDTF">2019-06-13T03:58:11Z</dcterms:modified>
</cp:coreProperties>
</file>