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B8F6BD-8EA6-4A69-AC1A-6E9DD1997043}">
  <a:tblStyle styleId="{5AB8F6BD-8EA6-4A69-AC1A-6E9DD19970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199a7fa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199a7fa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199a7fa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199a7fa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199a7fa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199a7fa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199a7fad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199a7fad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199a7fa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199a7fa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199a7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199a7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199a7f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199a7f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199a7f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199a7f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199a7fa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199a7fa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199a7fa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199a7fa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199a7fa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199a7fa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199a7fa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199a7fa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199a7fa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199a7fa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DAA Assignment-4</a:t>
            </a:r>
            <a:endParaRPr/>
          </a:p>
        </p:txBody>
      </p:sp>
      <p:sp>
        <p:nvSpPr>
          <p:cNvPr id="55" name="Google Shape;55;p13"/>
          <p:cNvSpPr txBox="1"/>
          <p:nvPr>
            <p:ph idx="1" type="subTitle"/>
          </p:nvPr>
        </p:nvSpPr>
        <p:spPr>
          <a:xfrm>
            <a:off x="311700" y="2834125"/>
            <a:ext cx="8520600" cy="1044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440"/>
              <a:buNone/>
            </a:pPr>
            <a:r>
              <a:rPr lang="en" sz="1920"/>
              <a:t>Smitesh Hadape : IIT2019090</a:t>
            </a:r>
            <a:endParaRPr sz="1920"/>
          </a:p>
          <a:p>
            <a:pPr indent="0" lvl="0" marL="0" rtl="0" algn="ctr">
              <a:lnSpc>
                <a:spcPct val="115000"/>
              </a:lnSpc>
              <a:spcBef>
                <a:spcPts val="0"/>
              </a:spcBef>
              <a:spcAft>
                <a:spcPts val="0"/>
              </a:spcAft>
              <a:buSzPts val="440"/>
              <a:buNone/>
            </a:pPr>
            <a:r>
              <a:rPr lang="en" sz="1920"/>
              <a:t>Varun Bhardwaj : IIT2019091</a:t>
            </a:r>
            <a:endParaRPr sz="1920"/>
          </a:p>
          <a:p>
            <a:pPr indent="0" lvl="0" marL="0" rtl="0" algn="ctr">
              <a:lnSpc>
                <a:spcPct val="115000"/>
              </a:lnSpc>
              <a:spcBef>
                <a:spcPts val="0"/>
              </a:spcBef>
              <a:spcAft>
                <a:spcPts val="0"/>
              </a:spcAft>
              <a:buSzPts val="440"/>
              <a:buNone/>
            </a:pPr>
            <a:r>
              <a:rPr lang="en" sz="1920"/>
              <a:t>Tanish Patel : IIT2019092</a:t>
            </a:r>
            <a:endParaRPr sz="1920"/>
          </a:p>
          <a:p>
            <a:pPr indent="0" lvl="0" marL="0" rtl="0" algn="ctr">
              <a:lnSpc>
                <a:spcPct val="115000"/>
              </a:lnSpc>
              <a:spcBef>
                <a:spcPts val="0"/>
              </a:spcBef>
              <a:spcAft>
                <a:spcPts val="0"/>
              </a:spcAft>
              <a:buSzPts val="440"/>
              <a:buNone/>
            </a:pPr>
            <a:r>
              <a:t/>
            </a:r>
            <a:endParaRPr sz="19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Analysis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Assume the length of the array before any function calls is n.After the kth function call, length of array becomes n/2k . Since the length of the array becomes 1 after k function calls(worst case) =&gt; n = 2^k </a:t>
            </a:r>
            <a:endParaRPr sz="1400"/>
          </a:p>
          <a:p>
            <a:pPr indent="0" lvl="0" marL="0" rtl="0" algn="l">
              <a:lnSpc>
                <a:spcPct val="100000"/>
              </a:lnSpc>
              <a:spcBef>
                <a:spcPts val="1200"/>
              </a:spcBef>
              <a:spcAft>
                <a:spcPts val="0"/>
              </a:spcAft>
              <a:buNone/>
            </a:pPr>
            <a:r>
              <a:rPr lang="en" sz="1400"/>
              <a:t>Hence k = log2 (n) Hence, the time complexity for the above approach is log2 (n).</a:t>
            </a:r>
            <a:endParaRPr sz="1400"/>
          </a:p>
          <a:p>
            <a:pPr indent="0" lvl="0" marL="0" rtl="0" algn="l">
              <a:lnSpc>
                <a:spcPct val="100000"/>
              </a:lnSpc>
              <a:spcBef>
                <a:spcPts val="1200"/>
              </a:spcBef>
              <a:spcAft>
                <a:spcPts val="0"/>
              </a:spcAft>
              <a:buNone/>
            </a:pPr>
            <a:r>
              <a:rPr b="1" lang="en" sz="1400"/>
              <a:t>Best Case Analysis</a:t>
            </a:r>
            <a:endParaRPr b="1" sz="1400"/>
          </a:p>
          <a:p>
            <a:pPr indent="0" lvl="0" marL="0" rtl="0" algn="l">
              <a:lnSpc>
                <a:spcPct val="100000"/>
              </a:lnSpc>
              <a:spcBef>
                <a:spcPts val="1200"/>
              </a:spcBef>
              <a:spcAft>
                <a:spcPts val="0"/>
              </a:spcAft>
              <a:buNone/>
            </a:pPr>
            <a:r>
              <a:rPr lang="en" sz="1400"/>
              <a:t>The best case arises when the element at the middle position is not at the appropriate position in the AP. In this case, there are no function calls involved and hence the time complexity would be O(1).</a:t>
            </a:r>
            <a:endParaRPr sz="1400"/>
          </a:p>
          <a:p>
            <a:pPr indent="0" lvl="0" marL="0" rtl="0" algn="l">
              <a:lnSpc>
                <a:spcPct val="100000"/>
              </a:lnSpc>
              <a:spcBef>
                <a:spcPts val="1200"/>
              </a:spcBef>
              <a:spcAft>
                <a:spcPts val="0"/>
              </a:spcAft>
              <a:buNone/>
            </a:pPr>
            <a:r>
              <a:rPr b="1" lang="en" sz="1400"/>
              <a:t>Average Case Analysis</a:t>
            </a:r>
            <a:endParaRPr b="1" sz="1400"/>
          </a:p>
          <a:p>
            <a:pPr indent="0" lvl="0" marL="0" rtl="0" algn="l">
              <a:lnSpc>
                <a:spcPct val="100000"/>
              </a:lnSpc>
              <a:spcBef>
                <a:spcPts val="1200"/>
              </a:spcBef>
              <a:spcAft>
                <a:spcPts val="0"/>
              </a:spcAft>
              <a:buNone/>
            </a:pPr>
            <a:r>
              <a:rPr lang="en" sz="1400"/>
              <a:t>Average case arises when that </a:t>
            </a:r>
            <a:r>
              <a:rPr lang="en" sz="1400"/>
              <a:t>element</a:t>
            </a:r>
            <a:r>
              <a:rPr lang="en" sz="1400"/>
              <a:t> is present somewhere in between.</a:t>
            </a:r>
            <a:endParaRPr sz="1400"/>
          </a:p>
          <a:p>
            <a:pPr indent="0" lvl="0" marL="0" rtl="0" algn="l">
              <a:lnSpc>
                <a:spcPct val="100000"/>
              </a:lnSpc>
              <a:spcBef>
                <a:spcPts val="1200"/>
              </a:spcBef>
              <a:spcAft>
                <a:spcPts val="0"/>
              </a:spcAft>
              <a:buNone/>
            </a:pPr>
            <a:r>
              <a:rPr b="1" lang="en" sz="1400"/>
              <a:t>Worst Case Analysis</a:t>
            </a:r>
            <a:endParaRPr b="1" sz="1400"/>
          </a:p>
          <a:p>
            <a:pPr indent="0" lvl="0" marL="0" rtl="0" algn="l">
              <a:lnSpc>
                <a:spcPct val="100000"/>
              </a:lnSpc>
              <a:spcBef>
                <a:spcPts val="1200"/>
              </a:spcBef>
              <a:spcAft>
                <a:spcPts val="1200"/>
              </a:spcAft>
              <a:buNone/>
            </a:pPr>
            <a:r>
              <a:rPr lang="en" sz="1400"/>
              <a:t>Worst case arises when the element is present in the end of each half.</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And Space </a:t>
            </a:r>
            <a:r>
              <a:rPr lang="en"/>
              <a:t>Complexities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Complexity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Space Complexity :</a:t>
            </a:r>
            <a:endParaRPr/>
          </a:p>
          <a:p>
            <a:pPr indent="0" lvl="0" marL="0" rtl="0" algn="l">
              <a:spcBef>
                <a:spcPts val="1200"/>
              </a:spcBef>
              <a:spcAft>
                <a:spcPts val="1200"/>
              </a:spcAft>
              <a:buNone/>
            </a:pPr>
            <a:r>
              <a:rPr lang="en" sz="1400"/>
              <a:t>We are using recursive approach thus space complexity will be O(logn);. </a:t>
            </a:r>
            <a:r>
              <a:rPr lang="en" sz="1400"/>
              <a:t>	</a:t>
            </a:r>
            <a:endParaRPr sz="1400"/>
          </a:p>
        </p:txBody>
      </p:sp>
      <p:graphicFrame>
        <p:nvGraphicFramePr>
          <p:cNvPr id="116" name="Google Shape;116;p23"/>
          <p:cNvGraphicFramePr/>
          <p:nvPr/>
        </p:nvGraphicFramePr>
        <p:xfrm>
          <a:off x="1538575" y="1812900"/>
          <a:ext cx="3000000" cy="3000000"/>
        </p:xfrm>
        <a:graphic>
          <a:graphicData uri="http://schemas.openxmlformats.org/drawingml/2006/table">
            <a:tbl>
              <a:tblPr>
                <a:noFill/>
                <a:tableStyleId>{5AB8F6BD-8EA6-4A69-AC1A-6E9DD1997043}</a:tableStyleId>
              </a:tblPr>
              <a:tblGrid>
                <a:gridCol w="1809750"/>
                <a:gridCol w="1809750"/>
                <a:gridCol w="1809750"/>
              </a:tblGrid>
              <a:tr h="381000">
                <a:tc>
                  <a:txBody>
                    <a:bodyPr/>
                    <a:lstStyle/>
                    <a:p>
                      <a:pPr indent="0" lvl="0" marL="0" rtl="0" algn="ctr">
                        <a:spcBef>
                          <a:spcPts val="0"/>
                        </a:spcBef>
                        <a:spcAft>
                          <a:spcPts val="0"/>
                        </a:spcAft>
                        <a:buNone/>
                      </a:pPr>
                      <a:r>
                        <a:rPr lang="en"/>
                        <a:t>Best Case</a:t>
                      </a:r>
                      <a:endParaRPr/>
                    </a:p>
                  </a:txBody>
                  <a:tcPr marT="91425" marB="91425" marR="91425" marL="91425"/>
                </a:tc>
                <a:tc>
                  <a:txBody>
                    <a:bodyPr/>
                    <a:lstStyle/>
                    <a:p>
                      <a:pPr indent="0" lvl="0" marL="0" rtl="0" algn="ctr">
                        <a:spcBef>
                          <a:spcPts val="0"/>
                        </a:spcBef>
                        <a:spcAft>
                          <a:spcPts val="0"/>
                        </a:spcAft>
                        <a:buNone/>
                      </a:pPr>
                      <a:r>
                        <a:rPr lang="en"/>
                        <a:t>Average Case</a:t>
                      </a:r>
                      <a:endParaRPr/>
                    </a:p>
                  </a:txBody>
                  <a:tcPr marT="91425" marB="91425" marR="91425" marL="91425"/>
                </a:tc>
                <a:tc>
                  <a:txBody>
                    <a:bodyPr/>
                    <a:lstStyle/>
                    <a:p>
                      <a:pPr indent="0" lvl="0" marL="0" rtl="0" algn="ctr">
                        <a:spcBef>
                          <a:spcPts val="0"/>
                        </a:spcBef>
                        <a:spcAft>
                          <a:spcPts val="0"/>
                        </a:spcAft>
                        <a:buNone/>
                      </a:pPr>
                      <a:r>
                        <a:rPr lang="en"/>
                        <a:t>Worst Case</a:t>
                      </a:r>
                      <a:endParaRPr/>
                    </a:p>
                  </a:txBody>
                  <a:tcPr marT="91425" marB="91425" marR="91425" marL="91425"/>
                </a:tc>
              </a:tr>
              <a:tr h="381000">
                <a:tc>
                  <a:txBody>
                    <a:bodyPr/>
                    <a:lstStyle/>
                    <a:p>
                      <a:pPr indent="0" lvl="0" marL="0" rtl="0" algn="ctr">
                        <a:spcBef>
                          <a:spcPts val="0"/>
                        </a:spcBef>
                        <a:spcAft>
                          <a:spcPts val="0"/>
                        </a:spcAft>
                        <a:buNone/>
                      </a:pPr>
                      <a:r>
                        <a:rPr lang="en"/>
                        <a:t>O(1)</a:t>
                      </a:r>
                      <a:endParaRPr/>
                    </a:p>
                  </a:txBody>
                  <a:tcPr marT="91425" marB="91425" marR="91425" marL="91425"/>
                </a:tc>
                <a:tc>
                  <a:txBody>
                    <a:bodyPr/>
                    <a:lstStyle/>
                    <a:p>
                      <a:pPr indent="0" lvl="0" marL="0" rtl="0" algn="ctr">
                        <a:spcBef>
                          <a:spcPts val="0"/>
                        </a:spcBef>
                        <a:spcAft>
                          <a:spcPts val="0"/>
                        </a:spcAft>
                        <a:buNone/>
                      </a:pPr>
                      <a:r>
                        <a:rPr lang="en"/>
                        <a:t>~O(logn)</a:t>
                      </a:r>
                      <a:endParaRPr/>
                    </a:p>
                  </a:txBody>
                  <a:tcPr marT="91425" marB="91425" marR="91425" marL="91425"/>
                </a:tc>
                <a:tc>
                  <a:txBody>
                    <a:bodyPr/>
                    <a:lstStyle/>
                    <a:p>
                      <a:pPr indent="0" lvl="0" marL="0" rtl="0" algn="ctr">
                        <a:spcBef>
                          <a:spcPts val="0"/>
                        </a:spcBef>
                        <a:spcAft>
                          <a:spcPts val="0"/>
                        </a:spcAft>
                        <a:buNone/>
                      </a:pPr>
                      <a:r>
                        <a:rPr lang="en"/>
                        <a:t>O(logn)</a:t>
                      </a:r>
                      <a:endParaRPr/>
                    </a:p>
                  </a:txBody>
                  <a:tcPr marT="91425" marB="91425" marR="91425" marL="91425"/>
                </a:tc>
              </a:tr>
            </a:tbl>
          </a:graphicData>
        </a:graphic>
      </p:graphicFrame>
      <p:graphicFrame>
        <p:nvGraphicFramePr>
          <p:cNvPr id="117" name="Google Shape;117;p23"/>
          <p:cNvGraphicFramePr/>
          <p:nvPr/>
        </p:nvGraphicFramePr>
        <p:xfrm>
          <a:off x="1490875" y="3594225"/>
          <a:ext cx="3000000" cy="3000000"/>
        </p:xfrm>
        <a:graphic>
          <a:graphicData uri="http://schemas.openxmlformats.org/drawingml/2006/table">
            <a:tbl>
              <a:tblPr>
                <a:noFill/>
                <a:tableStyleId>{5AB8F6BD-8EA6-4A69-AC1A-6E9DD1997043}</a:tableStyleId>
              </a:tblPr>
              <a:tblGrid>
                <a:gridCol w="1825650"/>
                <a:gridCol w="1825650"/>
                <a:gridCol w="1825650"/>
              </a:tblGrid>
              <a:tr h="396200">
                <a:tc>
                  <a:txBody>
                    <a:bodyPr/>
                    <a:lstStyle/>
                    <a:p>
                      <a:pPr indent="0" lvl="0" marL="0" rtl="0" algn="ctr">
                        <a:spcBef>
                          <a:spcPts val="0"/>
                        </a:spcBef>
                        <a:spcAft>
                          <a:spcPts val="0"/>
                        </a:spcAft>
                        <a:buNone/>
                      </a:pPr>
                      <a:r>
                        <a:rPr lang="en"/>
                        <a:t>Best Case</a:t>
                      </a:r>
                      <a:endParaRPr/>
                    </a:p>
                  </a:txBody>
                  <a:tcPr marT="91425" marB="91425" marR="91425" marL="91425"/>
                </a:tc>
                <a:tc>
                  <a:txBody>
                    <a:bodyPr/>
                    <a:lstStyle/>
                    <a:p>
                      <a:pPr indent="0" lvl="0" marL="0" rtl="0" algn="ctr">
                        <a:spcBef>
                          <a:spcPts val="0"/>
                        </a:spcBef>
                        <a:spcAft>
                          <a:spcPts val="0"/>
                        </a:spcAft>
                        <a:buNone/>
                      </a:pPr>
                      <a:r>
                        <a:rPr lang="en"/>
                        <a:t>Average Case</a:t>
                      </a:r>
                      <a:endParaRPr/>
                    </a:p>
                  </a:txBody>
                  <a:tcPr marT="91425" marB="91425" marR="91425" marL="91425"/>
                </a:tc>
                <a:tc>
                  <a:txBody>
                    <a:bodyPr/>
                    <a:lstStyle/>
                    <a:p>
                      <a:pPr indent="0" lvl="0" marL="0" rtl="0" algn="ctr">
                        <a:spcBef>
                          <a:spcPts val="0"/>
                        </a:spcBef>
                        <a:spcAft>
                          <a:spcPts val="0"/>
                        </a:spcAft>
                        <a:buNone/>
                      </a:pPr>
                      <a:r>
                        <a:rPr lang="en"/>
                        <a:t>Worst</a:t>
                      </a:r>
                      <a:r>
                        <a:rPr lang="en"/>
                        <a:t> Case</a:t>
                      </a:r>
                      <a:endParaRPr/>
                    </a:p>
                  </a:txBody>
                  <a:tcPr marT="91425" marB="91425" marR="91425" marL="91425"/>
                </a:tc>
              </a:tr>
              <a:tr h="381000">
                <a:tc>
                  <a:txBody>
                    <a:bodyPr/>
                    <a:lstStyle/>
                    <a:p>
                      <a:pPr indent="0" lvl="0" marL="0" rtl="0" algn="ctr">
                        <a:spcBef>
                          <a:spcPts val="0"/>
                        </a:spcBef>
                        <a:spcAft>
                          <a:spcPts val="0"/>
                        </a:spcAft>
                        <a:buNone/>
                      </a:pPr>
                      <a:r>
                        <a:rPr lang="en"/>
                        <a:t>O(1)</a:t>
                      </a:r>
                      <a:endParaRPr/>
                    </a:p>
                  </a:txBody>
                  <a:tcPr marT="91425" marB="91425" marR="91425" marL="91425"/>
                </a:tc>
                <a:tc>
                  <a:txBody>
                    <a:bodyPr/>
                    <a:lstStyle/>
                    <a:p>
                      <a:pPr indent="0" lvl="0" marL="0" rtl="0" algn="ctr">
                        <a:spcBef>
                          <a:spcPts val="0"/>
                        </a:spcBef>
                        <a:spcAft>
                          <a:spcPts val="0"/>
                        </a:spcAft>
                        <a:buNone/>
                      </a:pPr>
                      <a:r>
                        <a:rPr lang="en"/>
                        <a:t>~O(logn)</a:t>
                      </a:r>
                      <a:endParaRPr/>
                    </a:p>
                  </a:txBody>
                  <a:tcPr marT="91425" marB="91425" marR="91425" marL="91425"/>
                </a:tc>
                <a:tc>
                  <a:txBody>
                    <a:bodyPr/>
                    <a:lstStyle/>
                    <a:p>
                      <a:pPr indent="0" lvl="0" marL="0" rtl="0" algn="ctr">
                        <a:spcBef>
                          <a:spcPts val="0"/>
                        </a:spcBef>
                        <a:spcAft>
                          <a:spcPts val="0"/>
                        </a:spcAft>
                        <a:buNone/>
                      </a:pPr>
                      <a:r>
                        <a:rPr lang="en"/>
                        <a:t>O(logn)</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Profiling/Posteriori Analysis - Time Complexity</a:t>
            </a:r>
            <a:endParaRPr/>
          </a:p>
        </p:txBody>
      </p:sp>
      <p:sp>
        <p:nvSpPr>
          <p:cNvPr id="123" name="Google Shape;123;p24"/>
          <p:cNvSpPr txBox="1"/>
          <p:nvPr>
            <p:ph idx="1" type="body"/>
          </p:nvPr>
        </p:nvSpPr>
        <p:spPr>
          <a:xfrm>
            <a:off x="311700" y="1846525"/>
            <a:ext cx="4824000" cy="15234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600">
                <a:highlight>
                  <a:schemeClr val="lt1"/>
                </a:highlight>
              </a:rPr>
              <a:t>By the experimental analysis, we found that on increasing the value of N, the graph is logarithmic. Thus the overall time increases with an increase in number of elements.</a:t>
            </a:r>
            <a:endParaRPr/>
          </a:p>
        </p:txBody>
      </p:sp>
      <p:pic>
        <p:nvPicPr>
          <p:cNvPr id="124" name="Google Shape;124;p24"/>
          <p:cNvPicPr preferRelativeResize="0"/>
          <p:nvPr/>
        </p:nvPicPr>
        <p:blipFill>
          <a:blip r:embed="rId3">
            <a:alphaModFix/>
          </a:blip>
          <a:stretch>
            <a:fillRect/>
          </a:stretch>
        </p:blipFill>
        <p:spPr>
          <a:xfrm>
            <a:off x="5254875" y="1297625"/>
            <a:ext cx="3486250" cy="288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Profiling/Posteriori Analysis - Space Complexity</a:t>
            </a:r>
            <a:endParaRPr/>
          </a:p>
          <a:p>
            <a:pPr indent="0" lvl="0" marL="0" rtl="0" algn="l">
              <a:spcBef>
                <a:spcPts val="0"/>
              </a:spcBef>
              <a:spcAft>
                <a:spcPts val="0"/>
              </a:spcAft>
              <a:buNone/>
            </a:pPr>
            <a:r>
              <a:t/>
            </a:r>
            <a:endParaRPr/>
          </a:p>
        </p:txBody>
      </p:sp>
      <p:sp>
        <p:nvSpPr>
          <p:cNvPr id="130" name="Google Shape;130;p25"/>
          <p:cNvSpPr txBox="1"/>
          <p:nvPr>
            <p:ph idx="1" type="body"/>
          </p:nvPr>
        </p:nvSpPr>
        <p:spPr>
          <a:xfrm>
            <a:off x="373400" y="2162675"/>
            <a:ext cx="4330500" cy="10608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rPr lang="en" sz="1400">
                <a:highlight>
                  <a:schemeClr val="lt1"/>
                </a:highlight>
              </a:rPr>
              <a:t>The graph of space complexity reprise logarithmic curve.</a:t>
            </a:r>
            <a:endParaRPr/>
          </a:p>
        </p:txBody>
      </p:sp>
      <p:pic>
        <p:nvPicPr>
          <p:cNvPr id="131" name="Google Shape;131;p25"/>
          <p:cNvPicPr preferRelativeResize="0"/>
          <p:nvPr/>
        </p:nvPicPr>
        <p:blipFill>
          <a:blip r:embed="rId3">
            <a:alphaModFix/>
          </a:blip>
          <a:stretch>
            <a:fillRect/>
          </a:stretch>
        </p:blipFill>
        <p:spPr>
          <a:xfrm>
            <a:off x="5254875" y="1297625"/>
            <a:ext cx="3486250" cy="288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a:t>
            </a:r>
            <a:r>
              <a:rPr lang="en"/>
              <a:t>References</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conclude that the above algorithm has the least time and space complexity to find the missing element in an array that represents elements of an arithmetic progression in order.</a:t>
            </a:r>
            <a:endParaRPr/>
          </a:p>
          <a:p>
            <a:pPr indent="0" lvl="0" marL="0" rtl="0" algn="l">
              <a:spcBef>
                <a:spcPts val="1200"/>
              </a:spcBef>
              <a:spcAft>
                <a:spcPts val="0"/>
              </a:spcAft>
              <a:buNone/>
            </a:pPr>
            <a:r>
              <a:rPr b="1" lang="en"/>
              <a:t>References:</a:t>
            </a:r>
            <a:endParaRPr b="1"/>
          </a:p>
          <a:p>
            <a:pPr indent="-342900" lvl="0" marL="457200" rtl="0" algn="just">
              <a:spcBef>
                <a:spcPts val="1200"/>
              </a:spcBef>
              <a:spcAft>
                <a:spcPts val="0"/>
              </a:spcAft>
              <a:buClr>
                <a:schemeClr val="dk2"/>
              </a:buClr>
              <a:buSzPts val="1800"/>
              <a:buFont typeface="Arial"/>
              <a:buChar char="●"/>
            </a:pPr>
            <a:r>
              <a:rPr lang="en"/>
              <a:t>Introduction to Algorithms by Cormen, Charles, Rivest and Stein. </a:t>
            </a:r>
            <a:endParaRPr/>
          </a:p>
          <a:p>
            <a:pPr indent="-342900" lvl="0" marL="457200" rtl="0" algn="just">
              <a:spcBef>
                <a:spcPts val="0"/>
              </a:spcBef>
              <a:spcAft>
                <a:spcPts val="0"/>
              </a:spcAft>
              <a:buClr>
                <a:schemeClr val="dk2"/>
              </a:buClr>
              <a:buSzPts val="1800"/>
              <a:buFont typeface="Arial"/>
              <a:buChar char="●"/>
            </a:pPr>
            <a:r>
              <a:rPr lang="en"/>
              <a:t>Introduction to STL using C++ by Robert H.</a:t>
            </a:r>
            <a:endParaRPr>
              <a:highlight>
                <a:schemeClr val="lt1"/>
              </a:highlight>
            </a:endParaRPr>
          </a:p>
          <a:p>
            <a:pPr indent="0" lvl="0" marL="0" rtl="0" algn="l">
              <a:spcBef>
                <a:spcPts val="0"/>
              </a:spcBef>
              <a:spcAft>
                <a:spcPts val="12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Question</a:t>
            </a:r>
            <a:endParaRPr sz="2500"/>
          </a:p>
        </p:txBody>
      </p:sp>
      <p:sp>
        <p:nvSpPr>
          <p:cNvPr id="61" name="Google Shape;61;p14"/>
          <p:cNvSpPr txBox="1"/>
          <p:nvPr>
            <p:ph idx="1" type="body"/>
          </p:nvPr>
        </p:nvSpPr>
        <p:spPr>
          <a:xfrm>
            <a:off x="311700" y="1326350"/>
            <a:ext cx="8520600" cy="324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t>
            </a:r>
            <a:r>
              <a:rPr lang="en"/>
              <a:t>ind the missing element in an array that represents elements of an arithmetic progression in order using divide and conquer approach.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Abstract</a:t>
            </a:r>
            <a:endParaRPr sz="2500"/>
          </a:p>
        </p:txBody>
      </p:sp>
      <p:sp>
        <p:nvSpPr>
          <p:cNvPr id="67" name="Google Shape;67;p15"/>
          <p:cNvSpPr txBox="1"/>
          <p:nvPr>
            <p:ph idx="1" type="body"/>
          </p:nvPr>
        </p:nvSpPr>
        <p:spPr>
          <a:xfrm>
            <a:off x="311700" y="1017725"/>
            <a:ext cx="8520600" cy="355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report, the design and analysis of an algorithm that finds the missing element in an array that represents elements of an arithmetic progression in order using divide and conquer 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Keywords</a:t>
            </a:r>
            <a:endParaRPr sz="2500"/>
          </a:p>
        </p:txBody>
      </p:sp>
      <p:sp>
        <p:nvSpPr>
          <p:cNvPr id="73" name="Google Shape;73;p16"/>
          <p:cNvSpPr txBox="1"/>
          <p:nvPr>
            <p:ph idx="1" type="body"/>
          </p:nvPr>
        </p:nvSpPr>
        <p:spPr>
          <a:xfrm>
            <a:off x="311700" y="1110450"/>
            <a:ext cx="8520600" cy="345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Divide and Conquer Approach</a:t>
            </a:r>
            <a:endParaRPr/>
          </a:p>
          <a:p>
            <a:pPr indent="-342900" lvl="0" marL="457200" rtl="0" algn="l">
              <a:spcBef>
                <a:spcPts val="0"/>
              </a:spcBef>
              <a:spcAft>
                <a:spcPts val="0"/>
              </a:spcAft>
              <a:buSzPts val="1800"/>
              <a:buChar char="●"/>
            </a:pPr>
            <a:r>
              <a:rPr lang="en"/>
              <a:t>Arithmetic Progression</a:t>
            </a:r>
            <a:endParaRPr/>
          </a:p>
          <a:p>
            <a:pPr indent="-342900" lvl="0" marL="457200" rtl="0" algn="l">
              <a:spcBef>
                <a:spcPts val="0"/>
              </a:spcBef>
              <a:spcAft>
                <a:spcPts val="0"/>
              </a:spcAft>
              <a:buSzPts val="1800"/>
              <a:buChar char="●"/>
            </a:pPr>
            <a:r>
              <a:rPr lang="en"/>
              <a:t>Array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Introduction</a:t>
            </a:r>
            <a:endParaRPr sz="2500"/>
          </a:p>
        </p:txBody>
      </p:sp>
      <p:sp>
        <p:nvSpPr>
          <p:cNvPr id="79" name="Google Shape;79;p17"/>
          <p:cNvSpPr txBox="1"/>
          <p:nvPr>
            <p:ph idx="1" type="body"/>
          </p:nvPr>
        </p:nvSpPr>
        <p:spPr>
          <a:xfrm>
            <a:off x="311700" y="1233825"/>
            <a:ext cx="8520600" cy="33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the elements of an array represent an arithmetic progression, the array is already sorted either in increasing or decreasing order.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Algorithm Design</a:t>
            </a:r>
            <a:endParaRPr sz="2500"/>
          </a:p>
        </p:txBody>
      </p:sp>
      <p:sp>
        <p:nvSpPr>
          <p:cNvPr id="85" name="Google Shape;85;p18"/>
          <p:cNvSpPr txBox="1"/>
          <p:nvPr>
            <p:ph idx="1" type="body"/>
          </p:nvPr>
        </p:nvSpPr>
        <p:spPr>
          <a:xfrm>
            <a:off x="311700" y="1372625"/>
            <a:ext cx="8520600" cy="319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 divide and conquer approach where we divide the given problem into smaller sub-problems and appropriately combine their solutions to get the solution to the main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Algorithm Design</a:t>
            </a:r>
            <a:endParaRPr sz="2500"/>
          </a:p>
        </p:txBody>
      </p:sp>
      <p:sp>
        <p:nvSpPr>
          <p:cNvPr id="91" name="Google Shape;91;p19"/>
          <p:cNvSpPr txBox="1"/>
          <p:nvPr>
            <p:ph idx="1" type="body"/>
          </p:nvPr>
        </p:nvSpPr>
        <p:spPr>
          <a:xfrm>
            <a:off x="311700" y="1295525"/>
            <a:ext cx="8520600" cy="32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Approach:</a:t>
            </a:r>
            <a:endParaRPr b="1">
              <a:solidFill>
                <a:srgbClr val="000000"/>
              </a:solidFill>
            </a:endParaRPr>
          </a:p>
          <a:p>
            <a:pPr indent="0" lvl="0" marL="0" rtl="0" algn="l">
              <a:spcBef>
                <a:spcPts val="1200"/>
              </a:spcBef>
              <a:spcAft>
                <a:spcPts val="1200"/>
              </a:spcAft>
              <a:buNone/>
            </a:pPr>
            <a:r>
              <a:rPr lang="en"/>
              <a:t>The idea is to keep on checking the difference between the middle element and its adjacent elements unless the difference is not equal to the desired common difference.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 Code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SzPts val="440"/>
              <a:buNone/>
            </a:pPr>
            <a:r>
              <a:rPr i="1" lang="en" sz="860"/>
              <a:t>Declare global variable</a:t>
            </a:r>
            <a:r>
              <a:rPr lang="en" sz="860"/>
              <a:t> ans=INT MIN</a:t>
            </a:r>
            <a:endParaRPr sz="860"/>
          </a:p>
          <a:p>
            <a:pPr indent="0" lvl="0" marL="0" rtl="0" algn="l">
              <a:lnSpc>
                <a:spcPct val="60000"/>
              </a:lnSpc>
              <a:spcBef>
                <a:spcPts val="1200"/>
              </a:spcBef>
              <a:spcAft>
                <a:spcPts val="0"/>
              </a:spcAft>
              <a:buSzPts val="440"/>
              <a:buNone/>
            </a:pPr>
            <a:r>
              <a:rPr lang="en" sz="860"/>
              <a:t>Function missingTerm(Argument a[], Argument l, Argument h, Argument d){</a:t>
            </a:r>
            <a:endParaRPr sz="860"/>
          </a:p>
          <a:p>
            <a:pPr indent="0" lvl="0" marL="0" rtl="0" algn="l">
              <a:lnSpc>
                <a:spcPct val="60000"/>
              </a:lnSpc>
              <a:spcBef>
                <a:spcPts val="1200"/>
              </a:spcBef>
              <a:spcAft>
                <a:spcPts val="0"/>
              </a:spcAft>
              <a:buSzPts val="440"/>
              <a:buNone/>
            </a:pPr>
            <a:r>
              <a:rPr lang="en" sz="860"/>
              <a:t>	If l is greater than or equal to h</a:t>
            </a:r>
            <a:endParaRPr sz="860"/>
          </a:p>
          <a:p>
            <a:pPr indent="0" lvl="0" marL="0" rtl="0" algn="l">
              <a:lnSpc>
                <a:spcPct val="60000"/>
              </a:lnSpc>
              <a:spcBef>
                <a:spcPts val="1200"/>
              </a:spcBef>
              <a:spcAft>
                <a:spcPts val="0"/>
              </a:spcAft>
              <a:buSzPts val="440"/>
              <a:buNone/>
            </a:pPr>
            <a:r>
              <a:rPr lang="en" sz="860"/>
              <a:t>		</a:t>
            </a:r>
            <a:r>
              <a:rPr lang="en" sz="860"/>
              <a:t>r</a:t>
            </a:r>
            <a:r>
              <a:rPr lang="en" sz="860"/>
              <a:t>eturn;</a:t>
            </a:r>
            <a:endParaRPr sz="860"/>
          </a:p>
          <a:p>
            <a:pPr indent="0" lvl="0" marL="0" rtl="0" algn="l">
              <a:lnSpc>
                <a:spcPct val="60000"/>
              </a:lnSpc>
              <a:spcBef>
                <a:spcPts val="1200"/>
              </a:spcBef>
              <a:spcAft>
                <a:spcPts val="0"/>
              </a:spcAft>
              <a:buSzPts val="440"/>
              <a:buNone/>
            </a:pPr>
            <a:r>
              <a:rPr lang="en" sz="860"/>
              <a:t>	initialize m = (l + h) / 2 </a:t>
            </a:r>
            <a:endParaRPr sz="860"/>
          </a:p>
          <a:p>
            <a:pPr indent="457200" lvl="0" marL="0" rtl="0" algn="l">
              <a:lnSpc>
                <a:spcPct val="60000"/>
              </a:lnSpc>
              <a:spcBef>
                <a:spcPts val="1200"/>
              </a:spcBef>
              <a:spcAft>
                <a:spcPts val="0"/>
              </a:spcAft>
              <a:buSzPts val="440"/>
              <a:buNone/>
            </a:pPr>
            <a:r>
              <a:rPr lang="en" sz="860"/>
              <a:t>initialize current=a[0]+m*d </a:t>
            </a:r>
            <a:endParaRPr sz="860"/>
          </a:p>
          <a:p>
            <a:pPr indent="457200" lvl="0" marL="0" rtl="0" algn="l">
              <a:lnSpc>
                <a:spcPct val="60000"/>
              </a:lnSpc>
              <a:spcBef>
                <a:spcPts val="1200"/>
              </a:spcBef>
              <a:spcAft>
                <a:spcPts val="0"/>
              </a:spcAft>
              <a:buSzPts val="440"/>
              <a:buNone/>
            </a:pPr>
            <a:r>
              <a:rPr lang="en" sz="860"/>
              <a:t>If a[m]-a[m − 1] is not equal to d and m is greater than 0</a:t>
            </a:r>
            <a:endParaRPr sz="860"/>
          </a:p>
          <a:p>
            <a:pPr indent="457200" lvl="0" marL="0" rtl="0" algn="l">
              <a:lnSpc>
                <a:spcPct val="60000"/>
              </a:lnSpc>
              <a:spcBef>
                <a:spcPts val="1200"/>
              </a:spcBef>
              <a:spcAft>
                <a:spcPts val="0"/>
              </a:spcAft>
              <a:buSzPts val="440"/>
              <a:buNone/>
            </a:pPr>
            <a:r>
              <a:rPr lang="en" sz="860"/>
              <a:t>	ans=a[m − 1]+d</a:t>
            </a:r>
            <a:endParaRPr sz="860"/>
          </a:p>
          <a:p>
            <a:pPr indent="457200" lvl="0" marL="0" rtl="0" algn="l">
              <a:lnSpc>
                <a:spcPct val="60000"/>
              </a:lnSpc>
              <a:spcBef>
                <a:spcPts val="1200"/>
              </a:spcBef>
              <a:spcAft>
                <a:spcPts val="0"/>
              </a:spcAft>
              <a:buSzPts val="440"/>
              <a:buNone/>
            </a:pPr>
            <a:r>
              <a:rPr lang="en" sz="860"/>
              <a:t>Else if a[m+1]-a[m] is not equal to d and m+1 is less than h</a:t>
            </a:r>
            <a:endParaRPr sz="860"/>
          </a:p>
          <a:p>
            <a:pPr indent="457200" lvl="0" marL="0" rtl="0" algn="l">
              <a:lnSpc>
                <a:spcPct val="60000"/>
              </a:lnSpc>
              <a:spcBef>
                <a:spcPts val="1200"/>
              </a:spcBef>
              <a:spcAft>
                <a:spcPts val="0"/>
              </a:spcAft>
              <a:buSzPts val="440"/>
              <a:buNone/>
            </a:pPr>
            <a:r>
              <a:rPr lang="en" sz="860"/>
              <a:t>	ans=a[m]+d</a:t>
            </a:r>
            <a:endParaRPr sz="860"/>
          </a:p>
          <a:p>
            <a:pPr indent="0" lvl="0" marL="0" rtl="0" algn="l">
              <a:lnSpc>
                <a:spcPct val="60000"/>
              </a:lnSpc>
              <a:spcBef>
                <a:spcPts val="1200"/>
              </a:spcBef>
              <a:spcAft>
                <a:spcPts val="0"/>
              </a:spcAft>
              <a:buClr>
                <a:schemeClr val="dk1"/>
              </a:buClr>
              <a:buSzPts val="440"/>
              <a:buFont typeface="Arial"/>
              <a:buNone/>
            </a:pPr>
            <a:r>
              <a:rPr lang="en" sz="860"/>
              <a:t>	Else if a[m] is equal to current</a:t>
            </a:r>
            <a:endParaRPr sz="860"/>
          </a:p>
          <a:p>
            <a:pPr indent="457200" lvl="0" marL="457200" rtl="0" algn="l">
              <a:lnSpc>
                <a:spcPct val="60000"/>
              </a:lnSpc>
              <a:spcBef>
                <a:spcPts val="1200"/>
              </a:spcBef>
              <a:spcAft>
                <a:spcPts val="0"/>
              </a:spcAft>
              <a:buClr>
                <a:schemeClr val="dk1"/>
              </a:buClr>
              <a:buSzPts val="440"/>
              <a:buFont typeface="Arial"/>
              <a:buNone/>
            </a:pPr>
            <a:r>
              <a:rPr lang="en" sz="860"/>
              <a:t>missingTerm(a, m+1, h, d) </a:t>
            </a:r>
            <a:endParaRPr sz="860"/>
          </a:p>
          <a:p>
            <a:pPr indent="457200" lvl="0" marL="0" rtl="0" algn="l">
              <a:lnSpc>
                <a:spcPct val="60000"/>
              </a:lnSpc>
              <a:spcBef>
                <a:spcPts val="1200"/>
              </a:spcBef>
              <a:spcAft>
                <a:spcPts val="0"/>
              </a:spcAft>
              <a:buSzPts val="440"/>
              <a:buNone/>
            </a:pPr>
            <a:r>
              <a:rPr lang="en" sz="860"/>
              <a:t>Else </a:t>
            </a:r>
            <a:endParaRPr sz="860"/>
          </a:p>
          <a:p>
            <a:pPr indent="457200" lvl="0" marL="0" rtl="0" algn="l">
              <a:lnSpc>
                <a:spcPct val="60000"/>
              </a:lnSpc>
              <a:spcBef>
                <a:spcPts val="1200"/>
              </a:spcBef>
              <a:spcAft>
                <a:spcPts val="0"/>
              </a:spcAft>
              <a:buClr>
                <a:schemeClr val="dk1"/>
              </a:buClr>
              <a:buSzPts val="440"/>
              <a:buFont typeface="Arial"/>
              <a:buNone/>
            </a:pPr>
            <a:r>
              <a:rPr lang="en" sz="860"/>
              <a:t>missingTerm(a. l, m-1, d) </a:t>
            </a:r>
            <a:endParaRPr sz="860"/>
          </a:p>
          <a:p>
            <a:pPr indent="0" lvl="0" marL="457200" rtl="0" algn="l">
              <a:lnSpc>
                <a:spcPct val="60000"/>
              </a:lnSpc>
              <a:spcBef>
                <a:spcPts val="1200"/>
              </a:spcBef>
              <a:spcAft>
                <a:spcPts val="0"/>
              </a:spcAft>
              <a:buClr>
                <a:schemeClr val="dk1"/>
              </a:buClr>
              <a:buSzPts val="440"/>
              <a:buFont typeface="Arial"/>
              <a:buNone/>
            </a:pPr>
            <a:r>
              <a:rPr lang="en" sz="860"/>
              <a:t>return ; </a:t>
            </a:r>
            <a:endParaRPr sz="860"/>
          </a:p>
          <a:p>
            <a:pPr indent="0" lvl="0" marL="457200" rtl="0" algn="l">
              <a:lnSpc>
                <a:spcPct val="60000"/>
              </a:lnSpc>
              <a:spcBef>
                <a:spcPts val="1200"/>
              </a:spcBef>
              <a:spcAft>
                <a:spcPts val="1200"/>
              </a:spcAft>
              <a:buSzPts val="440"/>
              <a:buNone/>
            </a:pPr>
            <a:r>
              <a:rPr lang="en" sz="860"/>
              <a:t>end </a:t>
            </a:r>
            <a:endParaRPr sz="8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 Code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60000"/>
              </a:lnSpc>
              <a:spcBef>
                <a:spcPts val="0"/>
              </a:spcBef>
              <a:spcAft>
                <a:spcPts val="0"/>
              </a:spcAft>
              <a:buSzPts val="688"/>
              <a:buNone/>
            </a:pPr>
            <a:r>
              <a:rPr lang="en" sz="1075"/>
              <a:t>Main function()</a:t>
            </a:r>
            <a:endParaRPr sz="1075"/>
          </a:p>
          <a:p>
            <a:pPr indent="457200" lvl="0" marL="0" rtl="0" algn="l">
              <a:lnSpc>
                <a:spcPct val="60000"/>
              </a:lnSpc>
              <a:spcBef>
                <a:spcPts val="1200"/>
              </a:spcBef>
              <a:spcAft>
                <a:spcPts val="0"/>
              </a:spcAft>
              <a:buSzPts val="688"/>
              <a:buNone/>
            </a:pPr>
            <a:r>
              <a:rPr lang="en" sz="1075"/>
              <a:t>Initialize integer array arr[] </a:t>
            </a:r>
            <a:endParaRPr sz="1075"/>
          </a:p>
          <a:p>
            <a:pPr indent="457200" lvl="0" marL="0" rtl="0" algn="l">
              <a:lnSpc>
                <a:spcPct val="60000"/>
              </a:lnSpc>
              <a:spcBef>
                <a:spcPts val="1200"/>
              </a:spcBef>
              <a:spcAft>
                <a:spcPts val="0"/>
              </a:spcAft>
              <a:buSzPts val="688"/>
              <a:buNone/>
            </a:pPr>
            <a:r>
              <a:rPr lang="en" sz="1075"/>
              <a:t>Initialize n as size of array </a:t>
            </a:r>
            <a:endParaRPr sz="1075"/>
          </a:p>
          <a:p>
            <a:pPr indent="457200" lvl="0" marL="0" rtl="0" algn="l">
              <a:lnSpc>
                <a:spcPct val="60000"/>
              </a:lnSpc>
              <a:spcBef>
                <a:spcPts val="1200"/>
              </a:spcBef>
              <a:spcAft>
                <a:spcPts val="0"/>
              </a:spcAft>
              <a:buSzPts val="688"/>
              <a:buNone/>
            </a:pPr>
            <a:r>
              <a:rPr lang="en" sz="1075"/>
              <a:t>Input the elements of the array </a:t>
            </a:r>
            <a:endParaRPr sz="1075"/>
          </a:p>
          <a:p>
            <a:pPr indent="457200" lvl="0" marL="0" rtl="0" algn="l">
              <a:lnSpc>
                <a:spcPct val="60000"/>
              </a:lnSpc>
              <a:spcBef>
                <a:spcPts val="1200"/>
              </a:spcBef>
              <a:spcAft>
                <a:spcPts val="0"/>
              </a:spcAft>
              <a:buSzPts val="688"/>
              <a:buNone/>
            </a:pPr>
            <a:r>
              <a:rPr lang="en" sz="1075"/>
              <a:t>If n is less than 3, print ”invalid input” </a:t>
            </a:r>
            <a:endParaRPr sz="1075"/>
          </a:p>
          <a:p>
            <a:pPr indent="457200" lvl="0" marL="0" rtl="0" algn="l">
              <a:lnSpc>
                <a:spcPct val="60000"/>
              </a:lnSpc>
              <a:spcBef>
                <a:spcPts val="1200"/>
              </a:spcBef>
              <a:spcAft>
                <a:spcPts val="0"/>
              </a:spcAft>
              <a:buSzPts val="688"/>
              <a:buNone/>
            </a:pPr>
            <a:r>
              <a:rPr lang="en" sz="1075"/>
              <a:t>Else { </a:t>
            </a:r>
            <a:endParaRPr sz="1075"/>
          </a:p>
          <a:p>
            <a:pPr indent="457200" lvl="0" marL="0" rtl="0" algn="l">
              <a:lnSpc>
                <a:spcPct val="60000"/>
              </a:lnSpc>
              <a:spcBef>
                <a:spcPts val="1200"/>
              </a:spcBef>
              <a:spcAft>
                <a:spcPts val="0"/>
              </a:spcAft>
              <a:buSzPts val="688"/>
              <a:buNone/>
            </a:pPr>
            <a:r>
              <a:rPr lang="en" sz="1075"/>
              <a:t>Initialize d </a:t>
            </a:r>
            <a:endParaRPr sz="1075"/>
          </a:p>
          <a:p>
            <a:pPr indent="457200" lvl="0" marL="0" rtl="0" algn="l">
              <a:lnSpc>
                <a:spcPct val="60000"/>
              </a:lnSpc>
              <a:spcBef>
                <a:spcPts val="1200"/>
              </a:spcBef>
              <a:spcAft>
                <a:spcPts val="0"/>
              </a:spcAft>
              <a:buSzPts val="688"/>
              <a:buNone/>
            </a:pPr>
            <a:r>
              <a:rPr lang="en" sz="1075"/>
              <a:t>If a[2]-a[1] is equal to a[1]-a[0] </a:t>
            </a:r>
            <a:endParaRPr sz="1075"/>
          </a:p>
          <a:p>
            <a:pPr indent="457200" lvl="0" marL="457200" rtl="0" algn="l">
              <a:lnSpc>
                <a:spcPct val="60000"/>
              </a:lnSpc>
              <a:spcBef>
                <a:spcPts val="1200"/>
              </a:spcBef>
              <a:spcAft>
                <a:spcPts val="0"/>
              </a:spcAft>
              <a:buSzPts val="688"/>
              <a:buNone/>
            </a:pPr>
            <a:r>
              <a:rPr lang="en" sz="1075"/>
              <a:t>d=a[1]-a[0] </a:t>
            </a:r>
            <a:endParaRPr sz="1075"/>
          </a:p>
          <a:p>
            <a:pPr indent="457200" lvl="0" marL="0" rtl="0" algn="l">
              <a:lnSpc>
                <a:spcPct val="60000"/>
              </a:lnSpc>
              <a:spcBef>
                <a:spcPts val="1200"/>
              </a:spcBef>
              <a:spcAft>
                <a:spcPts val="0"/>
              </a:spcAft>
              <a:buSzPts val="688"/>
              <a:buNone/>
            </a:pPr>
            <a:r>
              <a:rPr lang="en" sz="1075"/>
              <a:t>Else if a[3]-a[2] is equal to a[2]- a[1] </a:t>
            </a:r>
            <a:endParaRPr sz="1075"/>
          </a:p>
          <a:p>
            <a:pPr indent="457200" lvl="0" marL="457200" rtl="0" algn="l">
              <a:lnSpc>
                <a:spcPct val="60000"/>
              </a:lnSpc>
              <a:spcBef>
                <a:spcPts val="1200"/>
              </a:spcBef>
              <a:spcAft>
                <a:spcPts val="0"/>
              </a:spcAft>
              <a:buSzPts val="688"/>
              <a:buNone/>
            </a:pPr>
            <a:r>
              <a:rPr lang="en" sz="1075"/>
              <a:t>d=a[2]-a[1] </a:t>
            </a:r>
            <a:endParaRPr sz="1075"/>
          </a:p>
          <a:p>
            <a:pPr indent="457200" lvl="0" marL="0" rtl="0" algn="l">
              <a:lnSpc>
                <a:spcPct val="60000"/>
              </a:lnSpc>
              <a:spcBef>
                <a:spcPts val="1200"/>
              </a:spcBef>
              <a:spcAft>
                <a:spcPts val="0"/>
              </a:spcAft>
              <a:buSzPts val="688"/>
              <a:buNone/>
            </a:pPr>
            <a:r>
              <a:rPr lang="en" sz="1075"/>
              <a:t>Else d=a[1]-a[0] </a:t>
            </a:r>
            <a:endParaRPr sz="1075"/>
          </a:p>
          <a:p>
            <a:pPr indent="457200" lvl="0" marL="457200" rtl="0" algn="l">
              <a:lnSpc>
                <a:spcPct val="60000"/>
              </a:lnSpc>
              <a:spcBef>
                <a:spcPts val="1200"/>
              </a:spcBef>
              <a:spcAft>
                <a:spcPts val="0"/>
              </a:spcAft>
              <a:buSzPts val="688"/>
              <a:buNone/>
            </a:pPr>
            <a:r>
              <a:rPr lang="en" sz="1075"/>
              <a:t>missingTerm(a, 0, n, d) </a:t>
            </a:r>
            <a:endParaRPr sz="1075"/>
          </a:p>
          <a:p>
            <a:pPr indent="457200" lvl="0" marL="0" rtl="0" algn="l">
              <a:lnSpc>
                <a:spcPct val="60000"/>
              </a:lnSpc>
              <a:spcBef>
                <a:spcPts val="1200"/>
              </a:spcBef>
              <a:spcAft>
                <a:spcPts val="1200"/>
              </a:spcAft>
              <a:buSzPts val="688"/>
              <a:buNone/>
            </a:pPr>
            <a:r>
              <a:rPr lang="en" sz="1075"/>
              <a:t>If ans is greater than INT MIN print ans If ans is greater than INT MIN print No term is missing 2 </a:t>
            </a:r>
            <a:endParaRPr sz="107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