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7" r:id="rId2"/>
    <p:sldId id="272" r:id="rId3"/>
    <p:sldId id="280" r:id="rId4"/>
    <p:sldId id="274" r:id="rId5"/>
    <p:sldId id="258" r:id="rId6"/>
    <p:sldId id="275" r:id="rId7"/>
    <p:sldId id="276" r:id="rId8"/>
    <p:sldId id="282" r:id="rId9"/>
    <p:sldId id="281"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53F"/>
    <a:srgbClr val="43CDD9"/>
    <a:srgbClr val="667181"/>
    <a:srgbClr val="BABABA"/>
    <a:srgbClr val="DBDBDB"/>
    <a:srgbClr val="85E0E7"/>
    <a:srgbClr val="515A6B"/>
    <a:srgbClr val="AFBBBD"/>
    <a:srgbClr val="8FA0A3"/>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52" autoAdjust="0"/>
  </p:normalViewPr>
  <p:slideViewPr>
    <p:cSldViewPr snapToGrid="0" showGuides="1">
      <p:cViewPr varScale="1">
        <p:scale>
          <a:sx n="86" d="100"/>
          <a:sy n="86" d="100"/>
        </p:scale>
        <p:origin x="562" y="58"/>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15/05/2023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5/15/2023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5/15/2023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5/15/2023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5/15/2023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5/15/2023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452648" y="2429844"/>
            <a:ext cx="5286704" cy="1340809"/>
          </a:xfrm>
          <a:prstGeom prst="rect">
            <a:avLst/>
          </a:prstGeom>
          <a:noFill/>
        </p:spPr>
        <p:txBody>
          <a:bodyPr wrap="square" lIns="0" tIns="0" rIns="0" bIns="0" rtlCol="0">
            <a:spAutoFit/>
          </a:bodyPr>
          <a:lstStyle/>
          <a:p>
            <a:pPr algn="ctr">
              <a:tabLst>
                <a:tab pos="347663" algn="l"/>
              </a:tabLst>
            </a:pPr>
            <a:r>
              <a:rPr lang="en-IN" sz="4400" b="1" i="0" dirty="0">
                <a:solidFill>
                  <a:schemeClr val="tx1">
                    <a:lumMod val="85000"/>
                    <a:lumOff val="15000"/>
                  </a:schemeClr>
                </a:solidFill>
                <a:effectLst/>
                <a:latin typeface="Söhne"/>
              </a:rPr>
              <a:t>Music Store Data Analysis</a:t>
            </a:r>
            <a:endParaRPr lang="en-US" sz="4400" b="1" dirty="0">
              <a:solidFill>
                <a:schemeClr val="tx1">
                  <a:lumMod val="85000"/>
                  <a:lumOff val="15000"/>
                </a:schemeClr>
              </a:solidFill>
              <a:latin typeface="+mj-lt"/>
            </a:endParaRPr>
          </a:p>
        </p:txBody>
      </p:sp>
      <p:sp>
        <p:nvSpPr>
          <p:cNvPr id="21" name="TextBox 20"/>
          <p:cNvSpPr txBox="1"/>
          <p:nvPr/>
        </p:nvSpPr>
        <p:spPr>
          <a:xfrm>
            <a:off x="4800600" y="1707679"/>
            <a:ext cx="2646483" cy="430887"/>
          </a:xfrm>
          <a:prstGeom prst="rect">
            <a:avLst/>
          </a:prstGeom>
          <a:noFill/>
        </p:spPr>
        <p:txBody>
          <a:bodyPr wrap="square" lIns="0" tIns="0" rIns="0" bIns="0" rtlCol="0">
            <a:spAutoFit/>
          </a:bodyPr>
          <a:lstStyle/>
          <a:p>
            <a:pPr algn="ctr">
              <a:tabLst>
                <a:tab pos="347663" algn="l"/>
              </a:tabLst>
            </a:pPr>
            <a:r>
              <a:rPr lang="en-US" sz="2800" b="1" dirty="0"/>
              <a:t>Presentation on</a:t>
            </a:r>
          </a:p>
        </p:txBody>
      </p:sp>
      <p:sp>
        <p:nvSpPr>
          <p:cNvPr id="2" name="Oval 1">
            <a:extLst>
              <a:ext uri="{C183D7F6-B498-43B3-948B-1728B52AA6E4}">
                <adec:decorative xmlns:adec="http://schemas.microsoft.com/office/drawing/2017/decorative" val="1"/>
              </a:ext>
            </a:extLst>
          </p:cNvPr>
          <p:cNvSpPr/>
          <p:nvPr/>
        </p:nvSpPr>
        <p:spPr>
          <a:xfrm>
            <a:off x="5653966" y="163588"/>
            <a:ext cx="876722" cy="876720"/>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Oval 9">
            <a:extLst>
              <a:ext uri="{C183D7F6-B498-43B3-948B-1728B52AA6E4}">
                <adec:decorative xmlns:adec="http://schemas.microsoft.com/office/drawing/2017/decorative" val="1"/>
              </a:ext>
            </a:extLst>
          </p:cNvPr>
          <p:cNvSpPr/>
          <p:nvPr/>
        </p:nvSpPr>
        <p:spPr>
          <a:xfrm>
            <a:off x="6329263" y="342625"/>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Oval 10">
            <a:extLst>
              <a:ext uri="{C183D7F6-B498-43B3-948B-1728B52AA6E4}">
                <adec:decorative xmlns:adec="http://schemas.microsoft.com/office/drawing/2017/decorative" val="1"/>
              </a:ext>
            </a:extLst>
          </p:cNvPr>
          <p:cNvSpPr/>
          <p:nvPr/>
        </p:nvSpPr>
        <p:spPr>
          <a:xfrm>
            <a:off x="5132361" y="35104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sp>
        <p:nvSpPr>
          <p:cNvPr id="13" name="Rectangle 12">
            <a:extLst>
              <a:ext uri="{FF2B5EF4-FFF2-40B4-BE49-F238E27FC236}">
                <a16:creationId xmlns:a16="http://schemas.microsoft.com/office/drawing/2014/main" id="{0B824FA5-A169-4B8F-370A-D6D05D6BFC3D}"/>
              </a:ext>
            </a:extLst>
          </p:cNvPr>
          <p:cNvSpPr/>
          <p:nvPr/>
        </p:nvSpPr>
        <p:spPr>
          <a:xfrm>
            <a:off x="8304334" y="5244605"/>
            <a:ext cx="2958612"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By</a:t>
            </a:r>
            <a:r>
              <a:rPr lang="en-IN" dirty="0">
                <a:solidFill>
                  <a:schemeClr val="tx1"/>
                </a:solidFill>
              </a:rPr>
              <a:t> – </a:t>
            </a:r>
          </a:p>
          <a:p>
            <a:pPr algn="ctr"/>
            <a:r>
              <a:rPr lang="en-IN" sz="2800" b="1" dirty="0">
                <a:solidFill>
                  <a:schemeClr val="tx1"/>
                </a:solidFill>
              </a:rPr>
              <a:t>Smitesh Dutta</a:t>
            </a:r>
          </a:p>
        </p:txBody>
      </p:sp>
      <p:sp>
        <p:nvSpPr>
          <p:cNvPr id="14" name="Freeform 12">
            <a:extLst>
              <a:ext uri="{FF2B5EF4-FFF2-40B4-BE49-F238E27FC236}">
                <a16:creationId xmlns:a16="http://schemas.microsoft.com/office/drawing/2014/main" id="{EA5FF753-9457-BBAF-8C20-B5FE0BBA50F1}"/>
              </a:ext>
            </a:extLst>
          </p:cNvPr>
          <p:cNvSpPr>
            <a:spLocks noEditPoints="1"/>
          </p:cNvSpPr>
          <p:nvPr/>
        </p:nvSpPr>
        <p:spPr bwMode="auto">
          <a:xfrm>
            <a:off x="5370426" y="617277"/>
            <a:ext cx="200507" cy="105619"/>
          </a:xfrm>
          <a:custGeom>
            <a:avLst/>
            <a:gdLst>
              <a:gd name="T0" fmla="*/ 1169 w 1208"/>
              <a:gd name="T1" fmla="*/ 127 h 634"/>
              <a:gd name="T2" fmla="*/ 1081 w 1208"/>
              <a:gd name="T3" fmla="*/ 39 h 634"/>
              <a:gd name="T4" fmla="*/ 1041 w 1208"/>
              <a:gd name="T5" fmla="*/ 0 h 634"/>
              <a:gd name="T6" fmla="*/ 167 w 1208"/>
              <a:gd name="T7" fmla="*/ 0 h 634"/>
              <a:gd name="T8" fmla="*/ 127 w 1208"/>
              <a:gd name="T9" fmla="*/ 39 h 634"/>
              <a:gd name="T10" fmla="*/ 39 w 1208"/>
              <a:gd name="T11" fmla="*/ 127 h 634"/>
              <a:gd name="T12" fmla="*/ 0 w 1208"/>
              <a:gd name="T13" fmla="*/ 167 h 634"/>
              <a:gd name="T14" fmla="*/ 0 w 1208"/>
              <a:gd name="T15" fmla="*/ 467 h 634"/>
              <a:gd name="T16" fmla="*/ 39 w 1208"/>
              <a:gd name="T17" fmla="*/ 507 h 634"/>
              <a:gd name="T18" fmla="*/ 127 w 1208"/>
              <a:gd name="T19" fmla="*/ 595 h 634"/>
              <a:gd name="T20" fmla="*/ 167 w 1208"/>
              <a:gd name="T21" fmla="*/ 634 h 634"/>
              <a:gd name="T22" fmla="*/ 1041 w 1208"/>
              <a:gd name="T23" fmla="*/ 634 h 634"/>
              <a:gd name="T24" fmla="*/ 1081 w 1208"/>
              <a:gd name="T25" fmla="*/ 595 h 634"/>
              <a:gd name="T26" fmla="*/ 1169 w 1208"/>
              <a:gd name="T27" fmla="*/ 507 h 634"/>
              <a:gd name="T28" fmla="*/ 1208 w 1208"/>
              <a:gd name="T29" fmla="*/ 467 h 634"/>
              <a:gd name="T30" fmla="*/ 1208 w 1208"/>
              <a:gd name="T31" fmla="*/ 167 h 634"/>
              <a:gd name="T32" fmla="*/ 1169 w 1208"/>
              <a:gd name="T33" fmla="*/ 127 h 634"/>
              <a:gd name="T34" fmla="*/ 1129 w 1208"/>
              <a:gd name="T35" fmla="*/ 432 h 634"/>
              <a:gd name="T36" fmla="*/ 1006 w 1208"/>
              <a:gd name="T37" fmla="*/ 555 h 634"/>
              <a:gd name="T38" fmla="*/ 202 w 1208"/>
              <a:gd name="T39" fmla="*/ 555 h 634"/>
              <a:gd name="T40" fmla="*/ 79 w 1208"/>
              <a:gd name="T41" fmla="*/ 432 h 634"/>
              <a:gd name="T42" fmla="*/ 79 w 1208"/>
              <a:gd name="T43" fmla="*/ 202 h 634"/>
              <a:gd name="T44" fmla="*/ 202 w 1208"/>
              <a:gd name="T45" fmla="*/ 79 h 634"/>
              <a:gd name="T46" fmla="*/ 1006 w 1208"/>
              <a:gd name="T47" fmla="*/ 79 h 634"/>
              <a:gd name="T48" fmla="*/ 1129 w 1208"/>
              <a:gd name="T49" fmla="*/ 202 h 634"/>
              <a:gd name="T50" fmla="*/ 1129 w 1208"/>
              <a:gd name="T51" fmla="*/ 432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634">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s an icon of a clock.">
            <a:extLst>
              <a:ext uri="{FF2B5EF4-FFF2-40B4-BE49-F238E27FC236}">
                <a16:creationId xmlns:a16="http://schemas.microsoft.com/office/drawing/2014/main" id="{E5D3337C-285E-5C30-05B2-30B05DA1934C}"/>
              </a:ext>
            </a:extLst>
          </p:cNvPr>
          <p:cNvGrpSpPr/>
          <p:nvPr/>
        </p:nvGrpSpPr>
        <p:grpSpPr>
          <a:xfrm>
            <a:off x="5937506" y="447127"/>
            <a:ext cx="309642" cy="309642"/>
            <a:chOff x="1389063" y="3748088"/>
            <a:chExt cx="336550" cy="336550"/>
          </a:xfrm>
          <a:solidFill>
            <a:schemeClr val="bg1"/>
          </a:solidFill>
        </p:grpSpPr>
        <p:sp>
          <p:nvSpPr>
            <p:cNvPr id="17" name="Freeform 5">
              <a:extLst>
                <a:ext uri="{FF2B5EF4-FFF2-40B4-BE49-F238E27FC236}">
                  <a16:creationId xmlns:a16="http://schemas.microsoft.com/office/drawing/2014/main" id="{46DEE697-66BF-CECA-381C-2E5D5CCBAB15}"/>
                </a:ext>
              </a:extLst>
            </p:cNvPr>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6">
              <a:extLst>
                <a:ext uri="{FF2B5EF4-FFF2-40B4-BE49-F238E27FC236}">
                  <a16:creationId xmlns:a16="http://schemas.microsoft.com/office/drawing/2014/main" id="{7F08F3D7-FE15-EF35-9AAE-F34BC09FF4CB}"/>
                </a:ext>
              </a:extLst>
            </p:cNvPr>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2" name="Freeform 14">
            <a:extLst>
              <a:ext uri="{FF2B5EF4-FFF2-40B4-BE49-F238E27FC236}">
                <a16:creationId xmlns:a16="http://schemas.microsoft.com/office/drawing/2014/main" id="{848074C7-100A-01DD-8781-54EAC96C5B6C}"/>
              </a:ext>
            </a:extLst>
          </p:cNvPr>
          <p:cNvSpPr>
            <a:spLocks noEditPoints="1"/>
          </p:cNvSpPr>
          <p:nvPr/>
        </p:nvSpPr>
        <p:spPr bwMode="auto">
          <a:xfrm>
            <a:off x="5456059" y="649176"/>
            <a:ext cx="40120" cy="55751"/>
          </a:xfrm>
          <a:custGeom>
            <a:avLst/>
            <a:gdLst>
              <a:gd name="T0" fmla="*/ 222 w 262"/>
              <a:gd name="T1" fmla="*/ 0 h 364"/>
              <a:gd name="T2" fmla="*/ 40 w 262"/>
              <a:gd name="T3" fmla="*/ 0 h 364"/>
              <a:gd name="T4" fmla="*/ 0 w 262"/>
              <a:gd name="T5" fmla="*/ 40 h 364"/>
              <a:gd name="T6" fmla="*/ 0 w 262"/>
              <a:gd name="T7" fmla="*/ 324 h 364"/>
              <a:gd name="T8" fmla="*/ 40 w 262"/>
              <a:gd name="T9" fmla="*/ 364 h 364"/>
              <a:gd name="T10" fmla="*/ 222 w 262"/>
              <a:gd name="T11" fmla="*/ 364 h 364"/>
              <a:gd name="T12" fmla="*/ 262 w 262"/>
              <a:gd name="T13" fmla="*/ 324 h 364"/>
              <a:gd name="T14" fmla="*/ 262 w 262"/>
              <a:gd name="T15" fmla="*/ 40 h 364"/>
              <a:gd name="T16" fmla="*/ 222 w 262"/>
              <a:gd name="T17" fmla="*/ 0 h 364"/>
              <a:gd name="T18" fmla="*/ 183 w 262"/>
              <a:gd name="T19" fmla="*/ 285 h 364"/>
              <a:gd name="T20" fmla="*/ 80 w 262"/>
              <a:gd name="T21" fmla="*/ 285 h 364"/>
              <a:gd name="T22" fmla="*/ 80 w 262"/>
              <a:gd name="T23" fmla="*/ 79 h 364"/>
              <a:gd name="T24" fmla="*/ 183 w 262"/>
              <a:gd name="T25" fmla="*/ 79 h 364"/>
              <a:gd name="T26" fmla="*/ 183 w 262"/>
              <a:gd name="T27" fmla="*/ 28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364">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11">
            <a:extLst>
              <a:ext uri="{FF2B5EF4-FFF2-40B4-BE49-F238E27FC236}">
                <a16:creationId xmlns:a16="http://schemas.microsoft.com/office/drawing/2014/main" id="{A8362646-38AB-9A6E-2C67-E6D6D0E5D867}"/>
              </a:ext>
            </a:extLst>
          </p:cNvPr>
          <p:cNvSpPr>
            <a:spLocks noEditPoints="1"/>
          </p:cNvSpPr>
          <p:nvPr/>
        </p:nvSpPr>
        <p:spPr bwMode="auto">
          <a:xfrm flipH="1">
            <a:off x="5350247" y="601948"/>
            <a:ext cx="239883" cy="136278"/>
          </a:xfrm>
          <a:custGeom>
            <a:avLst/>
            <a:gdLst>
              <a:gd name="T0" fmla="*/ 2004 w 2048"/>
              <a:gd name="T1" fmla="*/ 0 h 1162"/>
              <a:gd name="T2" fmla="*/ 44 w 2048"/>
              <a:gd name="T3" fmla="*/ 0 h 1162"/>
              <a:gd name="T4" fmla="*/ 0 w 2048"/>
              <a:gd name="T5" fmla="*/ 44 h 1162"/>
              <a:gd name="T6" fmla="*/ 0 w 2048"/>
              <a:gd name="T7" fmla="*/ 1118 h 1162"/>
              <a:gd name="T8" fmla="*/ 44 w 2048"/>
              <a:gd name="T9" fmla="*/ 1162 h 1162"/>
              <a:gd name="T10" fmla="*/ 2004 w 2048"/>
              <a:gd name="T11" fmla="*/ 1162 h 1162"/>
              <a:gd name="T12" fmla="*/ 2048 w 2048"/>
              <a:gd name="T13" fmla="*/ 1118 h 1162"/>
              <a:gd name="T14" fmla="*/ 2048 w 2048"/>
              <a:gd name="T15" fmla="*/ 44 h 1162"/>
              <a:gd name="T16" fmla="*/ 2004 w 2048"/>
              <a:gd name="T17" fmla="*/ 0 h 1162"/>
              <a:gd name="T18" fmla="*/ 88 w 2048"/>
              <a:gd name="T19" fmla="*/ 88 h 1162"/>
              <a:gd name="T20" fmla="*/ 312 w 2048"/>
              <a:gd name="T21" fmla="*/ 88 h 1162"/>
              <a:gd name="T22" fmla="*/ 88 w 2048"/>
              <a:gd name="T23" fmla="*/ 311 h 1162"/>
              <a:gd name="T24" fmla="*/ 88 w 2048"/>
              <a:gd name="T25" fmla="*/ 88 h 1162"/>
              <a:gd name="T26" fmla="*/ 88 w 2048"/>
              <a:gd name="T27" fmla="*/ 1074 h 1162"/>
              <a:gd name="T28" fmla="*/ 88 w 2048"/>
              <a:gd name="T29" fmla="*/ 851 h 1162"/>
              <a:gd name="T30" fmla="*/ 312 w 2048"/>
              <a:gd name="T31" fmla="*/ 1074 h 1162"/>
              <a:gd name="T32" fmla="*/ 88 w 2048"/>
              <a:gd name="T33" fmla="*/ 1074 h 1162"/>
              <a:gd name="T34" fmla="*/ 1960 w 2048"/>
              <a:gd name="T35" fmla="*/ 1074 h 1162"/>
              <a:gd name="T36" fmla="*/ 1736 w 2048"/>
              <a:gd name="T37" fmla="*/ 1074 h 1162"/>
              <a:gd name="T38" fmla="*/ 1960 w 2048"/>
              <a:gd name="T39" fmla="*/ 851 h 1162"/>
              <a:gd name="T40" fmla="*/ 1960 w 2048"/>
              <a:gd name="T41" fmla="*/ 1074 h 1162"/>
              <a:gd name="T42" fmla="*/ 1960 w 2048"/>
              <a:gd name="T43" fmla="*/ 762 h 1162"/>
              <a:gd name="T44" fmla="*/ 1648 w 2048"/>
              <a:gd name="T45" fmla="*/ 1074 h 1162"/>
              <a:gd name="T46" fmla="*/ 400 w 2048"/>
              <a:gd name="T47" fmla="*/ 1074 h 1162"/>
              <a:gd name="T48" fmla="*/ 88 w 2048"/>
              <a:gd name="T49" fmla="*/ 762 h 1162"/>
              <a:gd name="T50" fmla="*/ 88 w 2048"/>
              <a:gd name="T51" fmla="*/ 400 h 1162"/>
              <a:gd name="T52" fmla="*/ 400 w 2048"/>
              <a:gd name="T53" fmla="*/ 88 h 1162"/>
              <a:gd name="T54" fmla="*/ 1648 w 2048"/>
              <a:gd name="T55" fmla="*/ 88 h 1162"/>
              <a:gd name="T56" fmla="*/ 1960 w 2048"/>
              <a:gd name="T57" fmla="*/ 400 h 1162"/>
              <a:gd name="T58" fmla="*/ 1960 w 2048"/>
              <a:gd name="T59" fmla="*/ 762 h 1162"/>
              <a:gd name="T60" fmla="*/ 1960 w 2048"/>
              <a:gd name="T61" fmla="*/ 311 h 1162"/>
              <a:gd name="T62" fmla="*/ 1736 w 2048"/>
              <a:gd name="T63" fmla="*/ 88 h 1162"/>
              <a:gd name="T64" fmla="*/ 1960 w 2048"/>
              <a:gd name="T65" fmla="*/ 88 h 1162"/>
              <a:gd name="T66" fmla="*/ 1960 w 2048"/>
              <a:gd name="T67" fmla="*/ 311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8" h="1162">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Freeform 5">
            <a:extLst>
              <a:ext uri="{FF2B5EF4-FFF2-40B4-BE49-F238E27FC236}">
                <a16:creationId xmlns:a16="http://schemas.microsoft.com/office/drawing/2014/main" id="{C6BD2BB5-2A5D-348F-477F-23A4327E29B2}"/>
              </a:ext>
            </a:extLst>
          </p:cNvPr>
          <p:cNvSpPr>
            <a:spLocks noEditPoints="1"/>
          </p:cNvSpPr>
          <p:nvPr/>
        </p:nvSpPr>
        <p:spPr bwMode="auto">
          <a:xfrm>
            <a:off x="6502628" y="605047"/>
            <a:ext cx="340788" cy="16202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4BDC9AEA-96CB-8BC7-CA56-A12EB626273D}"/>
              </a:ext>
            </a:extLst>
          </p:cNvPr>
          <p:cNvSpPr txBox="1"/>
          <p:nvPr/>
        </p:nvSpPr>
        <p:spPr>
          <a:xfrm>
            <a:off x="2432482" y="3890656"/>
            <a:ext cx="7581530" cy="430887"/>
          </a:xfrm>
          <a:prstGeom prst="rect">
            <a:avLst/>
          </a:prstGeom>
          <a:noFill/>
        </p:spPr>
        <p:txBody>
          <a:bodyPr wrap="square" lIns="0" tIns="0" rIns="0" bIns="0" rtlCol="0">
            <a:spAutoFit/>
          </a:bodyPr>
          <a:lstStyle/>
          <a:p>
            <a:pPr algn="ctr">
              <a:tabLst>
                <a:tab pos="347663" algn="l"/>
              </a:tabLst>
            </a:pPr>
            <a:r>
              <a:rPr lang="en-US" sz="2800" i="0" u="sng" dirty="0">
                <a:effectLst/>
                <a:latin typeface="Segoe UI Historic" panose="020B0502040204020203" pitchFamily="34" charset="0"/>
                <a:ea typeface="Segoe UI Historic" panose="020B0502040204020203" pitchFamily="34" charset="0"/>
                <a:cs typeface="Segoe UI Historic" panose="020B0502040204020203" pitchFamily="34" charset="0"/>
              </a:rPr>
              <a:t>An Analysis of Sales Data from a Music Store</a:t>
            </a:r>
            <a:endParaRPr lang="en-US" sz="2800" u="sng"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Tree>
    <p:extLst>
      <p:ext uri="{BB962C8B-B14F-4D97-AF65-F5344CB8AC3E}">
        <p14:creationId xmlns:p14="http://schemas.microsoft.com/office/powerpoint/2010/main" val="73508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C183D7F6-B498-43B3-948B-1728B52AA6E4}">
                <adec:decorative xmlns:adec="http://schemas.microsoft.com/office/drawing/2017/decorative" val="1"/>
              </a:ext>
            </a:extLst>
          </p:cNvPr>
          <p:cNvGrpSpPr/>
          <p:nvPr/>
        </p:nvGrpSpPr>
        <p:grpSpPr>
          <a:xfrm>
            <a:off x="2491827" y="1626920"/>
            <a:ext cx="7195972" cy="3604160"/>
            <a:chOff x="1849346" y="1305681"/>
            <a:chExt cx="8478731" cy="4246640"/>
          </a:xfrm>
        </p:grpSpPr>
        <p:sp>
          <p:nvSpPr>
            <p:cNvPr id="17" name="Oval 16"/>
            <p:cNvSpPr/>
            <p:nvPr/>
          </p:nvSpPr>
          <p:spPr>
            <a:xfrm>
              <a:off x="6081422" y="1305681"/>
              <a:ext cx="4246655"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849346" y="1305681"/>
              <a:ext cx="4246655"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Oval 15">
            <a:extLs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C183D7F6-B498-43B3-948B-1728B52AA6E4}">
                <adec:decorative xmlns:adec="http://schemas.microsoft.com/office/drawing/2017/decorative" val="1"/>
              </a:ext>
            </a:extLst>
          </p:cNvPr>
          <p:cNvSpPr/>
          <p:nvPr/>
        </p:nvSpPr>
        <p:spPr>
          <a:xfrm>
            <a:off x="3879010" y="1212017"/>
            <a:ext cx="4433981" cy="4433966"/>
          </a:xfrm>
          <a:prstGeom prst="ellipse">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4381588" y="3059668"/>
            <a:ext cx="3428824" cy="738664"/>
          </a:xfrm>
          <a:prstGeom prst="rect">
            <a:avLst/>
          </a:prstGeom>
          <a:noFill/>
        </p:spPr>
        <p:txBody>
          <a:bodyPr wrap="none" lIns="0" tIns="0" rIns="0" bIns="0" rtlCol="0">
            <a:spAutoFit/>
          </a:bodyPr>
          <a:lstStyle/>
          <a:p>
            <a:pPr algn="ctr">
              <a:tabLst>
                <a:tab pos="347663" algn="l"/>
              </a:tabLst>
            </a:pPr>
            <a:r>
              <a:rPr lang="en-US" sz="4800" b="1" dirty="0">
                <a:solidFill>
                  <a:schemeClr val="bg1"/>
                </a:solidFill>
                <a:latin typeface="+mj-lt"/>
              </a:rPr>
              <a:t>THANK YOU</a:t>
            </a:r>
          </a:p>
        </p:txBody>
      </p:sp>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spTree>
    <p:extLst>
      <p:ext uri="{BB962C8B-B14F-4D97-AF65-F5344CB8AC3E}">
        <p14:creationId xmlns:p14="http://schemas.microsoft.com/office/powerpoint/2010/main" val="334562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2264-3833-3DA3-645B-CE77B5E01D27}"/>
              </a:ext>
            </a:extLst>
          </p:cNvPr>
          <p:cNvSpPr>
            <a:spLocks noGrp="1"/>
          </p:cNvSpPr>
          <p:nvPr>
            <p:ph type="title"/>
          </p:nvPr>
        </p:nvSpPr>
        <p:spPr/>
        <p:txBody>
          <a:bodyPr/>
          <a:lstStyle/>
          <a:p>
            <a:r>
              <a:rPr lang="en-IN" b="1" dirty="0"/>
              <a:t>About the Project</a:t>
            </a:r>
          </a:p>
        </p:txBody>
      </p:sp>
      <p:sp>
        <p:nvSpPr>
          <p:cNvPr id="3" name="Rectangle 2">
            <a:extLst>
              <a:ext uri="{FF2B5EF4-FFF2-40B4-BE49-F238E27FC236}">
                <a16:creationId xmlns:a16="http://schemas.microsoft.com/office/drawing/2014/main" id="{2294DA8E-7A7F-49B1-F3DE-10D644C41481}"/>
              </a:ext>
              <a:ext uri="{C183D7F6-B498-43B3-948B-1728B52AA6E4}">
                <adec:decorative xmlns:adec="http://schemas.microsoft.com/office/drawing/2017/decorative" val="1"/>
              </a:ext>
            </a:extLst>
          </p:cNvPr>
          <p:cNvSpPr/>
          <p:nvPr/>
        </p:nvSpPr>
        <p:spPr>
          <a:xfrm>
            <a:off x="1065464" y="1991458"/>
            <a:ext cx="9173178" cy="3789484"/>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solidFill>
                  <a:schemeClr val="tx1"/>
                </a:solidFill>
                <a:cs typeface="Times New Roman" panose="02020603050405020304" pitchFamily="18" charset="0"/>
              </a:rPr>
              <a:t>The objective of this project is to analyze the sales data of a music store using SQL queries.</a:t>
            </a:r>
          </a:p>
          <a:p>
            <a:pPr marL="285750" indent="-285750">
              <a:buFont typeface="Arial" panose="020B0604020202020204" pitchFamily="34" charset="0"/>
              <a:buChar char="•"/>
            </a:pPr>
            <a:endParaRPr lang="en-US" b="1" dirty="0">
              <a:solidFill>
                <a:schemeClr val="tx1"/>
              </a:solidFill>
              <a:cs typeface="Times New Roman" panose="02020603050405020304" pitchFamily="18" charset="0"/>
            </a:endParaRPr>
          </a:p>
          <a:p>
            <a:pPr marL="285750" indent="-285750">
              <a:buFont typeface="Arial" panose="020B0604020202020204" pitchFamily="34" charset="0"/>
              <a:buChar char="•"/>
            </a:pPr>
            <a:r>
              <a:rPr lang="en-US" b="1" dirty="0">
                <a:solidFill>
                  <a:schemeClr val="tx1"/>
                </a:solidFill>
                <a:cs typeface="Times New Roman" panose="02020603050405020304" pitchFamily="18" charset="0"/>
              </a:rPr>
              <a:t>The data is sourced from the Music Store Database, which includes information about customers, sales, products, and employees.</a:t>
            </a:r>
          </a:p>
          <a:p>
            <a:pPr marL="285750" indent="-285750">
              <a:buFont typeface="Arial" panose="020B0604020202020204" pitchFamily="34" charset="0"/>
              <a:buChar char="•"/>
            </a:pPr>
            <a:endParaRPr lang="en-US" b="1" dirty="0">
              <a:solidFill>
                <a:schemeClr val="tx1"/>
              </a:solidFill>
              <a:cs typeface="Times New Roman" panose="02020603050405020304" pitchFamily="18" charset="0"/>
            </a:endParaRPr>
          </a:p>
          <a:p>
            <a:pPr marL="285750" indent="-285750">
              <a:buFont typeface="Arial" panose="020B0604020202020204" pitchFamily="34" charset="0"/>
              <a:buChar char="•"/>
            </a:pPr>
            <a:r>
              <a:rPr lang="en-US" b="1" dirty="0">
                <a:solidFill>
                  <a:schemeClr val="tx1"/>
                </a:solidFill>
                <a:cs typeface="Times New Roman" panose="02020603050405020304" pitchFamily="18" charset="0"/>
              </a:rPr>
              <a:t>The main objectives were to identify the top-selling products, analyze customer behavior, and determine the most profitable regions.</a:t>
            </a:r>
          </a:p>
          <a:p>
            <a:pPr marL="285750" indent="-285750">
              <a:buFont typeface="Arial" panose="020B0604020202020204" pitchFamily="34" charset="0"/>
              <a:buChar char="•"/>
            </a:pPr>
            <a:endParaRPr lang="en-US" b="1" dirty="0">
              <a:solidFill>
                <a:schemeClr val="tx1"/>
              </a:solidFill>
              <a:cs typeface="Times New Roman" panose="02020603050405020304" pitchFamily="18" charset="0"/>
            </a:endParaRPr>
          </a:p>
          <a:p>
            <a:pPr marL="285750" indent="-285750">
              <a:buFont typeface="Arial" panose="020B0604020202020204" pitchFamily="34" charset="0"/>
              <a:buChar char="•"/>
            </a:pPr>
            <a:r>
              <a:rPr lang="en-US" b="1" dirty="0">
                <a:solidFill>
                  <a:schemeClr val="tx1"/>
                </a:solidFill>
                <a:cs typeface="Times New Roman" panose="02020603050405020304" pitchFamily="18" charset="0"/>
              </a:rPr>
              <a:t>The analysis has uncovered some valuable insights about the music store's performance and </a:t>
            </a:r>
            <a:r>
              <a:rPr lang="en-US" b="1" dirty="0" err="1">
                <a:solidFill>
                  <a:schemeClr val="tx1"/>
                </a:solidFill>
                <a:cs typeface="Times New Roman" panose="02020603050405020304" pitchFamily="18" charset="0"/>
              </a:rPr>
              <a:t>gaind</a:t>
            </a:r>
            <a:r>
              <a:rPr lang="en-US" b="1" dirty="0">
                <a:solidFill>
                  <a:schemeClr val="tx1"/>
                </a:solidFill>
                <a:cs typeface="Times New Roman" panose="02020603050405020304" pitchFamily="18" charset="0"/>
              </a:rPr>
              <a:t> a deeper understanding of its customers.</a:t>
            </a:r>
          </a:p>
        </p:txBody>
      </p:sp>
    </p:spTree>
    <p:extLst>
      <p:ext uri="{BB962C8B-B14F-4D97-AF65-F5344CB8AC3E}">
        <p14:creationId xmlns:p14="http://schemas.microsoft.com/office/powerpoint/2010/main" val="2196341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E765D-8FCB-E4DF-593F-20E77CE4528A}"/>
              </a:ext>
            </a:extLst>
          </p:cNvPr>
          <p:cNvSpPr>
            <a:spLocks noGrp="1"/>
          </p:cNvSpPr>
          <p:nvPr>
            <p:ph type="title"/>
          </p:nvPr>
        </p:nvSpPr>
        <p:spPr>
          <a:xfrm>
            <a:off x="376556" y="-149785"/>
            <a:ext cx="11371559" cy="1325563"/>
          </a:xfrm>
        </p:spPr>
        <p:txBody>
          <a:bodyPr>
            <a:normAutofit/>
          </a:bodyPr>
          <a:lstStyle/>
          <a:p>
            <a:r>
              <a:rPr lang="en-US" sz="3600" b="1" i="0" dirty="0">
                <a:effectLst/>
                <a:latin typeface="Söhne"/>
              </a:rPr>
              <a:t>Understanding the Structure and Contents of the Database</a:t>
            </a:r>
            <a:endParaRPr lang="en-IN" sz="3600" b="1" dirty="0"/>
          </a:p>
        </p:txBody>
      </p:sp>
      <p:sp>
        <p:nvSpPr>
          <p:cNvPr id="4" name="Rectangle 3">
            <a:extLst>
              <a:ext uri="{FF2B5EF4-FFF2-40B4-BE49-F238E27FC236}">
                <a16:creationId xmlns:a16="http://schemas.microsoft.com/office/drawing/2014/main" id="{75576E48-871A-C959-6DB5-D6BB67806232}"/>
              </a:ext>
              <a:ext uri="{C183D7F6-B498-43B3-948B-1728B52AA6E4}">
                <adec:decorative xmlns:adec="http://schemas.microsoft.com/office/drawing/2017/decorative" val="1"/>
              </a:ext>
            </a:extLst>
          </p:cNvPr>
          <p:cNvSpPr/>
          <p:nvPr/>
        </p:nvSpPr>
        <p:spPr>
          <a:xfrm>
            <a:off x="443884" y="861135"/>
            <a:ext cx="5652116" cy="5459766"/>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r>
              <a:rPr lang="en-US" b="0" i="0" dirty="0">
                <a:solidFill>
                  <a:schemeClr val="tx1"/>
                </a:solidFill>
                <a:effectLst/>
                <a:latin typeface="Söhne"/>
              </a:rPr>
              <a:t>The Music Store Database is a relational database designed to track sales data for a music store.</a:t>
            </a:r>
          </a:p>
          <a:p>
            <a:pPr algn="l">
              <a:buFont typeface="Arial" panose="020B0604020202020204" pitchFamily="34" charset="0"/>
              <a:buChar char="•"/>
            </a:pPr>
            <a:r>
              <a:rPr lang="en-US" b="0" i="0" dirty="0">
                <a:solidFill>
                  <a:schemeClr val="tx1"/>
                </a:solidFill>
                <a:effectLst/>
                <a:latin typeface="Söhne"/>
              </a:rPr>
              <a:t>The database includes several tables that are linked together to provide a comprehensive view of the store's operations.</a:t>
            </a:r>
          </a:p>
          <a:p>
            <a:pPr algn="l">
              <a:buFont typeface="Arial" panose="020B0604020202020204" pitchFamily="34" charset="0"/>
              <a:buChar char="•"/>
            </a:pPr>
            <a:r>
              <a:rPr lang="en-US" b="0" i="0" dirty="0">
                <a:solidFill>
                  <a:schemeClr val="tx1"/>
                </a:solidFill>
                <a:effectLst/>
                <a:latin typeface="Söhne"/>
              </a:rPr>
              <a:t>The Customers table stores data about the store's customers, such as their name and address.</a:t>
            </a:r>
          </a:p>
          <a:p>
            <a:pPr algn="l">
              <a:buFont typeface="Arial" panose="020B0604020202020204" pitchFamily="34" charset="0"/>
              <a:buChar char="•"/>
            </a:pPr>
            <a:r>
              <a:rPr lang="en-US" b="0" i="0" dirty="0">
                <a:solidFill>
                  <a:schemeClr val="tx1"/>
                </a:solidFill>
                <a:effectLst/>
                <a:latin typeface="Söhne"/>
              </a:rPr>
              <a:t>The Employees table contains information about the store's staff, such as their job title and hire date.</a:t>
            </a:r>
          </a:p>
          <a:p>
            <a:pPr algn="l">
              <a:buFont typeface="Arial" panose="020B0604020202020204" pitchFamily="34" charset="0"/>
              <a:buChar char="•"/>
            </a:pPr>
            <a:r>
              <a:rPr lang="en-US" b="0" i="0" dirty="0">
                <a:solidFill>
                  <a:schemeClr val="tx1"/>
                </a:solidFill>
                <a:effectLst/>
                <a:latin typeface="Söhne"/>
              </a:rPr>
              <a:t>The Products table includes details about the store's inventory, such as product name, artist, and price.</a:t>
            </a:r>
          </a:p>
          <a:p>
            <a:pPr algn="l">
              <a:buFont typeface="Arial" panose="020B0604020202020204" pitchFamily="34" charset="0"/>
              <a:buChar char="•"/>
            </a:pPr>
            <a:r>
              <a:rPr lang="en-US" b="0" i="0" dirty="0">
                <a:solidFill>
                  <a:schemeClr val="tx1"/>
                </a:solidFill>
                <a:effectLst/>
                <a:latin typeface="Söhne"/>
              </a:rPr>
              <a:t>The Sales table is used to track information about each transaction, including the customer, employee, and product involved.</a:t>
            </a:r>
          </a:p>
          <a:p>
            <a:pPr algn="l">
              <a:buFont typeface="Arial" panose="020B0604020202020204" pitchFamily="34" charset="0"/>
              <a:buChar char="•"/>
            </a:pPr>
            <a:r>
              <a:rPr lang="en-US" b="0" i="0" dirty="0">
                <a:solidFill>
                  <a:schemeClr val="tx1"/>
                </a:solidFill>
                <a:effectLst/>
                <a:latin typeface="Söhne"/>
              </a:rPr>
              <a:t>Overall, these tables work together to provide a comprehensive view of the store's operations and sales data.</a:t>
            </a:r>
          </a:p>
        </p:txBody>
      </p:sp>
      <p:pic>
        <p:nvPicPr>
          <p:cNvPr id="5" name="Picture 4">
            <a:extLst>
              <a:ext uri="{FF2B5EF4-FFF2-40B4-BE49-F238E27FC236}">
                <a16:creationId xmlns:a16="http://schemas.microsoft.com/office/drawing/2014/main" id="{B83AB48C-00E8-5C60-CB34-154D24B94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2127" y="754088"/>
            <a:ext cx="5797116" cy="5646712"/>
          </a:xfrm>
          <a:prstGeom prst="rect">
            <a:avLst/>
          </a:prstGeom>
        </p:spPr>
      </p:pic>
    </p:spTree>
    <p:extLst>
      <p:ext uri="{BB962C8B-B14F-4D97-AF65-F5344CB8AC3E}">
        <p14:creationId xmlns:p14="http://schemas.microsoft.com/office/powerpoint/2010/main" val="2889574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6C4FB5B-4AF2-866C-F273-8C65C2E78863}"/>
              </a:ext>
              <a:ext uri="{C183D7F6-B498-43B3-948B-1728B52AA6E4}">
                <adec:decorative xmlns:adec="http://schemas.microsoft.com/office/drawing/2017/decorative" val="1"/>
              </a:ext>
            </a:extLst>
          </p:cNvPr>
          <p:cNvSpPr/>
          <p:nvPr/>
        </p:nvSpPr>
        <p:spPr>
          <a:xfrm>
            <a:off x="882162" y="1300448"/>
            <a:ext cx="9458928" cy="5086028"/>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solidFill>
                  <a:schemeClr val="tx1"/>
                </a:solidFill>
                <a:cs typeface="Times New Roman" panose="02020603050405020304" pitchFamily="18" charset="0"/>
              </a:rPr>
              <a:t>Analysis of the Music Store Database using SQL queries should provide several key insights and metrics that can inform business decisions and strategies.</a:t>
            </a:r>
          </a:p>
          <a:p>
            <a:pPr marL="285750" indent="-285750">
              <a:buFont typeface="Arial" panose="020B0604020202020204" pitchFamily="34" charset="0"/>
              <a:buChar char="•"/>
            </a:pPr>
            <a:endParaRPr lang="en-US" b="1" dirty="0">
              <a:solidFill>
                <a:schemeClr val="tx1"/>
              </a:solidFill>
              <a:cs typeface="Times New Roman" panose="02020603050405020304" pitchFamily="18" charset="0"/>
            </a:endParaRPr>
          </a:p>
          <a:p>
            <a:pPr marL="285750" indent="-285750">
              <a:buFont typeface="Arial" panose="020B0604020202020204" pitchFamily="34" charset="0"/>
              <a:buChar char="•"/>
            </a:pPr>
            <a:r>
              <a:rPr lang="en-US" b="1" dirty="0">
                <a:solidFill>
                  <a:schemeClr val="tx1"/>
                </a:solidFill>
                <a:cs typeface="Times New Roman" panose="02020603050405020304" pitchFamily="18" charset="0"/>
              </a:rPr>
              <a:t>These insights must include identifying the store's most active markets, most profitable cities, most valuable customers, and top-selling genres.</a:t>
            </a:r>
          </a:p>
          <a:p>
            <a:pPr marL="285750" indent="-285750">
              <a:buFont typeface="Arial" panose="020B0604020202020204" pitchFamily="34" charset="0"/>
              <a:buChar char="•"/>
            </a:pPr>
            <a:endParaRPr lang="en-US" b="1" dirty="0">
              <a:solidFill>
                <a:schemeClr val="tx1"/>
              </a:solidFill>
              <a:cs typeface="Times New Roman" panose="02020603050405020304" pitchFamily="18" charset="0"/>
            </a:endParaRPr>
          </a:p>
          <a:p>
            <a:pPr marL="285750" indent="-285750">
              <a:buFont typeface="Arial" panose="020B0604020202020204" pitchFamily="34" charset="0"/>
              <a:buChar char="•"/>
            </a:pPr>
            <a:r>
              <a:rPr lang="en-US" b="1" dirty="0">
                <a:solidFill>
                  <a:schemeClr val="tx1"/>
                </a:solidFill>
                <a:cs typeface="Times New Roman" panose="02020603050405020304" pitchFamily="18" charset="0"/>
              </a:rPr>
              <a:t>Analyze customer preferences for songs to identify the most popular music genres by country  so that the store can optimize its inventory and marketing strategies.</a:t>
            </a:r>
          </a:p>
          <a:p>
            <a:pPr marL="285750" indent="-285750">
              <a:buFont typeface="Arial" panose="020B0604020202020204" pitchFamily="34" charset="0"/>
              <a:buChar char="•"/>
            </a:pPr>
            <a:endParaRPr lang="en-US" b="1" dirty="0">
              <a:solidFill>
                <a:schemeClr val="tx1"/>
              </a:solidFill>
              <a:cs typeface="Times New Roman" panose="02020603050405020304" pitchFamily="18" charset="0"/>
            </a:endParaRPr>
          </a:p>
          <a:p>
            <a:pPr marL="285750" indent="-285750">
              <a:buFont typeface="Arial" panose="020B0604020202020204" pitchFamily="34" charset="0"/>
              <a:buChar char="•"/>
            </a:pPr>
            <a:r>
              <a:rPr lang="en-US" b="1" dirty="0">
                <a:solidFill>
                  <a:schemeClr val="tx1"/>
                </a:solidFill>
                <a:cs typeface="Times New Roman" panose="02020603050405020304" pitchFamily="18" charset="0"/>
              </a:rPr>
              <a:t>Insights into customer spending habits and preferences that can inform targeted marketing and promotional campaigns, as well as customer engagement strategies.</a:t>
            </a:r>
          </a:p>
          <a:p>
            <a:pPr marL="285750" indent="-285750">
              <a:buFont typeface="Arial" panose="020B0604020202020204" pitchFamily="34" charset="0"/>
              <a:buChar char="•"/>
            </a:pPr>
            <a:endParaRPr lang="en-US" b="1" dirty="0">
              <a:solidFill>
                <a:schemeClr val="tx1"/>
              </a:solidFill>
              <a:cs typeface="Times New Roman" panose="02020603050405020304" pitchFamily="18" charset="0"/>
            </a:endParaRPr>
          </a:p>
          <a:p>
            <a:pPr marL="285750" indent="-285750">
              <a:buFont typeface="Arial" panose="020B0604020202020204" pitchFamily="34" charset="0"/>
              <a:buChar char="•"/>
            </a:pPr>
            <a:r>
              <a:rPr lang="en-US" b="1" dirty="0">
                <a:solidFill>
                  <a:schemeClr val="tx1"/>
                </a:solidFill>
                <a:cs typeface="Times New Roman" panose="02020603050405020304" pitchFamily="18" charset="0"/>
              </a:rPr>
              <a:t>Overall, these insights should provide valuable information for optimizing business operations and developing successful marketing and customer engagement strategies.</a:t>
            </a:r>
            <a:endParaRPr lang="en-US" sz="2000" b="1" dirty="0">
              <a:solidFill>
                <a:schemeClr val="tx1"/>
              </a:solidFill>
              <a:cs typeface="Times New Roman" panose="02020603050405020304" pitchFamily="18" charset="0"/>
            </a:endParaRPr>
          </a:p>
        </p:txBody>
      </p:sp>
      <p:sp>
        <p:nvSpPr>
          <p:cNvPr id="4" name="Title 1">
            <a:extLst>
              <a:ext uri="{FF2B5EF4-FFF2-40B4-BE49-F238E27FC236}">
                <a16:creationId xmlns:a16="http://schemas.microsoft.com/office/drawing/2014/main" id="{7F213072-9541-CAFF-3CCA-400DF76F2A95}"/>
              </a:ext>
            </a:extLst>
          </p:cNvPr>
          <p:cNvSpPr>
            <a:spLocks noGrp="1"/>
          </p:cNvSpPr>
          <p:nvPr>
            <p:ph type="title"/>
          </p:nvPr>
        </p:nvSpPr>
        <p:spPr>
          <a:xfrm>
            <a:off x="882162" y="307161"/>
            <a:ext cx="10956680" cy="993287"/>
          </a:xfrm>
        </p:spPr>
        <p:txBody>
          <a:bodyPr>
            <a:noAutofit/>
          </a:bodyPr>
          <a:lstStyle/>
          <a:p>
            <a:r>
              <a:rPr lang="en-US" sz="2800" b="1" dirty="0">
                <a:solidFill>
                  <a:schemeClr val="tx1"/>
                </a:solidFill>
                <a:cs typeface="Times New Roman" panose="02020603050405020304" pitchFamily="18" charset="0"/>
              </a:rPr>
              <a:t>The provided data can be analyzed based on the following parameters:</a:t>
            </a:r>
          </a:p>
        </p:txBody>
      </p:sp>
    </p:spTree>
    <p:extLst>
      <p:ext uri="{BB962C8B-B14F-4D97-AF65-F5344CB8AC3E}">
        <p14:creationId xmlns:p14="http://schemas.microsoft.com/office/powerpoint/2010/main" val="2832604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671111" y="232039"/>
            <a:ext cx="10656795" cy="1354217"/>
          </a:xfrm>
          <a:prstGeom prst="rect">
            <a:avLst/>
          </a:prstGeom>
          <a:noFill/>
        </p:spPr>
        <p:txBody>
          <a:bodyPr wrap="square" lIns="0" tIns="0" rIns="0" bIns="0" rtlCol="0">
            <a:spAutoFit/>
          </a:bodyPr>
          <a:lstStyle/>
          <a:p>
            <a:pPr rtl="0">
              <a:defRPr sz="1400" b="0" i="0" u="none" strike="noStrike" kern="1200" spc="0" baseline="0">
                <a:solidFill>
                  <a:sysClr val="windowText" lastClr="000000">
                    <a:lumMod val="65000"/>
                    <a:lumOff val="35000"/>
                  </a:sysClr>
                </a:solidFill>
                <a:latin typeface="+mn-lt"/>
                <a:ea typeface="+mn-ea"/>
                <a:cs typeface="+mn-cs"/>
              </a:defRPr>
            </a:pPr>
            <a:r>
              <a:rPr lang="en-US" sz="4400" b="0" i="0" dirty="0">
                <a:solidFill>
                  <a:schemeClr val="tx1">
                    <a:lumMod val="95000"/>
                    <a:lumOff val="5000"/>
                  </a:schemeClr>
                </a:solidFill>
                <a:effectLst/>
                <a:latin typeface="Söhne"/>
              </a:rPr>
              <a:t>Insights and Metrics from Music Store Data Analysis (</a:t>
            </a:r>
            <a:r>
              <a:rPr lang="en-IN" sz="4400" b="0" i="0" dirty="0">
                <a:solidFill>
                  <a:schemeClr val="tx1">
                    <a:lumMod val="95000"/>
                    <a:lumOff val="5000"/>
                  </a:schemeClr>
                </a:solidFill>
                <a:effectLst/>
                <a:latin typeface="Söhne"/>
              </a:rPr>
              <a:t>Phase I)</a:t>
            </a:r>
            <a:endParaRPr lang="en-US" sz="3600" b="1" dirty="0">
              <a:solidFill>
                <a:schemeClr val="tx1">
                  <a:lumMod val="95000"/>
                  <a:lumOff val="5000"/>
                </a:schemeClr>
              </a:solidFill>
              <a:latin typeface="+mj-lt"/>
            </a:endParaRPr>
          </a:p>
        </p:txBody>
      </p:sp>
      <p:sp>
        <p:nvSpPr>
          <p:cNvPr id="155" name="Rectangle 154">
            <a:extLst>
              <a:ext uri="{C183D7F6-B498-43B3-948B-1728B52AA6E4}">
                <adec:decorative xmlns:adec="http://schemas.microsoft.com/office/drawing/2017/decorative" val="1"/>
              </a:ext>
            </a:extLst>
          </p:cNvPr>
          <p:cNvSpPr/>
          <p:nvPr/>
        </p:nvSpPr>
        <p:spPr>
          <a:xfrm>
            <a:off x="671111" y="1652483"/>
            <a:ext cx="10275056" cy="4570764"/>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r>
              <a:rPr lang="en-US" b="0" i="0" dirty="0">
                <a:solidFill>
                  <a:schemeClr val="tx1">
                    <a:lumMod val="95000"/>
                    <a:lumOff val="5000"/>
                  </a:schemeClr>
                </a:solidFill>
                <a:effectLst/>
                <a:latin typeface="Söhne"/>
              </a:rPr>
              <a:t>The senior most employee of the company is Jane Peacock, who is a Sales Support Agent.</a:t>
            </a:r>
          </a:p>
          <a:p>
            <a:pPr algn="l">
              <a:buFont typeface="Arial" panose="020B0604020202020204" pitchFamily="34" charset="0"/>
              <a:buChar char="•"/>
            </a:pPr>
            <a:endParaRPr lang="en-US" b="0" i="0" dirty="0">
              <a:solidFill>
                <a:schemeClr val="tx1">
                  <a:lumMod val="95000"/>
                  <a:lumOff val="5000"/>
                </a:schemeClr>
              </a:solidFill>
              <a:effectLst/>
              <a:latin typeface="Söhne"/>
            </a:endParaRPr>
          </a:p>
          <a:p>
            <a:pPr algn="l">
              <a:buFont typeface="Arial" panose="020B0604020202020204" pitchFamily="34" charset="0"/>
              <a:buChar char="•"/>
            </a:pPr>
            <a:r>
              <a:rPr lang="en-US" b="0" i="0" dirty="0">
                <a:solidFill>
                  <a:schemeClr val="tx1">
                    <a:lumMod val="95000"/>
                    <a:lumOff val="5000"/>
                  </a:schemeClr>
                </a:solidFill>
                <a:effectLst/>
                <a:latin typeface="Söhne"/>
              </a:rPr>
              <a:t>The countries with the most invoices are the United States, Canada, and Brazil.</a:t>
            </a:r>
          </a:p>
          <a:p>
            <a:pPr algn="l">
              <a:buFont typeface="Arial" panose="020B0604020202020204" pitchFamily="34" charset="0"/>
              <a:buChar char="•"/>
            </a:pPr>
            <a:endParaRPr lang="en-US" b="0" i="0" dirty="0">
              <a:solidFill>
                <a:schemeClr val="tx1">
                  <a:lumMod val="95000"/>
                  <a:lumOff val="5000"/>
                </a:schemeClr>
              </a:solidFill>
              <a:effectLst/>
              <a:latin typeface="Söhne"/>
            </a:endParaRPr>
          </a:p>
          <a:p>
            <a:pPr algn="l">
              <a:buFont typeface="Arial" panose="020B0604020202020204" pitchFamily="34" charset="0"/>
              <a:buChar char="•"/>
            </a:pPr>
            <a:r>
              <a:rPr lang="en-US" b="0" i="0" dirty="0">
                <a:solidFill>
                  <a:schemeClr val="tx1">
                    <a:lumMod val="95000"/>
                    <a:lumOff val="5000"/>
                  </a:schemeClr>
                </a:solidFill>
                <a:effectLst/>
                <a:latin typeface="Söhne"/>
              </a:rPr>
              <a:t>The top three values of total invoices are $23.76, $19.84  and  $18.36.</a:t>
            </a:r>
          </a:p>
          <a:p>
            <a:pPr algn="l">
              <a:buFont typeface="Arial" panose="020B0604020202020204" pitchFamily="34" charset="0"/>
              <a:buChar char="•"/>
            </a:pPr>
            <a:endParaRPr lang="en-US" b="0" i="0" dirty="0">
              <a:solidFill>
                <a:schemeClr val="tx1">
                  <a:lumMod val="95000"/>
                  <a:lumOff val="5000"/>
                </a:schemeClr>
              </a:solidFill>
              <a:effectLst/>
              <a:latin typeface="Söhne"/>
            </a:endParaRPr>
          </a:p>
          <a:p>
            <a:pPr algn="l">
              <a:buFont typeface="Arial" panose="020B0604020202020204" pitchFamily="34" charset="0"/>
              <a:buChar char="•"/>
            </a:pPr>
            <a:r>
              <a:rPr lang="en-US" b="0" i="0" dirty="0">
                <a:solidFill>
                  <a:schemeClr val="tx1">
                    <a:lumMod val="95000"/>
                    <a:lumOff val="5000"/>
                  </a:schemeClr>
                </a:solidFill>
                <a:effectLst/>
                <a:latin typeface="Söhne"/>
              </a:rPr>
              <a:t>The city with the highest sum of invoice totals is Prague, with a total of $</a:t>
            </a:r>
            <a:r>
              <a:rPr lang="en-US" dirty="0">
                <a:solidFill>
                  <a:schemeClr val="tx1">
                    <a:lumMod val="95000"/>
                    <a:lumOff val="5000"/>
                  </a:schemeClr>
                </a:solidFill>
                <a:latin typeface="Söhne"/>
              </a:rPr>
              <a:t>273.24</a:t>
            </a:r>
            <a:r>
              <a:rPr lang="en-US" b="0" i="0" dirty="0">
                <a:solidFill>
                  <a:schemeClr val="tx1">
                    <a:lumMod val="95000"/>
                    <a:lumOff val="5000"/>
                  </a:schemeClr>
                </a:solidFill>
                <a:effectLst/>
                <a:latin typeface="Söhne"/>
              </a:rPr>
              <a:t> in sales.</a:t>
            </a:r>
          </a:p>
          <a:p>
            <a:pPr algn="l">
              <a:buFont typeface="Arial" panose="020B0604020202020204" pitchFamily="34" charset="0"/>
              <a:buChar char="•"/>
            </a:pPr>
            <a:endParaRPr lang="en-US" b="0" i="0" dirty="0">
              <a:solidFill>
                <a:schemeClr val="tx1">
                  <a:lumMod val="95000"/>
                  <a:lumOff val="5000"/>
                </a:schemeClr>
              </a:solidFill>
              <a:effectLst/>
              <a:latin typeface="Söhne"/>
            </a:endParaRPr>
          </a:p>
          <a:p>
            <a:pPr algn="l">
              <a:buFont typeface="Arial" panose="020B0604020202020204" pitchFamily="34" charset="0"/>
              <a:buChar char="•"/>
            </a:pPr>
            <a:r>
              <a:rPr lang="en-US" b="0" i="0" dirty="0">
                <a:solidFill>
                  <a:schemeClr val="tx1">
                    <a:lumMod val="95000"/>
                    <a:lumOff val="5000"/>
                  </a:schemeClr>
                </a:solidFill>
                <a:effectLst/>
                <a:latin typeface="Söhne"/>
              </a:rPr>
              <a:t>The best customer is </a:t>
            </a:r>
            <a:r>
              <a:rPr lang="en-US" dirty="0">
                <a:solidFill>
                  <a:schemeClr val="tx1">
                    <a:lumMod val="95000"/>
                    <a:lumOff val="5000"/>
                  </a:schemeClr>
                </a:solidFill>
                <a:latin typeface="Söhne"/>
              </a:rPr>
              <a:t>‘</a:t>
            </a:r>
            <a:r>
              <a:rPr lang="en-US" b="0" i="0" dirty="0">
                <a:solidFill>
                  <a:schemeClr val="tx1">
                    <a:lumMod val="95000"/>
                    <a:lumOff val="5000"/>
                  </a:schemeClr>
                </a:solidFill>
                <a:effectLst/>
                <a:latin typeface="Söhne"/>
              </a:rPr>
              <a:t>Frantiaiek Wichterlova</a:t>
            </a:r>
            <a:r>
              <a:rPr lang="en-US" dirty="0">
                <a:solidFill>
                  <a:schemeClr val="tx1">
                    <a:lumMod val="95000"/>
                    <a:lumOff val="5000"/>
                  </a:schemeClr>
                </a:solidFill>
                <a:latin typeface="Söhne"/>
              </a:rPr>
              <a:t>i</a:t>
            </a:r>
            <a:r>
              <a:rPr lang="en-US" b="0" i="0" dirty="0">
                <a:solidFill>
                  <a:schemeClr val="tx1">
                    <a:lumMod val="95000"/>
                    <a:lumOff val="5000"/>
                  </a:schemeClr>
                </a:solidFill>
                <a:effectLst/>
                <a:latin typeface="Söhne"/>
              </a:rPr>
              <a:t>', who spent a total of $212.04 on music.</a:t>
            </a:r>
          </a:p>
          <a:p>
            <a:pPr algn="l"/>
            <a:endParaRPr lang="en-US" b="0" i="0" dirty="0">
              <a:solidFill>
                <a:schemeClr val="tx1">
                  <a:lumMod val="95000"/>
                  <a:lumOff val="5000"/>
                </a:schemeClr>
              </a:solidFill>
              <a:effectLst/>
              <a:latin typeface="Söhne"/>
            </a:endParaRPr>
          </a:p>
          <a:p>
            <a:pPr algn="l"/>
            <a:r>
              <a:rPr lang="en-US" b="0" i="0" dirty="0">
                <a:solidFill>
                  <a:schemeClr val="tx1">
                    <a:lumMod val="95000"/>
                    <a:lumOff val="5000"/>
                  </a:schemeClr>
                </a:solidFill>
                <a:effectLst/>
                <a:latin typeface="Söhne"/>
              </a:rPr>
              <a:t>	In this </a:t>
            </a:r>
            <a:r>
              <a:rPr lang="en-US" dirty="0">
                <a:solidFill>
                  <a:schemeClr val="tx1">
                    <a:lumMod val="95000"/>
                    <a:lumOff val="5000"/>
                  </a:schemeClr>
                </a:solidFill>
                <a:latin typeface="Söhne"/>
              </a:rPr>
              <a:t>p</a:t>
            </a:r>
            <a:r>
              <a:rPr lang="en-US" b="0" i="0" dirty="0">
                <a:solidFill>
                  <a:schemeClr val="tx1">
                    <a:lumMod val="95000"/>
                    <a:lumOff val="5000"/>
                  </a:schemeClr>
                </a:solidFill>
                <a:effectLst/>
                <a:latin typeface="Söhne"/>
              </a:rPr>
              <a:t>hase analysis focused on understanding the customer and sales data, including the senior most employee, top spending customers, and highest performing cities and countries.</a:t>
            </a: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2</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spTree>
    <p:extLst>
      <p:ext uri="{BB962C8B-B14F-4D97-AF65-F5344CB8AC3E}">
        <p14:creationId xmlns:p14="http://schemas.microsoft.com/office/powerpoint/2010/main" val="3041316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FDE7-1C31-2E31-A43F-D6DB91D1126A}"/>
              </a:ext>
            </a:extLst>
          </p:cNvPr>
          <p:cNvSpPr>
            <a:spLocks noGrp="1"/>
          </p:cNvSpPr>
          <p:nvPr>
            <p:ph type="title"/>
          </p:nvPr>
        </p:nvSpPr>
        <p:spPr>
          <a:xfrm>
            <a:off x="681532" y="97654"/>
            <a:ext cx="10672267" cy="2015231"/>
          </a:xfrm>
        </p:spPr>
        <p:txBody>
          <a:bodyPr>
            <a:normAutofit/>
          </a:bodyPr>
          <a:lstStyle/>
          <a:p>
            <a:pPr rtl="0">
              <a:defRPr sz="1400" b="0" i="0" u="none" strike="noStrike" kern="1200" spc="0" baseline="0">
                <a:solidFill>
                  <a:sysClr val="windowText" lastClr="000000">
                    <a:lumMod val="65000"/>
                    <a:lumOff val="35000"/>
                  </a:sysClr>
                </a:solidFill>
                <a:latin typeface="+mn-lt"/>
                <a:ea typeface="+mn-ea"/>
                <a:cs typeface="+mn-cs"/>
              </a:defRPr>
            </a:pPr>
            <a:r>
              <a:rPr lang="en-US" sz="4000" b="0" i="0" dirty="0">
                <a:solidFill>
                  <a:schemeClr val="tx1">
                    <a:lumMod val="95000"/>
                    <a:lumOff val="5000"/>
                  </a:schemeClr>
                </a:solidFill>
                <a:effectLst/>
                <a:latin typeface="Söhne"/>
              </a:rPr>
              <a:t>Insights and Metrics from Music Store Data Analysis (</a:t>
            </a:r>
            <a:r>
              <a:rPr lang="en-IN" sz="4000" b="0" i="0" dirty="0">
                <a:solidFill>
                  <a:schemeClr val="tx1">
                    <a:lumMod val="95000"/>
                    <a:lumOff val="5000"/>
                  </a:schemeClr>
                </a:solidFill>
                <a:effectLst/>
                <a:latin typeface="Söhne"/>
              </a:rPr>
              <a:t>Phase II)</a:t>
            </a:r>
            <a:endParaRPr lang="en-US" sz="4000" b="1" dirty="0">
              <a:solidFill>
                <a:schemeClr val="tx1">
                  <a:lumMod val="95000"/>
                  <a:lumOff val="5000"/>
                </a:schemeClr>
              </a:solidFill>
              <a:latin typeface="+mj-lt"/>
            </a:endParaRPr>
          </a:p>
        </p:txBody>
      </p:sp>
      <p:sp>
        <p:nvSpPr>
          <p:cNvPr id="3" name="Rectangle 2">
            <a:extLst>
              <a:ext uri="{FF2B5EF4-FFF2-40B4-BE49-F238E27FC236}">
                <a16:creationId xmlns:a16="http://schemas.microsoft.com/office/drawing/2014/main" id="{E52C924B-1B74-A853-A170-338D76ABE693}"/>
              </a:ext>
              <a:ext uri="{C183D7F6-B498-43B3-948B-1728B52AA6E4}">
                <adec:decorative xmlns:adec="http://schemas.microsoft.com/office/drawing/2017/decorative" val="1"/>
              </a:ext>
            </a:extLst>
          </p:cNvPr>
          <p:cNvSpPr/>
          <p:nvPr/>
        </p:nvSpPr>
        <p:spPr>
          <a:xfrm>
            <a:off x="759866" y="1953087"/>
            <a:ext cx="9671396" cy="4128117"/>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r>
              <a:rPr lang="en-US" b="0" i="0" dirty="0">
                <a:solidFill>
                  <a:schemeClr val="tx1">
                    <a:lumMod val="95000"/>
                    <a:lumOff val="5000"/>
                  </a:schemeClr>
                </a:solidFill>
                <a:effectLst/>
                <a:latin typeface="Söhne"/>
              </a:rPr>
              <a:t>There are a total of 2187 customers who listen to Rock music.</a:t>
            </a:r>
          </a:p>
          <a:p>
            <a:pPr algn="l">
              <a:buFont typeface="Arial" panose="020B0604020202020204" pitchFamily="34" charset="0"/>
              <a:buChar char="•"/>
            </a:pPr>
            <a:endParaRPr lang="en-US" b="0" i="0" dirty="0">
              <a:solidFill>
                <a:schemeClr val="tx1">
                  <a:lumMod val="95000"/>
                  <a:lumOff val="5000"/>
                </a:schemeClr>
              </a:solidFill>
              <a:effectLst/>
              <a:latin typeface="Söhne"/>
            </a:endParaRPr>
          </a:p>
          <a:p>
            <a:pPr algn="l">
              <a:buFont typeface="Arial" panose="020B0604020202020204" pitchFamily="34" charset="0"/>
              <a:buChar char="•"/>
            </a:pPr>
            <a:r>
              <a:rPr lang="en-US" b="0" i="0" dirty="0">
                <a:solidFill>
                  <a:schemeClr val="tx1">
                    <a:lumMod val="95000"/>
                    <a:lumOff val="5000"/>
                  </a:schemeClr>
                </a:solidFill>
                <a:effectLst/>
                <a:latin typeface="Söhne"/>
              </a:rPr>
              <a:t>The top 10 Rock bands by track count are AC/DC, Aerosmith, Guns N' Roses, Jimi Hendrix, Led Zeppelin, Metallica, Pearl Jam, Queen, Red Hot Chili Peppers, and The Rolling Stones.</a:t>
            </a:r>
          </a:p>
          <a:p>
            <a:pPr algn="l">
              <a:buFont typeface="Arial" panose="020B0604020202020204" pitchFamily="34" charset="0"/>
              <a:buChar char="•"/>
            </a:pPr>
            <a:endParaRPr lang="en-US" b="0" i="0" dirty="0">
              <a:solidFill>
                <a:schemeClr val="tx1">
                  <a:lumMod val="95000"/>
                  <a:lumOff val="5000"/>
                </a:schemeClr>
              </a:solidFill>
              <a:effectLst/>
              <a:latin typeface="Söhne"/>
            </a:endParaRPr>
          </a:p>
          <a:p>
            <a:pPr algn="l">
              <a:buFont typeface="Arial" panose="020B0604020202020204" pitchFamily="34" charset="0"/>
              <a:buChar char="•"/>
            </a:pPr>
            <a:r>
              <a:rPr lang="en-US" b="0" i="0" dirty="0">
                <a:solidFill>
                  <a:schemeClr val="tx1">
                    <a:lumMod val="95000"/>
                    <a:lumOff val="5000"/>
                  </a:schemeClr>
                </a:solidFill>
                <a:effectLst/>
                <a:latin typeface="Söhne"/>
              </a:rPr>
              <a:t>There are a total of 492 tracks with a song length longer than the average song length.</a:t>
            </a:r>
          </a:p>
          <a:p>
            <a:pPr algn="l"/>
            <a:r>
              <a:rPr lang="en-US" b="0" i="0" dirty="0">
                <a:solidFill>
                  <a:schemeClr val="tx1">
                    <a:lumMod val="95000"/>
                    <a:lumOff val="5000"/>
                  </a:schemeClr>
                </a:solidFill>
                <a:effectLst/>
                <a:latin typeface="Söhne"/>
              </a:rPr>
              <a:t>	</a:t>
            </a:r>
          </a:p>
          <a:p>
            <a:pPr algn="l"/>
            <a:r>
              <a:rPr lang="en-US" dirty="0">
                <a:solidFill>
                  <a:schemeClr val="tx1">
                    <a:lumMod val="95000"/>
                    <a:lumOff val="5000"/>
                  </a:schemeClr>
                </a:solidFill>
                <a:latin typeface="Söhne"/>
              </a:rPr>
              <a:t>	</a:t>
            </a:r>
            <a:r>
              <a:rPr lang="en-US" b="0" i="0" dirty="0">
                <a:solidFill>
                  <a:schemeClr val="tx1">
                    <a:lumMod val="95000"/>
                    <a:lumOff val="5000"/>
                  </a:schemeClr>
                </a:solidFill>
                <a:effectLst/>
                <a:latin typeface="Söhne"/>
              </a:rPr>
              <a:t>This phase of the analysis focused on exploring the music and artist data, including identifying the top Rock bands and longest tracks in the dataset.</a:t>
            </a:r>
          </a:p>
        </p:txBody>
      </p:sp>
    </p:spTree>
    <p:extLst>
      <p:ext uri="{BB962C8B-B14F-4D97-AF65-F5344CB8AC3E}">
        <p14:creationId xmlns:p14="http://schemas.microsoft.com/office/powerpoint/2010/main" val="2607450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33051-6500-3881-1A3B-B2D04611928C}"/>
              </a:ext>
            </a:extLst>
          </p:cNvPr>
          <p:cNvSpPr>
            <a:spLocks noGrp="1"/>
          </p:cNvSpPr>
          <p:nvPr>
            <p:ph type="title"/>
          </p:nvPr>
        </p:nvSpPr>
        <p:spPr/>
        <p:txBody>
          <a:bodyPr/>
          <a:lstStyle/>
          <a:p>
            <a:r>
              <a:rPr lang="en-US" sz="4400" b="0" i="0" dirty="0">
                <a:solidFill>
                  <a:schemeClr val="tx1">
                    <a:lumMod val="95000"/>
                    <a:lumOff val="5000"/>
                  </a:schemeClr>
                </a:solidFill>
                <a:effectLst/>
                <a:latin typeface="Söhne"/>
              </a:rPr>
              <a:t>Insights and Metrics from Music Store Data Analysis (</a:t>
            </a:r>
            <a:r>
              <a:rPr lang="en-IN" sz="4400" b="0" i="0" dirty="0">
                <a:solidFill>
                  <a:schemeClr val="tx1">
                    <a:lumMod val="95000"/>
                    <a:lumOff val="5000"/>
                  </a:schemeClr>
                </a:solidFill>
                <a:effectLst/>
                <a:latin typeface="Söhne"/>
              </a:rPr>
              <a:t>Phase III)</a:t>
            </a:r>
            <a:endParaRPr lang="en-IN" b="1" dirty="0"/>
          </a:p>
        </p:txBody>
      </p:sp>
      <p:sp>
        <p:nvSpPr>
          <p:cNvPr id="3" name="Rectangle 2">
            <a:extLst>
              <a:ext uri="{FF2B5EF4-FFF2-40B4-BE49-F238E27FC236}">
                <a16:creationId xmlns:a16="http://schemas.microsoft.com/office/drawing/2014/main" id="{7E4B5C6D-2054-8F6E-6B2F-9CF312FAA81B}"/>
              </a:ext>
              <a:ext uri="{C183D7F6-B498-43B3-948B-1728B52AA6E4}">
                <adec:decorative xmlns:adec="http://schemas.microsoft.com/office/drawing/2017/decorative" val="1"/>
              </a:ext>
            </a:extLst>
          </p:cNvPr>
          <p:cNvSpPr/>
          <p:nvPr/>
        </p:nvSpPr>
        <p:spPr>
          <a:xfrm>
            <a:off x="1052276" y="1877158"/>
            <a:ext cx="8633262" cy="4789971"/>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r>
              <a:rPr lang="en-US" b="0" i="0" dirty="0">
                <a:solidFill>
                  <a:schemeClr val="tx1">
                    <a:lumMod val="95000"/>
                    <a:lumOff val="5000"/>
                  </a:schemeClr>
                </a:solidFill>
                <a:effectLst/>
                <a:latin typeface="Söhne"/>
              </a:rPr>
              <a:t>The total amount spent by each customer on artists varies widely, from $0.99 to $27.72.</a:t>
            </a:r>
          </a:p>
          <a:p>
            <a:pPr algn="l">
              <a:buFont typeface="Arial" panose="020B0604020202020204" pitchFamily="34" charset="0"/>
              <a:buChar char="•"/>
            </a:pPr>
            <a:endParaRPr lang="en-US" b="0" i="0" dirty="0">
              <a:solidFill>
                <a:schemeClr val="tx1">
                  <a:lumMod val="95000"/>
                  <a:lumOff val="5000"/>
                </a:schemeClr>
              </a:solidFill>
              <a:effectLst/>
              <a:latin typeface="Söhne"/>
            </a:endParaRPr>
          </a:p>
          <a:p>
            <a:pPr algn="l">
              <a:buFont typeface="Arial" panose="020B0604020202020204" pitchFamily="34" charset="0"/>
              <a:buChar char="•"/>
            </a:pPr>
            <a:r>
              <a:rPr lang="en-US" b="0" i="0" dirty="0">
                <a:solidFill>
                  <a:schemeClr val="tx1">
                    <a:lumMod val="95000"/>
                    <a:lumOff val="5000"/>
                  </a:schemeClr>
                </a:solidFill>
                <a:effectLst/>
                <a:latin typeface="Söhne"/>
              </a:rPr>
              <a:t>The most popular genre for each country varies, with Rock being the most popular genre in the United States, Brazil, and Canada, while Latin is the most popular genre in Mexico.</a:t>
            </a:r>
          </a:p>
          <a:p>
            <a:pPr algn="l">
              <a:buFont typeface="Arial" panose="020B0604020202020204" pitchFamily="34" charset="0"/>
              <a:buChar char="•"/>
            </a:pPr>
            <a:endParaRPr lang="en-US" b="0" i="0" dirty="0">
              <a:solidFill>
                <a:schemeClr val="tx1">
                  <a:lumMod val="95000"/>
                  <a:lumOff val="5000"/>
                </a:schemeClr>
              </a:solidFill>
              <a:effectLst/>
              <a:latin typeface="Söhne"/>
            </a:endParaRPr>
          </a:p>
          <a:p>
            <a:pPr algn="l">
              <a:buFont typeface="Arial" panose="020B0604020202020204" pitchFamily="34" charset="0"/>
              <a:buChar char="•"/>
            </a:pPr>
            <a:r>
              <a:rPr lang="en-US" b="0" i="0" dirty="0">
                <a:solidFill>
                  <a:schemeClr val="tx1">
                    <a:lumMod val="95000"/>
                    <a:lumOff val="5000"/>
                  </a:schemeClr>
                </a:solidFill>
                <a:effectLst/>
                <a:latin typeface="Söhne"/>
              </a:rPr>
              <a:t>The top spending customers for each country also vary widely, with some countries having multiple customers who spent the most on music.</a:t>
            </a:r>
          </a:p>
          <a:p>
            <a:pPr algn="l"/>
            <a:r>
              <a:rPr lang="en-US" b="0" i="0" dirty="0">
                <a:solidFill>
                  <a:schemeClr val="tx1">
                    <a:lumMod val="95000"/>
                    <a:lumOff val="5000"/>
                  </a:schemeClr>
                </a:solidFill>
                <a:effectLst/>
                <a:latin typeface="Söhne"/>
              </a:rPr>
              <a:t>	</a:t>
            </a:r>
          </a:p>
          <a:p>
            <a:pPr algn="l"/>
            <a:r>
              <a:rPr lang="en-US" dirty="0">
                <a:solidFill>
                  <a:schemeClr val="tx1">
                    <a:lumMod val="95000"/>
                    <a:lumOff val="5000"/>
                  </a:schemeClr>
                </a:solidFill>
                <a:latin typeface="Söhne"/>
              </a:rPr>
              <a:t>	</a:t>
            </a:r>
            <a:r>
              <a:rPr lang="en-US" b="0" i="0" dirty="0">
                <a:solidFill>
                  <a:schemeClr val="tx1">
                    <a:lumMod val="95000"/>
                    <a:lumOff val="5000"/>
                  </a:schemeClr>
                </a:solidFill>
                <a:effectLst/>
                <a:latin typeface="Söhne"/>
              </a:rPr>
              <a:t>Phase III of the music store data analysis focused on examining the relationship between customer spending and artist data, as well as exploring the most popular genres by country.</a:t>
            </a:r>
          </a:p>
        </p:txBody>
      </p:sp>
    </p:spTree>
    <p:extLst>
      <p:ext uri="{BB962C8B-B14F-4D97-AF65-F5344CB8AC3E}">
        <p14:creationId xmlns:p14="http://schemas.microsoft.com/office/powerpoint/2010/main" val="2486063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33051-6500-3881-1A3B-B2D04611928C}"/>
              </a:ext>
            </a:extLst>
          </p:cNvPr>
          <p:cNvSpPr>
            <a:spLocks noGrp="1"/>
          </p:cNvSpPr>
          <p:nvPr>
            <p:ph type="title"/>
          </p:nvPr>
        </p:nvSpPr>
        <p:spPr/>
        <p:txBody>
          <a:bodyPr/>
          <a:lstStyle/>
          <a:p>
            <a:r>
              <a:rPr lang="en-US" sz="4400" b="0" i="0" dirty="0">
                <a:solidFill>
                  <a:schemeClr val="tx1">
                    <a:lumMod val="95000"/>
                    <a:lumOff val="5000"/>
                  </a:schemeClr>
                </a:solidFill>
                <a:effectLst/>
                <a:latin typeface="Söhne"/>
              </a:rPr>
              <a:t>Insights and Metrics from Music Store Data Analysis (</a:t>
            </a:r>
            <a:r>
              <a:rPr lang="en-IN" sz="4400" b="0" i="0" dirty="0">
                <a:solidFill>
                  <a:schemeClr val="tx1">
                    <a:lumMod val="95000"/>
                    <a:lumOff val="5000"/>
                  </a:schemeClr>
                </a:solidFill>
                <a:effectLst/>
                <a:latin typeface="Söhne"/>
              </a:rPr>
              <a:t>Phase III)</a:t>
            </a:r>
            <a:endParaRPr lang="en-IN" b="1" dirty="0"/>
          </a:p>
        </p:txBody>
      </p:sp>
      <p:sp>
        <p:nvSpPr>
          <p:cNvPr id="3" name="Rectangle 2">
            <a:extLst>
              <a:ext uri="{FF2B5EF4-FFF2-40B4-BE49-F238E27FC236}">
                <a16:creationId xmlns:a16="http://schemas.microsoft.com/office/drawing/2014/main" id="{7E4B5C6D-2054-8F6E-6B2F-9CF312FAA81B}"/>
              </a:ext>
              <a:ext uri="{C183D7F6-B498-43B3-948B-1728B52AA6E4}">
                <adec:decorative xmlns:adec="http://schemas.microsoft.com/office/drawing/2017/decorative" val="1"/>
              </a:ext>
            </a:extLst>
          </p:cNvPr>
          <p:cNvSpPr/>
          <p:nvPr/>
        </p:nvSpPr>
        <p:spPr>
          <a:xfrm>
            <a:off x="1052276" y="1877158"/>
            <a:ext cx="8633262" cy="4789971"/>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r>
              <a:rPr lang="en-US" b="0" i="0" dirty="0">
                <a:solidFill>
                  <a:schemeClr val="tx1">
                    <a:lumMod val="95000"/>
                    <a:lumOff val="5000"/>
                  </a:schemeClr>
                </a:solidFill>
                <a:effectLst/>
                <a:latin typeface="Söhne"/>
              </a:rPr>
              <a:t>The total amount spent by each customer on artists varies widely, from $0.99 to $27.72.</a:t>
            </a:r>
          </a:p>
          <a:p>
            <a:pPr algn="l">
              <a:buFont typeface="Arial" panose="020B0604020202020204" pitchFamily="34" charset="0"/>
              <a:buChar char="•"/>
            </a:pPr>
            <a:endParaRPr lang="en-US" b="0" i="0" dirty="0">
              <a:solidFill>
                <a:schemeClr val="tx1">
                  <a:lumMod val="95000"/>
                  <a:lumOff val="5000"/>
                </a:schemeClr>
              </a:solidFill>
              <a:effectLst/>
              <a:latin typeface="Söhne"/>
            </a:endParaRPr>
          </a:p>
          <a:p>
            <a:pPr algn="l">
              <a:buFont typeface="Arial" panose="020B0604020202020204" pitchFamily="34" charset="0"/>
              <a:buChar char="•"/>
            </a:pPr>
            <a:r>
              <a:rPr lang="en-US" b="0" i="0" dirty="0">
                <a:solidFill>
                  <a:schemeClr val="tx1">
                    <a:lumMod val="95000"/>
                    <a:lumOff val="5000"/>
                  </a:schemeClr>
                </a:solidFill>
                <a:effectLst/>
                <a:latin typeface="Söhne"/>
              </a:rPr>
              <a:t>The most popular genre for each country varies, with Rock being the most popular genre in the United States, Brazil, and Canada, while Latin is the most popular genre in Mexico.</a:t>
            </a:r>
          </a:p>
          <a:p>
            <a:pPr algn="l">
              <a:buFont typeface="Arial" panose="020B0604020202020204" pitchFamily="34" charset="0"/>
              <a:buChar char="•"/>
            </a:pPr>
            <a:endParaRPr lang="en-US" b="0" i="0" dirty="0">
              <a:solidFill>
                <a:schemeClr val="tx1">
                  <a:lumMod val="95000"/>
                  <a:lumOff val="5000"/>
                </a:schemeClr>
              </a:solidFill>
              <a:effectLst/>
              <a:latin typeface="Söhne"/>
            </a:endParaRPr>
          </a:p>
          <a:p>
            <a:pPr algn="l">
              <a:buFont typeface="Arial" panose="020B0604020202020204" pitchFamily="34" charset="0"/>
              <a:buChar char="•"/>
            </a:pPr>
            <a:r>
              <a:rPr lang="en-US" b="0" i="0" dirty="0">
                <a:solidFill>
                  <a:schemeClr val="tx1">
                    <a:lumMod val="95000"/>
                    <a:lumOff val="5000"/>
                  </a:schemeClr>
                </a:solidFill>
                <a:effectLst/>
                <a:latin typeface="Söhne"/>
              </a:rPr>
              <a:t>The top spending customers for each country also vary widely, with some countries having multiple customers who spent the most on music.</a:t>
            </a:r>
          </a:p>
          <a:p>
            <a:pPr algn="l"/>
            <a:r>
              <a:rPr lang="en-US" b="0" i="0" dirty="0">
                <a:solidFill>
                  <a:schemeClr val="tx1">
                    <a:lumMod val="95000"/>
                    <a:lumOff val="5000"/>
                  </a:schemeClr>
                </a:solidFill>
                <a:effectLst/>
                <a:latin typeface="Söhne"/>
              </a:rPr>
              <a:t>	</a:t>
            </a:r>
          </a:p>
          <a:p>
            <a:pPr algn="l"/>
            <a:r>
              <a:rPr lang="en-US" dirty="0">
                <a:solidFill>
                  <a:schemeClr val="tx1">
                    <a:lumMod val="95000"/>
                    <a:lumOff val="5000"/>
                  </a:schemeClr>
                </a:solidFill>
                <a:latin typeface="Söhne"/>
              </a:rPr>
              <a:t>	</a:t>
            </a:r>
            <a:r>
              <a:rPr lang="en-US" b="0" i="0" dirty="0">
                <a:solidFill>
                  <a:schemeClr val="tx1">
                    <a:lumMod val="95000"/>
                    <a:lumOff val="5000"/>
                  </a:schemeClr>
                </a:solidFill>
                <a:effectLst/>
                <a:latin typeface="Söhne"/>
              </a:rPr>
              <a:t>Phase III of the music store data analysis focused on examining the relationship between customer spending and artist data, as well as exploring the most popular genres by country.</a:t>
            </a:r>
          </a:p>
        </p:txBody>
      </p:sp>
    </p:spTree>
    <p:extLst>
      <p:ext uri="{BB962C8B-B14F-4D97-AF65-F5344CB8AC3E}">
        <p14:creationId xmlns:p14="http://schemas.microsoft.com/office/powerpoint/2010/main" val="2468431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33051-6500-3881-1A3B-B2D04611928C}"/>
              </a:ext>
            </a:extLst>
          </p:cNvPr>
          <p:cNvSpPr>
            <a:spLocks noGrp="1"/>
          </p:cNvSpPr>
          <p:nvPr>
            <p:ph type="title"/>
          </p:nvPr>
        </p:nvSpPr>
        <p:spPr>
          <a:xfrm>
            <a:off x="261152" y="374003"/>
            <a:ext cx="11093388" cy="1325563"/>
          </a:xfrm>
        </p:spPr>
        <p:txBody>
          <a:bodyPr>
            <a:normAutofit/>
          </a:bodyPr>
          <a:lstStyle/>
          <a:p>
            <a:r>
              <a:rPr lang="en-US" sz="4000" b="0" i="0" dirty="0">
                <a:solidFill>
                  <a:schemeClr val="tx1">
                    <a:lumMod val="95000"/>
                    <a:lumOff val="5000"/>
                  </a:schemeClr>
                </a:solidFill>
                <a:effectLst/>
                <a:latin typeface="Söhne"/>
              </a:rPr>
              <a:t>Overall observation for improving sales and business performance</a:t>
            </a:r>
            <a:endParaRPr lang="en-IN" sz="4000" b="1" dirty="0">
              <a:solidFill>
                <a:schemeClr val="tx1">
                  <a:lumMod val="95000"/>
                  <a:lumOff val="5000"/>
                </a:schemeClr>
              </a:solidFill>
            </a:endParaRPr>
          </a:p>
        </p:txBody>
      </p:sp>
      <p:sp>
        <p:nvSpPr>
          <p:cNvPr id="3" name="Rectangle 2">
            <a:extLst>
              <a:ext uri="{FF2B5EF4-FFF2-40B4-BE49-F238E27FC236}">
                <a16:creationId xmlns:a16="http://schemas.microsoft.com/office/drawing/2014/main" id="{7E4B5C6D-2054-8F6E-6B2F-9CF312FAA81B}"/>
              </a:ext>
              <a:ext uri="{C183D7F6-B498-43B3-948B-1728B52AA6E4}">
                <adec:decorative xmlns:adec="http://schemas.microsoft.com/office/drawing/2017/decorative" val="1"/>
              </a:ext>
            </a:extLst>
          </p:cNvPr>
          <p:cNvSpPr/>
          <p:nvPr/>
        </p:nvSpPr>
        <p:spPr>
          <a:xfrm>
            <a:off x="692458" y="1606857"/>
            <a:ext cx="9507985" cy="4877139"/>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b="0" i="0" dirty="0">
              <a:solidFill>
                <a:schemeClr val="tx1">
                  <a:lumMod val="95000"/>
                  <a:lumOff val="5000"/>
                </a:schemeClr>
              </a:solidFill>
              <a:effectLst/>
              <a:latin typeface="Söhne"/>
            </a:endParaRPr>
          </a:p>
          <a:p>
            <a:pPr algn="l">
              <a:buFont typeface="Arial" panose="020B0604020202020204" pitchFamily="34" charset="0"/>
              <a:buChar char="•"/>
            </a:pPr>
            <a:r>
              <a:rPr lang="en-US" b="0" i="0" dirty="0">
                <a:solidFill>
                  <a:schemeClr val="tx1">
                    <a:lumMod val="95000"/>
                    <a:lumOff val="5000"/>
                  </a:schemeClr>
                </a:solidFill>
                <a:effectLst/>
                <a:latin typeface="Söhne"/>
              </a:rPr>
              <a:t>Promote top-selling genres (Rock, Alternative &amp; Punk, and Metal).</a:t>
            </a:r>
          </a:p>
          <a:p>
            <a:pPr algn="l">
              <a:buFont typeface="Arial" panose="020B0604020202020204" pitchFamily="34" charset="0"/>
              <a:buChar char="•"/>
            </a:pPr>
            <a:endParaRPr lang="en-US" b="0" i="0" dirty="0">
              <a:solidFill>
                <a:schemeClr val="tx1">
                  <a:lumMod val="95000"/>
                  <a:lumOff val="5000"/>
                </a:schemeClr>
              </a:solidFill>
              <a:effectLst/>
              <a:latin typeface="Söhne"/>
            </a:endParaRPr>
          </a:p>
          <a:p>
            <a:pPr algn="l">
              <a:buFont typeface="Arial" panose="020B0604020202020204" pitchFamily="34" charset="0"/>
              <a:buChar char="•"/>
            </a:pPr>
            <a:r>
              <a:rPr lang="en-US" b="0" i="0" dirty="0">
                <a:solidFill>
                  <a:schemeClr val="tx1">
                    <a:lumMod val="95000"/>
                    <a:lumOff val="5000"/>
                  </a:schemeClr>
                </a:solidFill>
                <a:effectLst/>
                <a:latin typeface="Söhne"/>
              </a:rPr>
              <a:t>Improve customer engagement and retention through loyalty programs and personalized recommendations.</a:t>
            </a:r>
          </a:p>
          <a:p>
            <a:pPr algn="l">
              <a:buFont typeface="Arial" panose="020B0604020202020204" pitchFamily="34" charset="0"/>
              <a:buChar char="•"/>
            </a:pPr>
            <a:endParaRPr lang="en-US" b="0" i="0" dirty="0">
              <a:solidFill>
                <a:schemeClr val="tx1">
                  <a:lumMod val="95000"/>
                  <a:lumOff val="5000"/>
                </a:schemeClr>
              </a:solidFill>
              <a:effectLst/>
              <a:latin typeface="Söhne"/>
            </a:endParaRPr>
          </a:p>
          <a:p>
            <a:pPr algn="l">
              <a:buFont typeface="Arial" panose="020B0604020202020204" pitchFamily="34" charset="0"/>
              <a:buChar char="•"/>
            </a:pPr>
            <a:r>
              <a:rPr lang="en-US" b="0" i="0" dirty="0">
                <a:solidFill>
                  <a:schemeClr val="tx1">
                    <a:lumMod val="95000"/>
                    <a:lumOff val="5000"/>
                  </a:schemeClr>
                </a:solidFill>
                <a:effectLst/>
                <a:latin typeface="Söhne"/>
              </a:rPr>
              <a:t>Expand into countries with high sales potential (such as the USA, Canada, and Brazil).</a:t>
            </a:r>
          </a:p>
          <a:p>
            <a:pPr algn="l">
              <a:buFont typeface="Arial" panose="020B0604020202020204" pitchFamily="34" charset="0"/>
              <a:buChar char="•"/>
            </a:pPr>
            <a:endParaRPr lang="en-US" b="0" i="0" dirty="0">
              <a:solidFill>
                <a:schemeClr val="tx1">
                  <a:lumMod val="95000"/>
                  <a:lumOff val="5000"/>
                </a:schemeClr>
              </a:solidFill>
              <a:effectLst/>
              <a:latin typeface="Söhne"/>
            </a:endParaRPr>
          </a:p>
          <a:p>
            <a:pPr algn="l">
              <a:buFont typeface="Arial" panose="020B0604020202020204" pitchFamily="34" charset="0"/>
              <a:buChar char="•"/>
            </a:pPr>
            <a:r>
              <a:rPr lang="en-US" b="0" i="0" dirty="0">
                <a:solidFill>
                  <a:schemeClr val="tx1">
                    <a:lumMod val="95000"/>
                    <a:lumOff val="5000"/>
                  </a:schemeClr>
                </a:solidFill>
                <a:effectLst/>
                <a:latin typeface="Söhne"/>
              </a:rPr>
              <a:t>Collaborate with popular artists and bands to attract more customers to the store.</a:t>
            </a:r>
          </a:p>
          <a:p>
            <a:pPr algn="l">
              <a:buFont typeface="Arial" panose="020B0604020202020204" pitchFamily="34" charset="0"/>
              <a:buChar char="•"/>
            </a:pPr>
            <a:endParaRPr lang="en-US" b="0" i="0" dirty="0">
              <a:solidFill>
                <a:schemeClr val="tx1">
                  <a:lumMod val="95000"/>
                  <a:lumOff val="5000"/>
                </a:schemeClr>
              </a:solidFill>
              <a:effectLst/>
              <a:latin typeface="Söhne"/>
            </a:endParaRPr>
          </a:p>
          <a:p>
            <a:pPr algn="l">
              <a:buFont typeface="Arial" panose="020B0604020202020204" pitchFamily="34" charset="0"/>
              <a:buChar char="•"/>
            </a:pPr>
            <a:r>
              <a:rPr lang="en-US" b="0" i="0" dirty="0">
                <a:solidFill>
                  <a:schemeClr val="tx1">
                    <a:lumMod val="95000"/>
                    <a:lumOff val="5000"/>
                  </a:schemeClr>
                </a:solidFill>
                <a:effectLst/>
                <a:latin typeface="Söhne"/>
              </a:rPr>
              <a:t>By focusing on these areas, the company can increase its sales and improve its overall business performance.</a:t>
            </a:r>
          </a:p>
        </p:txBody>
      </p:sp>
    </p:spTree>
    <p:extLst>
      <p:ext uri="{BB962C8B-B14F-4D97-AF65-F5344CB8AC3E}">
        <p14:creationId xmlns:p14="http://schemas.microsoft.com/office/powerpoint/2010/main" val="1172210466"/>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Data-driven PowerPoint, from 24Slides</Template>
  <TotalTime>1041</TotalTime>
  <Words>966</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Segoe UI Historic</vt:lpstr>
      <vt:lpstr>Segoe UI Light</vt:lpstr>
      <vt:lpstr>Söhne</vt:lpstr>
      <vt:lpstr>Office Theme</vt:lpstr>
      <vt:lpstr>Slide 1</vt:lpstr>
      <vt:lpstr>About the Project</vt:lpstr>
      <vt:lpstr>Understanding the Structure and Contents of the Database</vt:lpstr>
      <vt:lpstr>The provided data can be analyzed based on the following parameters:</vt:lpstr>
      <vt:lpstr>Slide 2</vt:lpstr>
      <vt:lpstr>Insights and Metrics from Music Store Data Analysis (Phase II)</vt:lpstr>
      <vt:lpstr>Insights and Metrics from Music Store Data Analysis (Phase III)</vt:lpstr>
      <vt:lpstr>Insights and Metrics from Music Store Data Analysis (Phase III)</vt:lpstr>
      <vt:lpstr>Overall observation for improving sales and business performance</vt:lpstr>
      <vt:lpstr>Slide 11</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Smitesh Dutta</dc:creator>
  <cp:lastModifiedBy>Smitesh Dutta</cp:lastModifiedBy>
  <cp:revision>11</cp:revision>
  <dcterms:created xsi:type="dcterms:W3CDTF">2023-04-14T14:57:48Z</dcterms:created>
  <dcterms:modified xsi:type="dcterms:W3CDTF">2023-05-15T17:43:39Z</dcterms:modified>
</cp:coreProperties>
</file>