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72" r:id="rId3"/>
    <p:sldId id="273" r:id="rId4"/>
    <p:sldId id="274" r:id="rId5"/>
    <p:sldId id="258" r:id="rId6"/>
    <p:sldId id="275" r:id="rId7"/>
    <p:sldId id="276" r:id="rId8"/>
    <p:sldId id="277" r:id="rId9"/>
    <p:sldId id="278" r:id="rId10"/>
    <p:sldId id="27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87" d="100"/>
          <a:sy n="87" d="100"/>
        </p:scale>
        <p:origin x="533" y="67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15/04/2023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52648" y="3444079"/>
            <a:ext cx="528670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latin typeface="+mj-lt"/>
              </a:rPr>
              <a:t>SALES DASHBOARD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2737487"/>
            <a:ext cx="26464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dirty="0"/>
              <a:t>Presentation on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3966" y="1354271"/>
            <a:ext cx="876722" cy="87672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1507" y="1860711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7873" y="1913520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24FA5-A169-4B8F-370A-D6D05D6BFC3D}"/>
              </a:ext>
            </a:extLst>
          </p:cNvPr>
          <p:cNvSpPr/>
          <p:nvPr/>
        </p:nvSpPr>
        <p:spPr>
          <a:xfrm>
            <a:off x="8304334" y="5244605"/>
            <a:ext cx="2958612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By</a:t>
            </a:r>
            <a:r>
              <a:rPr lang="en-IN" dirty="0">
                <a:solidFill>
                  <a:schemeClr val="tx1"/>
                </a:solidFill>
              </a:rPr>
              <a:t> – 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</a:rPr>
              <a:t>Smitesh Dutta</a:t>
            </a: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EA5FF753-9457-BBAF-8C20-B5FE0BBA50F1}"/>
              </a:ext>
            </a:extLst>
          </p:cNvPr>
          <p:cNvSpPr>
            <a:spLocks noEditPoints="1"/>
          </p:cNvSpPr>
          <p:nvPr/>
        </p:nvSpPr>
        <p:spPr bwMode="auto">
          <a:xfrm>
            <a:off x="5420255" y="2210824"/>
            <a:ext cx="200507" cy="105619"/>
          </a:xfrm>
          <a:custGeom>
            <a:avLst/>
            <a:gdLst>
              <a:gd name="T0" fmla="*/ 1169 w 1208"/>
              <a:gd name="T1" fmla="*/ 127 h 634"/>
              <a:gd name="T2" fmla="*/ 1081 w 1208"/>
              <a:gd name="T3" fmla="*/ 39 h 634"/>
              <a:gd name="T4" fmla="*/ 1041 w 1208"/>
              <a:gd name="T5" fmla="*/ 0 h 634"/>
              <a:gd name="T6" fmla="*/ 167 w 1208"/>
              <a:gd name="T7" fmla="*/ 0 h 634"/>
              <a:gd name="T8" fmla="*/ 127 w 1208"/>
              <a:gd name="T9" fmla="*/ 39 h 634"/>
              <a:gd name="T10" fmla="*/ 39 w 1208"/>
              <a:gd name="T11" fmla="*/ 127 h 634"/>
              <a:gd name="T12" fmla="*/ 0 w 1208"/>
              <a:gd name="T13" fmla="*/ 167 h 634"/>
              <a:gd name="T14" fmla="*/ 0 w 1208"/>
              <a:gd name="T15" fmla="*/ 467 h 634"/>
              <a:gd name="T16" fmla="*/ 39 w 1208"/>
              <a:gd name="T17" fmla="*/ 507 h 634"/>
              <a:gd name="T18" fmla="*/ 127 w 1208"/>
              <a:gd name="T19" fmla="*/ 595 h 634"/>
              <a:gd name="T20" fmla="*/ 167 w 1208"/>
              <a:gd name="T21" fmla="*/ 634 h 634"/>
              <a:gd name="T22" fmla="*/ 1041 w 1208"/>
              <a:gd name="T23" fmla="*/ 634 h 634"/>
              <a:gd name="T24" fmla="*/ 1081 w 1208"/>
              <a:gd name="T25" fmla="*/ 595 h 634"/>
              <a:gd name="T26" fmla="*/ 1169 w 1208"/>
              <a:gd name="T27" fmla="*/ 507 h 634"/>
              <a:gd name="T28" fmla="*/ 1208 w 1208"/>
              <a:gd name="T29" fmla="*/ 467 h 634"/>
              <a:gd name="T30" fmla="*/ 1208 w 1208"/>
              <a:gd name="T31" fmla="*/ 167 h 634"/>
              <a:gd name="T32" fmla="*/ 1169 w 1208"/>
              <a:gd name="T33" fmla="*/ 127 h 634"/>
              <a:gd name="T34" fmla="*/ 1129 w 1208"/>
              <a:gd name="T35" fmla="*/ 432 h 634"/>
              <a:gd name="T36" fmla="*/ 1006 w 1208"/>
              <a:gd name="T37" fmla="*/ 555 h 634"/>
              <a:gd name="T38" fmla="*/ 202 w 1208"/>
              <a:gd name="T39" fmla="*/ 555 h 634"/>
              <a:gd name="T40" fmla="*/ 79 w 1208"/>
              <a:gd name="T41" fmla="*/ 432 h 634"/>
              <a:gd name="T42" fmla="*/ 79 w 1208"/>
              <a:gd name="T43" fmla="*/ 202 h 634"/>
              <a:gd name="T44" fmla="*/ 202 w 1208"/>
              <a:gd name="T45" fmla="*/ 79 h 634"/>
              <a:gd name="T46" fmla="*/ 1006 w 1208"/>
              <a:gd name="T47" fmla="*/ 79 h 634"/>
              <a:gd name="T48" fmla="*/ 1129 w 1208"/>
              <a:gd name="T49" fmla="*/ 202 h 634"/>
              <a:gd name="T50" fmla="*/ 1129 w 1208"/>
              <a:gd name="T51" fmla="*/ 432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8" h="634">
                <a:moveTo>
                  <a:pt x="1169" y="127"/>
                </a:moveTo>
                <a:cubicBezTo>
                  <a:pt x="1120" y="127"/>
                  <a:pt x="1081" y="88"/>
                  <a:pt x="1081" y="39"/>
                </a:cubicBezTo>
                <a:cubicBezTo>
                  <a:pt x="1081" y="17"/>
                  <a:pt x="1063" y="0"/>
                  <a:pt x="1041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45" y="0"/>
                  <a:pt x="127" y="17"/>
                  <a:pt x="127" y="39"/>
                </a:cubicBezTo>
                <a:cubicBezTo>
                  <a:pt x="127" y="88"/>
                  <a:pt x="88" y="127"/>
                  <a:pt x="39" y="127"/>
                </a:cubicBezTo>
                <a:cubicBezTo>
                  <a:pt x="17" y="127"/>
                  <a:pt x="0" y="145"/>
                  <a:pt x="0" y="167"/>
                </a:cubicBezTo>
                <a:cubicBezTo>
                  <a:pt x="0" y="467"/>
                  <a:pt x="0" y="467"/>
                  <a:pt x="0" y="467"/>
                </a:cubicBezTo>
                <a:cubicBezTo>
                  <a:pt x="0" y="489"/>
                  <a:pt x="17" y="507"/>
                  <a:pt x="39" y="507"/>
                </a:cubicBezTo>
                <a:cubicBezTo>
                  <a:pt x="88" y="507"/>
                  <a:pt x="127" y="546"/>
                  <a:pt x="127" y="595"/>
                </a:cubicBezTo>
                <a:cubicBezTo>
                  <a:pt x="127" y="617"/>
                  <a:pt x="145" y="634"/>
                  <a:pt x="167" y="634"/>
                </a:cubicBezTo>
                <a:cubicBezTo>
                  <a:pt x="1041" y="634"/>
                  <a:pt x="1041" y="634"/>
                  <a:pt x="1041" y="634"/>
                </a:cubicBezTo>
                <a:cubicBezTo>
                  <a:pt x="1063" y="634"/>
                  <a:pt x="1081" y="617"/>
                  <a:pt x="1081" y="595"/>
                </a:cubicBezTo>
                <a:cubicBezTo>
                  <a:pt x="1081" y="546"/>
                  <a:pt x="1120" y="507"/>
                  <a:pt x="1169" y="507"/>
                </a:cubicBezTo>
                <a:cubicBezTo>
                  <a:pt x="1191" y="507"/>
                  <a:pt x="1208" y="489"/>
                  <a:pt x="1208" y="467"/>
                </a:cubicBezTo>
                <a:cubicBezTo>
                  <a:pt x="1208" y="167"/>
                  <a:pt x="1208" y="167"/>
                  <a:pt x="1208" y="167"/>
                </a:cubicBezTo>
                <a:cubicBezTo>
                  <a:pt x="1208" y="145"/>
                  <a:pt x="1191" y="127"/>
                  <a:pt x="1169" y="127"/>
                </a:cubicBezTo>
                <a:close/>
                <a:moveTo>
                  <a:pt x="1129" y="432"/>
                </a:moveTo>
                <a:cubicBezTo>
                  <a:pt x="1069" y="447"/>
                  <a:pt x="1021" y="495"/>
                  <a:pt x="1006" y="555"/>
                </a:cubicBezTo>
                <a:cubicBezTo>
                  <a:pt x="202" y="555"/>
                  <a:pt x="202" y="555"/>
                  <a:pt x="202" y="555"/>
                </a:cubicBezTo>
                <a:cubicBezTo>
                  <a:pt x="187" y="495"/>
                  <a:pt x="139" y="447"/>
                  <a:pt x="79" y="432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139" y="187"/>
                  <a:pt x="187" y="139"/>
                  <a:pt x="202" y="79"/>
                </a:cubicBezTo>
                <a:cubicBezTo>
                  <a:pt x="1006" y="79"/>
                  <a:pt x="1006" y="79"/>
                  <a:pt x="1006" y="79"/>
                </a:cubicBezTo>
                <a:cubicBezTo>
                  <a:pt x="1021" y="139"/>
                  <a:pt x="1069" y="187"/>
                  <a:pt x="1129" y="202"/>
                </a:cubicBezTo>
                <a:cubicBezTo>
                  <a:pt x="1129" y="432"/>
                  <a:pt x="1129" y="432"/>
                  <a:pt x="1129" y="4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s an icon of a clock.">
            <a:extLst>
              <a:ext uri="{FF2B5EF4-FFF2-40B4-BE49-F238E27FC236}">
                <a16:creationId xmlns:a16="http://schemas.microsoft.com/office/drawing/2014/main" id="{E5D3337C-285E-5C30-05B2-30B05DA1934C}"/>
              </a:ext>
            </a:extLst>
          </p:cNvPr>
          <p:cNvGrpSpPr/>
          <p:nvPr/>
        </p:nvGrpSpPr>
        <p:grpSpPr>
          <a:xfrm>
            <a:off x="5937506" y="1565713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6DEE697-66BF-CECA-381C-2E5D5CCBA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F08F3D7-FE15-EF35-9AAE-F34BC09FF4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Freeform 14">
            <a:extLst>
              <a:ext uri="{FF2B5EF4-FFF2-40B4-BE49-F238E27FC236}">
                <a16:creationId xmlns:a16="http://schemas.microsoft.com/office/drawing/2014/main" id="{848074C7-100A-01DD-8781-54EAC96C5B6C}"/>
              </a:ext>
            </a:extLst>
          </p:cNvPr>
          <p:cNvSpPr>
            <a:spLocks noEditPoints="1"/>
          </p:cNvSpPr>
          <p:nvPr/>
        </p:nvSpPr>
        <p:spPr bwMode="auto">
          <a:xfrm>
            <a:off x="5500449" y="2238280"/>
            <a:ext cx="40120" cy="55751"/>
          </a:xfrm>
          <a:custGeom>
            <a:avLst/>
            <a:gdLst>
              <a:gd name="T0" fmla="*/ 222 w 262"/>
              <a:gd name="T1" fmla="*/ 0 h 364"/>
              <a:gd name="T2" fmla="*/ 40 w 262"/>
              <a:gd name="T3" fmla="*/ 0 h 364"/>
              <a:gd name="T4" fmla="*/ 0 w 262"/>
              <a:gd name="T5" fmla="*/ 40 h 364"/>
              <a:gd name="T6" fmla="*/ 0 w 262"/>
              <a:gd name="T7" fmla="*/ 324 h 364"/>
              <a:gd name="T8" fmla="*/ 40 w 262"/>
              <a:gd name="T9" fmla="*/ 364 h 364"/>
              <a:gd name="T10" fmla="*/ 222 w 262"/>
              <a:gd name="T11" fmla="*/ 364 h 364"/>
              <a:gd name="T12" fmla="*/ 262 w 262"/>
              <a:gd name="T13" fmla="*/ 324 h 364"/>
              <a:gd name="T14" fmla="*/ 262 w 262"/>
              <a:gd name="T15" fmla="*/ 40 h 364"/>
              <a:gd name="T16" fmla="*/ 222 w 262"/>
              <a:gd name="T17" fmla="*/ 0 h 364"/>
              <a:gd name="T18" fmla="*/ 183 w 262"/>
              <a:gd name="T19" fmla="*/ 285 h 364"/>
              <a:gd name="T20" fmla="*/ 80 w 262"/>
              <a:gd name="T21" fmla="*/ 285 h 364"/>
              <a:gd name="T22" fmla="*/ 80 w 262"/>
              <a:gd name="T23" fmla="*/ 79 h 364"/>
              <a:gd name="T24" fmla="*/ 183 w 262"/>
              <a:gd name="T25" fmla="*/ 79 h 364"/>
              <a:gd name="T26" fmla="*/ 183 w 262"/>
              <a:gd name="T27" fmla="*/ 285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2" h="364">
                <a:moveTo>
                  <a:pt x="222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46"/>
                  <a:pt x="18" y="364"/>
                  <a:pt x="40" y="364"/>
                </a:cubicBezTo>
                <a:cubicBezTo>
                  <a:pt x="222" y="364"/>
                  <a:pt x="222" y="364"/>
                  <a:pt x="222" y="364"/>
                </a:cubicBezTo>
                <a:cubicBezTo>
                  <a:pt x="244" y="364"/>
                  <a:pt x="262" y="346"/>
                  <a:pt x="262" y="324"/>
                </a:cubicBezTo>
                <a:cubicBezTo>
                  <a:pt x="262" y="40"/>
                  <a:pt x="262" y="40"/>
                  <a:pt x="262" y="40"/>
                </a:cubicBezTo>
                <a:cubicBezTo>
                  <a:pt x="262" y="18"/>
                  <a:pt x="244" y="0"/>
                  <a:pt x="222" y="0"/>
                </a:cubicBezTo>
                <a:close/>
                <a:moveTo>
                  <a:pt x="183" y="285"/>
                </a:moveTo>
                <a:cubicBezTo>
                  <a:pt x="80" y="285"/>
                  <a:pt x="80" y="285"/>
                  <a:pt x="80" y="285"/>
                </a:cubicBezTo>
                <a:cubicBezTo>
                  <a:pt x="80" y="79"/>
                  <a:pt x="80" y="79"/>
                  <a:pt x="80" y="79"/>
                </a:cubicBezTo>
                <a:cubicBezTo>
                  <a:pt x="183" y="79"/>
                  <a:pt x="183" y="79"/>
                  <a:pt x="183" y="79"/>
                </a:cubicBezTo>
                <a:lnTo>
                  <a:pt x="183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A8362646-38AB-9A6E-2C67-E6D6D0E5D86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397481" y="2187912"/>
            <a:ext cx="239883" cy="136278"/>
          </a:xfrm>
          <a:custGeom>
            <a:avLst/>
            <a:gdLst>
              <a:gd name="T0" fmla="*/ 2004 w 2048"/>
              <a:gd name="T1" fmla="*/ 0 h 1162"/>
              <a:gd name="T2" fmla="*/ 44 w 2048"/>
              <a:gd name="T3" fmla="*/ 0 h 1162"/>
              <a:gd name="T4" fmla="*/ 0 w 2048"/>
              <a:gd name="T5" fmla="*/ 44 h 1162"/>
              <a:gd name="T6" fmla="*/ 0 w 2048"/>
              <a:gd name="T7" fmla="*/ 1118 h 1162"/>
              <a:gd name="T8" fmla="*/ 44 w 2048"/>
              <a:gd name="T9" fmla="*/ 1162 h 1162"/>
              <a:gd name="T10" fmla="*/ 2004 w 2048"/>
              <a:gd name="T11" fmla="*/ 1162 h 1162"/>
              <a:gd name="T12" fmla="*/ 2048 w 2048"/>
              <a:gd name="T13" fmla="*/ 1118 h 1162"/>
              <a:gd name="T14" fmla="*/ 2048 w 2048"/>
              <a:gd name="T15" fmla="*/ 44 h 1162"/>
              <a:gd name="T16" fmla="*/ 2004 w 2048"/>
              <a:gd name="T17" fmla="*/ 0 h 1162"/>
              <a:gd name="T18" fmla="*/ 88 w 2048"/>
              <a:gd name="T19" fmla="*/ 88 h 1162"/>
              <a:gd name="T20" fmla="*/ 312 w 2048"/>
              <a:gd name="T21" fmla="*/ 88 h 1162"/>
              <a:gd name="T22" fmla="*/ 88 w 2048"/>
              <a:gd name="T23" fmla="*/ 311 h 1162"/>
              <a:gd name="T24" fmla="*/ 88 w 2048"/>
              <a:gd name="T25" fmla="*/ 88 h 1162"/>
              <a:gd name="T26" fmla="*/ 88 w 2048"/>
              <a:gd name="T27" fmla="*/ 1074 h 1162"/>
              <a:gd name="T28" fmla="*/ 88 w 2048"/>
              <a:gd name="T29" fmla="*/ 851 h 1162"/>
              <a:gd name="T30" fmla="*/ 312 w 2048"/>
              <a:gd name="T31" fmla="*/ 1074 h 1162"/>
              <a:gd name="T32" fmla="*/ 88 w 2048"/>
              <a:gd name="T33" fmla="*/ 1074 h 1162"/>
              <a:gd name="T34" fmla="*/ 1960 w 2048"/>
              <a:gd name="T35" fmla="*/ 1074 h 1162"/>
              <a:gd name="T36" fmla="*/ 1736 w 2048"/>
              <a:gd name="T37" fmla="*/ 1074 h 1162"/>
              <a:gd name="T38" fmla="*/ 1960 w 2048"/>
              <a:gd name="T39" fmla="*/ 851 h 1162"/>
              <a:gd name="T40" fmla="*/ 1960 w 2048"/>
              <a:gd name="T41" fmla="*/ 1074 h 1162"/>
              <a:gd name="T42" fmla="*/ 1960 w 2048"/>
              <a:gd name="T43" fmla="*/ 762 h 1162"/>
              <a:gd name="T44" fmla="*/ 1648 w 2048"/>
              <a:gd name="T45" fmla="*/ 1074 h 1162"/>
              <a:gd name="T46" fmla="*/ 400 w 2048"/>
              <a:gd name="T47" fmla="*/ 1074 h 1162"/>
              <a:gd name="T48" fmla="*/ 88 w 2048"/>
              <a:gd name="T49" fmla="*/ 762 h 1162"/>
              <a:gd name="T50" fmla="*/ 88 w 2048"/>
              <a:gd name="T51" fmla="*/ 400 h 1162"/>
              <a:gd name="T52" fmla="*/ 400 w 2048"/>
              <a:gd name="T53" fmla="*/ 88 h 1162"/>
              <a:gd name="T54" fmla="*/ 1648 w 2048"/>
              <a:gd name="T55" fmla="*/ 88 h 1162"/>
              <a:gd name="T56" fmla="*/ 1960 w 2048"/>
              <a:gd name="T57" fmla="*/ 400 h 1162"/>
              <a:gd name="T58" fmla="*/ 1960 w 2048"/>
              <a:gd name="T59" fmla="*/ 762 h 1162"/>
              <a:gd name="T60" fmla="*/ 1960 w 2048"/>
              <a:gd name="T61" fmla="*/ 311 h 1162"/>
              <a:gd name="T62" fmla="*/ 1736 w 2048"/>
              <a:gd name="T63" fmla="*/ 88 h 1162"/>
              <a:gd name="T64" fmla="*/ 1960 w 2048"/>
              <a:gd name="T65" fmla="*/ 88 h 1162"/>
              <a:gd name="T66" fmla="*/ 1960 w 2048"/>
              <a:gd name="T67" fmla="*/ 311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48" h="1162">
                <a:moveTo>
                  <a:pt x="2004" y="0"/>
                </a:move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19"/>
                  <a:pt x="0" y="44"/>
                </a:cubicBezTo>
                <a:cubicBezTo>
                  <a:pt x="0" y="1118"/>
                  <a:pt x="0" y="1118"/>
                  <a:pt x="0" y="1118"/>
                </a:cubicBezTo>
                <a:cubicBezTo>
                  <a:pt x="0" y="1143"/>
                  <a:pt x="20" y="1162"/>
                  <a:pt x="44" y="1162"/>
                </a:cubicBezTo>
                <a:cubicBezTo>
                  <a:pt x="2004" y="1162"/>
                  <a:pt x="2004" y="1162"/>
                  <a:pt x="2004" y="1162"/>
                </a:cubicBezTo>
                <a:cubicBezTo>
                  <a:pt x="2028" y="1162"/>
                  <a:pt x="2048" y="1143"/>
                  <a:pt x="2048" y="1118"/>
                </a:cubicBezTo>
                <a:cubicBezTo>
                  <a:pt x="2048" y="44"/>
                  <a:pt x="2048" y="44"/>
                  <a:pt x="2048" y="44"/>
                </a:cubicBezTo>
                <a:cubicBezTo>
                  <a:pt x="2048" y="19"/>
                  <a:pt x="2028" y="0"/>
                  <a:pt x="2004" y="0"/>
                </a:cubicBezTo>
                <a:close/>
                <a:moveTo>
                  <a:pt x="88" y="88"/>
                </a:moveTo>
                <a:cubicBezTo>
                  <a:pt x="312" y="88"/>
                  <a:pt x="312" y="88"/>
                  <a:pt x="312" y="88"/>
                </a:cubicBezTo>
                <a:cubicBezTo>
                  <a:pt x="293" y="202"/>
                  <a:pt x="202" y="292"/>
                  <a:pt x="88" y="311"/>
                </a:cubicBezTo>
                <a:lnTo>
                  <a:pt x="88" y="88"/>
                </a:lnTo>
                <a:close/>
                <a:moveTo>
                  <a:pt x="88" y="1074"/>
                </a:moveTo>
                <a:cubicBezTo>
                  <a:pt x="88" y="851"/>
                  <a:pt x="88" y="851"/>
                  <a:pt x="88" y="851"/>
                </a:cubicBezTo>
                <a:cubicBezTo>
                  <a:pt x="202" y="870"/>
                  <a:pt x="293" y="960"/>
                  <a:pt x="312" y="1074"/>
                </a:cubicBezTo>
                <a:lnTo>
                  <a:pt x="88" y="1074"/>
                </a:lnTo>
                <a:close/>
                <a:moveTo>
                  <a:pt x="1960" y="1074"/>
                </a:moveTo>
                <a:cubicBezTo>
                  <a:pt x="1736" y="1074"/>
                  <a:pt x="1736" y="1074"/>
                  <a:pt x="1736" y="1074"/>
                </a:cubicBezTo>
                <a:cubicBezTo>
                  <a:pt x="1755" y="960"/>
                  <a:pt x="1846" y="870"/>
                  <a:pt x="1960" y="851"/>
                </a:cubicBezTo>
                <a:lnTo>
                  <a:pt x="1960" y="1074"/>
                </a:lnTo>
                <a:close/>
                <a:moveTo>
                  <a:pt x="1960" y="762"/>
                </a:moveTo>
                <a:cubicBezTo>
                  <a:pt x="1797" y="782"/>
                  <a:pt x="1668" y="911"/>
                  <a:pt x="1648" y="1074"/>
                </a:cubicBezTo>
                <a:cubicBezTo>
                  <a:pt x="400" y="1074"/>
                  <a:pt x="400" y="1074"/>
                  <a:pt x="400" y="1074"/>
                </a:cubicBezTo>
                <a:cubicBezTo>
                  <a:pt x="380" y="911"/>
                  <a:pt x="251" y="782"/>
                  <a:pt x="88" y="762"/>
                </a:cubicBezTo>
                <a:cubicBezTo>
                  <a:pt x="88" y="400"/>
                  <a:pt x="88" y="400"/>
                  <a:pt x="88" y="400"/>
                </a:cubicBezTo>
                <a:cubicBezTo>
                  <a:pt x="251" y="380"/>
                  <a:pt x="380" y="251"/>
                  <a:pt x="400" y="88"/>
                </a:cubicBezTo>
                <a:cubicBezTo>
                  <a:pt x="1648" y="88"/>
                  <a:pt x="1648" y="88"/>
                  <a:pt x="1648" y="88"/>
                </a:cubicBezTo>
                <a:cubicBezTo>
                  <a:pt x="1668" y="251"/>
                  <a:pt x="1797" y="380"/>
                  <a:pt x="1960" y="400"/>
                </a:cubicBezTo>
                <a:cubicBezTo>
                  <a:pt x="1960" y="762"/>
                  <a:pt x="1960" y="762"/>
                  <a:pt x="1960" y="762"/>
                </a:cubicBezTo>
                <a:close/>
                <a:moveTo>
                  <a:pt x="1960" y="311"/>
                </a:moveTo>
                <a:cubicBezTo>
                  <a:pt x="1846" y="292"/>
                  <a:pt x="1755" y="202"/>
                  <a:pt x="1736" y="88"/>
                </a:cubicBezTo>
                <a:cubicBezTo>
                  <a:pt x="1960" y="88"/>
                  <a:pt x="1960" y="88"/>
                  <a:pt x="1960" y="88"/>
                </a:cubicBezTo>
                <a:lnTo>
                  <a:pt x="1960" y="3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C6BD2BB5-2A5D-348F-477F-23A4327E29B2}"/>
              </a:ext>
            </a:extLst>
          </p:cNvPr>
          <p:cNvSpPr>
            <a:spLocks noEditPoints="1"/>
          </p:cNvSpPr>
          <p:nvPr/>
        </p:nvSpPr>
        <p:spPr bwMode="auto">
          <a:xfrm>
            <a:off x="6493750" y="2158638"/>
            <a:ext cx="340788" cy="162023"/>
          </a:xfrm>
          <a:custGeom>
            <a:avLst/>
            <a:gdLst>
              <a:gd name="T0" fmla="*/ 1831 w 2048"/>
              <a:gd name="T1" fmla="*/ 0 h 970"/>
              <a:gd name="T2" fmla="*/ 1613 w 2048"/>
              <a:gd name="T3" fmla="*/ 217 h 970"/>
              <a:gd name="T4" fmla="*/ 1648 w 2048"/>
              <a:gd name="T5" fmla="*/ 336 h 970"/>
              <a:gd name="T6" fmla="*/ 1413 w 2048"/>
              <a:gd name="T7" fmla="*/ 571 h 970"/>
              <a:gd name="T8" fmla="*/ 1295 w 2048"/>
              <a:gd name="T9" fmla="*/ 535 h 970"/>
              <a:gd name="T10" fmla="*/ 1173 w 2048"/>
              <a:gd name="T11" fmla="*/ 573 h 970"/>
              <a:gd name="T12" fmla="*/ 935 w 2048"/>
              <a:gd name="T13" fmla="*/ 336 h 970"/>
              <a:gd name="T14" fmla="*/ 971 w 2048"/>
              <a:gd name="T15" fmla="*/ 217 h 970"/>
              <a:gd name="T16" fmla="*/ 753 w 2048"/>
              <a:gd name="T17" fmla="*/ 0 h 970"/>
              <a:gd name="T18" fmla="*/ 536 w 2048"/>
              <a:gd name="T19" fmla="*/ 217 h 970"/>
              <a:gd name="T20" fmla="*/ 571 w 2048"/>
              <a:gd name="T21" fmla="*/ 336 h 970"/>
              <a:gd name="T22" fmla="*/ 336 w 2048"/>
              <a:gd name="T23" fmla="*/ 571 h 970"/>
              <a:gd name="T24" fmla="*/ 217 w 2048"/>
              <a:gd name="T25" fmla="*/ 535 h 970"/>
              <a:gd name="T26" fmla="*/ 0 w 2048"/>
              <a:gd name="T27" fmla="*/ 753 h 970"/>
              <a:gd name="T28" fmla="*/ 217 w 2048"/>
              <a:gd name="T29" fmla="*/ 970 h 970"/>
              <a:gd name="T30" fmla="*/ 435 w 2048"/>
              <a:gd name="T31" fmla="*/ 753 h 970"/>
              <a:gd name="T32" fmla="*/ 400 w 2048"/>
              <a:gd name="T33" fmla="*/ 634 h 970"/>
              <a:gd name="T34" fmla="*/ 635 w 2048"/>
              <a:gd name="T35" fmla="*/ 399 h 970"/>
              <a:gd name="T36" fmla="*/ 753 w 2048"/>
              <a:gd name="T37" fmla="*/ 435 h 970"/>
              <a:gd name="T38" fmla="*/ 872 w 2048"/>
              <a:gd name="T39" fmla="*/ 399 h 970"/>
              <a:gd name="T40" fmla="*/ 1110 w 2048"/>
              <a:gd name="T41" fmla="*/ 638 h 970"/>
              <a:gd name="T42" fmla="*/ 1077 w 2048"/>
              <a:gd name="T43" fmla="*/ 753 h 970"/>
              <a:gd name="T44" fmla="*/ 1295 w 2048"/>
              <a:gd name="T45" fmla="*/ 970 h 970"/>
              <a:gd name="T46" fmla="*/ 1512 w 2048"/>
              <a:gd name="T47" fmla="*/ 753 h 970"/>
              <a:gd name="T48" fmla="*/ 1477 w 2048"/>
              <a:gd name="T49" fmla="*/ 634 h 970"/>
              <a:gd name="T50" fmla="*/ 1712 w 2048"/>
              <a:gd name="T51" fmla="*/ 399 h 970"/>
              <a:gd name="T52" fmla="*/ 1831 w 2048"/>
              <a:gd name="T53" fmla="*/ 435 h 970"/>
              <a:gd name="T54" fmla="*/ 2048 w 2048"/>
              <a:gd name="T55" fmla="*/ 217 h 970"/>
              <a:gd name="T56" fmla="*/ 1831 w 2048"/>
              <a:gd name="T57" fmla="*/ 0 h 970"/>
              <a:gd name="T58" fmla="*/ 217 w 2048"/>
              <a:gd name="T59" fmla="*/ 880 h 970"/>
              <a:gd name="T60" fmla="*/ 90 w 2048"/>
              <a:gd name="T61" fmla="*/ 753 h 970"/>
              <a:gd name="T62" fmla="*/ 217 w 2048"/>
              <a:gd name="T63" fmla="*/ 625 h 970"/>
              <a:gd name="T64" fmla="*/ 345 w 2048"/>
              <a:gd name="T65" fmla="*/ 753 h 970"/>
              <a:gd name="T66" fmla="*/ 217 w 2048"/>
              <a:gd name="T67" fmla="*/ 880 h 970"/>
              <a:gd name="T68" fmla="*/ 753 w 2048"/>
              <a:gd name="T69" fmla="*/ 345 h 970"/>
              <a:gd name="T70" fmla="*/ 626 w 2048"/>
              <a:gd name="T71" fmla="*/ 217 h 970"/>
              <a:gd name="T72" fmla="*/ 753 w 2048"/>
              <a:gd name="T73" fmla="*/ 90 h 970"/>
              <a:gd name="T74" fmla="*/ 881 w 2048"/>
              <a:gd name="T75" fmla="*/ 217 h 970"/>
              <a:gd name="T76" fmla="*/ 753 w 2048"/>
              <a:gd name="T77" fmla="*/ 345 h 970"/>
              <a:gd name="T78" fmla="*/ 1295 w 2048"/>
              <a:gd name="T79" fmla="*/ 880 h 970"/>
              <a:gd name="T80" fmla="*/ 1167 w 2048"/>
              <a:gd name="T81" fmla="*/ 753 h 970"/>
              <a:gd name="T82" fmla="*/ 1295 w 2048"/>
              <a:gd name="T83" fmla="*/ 625 h 970"/>
              <a:gd name="T84" fmla="*/ 1422 w 2048"/>
              <a:gd name="T85" fmla="*/ 753 h 970"/>
              <a:gd name="T86" fmla="*/ 1295 w 2048"/>
              <a:gd name="T87" fmla="*/ 880 h 970"/>
              <a:gd name="T88" fmla="*/ 1831 w 2048"/>
              <a:gd name="T89" fmla="*/ 345 h 970"/>
              <a:gd name="T90" fmla="*/ 1703 w 2048"/>
              <a:gd name="T91" fmla="*/ 217 h 970"/>
              <a:gd name="T92" fmla="*/ 1831 w 2048"/>
              <a:gd name="T93" fmla="*/ 90 h 970"/>
              <a:gd name="T94" fmla="*/ 1958 w 2048"/>
              <a:gd name="T95" fmla="*/ 217 h 970"/>
              <a:gd name="T96" fmla="*/ 1831 w 2048"/>
              <a:gd name="T97" fmla="*/ 345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48" h="970">
                <a:moveTo>
                  <a:pt x="1831" y="0"/>
                </a:moveTo>
                <a:cubicBezTo>
                  <a:pt x="1711" y="0"/>
                  <a:pt x="1613" y="97"/>
                  <a:pt x="1613" y="217"/>
                </a:cubicBezTo>
                <a:cubicBezTo>
                  <a:pt x="1613" y="261"/>
                  <a:pt x="1626" y="302"/>
                  <a:pt x="1648" y="336"/>
                </a:cubicBezTo>
                <a:cubicBezTo>
                  <a:pt x="1413" y="571"/>
                  <a:pt x="1413" y="571"/>
                  <a:pt x="1413" y="571"/>
                </a:cubicBezTo>
                <a:cubicBezTo>
                  <a:pt x="1379" y="548"/>
                  <a:pt x="1339" y="535"/>
                  <a:pt x="1295" y="535"/>
                </a:cubicBezTo>
                <a:cubicBezTo>
                  <a:pt x="1250" y="535"/>
                  <a:pt x="1207" y="549"/>
                  <a:pt x="1173" y="573"/>
                </a:cubicBezTo>
                <a:cubicBezTo>
                  <a:pt x="935" y="336"/>
                  <a:pt x="935" y="336"/>
                  <a:pt x="935" y="336"/>
                </a:cubicBezTo>
                <a:cubicBezTo>
                  <a:pt x="958" y="302"/>
                  <a:pt x="971" y="261"/>
                  <a:pt x="971" y="217"/>
                </a:cubicBezTo>
                <a:cubicBezTo>
                  <a:pt x="971" y="97"/>
                  <a:pt x="873" y="0"/>
                  <a:pt x="753" y="0"/>
                </a:cubicBezTo>
                <a:cubicBezTo>
                  <a:pt x="633" y="0"/>
                  <a:pt x="536" y="97"/>
                  <a:pt x="536" y="217"/>
                </a:cubicBezTo>
                <a:cubicBezTo>
                  <a:pt x="536" y="261"/>
                  <a:pt x="549" y="302"/>
                  <a:pt x="571" y="336"/>
                </a:cubicBezTo>
                <a:cubicBezTo>
                  <a:pt x="336" y="571"/>
                  <a:pt x="336" y="571"/>
                  <a:pt x="336" y="571"/>
                </a:cubicBezTo>
                <a:cubicBezTo>
                  <a:pt x="302" y="548"/>
                  <a:pt x="261" y="535"/>
                  <a:pt x="217" y="535"/>
                </a:cubicBezTo>
                <a:cubicBezTo>
                  <a:pt x="98" y="535"/>
                  <a:pt x="0" y="633"/>
                  <a:pt x="0" y="753"/>
                </a:cubicBezTo>
                <a:cubicBezTo>
                  <a:pt x="0" y="873"/>
                  <a:pt x="98" y="970"/>
                  <a:pt x="217" y="970"/>
                </a:cubicBezTo>
                <a:cubicBezTo>
                  <a:pt x="337" y="970"/>
                  <a:pt x="435" y="873"/>
                  <a:pt x="435" y="753"/>
                </a:cubicBezTo>
                <a:cubicBezTo>
                  <a:pt x="435" y="709"/>
                  <a:pt x="422" y="668"/>
                  <a:pt x="400" y="634"/>
                </a:cubicBezTo>
                <a:cubicBezTo>
                  <a:pt x="635" y="399"/>
                  <a:pt x="635" y="399"/>
                  <a:pt x="635" y="399"/>
                </a:cubicBezTo>
                <a:cubicBezTo>
                  <a:pt x="669" y="422"/>
                  <a:pt x="709" y="435"/>
                  <a:pt x="753" y="435"/>
                </a:cubicBezTo>
                <a:cubicBezTo>
                  <a:pt x="797" y="435"/>
                  <a:pt x="838" y="422"/>
                  <a:pt x="872" y="399"/>
                </a:cubicBezTo>
                <a:cubicBezTo>
                  <a:pt x="1110" y="638"/>
                  <a:pt x="1110" y="638"/>
                  <a:pt x="1110" y="638"/>
                </a:cubicBezTo>
                <a:cubicBezTo>
                  <a:pt x="1090" y="671"/>
                  <a:pt x="1077" y="711"/>
                  <a:pt x="1077" y="753"/>
                </a:cubicBezTo>
                <a:cubicBezTo>
                  <a:pt x="1077" y="873"/>
                  <a:pt x="1175" y="970"/>
                  <a:pt x="1295" y="970"/>
                </a:cubicBezTo>
                <a:cubicBezTo>
                  <a:pt x="1415" y="970"/>
                  <a:pt x="1512" y="873"/>
                  <a:pt x="1512" y="753"/>
                </a:cubicBezTo>
                <a:cubicBezTo>
                  <a:pt x="1512" y="709"/>
                  <a:pt x="1499" y="668"/>
                  <a:pt x="1477" y="634"/>
                </a:cubicBezTo>
                <a:cubicBezTo>
                  <a:pt x="1712" y="399"/>
                  <a:pt x="1712" y="399"/>
                  <a:pt x="1712" y="399"/>
                </a:cubicBezTo>
                <a:cubicBezTo>
                  <a:pt x="1746" y="422"/>
                  <a:pt x="1787" y="435"/>
                  <a:pt x="1831" y="435"/>
                </a:cubicBezTo>
                <a:cubicBezTo>
                  <a:pt x="1950" y="435"/>
                  <a:pt x="2048" y="337"/>
                  <a:pt x="2048" y="217"/>
                </a:cubicBezTo>
                <a:cubicBezTo>
                  <a:pt x="2048" y="97"/>
                  <a:pt x="1950" y="0"/>
                  <a:pt x="1831" y="0"/>
                </a:cubicBezTo>
                <a:close/>
                <a:moveTo>
                  <a:pt x="217" y="880"/>
                </a:moveTo>
                <a:cubicBezTo>
                  <a:pt x="147" y="880"/>
                  <a:pt x="90" y="823"/>
                  <a:pt x="90" y="753"/>
                </a:cubicBezTo>
                <a:cubicBezTo>
                  <a:pt x="90" y="682"/>
                  <a:pt x="147" y="625"/>
                  <a:pt x="217" y="625"/>
                </a:cubicBezTo>
                <a:cubicBezTo>
                  <a:pt x="288" y="625"/>
                  <a:pt x="345" y="682"/>
                  <a:pt x="345" y="753"/>
                </a:cubicBezTo>
                <a:cubicBezTo>
                  <a:pt x="345" y="823"/>
                  <a:pt x="288" y="880"/>
                  <a:pt x="217" y="880"/>
                </a:cubicBezTo>
                <a:close/>
                <a:moveTo>
                  <a:pt x="753" y="345"/>
                </a:moveTo>
                <a:cubicBezTo>
                  <a:pt x="683" y="345"/>
                  <a:pt x="626" y="288"/>
                  <a:pt x="626" y="217"/>
                </a:cubicBezTo>
                <a:cubicBezTo>
                  <a:pt x="626" y="147"/>
                  <a:pt x="683" y="90"/>
                  <a:pt x="753" y="90"/>
                </a:cubicBezTo>
                <a:cubicBezTo>
                  <a:pt x="823" y="90"/>
                  <a:pt x="881" y="147"/>
                  <a:pt x="881" y="217"/>
                </a:cubicBezTo>
                <a:cubicBezTo>
                  <a:pt x="881" y="288"/>
                  <a:pt x="823" y="345"/>
                  <a:pt x="753" y="345"/>
                </a:cubicBezTo>
                <a:close/>
                <a:moveTo>
                  <a:pt x="1295" y="880"/>
                </a:moveTo>
                <a:cubicBezTo>
                  <a:pt x="1225" y="880"/>
                  <a:pt x="1167" y="823"/>
                  <a:pt x="1167" y="753"/>
                </a:cubicBezTo>
                <a:cubicBezTo>
                  <a:pt x="1167" y="682"/>
                  <a:pt x="1225" y="625"/>
                  <a:pt x="1295" y="625"/>
                </a:cubicBezTo>
                <a:cubicBezTo>
                  <a:pt x="1365" y="625"/>
                  <a:pt x="1422" y="682"/>
                  <a:pt x="1422" y="753"/>
                </a:cubicBezTo>
                <a:cubicBezTo>
                  <a:pt x="1422" y="823"/>
                  <a:pt x="1365" y="880"/>
                  <a:pt x="1295" y="880"/>
                </a:cubicBezTo>
                <a:close/>
                <a:moveTo>
                  <a:pt x="1831" y="345"/>
                </a:moveTo>
                <a:cubicBezTo>
                  <a:pt x="1760" y="345"/>
                  <a:pt x="1703" y="288"/>
                  <a:pt x="1703" y="217"/>
                </a:cubicBezTo>
                <a:cubicBezTo>
                  <a:pt x="1703" y="147"/>
                  <a:pt x="1760" y="90"/>
                  <a:pt x="1831" y="90"/>
                </a:cubicBezTo>
                <a:cubicBezTo>
                  <a:pt x="1901" y="90"/>
                  <a:pt x="1958" y="147"/>
                  <a:pt x="1958" y="217"/>
                </a:cubicBezTo>
                <a:cubicBezTo>
                  <a:pt x="1958" y="288"/>
                  <a:pt x="1901" y="345"/>
                  <a:pt x="1831" y="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EA3A-DDA9-2E4E-0B6E-A53BC4D1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23" y="52754"/>
            <a:ext cx="11825654" cy="936381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3DFEB-E4A0-B87D-CB2E-75E391766A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35"/>
            <a:ext cx="12192000" cy="5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3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91827" y="1626920"/>
            <a:ext cx="7195972" cy="3604160"/>
            <a:chOff x="1849346" y="1305681"/>
            <a:chExt cx="8478731" cy="4246640"/>
          </a:xfrm>
        </p:grpSpPr>
        <p:sp>
          <p:nvSpPr>
            <p:cNvPr id="17" name="Oval 16"/>
            <p:cNvSpPr/>
            <p:nvPr/>
          </p:nvSpPr>
          <p:spPr>
            <a:xfrm>
              <a:off x="6081422" y="1305681"/>
              <a:ext cx="4246655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849346" y="1305681"/>
              <a:ext cx="4246655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2264-3833-3DA3-645B-CE77B5E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the dashboard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94DA8E-7A7F-49B1-F3DE-10D644C41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464" y="1991458"/>
            <a:ext cx="9173178" cy="3789484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The objective of this project is to design a comprehensive dashboard that provides visual representations of the sales performance of a global toy manufacturing company across different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The dashboard will enable the company to gain valuable insights into their sales factors and make informed decisions to improve their overall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9634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765D-8FCB-E4DF-593F-20E77CE4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The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76E48-871A-C959-6DB5-D6BB67806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1991458"/>
            <a:ext cx="9458928" cy="4224704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The dataset at hand comprises 2844 observations and 24 variables.</a:t>
            </a:r>
          </a:p>
          <a:p>
            <a:endParaRPr 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The data encompassing a three-year span of the company's sales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Within this timeframe, the company manufactured seven distinct products that were marketed and sold in 19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239557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C4FB5B-4AF2-866C-F273-8C65C2E7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0520" y="2083777"/>
            <a:ext cx="9458928" cy="3543299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Aggregate sales across various territories.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Monthly sales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Top-selling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Sales distribution across different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Distribution of deal size across various territories.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Current status of orders.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213072-9541-CAFF-3CCA-400DF76F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62" y="848700"/>
            <a:ext cx="10956680" cy="99328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The provided data can be analyzed based on the following parameters:</a:t>
            </a:r>
          </a:p>
        </p:txBody>
      </p:sp>
    </p:spTree>
    <p:extLst>
      <p:ext uri="{BB962C8B-B14F-4D97-AF65-F5344CB8AC3E}">
        <p14:creationId xmlns:p14="http://schemas.microsoft.com/office/powerpoint/2010/main" val="283260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1239283" y="613788"/>
            <a:ext cx="753983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Territory wise sales</a:t>
            </a: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5464" y="2158511"/>
            <a:ext cx="6900367" cy="38730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dataset includes four distinct territories, namely APAC (Asia Pacific), EMEA (Europe, Middle East, and Africa), Japan, and NA (North America).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An analysis of the data reveals that EMEA accounts for 50% of the total sales, followed by NA with 38% of the sales.</a:t>
            </a:r>
          </a:p>
        </p:txBody>
      </p:sp>
      <p:sp>
        <p:nvSpPr>
          <p:cNvPr id="139" name="Rectangle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31873" y="1670538"/>
            <a:ext cx="2703636" cy="1802424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7E287-3FBD-3225-C22E-5F097886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59" y="1766408"/>
            <a:ext cx="2456503" cy="1584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D42AA-9B13-C961-E1D4-997E3A5B1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67" y="3491393"/>
            <a:ext cx="3864248" cy="30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FDE7-1C31-2E31-A43F-D6DB91D1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619"/>
            <a:ext cx="10515600" cy="1129813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cs typeface="Times New Roman" panose="02020603050405020304" pitchFamily="18" charset="0"/>
              </a:rPr>
              <a:t>Monthly sales performance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2C924B-1B74-A853-A170-338D76AB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183" y="1144466"/>
            <a:ext cx="10672267" cy="2552699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presented data displays the monthly sales performance of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 clear trend emerges, indicating that sales follow a linear pattern during the initial months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Towards the end of the third quarter, there is a significant uptick in sales, peaking in the middle of the quarter, before tapering off and returning to a linear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This sales performance is consistent over the three-year period analyzed.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3CD48-23DD-52A4-9A6E-D12D6F28E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17" y="3862657"/>
            <a:ext cx="1917601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85C1A-6664-8248-4080-D3F60DECC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55" y="3862657"/>
            <a:ext cx="6762179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3051-6500-3881-1A3B-B2D04611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selling products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B5C6D-2054-8F6E-6B2F-9CF312FA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1877159"/>
            <a:ext cx="7398598" cy="4435718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company offers a range of seven distinct products, including Classic Cars, Motorcycles, Planes, Ships, Trains, Trucks and Buses as well as Vintage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Upon analyzing the data, it becomes apparent that Classic Cars are the highest selling product, with sales totaling 1,484,785.29.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This is followed by Vintage Cars, which generated sales of 650,987.76.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remaining products performed relatively similarly in terms of sales figures.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7AB7-2068-837E-E52B-8F78577FE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04" y="740751"/>
            <a:ext cx="2033954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7F47B-AA06-E399-FB31-A44F84CFC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54" y="3082925"/>
            <a:ext cx="3276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EA6A-CCED-C416-B0D1-080302A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Country wise sales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15EA9-0137-4CA7-2887-3ACC60684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88" y="1209528"/>
            <a:ext cx="1887416" cy="2259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1F20F-DA60-E3D0-22B4-E50E4AB14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34" y="3600449"/>
            <a:ext cx="3810000" cy="2743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70F926-2C25-8D8D-CC4B-EF979B08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037" y="1690688"/>
            <a:ext cx="7841143" cy="4340834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Based on the data, the top 10 countries in terms of sales performance are revealed as follows: Australia, Denmark, Finland, France, Italy, Norway, Singapore, Spain, UK, and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analysis indicates that the USA is at the top of the list, accounting for more than 42% of total sales, followed by Spain with 14%.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remaining countries on the list also demonstrated varying levels of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8679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D45-B90E-82E1-0587-50679B87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Territorial distribution of deal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132DF-36F3-5044-4A3B-288DDC08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2158511"/>
            <a:ext cx="6689352" cy="38730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dataset includes four territories, namely APAC (Asia Pacific), EMEA (Europe, Middle East, and Africa), Japan, and NA (North America).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Upon analyzing the data, it becomes evident that the majority of territories in the dataset have a preference for medium and small-sized deals.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Additionally, it is noteworthy that the EMEA and NA territories have the highest number of deals in this size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78C5E-CF37-E638-B998-BAEB4F59F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5" y="1899138"/>
            <a:ext cx="3964597" cy="1529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6033C-16D2-B0BA-F36E-D666C3CA5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19" y="3637450"/>
            <a:ext cx="4220308" cy="24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9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532</TotalTime>
  <Words>557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 Theme</vt:lpstr>
      <vt:lpstr>Slide 1</vt:lpstr>
      <vt:lpstr>About the dashboard </vt:lpstr>
      <vt:lpstr>About The Dataset</vt:lpstr>
      <vt:lpstr>The provided data can be analyzed based on the following parameters:</vt:lpstr>
      <vt:lpstr>Slide 2</vt:lpstr>
      <vt:lpstr>Monthly sales performance</vt:lpstr>
      <vt:lpstr>Top selling products</vt:lpstr>
      <vt:lpstr>Country wise sales distribution</vt:lpstr>
      <vt:lpstr>Territorial distribution of deal size</vt:lpstr>
      <vt:lpstr>Dashboard</vt:lpstr>
      <vt:lpstr>Slide 11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Smitesh Dutta</dc:creator>
  <cp:lastModifiedBy>Smitesh Dutta</cp:lastModifiedBy>
  <cp:revision>6</cp:revision>
  <dcterms:created xsi:type="dcterms:W3CDTF">2023-04-14T14:57:48Z</dcterms:created>
  <dcterms:modified xsi:type="dcterms:W3CDTF">2023-04-15T08:55:49Z</dcterms:modified>
</cp:coreProperties>
</file>