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Playfair Displ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PlayfairDisplay-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italic.fntdata"/><Relationship Id="rId25" Type="http://schemas.openxmlformats.org/officeDocument/2006/relationships/font" Target="fonts/PlayfairDisplay-bold.fntdata"/><Relationship Id="rId28" Type="http://schemas.openxmlformats.org/officeDocument/2006/relationships/font" Target="fonts/Lato-regular.fntdata"/><Relationship Id="rId27" Type="http://schemas.openxmlformats.org/officeDocument/2006/relationships/font" Target="fonts/PlayfairDispl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88989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8898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38ecb6b3d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138ecb6b3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6f889893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6f8898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38ecb6b3d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38ecb6b3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138ecb6b3d_0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138ecb6b3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6f889893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6f88989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88989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8898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25fc59d41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25fc59d4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25fc59d41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125fc59d4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323edb9c8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323edb9c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38ecb6b3d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138ecb6b3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138ecb6b3d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138ecb6b3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38ecb6b3d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38ecb6b3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6f889893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6f88989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532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sz="3100">
                <a:latin typeface="Comic Sans MS"/>
                <a:ea typeface="Comic Sans MS"/>
                <a:cs typeface="Comic Sans MS"/>
                <a:sym typeface="Comic Sans MS"/>
              </a:rPr>
              <a:t>Predicting the Price of a House for Affordable Housing Policy Implementation by the Government.</a:t>
            </a:r>
            <a:endParaRPr sz="3100">
              <a:latin typeface="Comic Sans MS"/>
              <a:ea typeface="Comic Sans MS"/>
              <a:cs typeface="Comic Sans MS"/>
              <a:sym typeface="Comic Sans MS"/>
            </a:endParaRPr>
          </a:p>
        </p:txBody>
      </p:sp>
      <p:sp>
        <p:nvSpPr>
          <p:cNvPr id="69" name="Google Shape;69;p13"/>
          <p:cNvSpPr txBox="1"/>
          <p:nvPr>
            <p:ph idx="1" type="subTitle"/>
          </p:nvPr>
        </p:nvSpPr>
        <p:spPr>
          <a:xfrm>
            <a:off x="625500" y="4288200"/>
            <a:ext cx="7893000" cy="6006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By Smith Kwabena Agyei  (ITC, Data Scientist)</a:t>
            </a:r>
            <a:endParaRPr/>
          </a:p>
        </p:txBody>
      </p:sp>
      <p:sp>
        <p:nvSpPr>
          <p:cNvPr id="70" name="Google Shape;70;p13"/>
          <p:cNvSpPr txBox="1"/>
          <p:nvPr/>
        </p:nvSpPr>
        <p:spPr>
          <a:xfrm>
            <a:off x="8714700" y="0"/>
            <a:ext cx="429300" cy="472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solidFill>
                <a:schemeClr val="dk1"/>
              </a:solidFill>
              <a:latin typeface="Comic Sans MS"/>
              <a:ea typeface="Comic Sans MS"/>
              <a:cs typeface="Comic Sans MS"/>
              <a:sym typeface="Comic Sans MS"/>
            </a:endParaRPr>
          </a:p>
          <a:p>
            <a:pPr indent="0" lvl="0" marL="0" rtl="0" algn="ctr">
              <a:spcBef>
                <a:spcPts val="0"/>
              </a:spcBef>
              <a:spcAft>
                <a:spcPts val="0"/>
              </a:spcAft>
              <a:buNone/>
            </a:pPr>
            <a:r>
              <a:rPr b="1" lang="en" sz="1800">
                <a:solidFill>
                  <a:schemeClr val="dk1"/>
                </a:solidFill>
                <a:latin typeface="Comic Sans MS"/>
                <a:ea typeface="Comic Sans MS"/>
                <a:cs typeface="Comic Sans MS"/>
                <a:sym typeface="Comic Sans MS"/>
              </a:rPr>
              <a:t>1</a:t>
            </a:r>
            <a:endParaRPr b="1" sz="1800">
              <a:solidFill>
                <a:schemeClr val="dk1"/>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262700" y="0"/>
            <a:ext cx="8520600" cy="2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Plots for insights Continued</a:t>
            </a:r>
            <a:endParaRPr sz="1000"/>
          </a:p>
        </p:txBody>
      </p:sp>
      <p:sp>
        <p:nvSpPr>
          <p:cNvPr id="142" name="Google Shape;142;p22"/>
          <p:cNvSpPr txBox="1"/>
          <p:nvPr/>
        </p:nvSpPr>
        <p:spPr>
          <a:xfrm>
            <a:off x="8714700" y="0"/>
            <a:ext cx="429300" cy="297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300">
              <a:solidFill>
                <a:schemeClr val="dk1"/>
              </a:solidFill>
              <a:latin typeface="Comic Sans MS"/>
              <a:ea typeface="Comic Sans MS"/>
              <a:cs typeface="Comic Sans MS"/>
              <a:sym typeface="Comic Sans MS"/>
            </a:endParaRPr>
          </a:p>
          <a:p>
            <a:pPr indent="0" lvl="0" marL="0" rtl="0" algn="ctr">
              <a:spcBef>
                <a:spcPts val="0"/>
              </a:spcBef>
              <a:spcAft>
                <a:spcPts val="0"/>
              </a:spcAft>
              <a:buNone/>
            </a:pPr>
            <a:r>
              <a:rPr b="1" i="1" lang="en" sz="1300">
                <a:solidFill>
                  <a:schemeClr val="dk1"/>
                </a:solidFill>
                <a:latin typeface="Comic Sans MS"/>
                <a:ea typeface="Comic Sans MS"/>
                <a:cs typeface="Comic Sans MS"/>
                <a:sym typeface="Comic Sans MS"/>
              </a:rPr>
              <a:t>10</a:t>
            </a:r>
            <a:endParaRPr b="1" i="1" sz="1200">
              <a:solidFill>
                <a:schemeClr val="dk1"/>
              </a:solidFill>
              <a:latin typeface="Comic Sans MS"/>
              <a:ea typeface="Comic Sans MS"/>
              <a:cs typeface="Comic Sans MS"/>
              <a:sym typeface="Comic Sans MS"/>
            </a:endParaRPr>
          </a:p>
        </p:txBody>
      </p:sp>
      <p:pic>
        <p:nvPicPr>
          <p:cNvPr id="143" name="Google Shape;143;p22"/>
          <p:cNvPicPr preferRelativeResize="0"/>
          <p:nvPr/>
        </p:nvPicPr>
        <p:blipFill>
          <a:blip r:embed="rId3">
            <a:alphaModFix/>
          </a:blip>
          <a:stretch>
            <a:fillRect/>
          </a:stretch>
        </p:blipFill>
        <p:spPr>
          <a:xfrm>
            <a:off x="152400" y="298000"/>
            <a:ext cx="8865051" cy="4845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idx="4294967295" type="title"/>
          </p:nvPr>
        </p:nvSpPr>
        <p:spPr>
          <a:xfrm>
            <a:off x="387900" y="458025"/>
            <a:ext cx="8368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things I learned</a:t>
            </a:r>
            <a:endParaRPr/>
          </a:p>
        </p:txBody>
      </p:sp>
      <p:grpSp>
        <p:nvGrpSpPr>
          <p:cNvPr id="149" name="Google Shape;149;p23"/>
          <p:cNvGrpSpPr/>
          <p:nvPr/>
        </p:nvGrpSpPr>
        <p:grpSpPr>
          <a:xfrm>
            <a:off x="431825" y="1342525"/>
            <a:ext cx="2683300" cy="3302700"/>
            <a:chOff x="431825" y="1342525"/>
            <a:chExt cx="2683300" cy="3302700"/>
          </a:xfrm>
        </p:grpSpPr>
        <p:sp>
          <p:nvSpPr>
            <p:cNvPr id="150" name="Google Shape;150;p23"/>
            <p:cNvSpPr/>
            <p:nvPr/>
          </p:nvSpPr>
          <p:spPr>
            <a:xfrm>
              <a:off x="431825" y="1342525"/>
              <a:ext cx="26832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txBox="1"/>
            <p:nvPr/>
          </p:nvSpPr>
          <p:spPr>
            <a:xfrm>
              <a:off x="431925" y="1342525"/>
              <a:ext cx="26832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23"/>
          <p:cNvSpPr txBox="1"/>
          <p:nvPr>
            <p:ph idx="4294967295" type="body"/>
          </p:nvPr>
        </p:nvSpPr>
        <p:spPr>
          <a:xfrm>
            <a:off x="489192" y="1337725"/>
            <a:ext cx="349500" cy="8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1</a:t>
            </a:r>
            <a:endParaRPr>
              <a:solidFill>
                <a:schemeClr val="lt1"/>
              </a:solidFill>
            </a:endParaRPr>
          </a:p>
        </p:txBody>
      </p:sp>
      <p:cxnSp>
        <p:nvCxnSpPr>
          <p:cNvPr id="153" name="Google Shape;153;p23"/>
          <p:cNvCxnSpPr/>
          <p:nvPr/>
        </p:nvCxnSpPr>
        <p:spPr>
          <a:xfrm>
            <a:off x="857675" y="1514725"/>
            <a:ext cx="0" cy="478800"/>
          </a:xfrm>
          <a:prstGeom prst="straightConnector1">
            <a:avLst/>
          </a:prstGeom>
          <a:noFill/>
          <a:ln cap="flat" cmpd="sng" w="9525">
            <a:solidFill>
              <a:schemeClr val="lt1"/>
            </a:solidFill>
            <a:prstDash val="solid"/>
            <a:round/>
            <a:headEnd len="sm" w="sm" type="none"/>
            <a:tailEnd len="sm" w="sm" type="none"/>
          </a:ln>
        </p:spPr>
      </p:cxnSp>
      <p:sp>
        <p:nvSpPr>
          <p:cNvPr id="154" name="Google Shape;154;p23"/>
          <p:cNvSpPr txBox="1"/>
          <p:nvPr>
            <p:ph idx="4294967295" type="body"/>
          </p:nvPr>
        </p:nvSpPr>
        <p:spPr>
          <a:xfrm>
            <a:off x="933875" y="13377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High-density zoning changes</a:t>
            </a:r>
            <a:endParaRPr>
              <a:solidFill>
                <a:schemeClr val="lt1"/>
              </a:solidFill>
            </a:endParaRPr>
          </a:p>
        </p:txBody>
      </p:sp>
      <p:sp>
        <p:nvSpPr>
          <p:cNvPr id="155" name="Google Shape;155;p23"/>
          <p:cNvSpPr txBox="1"/>
          <p:nvPr>
            <p:ph idx="4294967295" type="body"/>
          </p:nvPr>
        </p:nvSpPr>
        <p:spPr>
          <a:xfrm>
            <a:off x="508125" y="2268950"/>
            <a:ext cx="2530800" cy="237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Larger homes with more rooms are more expensive; reducing the number of these features in new affordable developments may help lower prices.</a:t>
            </a:r>
            <a:br>
              <a:rPr lang="en" sz="1400"/>
            </a:br>
            <a:r>
              <a:rPr lang="en" sz="1400"/>
              <a:t>(Sq Ft vs. Sold Price Plot)</a:t>
            </a:r>
            <a:endParaRPr sz="1400"/>
          </a:p>
        </p:txBody>
      </p:sp>
      <p:grpSp>
        <p:nvGrpSpPr>
          <p:cNvPr id="156" name="Google Shape;156;p23"/>
          <p:cNvGrpSpPr/>
          <p:nvPr/>
        </p:nvGrpSpPr>
        <p:grpSpPr>
          <a:xfrm>
            <a:off x="3221800" y="1342525"/>
            <a:ext cx="2673003" cy="3302700"/>
            <a:chOff x="3221800" y="1342525"/>
            <a:chExt cx="2673003" cy="3302700"/>
          </a:xfrm>
        </p:grpSpPr>
        <p:sp>
          <p:nvSpPr>
            <p:cNvPr id="157" name="Google Shape;157;p23"/>
            <p:cNvSpPr/>
            <p:nvPr/>
          </p:nvSpPr>
          <p:spPr>
            <a:xfrm>
              <a:off x="3221803"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txBox="1"/>
            <p:nvPr/>
          </p:nvSpPr>
          <p:spPr>
            <a:xfrm>
              <a:off x="3221800"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23"/>
          <p:cNvSpPr txBox="1"/>
          <p:nvPr>
            <p:ph idx="4294967295" type="body"/>
          </p:nvPr>
        </p:nvSpPr>
        <p:spPr>
          <a:xfrm>
            <a:off x="3275767" y="1337725"/>
            <a:ext cx="349500" cy="8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2</a:t>
            </a:r>
            <a:endParaRPr>
              <a:solidFill>
                <a:schemeClr val="lt1"/>
              </a:solidFill>
            </a:endParaRPr>
          </a:p>
        </p:txBody>
      </p:sp>
      <p:cxnSp>
        <p:nvCxnSpPr>
          <p:cNvPr id="160" name="Google Shape;160;p23"/>
          <p:cNvCxnSpPr/>
          <p:nvPr/>
        </p:nvCxnSpPr>
        <p:spPr>
          <a:xfrm>
            <a:off x="3647550" y="1514725"/>
            <a:ext cx="0" cy="478800"/>
          </a:xfrm>
          <a:prstGeom prst="straightConnector1">
            <a:avLst/>
          </a:prstGeom>
          <a:noFill/>
          <a:ln cap="flat" cmpd="sng" w="9525">
            <a:solidFill>
              <a:schemeClr val="lt1"/>
            </a:solidFill>
            <a:prstDash val="solid"/>
            <a:round/>
            <a:headEnd len="sm" w="sm" type="none"/>
            <a:tailEnd len="sm" w="sm" type="none"/>
          </a:ln>
        </p:spPr>
      </p:cxnSp>
      <p:sp>
        <p:nvSpPr>
          <p:cNvPr id="161" name="Google Shape;161;p23"/>
          <p:cNvSpPr txBox="1"/>
          <p:nvPr>
            <p:ph idx="4294967295" type="body"/>
          </p:nvPr>
        </p:nvSpPr>
        <p:spPr>
          <a:xfrm>
            <a:off x="3723750" y="13425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Tax incentives</a:t>
            </a:r>
            <a:endParaRPr>
              <a:solidFill>
                <a:schemeClr val="lt1"/>
              </a:solidFill>
            </a:endParaRPr>
          </a:p>
        </p:txBody>
      </p:sp>
      <p:sp>
        <p:nvSpPr>
          <p:cNvPr id="162" name="Google Shape;162;p23"/>
          <p:cNvSpPr txBox="1"/>
          <p:nvPr>
            <p:ph idx="4294967295" type="body"/>
          </p:nvPr>
        </p:nvSpPr>
        <p:spPr>
          <a:xfrm>
            <a:off x="3294700" y="2268950"/>
            <a:ext cx="2530800" cy="23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Offer incentives to developers who build affordable housing in high-demand areas.</a:t>
            </a:r>
            <a:endParaRPr sz="1400"/>
          </a:p>
        </p:txBody>
      </p:sp>
      <p:grpSp>
        <p:nvGrpSpPr>
          <p:cNvPr id="163" name="Google Shape;163;p23"/>
          <p:cNvGrpSpPr/>
          <p:nvPr/>
        </p:nvGrpSpPr>
        <p:grpSpPr>
          <a:xfrm>
            <a:off x="6007125" y="1342525"/>
            <a:ext cx="2673000" cy="3302700"/>
            <a:chOff x="6007125" y="1342525"/>
            <a:chExt cx="2673000" cy="3302700"/>
          </a:xfrm>
        </p:grpSpPr>
        <p:sp>
          <p:nvSpPr>
            <p:cNvPr id="164" name="Google Shape;164;p23"/>
            <p:cNvSpPr/>
            <p:nvPr/>
          </p:nvSpPr>
          <p:spPr>
            <a:xfrm>
              <a:off x="6007125"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txBox="1"/>
            <p:nvPr/>
          </p:nvSpPr>
          <p:spPr>
            <a:xfrm>
              <a:off x="6007125"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23"/>
          <p:cNvSpPr txBox="1"/>
          <p:nvPr>
            <p:ph idx="4294967295" type="body"/>
          </p:nvPr>
        </p:nvSpPr>
        <p:spPr>
          <a:xfrm>
            <a:off x="6058742" y="1337725"/>
            <a:ext cx="349500" cy="8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3</a:t>
            </a:r>
            <a:endParaRPr>
              <a:solidFill>
                <a:schemeClr val="lt1"/>
              </a:solidFill>
            </a:endParaRPr>
          </a:p>
        </p:txBody>
      </p:sp>
      <p:cxnSp>
        <p:nvCxnSpPr>
          <p:cNvPr id="167" name="Google Shape;167;p23"/>
          <p:cNvCxnSpPr/>
          <p:nvPr/>
        </p:nvCxnSpPr>
        <p:spPr>
          <a:xfrm>
            <a:off x="6427225" y="1514725"/>
            <a:ext cx="0" cy="478800"/>
          </a:xfrm>
          <a:prstGeom prst="straightConnector1">
            <a:avLst/>
          </a:prstGeom>
          <a:noFill/>
          <a:ln cap="flat" cmpd="sng" w="9525">
            <a:solidFill>
              <a:schemeClr val="lt1"/>
            </a:solidFill>
            <a:prstDash val="solid"/>
            <a:round/>
            <a:headEnd len="sm" w="sm" type="none"/>
            <a:tailEnd len="sm" w="sm" type="none"/>
          </a:ln>
        </p:spPr>
      </p:cxnSp>
      <p:sp>
        <p:nvSpPr>
          <p:cNvPr id="168" name="Google Shape;168;p23"/>
          <p:cNvSpPr txBox="1"/>
          <p:nvPr>
            <p:ph idx="4294967295" type="body"/>
          </p:nvPr>
        </p:nvSpPr>
        <p:spPr>
          <a:xfrm>
            <a:off x="6503425" y="13425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Home Features</a:t>
            </a:r>
            <a:endParaRPr>
              <a:solidFill>
                <a:schemeClr val="lt1"/>
              </a:solidFill>
            </a:endParaRPr>
          </a:p>
        </p:txBody>
      </p:sp>
      <p:sp>
        <p:nvSpPr>
          <p:cNvPr id="169" name="Google Shape;169;p23"/>
          <p:cNvSpPr txBox="1"/>
          <p:nvPr>
            <p:ph idx="4294967295" type="body"/>
          </p:nvPr>
        </p:nvSpPr>
        <p:spPr>
          <a:xfrm>
            <a:off x="6077675" y="2268950"/>
            <a:ext cx="2530800" cy="237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Encourage compact </a:t>
            </a:r>
            <a:r>
              <a:rPr lang="en" sz="1400"/>
              <a:t>home designs</a:t>
            </a:r>
            <a:r>
              <a:rPr lang="en" sz="1400"/>
              <a:t> with fewer high-cost features to improve affordability.</a:t>
            </a:r>
            <a:endParaRPr sz="1400"/>
          </a:p>
        </p:txBody>
      </p:sp>
      <p:sp>
        <p:nvSpPr>
          <p:cNvPr id="170" name="Google Shape;170;p23"/>
          <p:cNvSpPr txBox="1"/>
          <p:nvPr/>
        </p:nvSpPr>
        <p:spPr>
          <a:xfrm>
            <a:off x="8714700" y="0"/>
            <a:ext cx="429300" cy="472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300">
              <a:solidFill>
                <a:schemeClr val="dk1"/>
              </a:solidFill>
              <a:latin typeface="Comic Sans MS"/>
              <a:ea typeface="Comic Sans MS"/>
              <a:cs typeface="Comic Sans MS"/>
              <a:sym typeface="Comic Sans MS"/>
            </a:endParaRPr>
          </a:p>
          <a:p>
            <a:pPr indent="0" lvl="0" marL="0" rtl="0" algn="ctr">
              <a:spcBef>
                <a:spcPts val="0"/>
              </a:spcBef>
              <a:spcAft>
                <a:spcPts val="0"/>
              </a:spcAft>
              <a:buNone/>
            </a:pPr>
            <a:r>
              <a:rPr b="1" i="1" lang="en" sz="1300">
                <a:solidFill>
                  <a:schemeClr val="dk1"/>
                </a:solidFill>
                <a:latin typeface="Comic Sans MS"/>
                <a:ea typeface="Comic Sans MS"/>
                <a:cs typeface="Comic Sans MS"/>
                <a:sym typeface="Comic Sans MS"/>
              </a:rPr>
              <a:t>11</a:t>
            </a:r>
            <a:endParaRPr b="1" i="1" sz="1300">
              <a:solidFill>
                <a:schemeClr val="dk1"/>
              </a:solidFill>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262700" y="0"/>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Model </a:t>
            </a:r>
            <a:r>
              <a:rPr lang="en" sz="1900"/>
              <a:t>implementation </a:t>
            </a:r>
            <a:r>
              <a:rPr lang="en" sz="1900"/>
              <a:t>(</a:t>
            </a:r>
            <a:r>
              <a:rPr lang="en" sz="1900"/>
              <a:t>OLS Multivariate (mv) Linear Regression Class)</a:t>
            </a:r>
            <a:endParaRPr b="0" sz="450">
              <a:solidFill>
                <a:srgbClr val="E3E3E3"/>
              </a:solidFill>
              <a:highlight>
                <a:srgbClr val="383838"/>
              </a:highlight>
              <a:latin typeface="Roboto"/>
              <a:ea typeface="Roboto"/>
              <a:cs typeface="Roboto"/>
              <a:sym typeface="Roboto"/>
            </a:endParaRPr>
          </a:p>
          <a:p>
            <a:pPr indent="0" lvl="0" marL="0" rtl="0" algn="l">
              <a:spcBef>
                <a:spcPts val="0"/>
              </a:spcBef>
              <a:spcAft>
                <a:spcPts val="0"/>
              </a:spcAft>
              <a:buNone/>
            </a:pPr>
            <a:r>
              <a:t/>
            </a:r>
            <a:endParaRPr sz="1900"/>
          </a:p>
        </p:txBody>
      </p:sp>
      <p:sp>
        <p:nvSpPr>
          <p:cNvPr id="176" name="Google Shape;176;p24"/>
          <p:cNvSpPr txBox="1"/>
          <p:nvPr/>
        </p:nvSpPr>
        <p:spPr>
          <a:xfrm>
            <a:off x="8714700" y="0"/>
            <a:ext cx="429300" cy="472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Comic Sans MS"/>
              <a:ea typeface="Comic Sans MS"/>
              <a:cs typeface="Comic Sans MS"/>
              <a:sym typeface="Comic Sans MS"/>
            </a:endParaRPr>
          </a:p>
          <a:p>
            <a:pPr indent="0" lvl="0" marL="0" rtl="0" algn="ctr">
              <a:spcBef>
                <a:spcPts val="0"/>
              </a:spcBef>
              <a:spcAft>
                <a:spcPts val="0"/>
              </a:spcAft>
              <a:buNone/>
            </a:pPr>
            <a:r>
              <a:rPr b="1" i="1" lang="en">
                <a:solidFill>
                  <a:schemeClr val="dk1"/>
                </a:solidFill>
                <a:latin typeface="Comic Sans MS"/>
                <a:ea typeface="Comic Sans MS"/>
                <a:cs typeface="Comic Sans MS"/>
                <a:sym typeface="Comic Sans MS"/>
              </a:rPr>
              <a:t>12</a:t>
            </a:r>
            <a:endParaRPr b="1" i="1">
              <a:solidFill>
                <a:schemeClr val="dk1"/>
              </a:solidFill>
              <a:latin typeface="Comic Sans MS"/>
              <a:ea typeface="Comic Sans MS"/>
              <a:cs typeface="Comic Sans MS"/>
              <a:sym typeface="Comic Sans MS"/>
            </a:endParaRPr>
          </a:p>
        </p:txBody>
      </p:sp>
      <p:sp>
        <p:nvSpPr>
          <p:cNvPr id="177" name="Google Shape;177;p24"/>
          <p:cNvSpPr txBox="1"/>
          <p:nvPr/>
        </p:nvSpPr>
        <p:spPr>
          <a:xfrm>
            <a:off x="4927150" y="689875"/>
            <a:ext cx="4114800" cy="7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5"/>
                </a:solidFill>
                <a:latin typeface="Playfair Display"/>
                <a:ea typeface="Playfair Display"/>
                <a:cs typeface="Playfair Display"/>
                <a:sym typeface="Playfair Display"/>
              </a:rPr>
              <a:t>Sample Prediction Results</a:t>
            </a:r>
            <a:endParaRPr sz="1700">
              <a:solidFill>
                <a:schemeClr val="accent5"/>
              </a:solidFill>
              <a:latin typeface="Lato"/>
              <a:ea typeface="Lato"/>
              <a:cs typeface="Lato"/>
              <a:sym typeface="Lato"/>
            </a:endParaRPr>
          </a:p>
        </p:txBody>
      </p:sp>
      <p:sp>
        <p:nvSpPr>
          <p:cNvPr id="178" name="Google Shape;178;p24"/>
          <p:cNvSpPr txBox="1"/>
          <p:nvPr/>
        </p:nvSpPr>
        <p:spPr>
          <a:xfrm>
            <a:off x="262700" y="689875"/>
            <a:ext cx="4114800" cy="7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5"/>
                </a:solidFill>
                <a:latin typeface="Playfair Display"/>
                <a:ea typeface="Playfair Display"/>
                <a:cs typeface="Playfair Display"/>
                <a:sym typeface="Playfair Display"/>
              </a:rPr>
              <a:t> Training Curve</a:t>
            </a:r>
            <a:endParaRPr sz="1700">
              <a:solidFill>
                <a:schemeClr val="accent5"/>
              </a:solidFill>
              <a:latin typeface="Lato"/>
              <a:ea typeface="Lato"/>
              <a:cs typeface="Lato"/>
              <a:sym typeface="Lato"/>
            </a:endParaRPr>
          </a:p>
        </p:txBody>
      </p:sp>
      <p:pic>
        <p:nvPicPr>
          <p:cNvPr id="179" name="Google Shape;179;p24"/>
          <p:cNvPicPr preferRelativeResize="0"/>
          <p:nvPr/>
        </p:nvPicPr>
        <p:blipFill>
          <a:blip r:embed="rId3">
            <a:alphaModFix/>
          </a:blip>
          <a:stretch>
            <a:fillRect/>
          </a:stretch>
        </p:blipFill>
        <p:spPr>
          <a:xfrm>
            <a:off x="152400" y="1436875"/>
            <a:ext cx="4437029" cy="3554225"/>
          </a:xfrm>
          <a:prstGeom prst="rect">
            <a:avLst/>
          </a:prstGeom>
          <a:noFill/>
          <a:ln>
            <a:noFill/>
          </a:ln>
        </p:spPr>
      </p:pic>
      <p:sp>
        <p:nvSpPr>
          <p:cNvPr id="180" name="Google Shape;180;p24"/>
          <p:cNvSpPr txBox="1"/>
          <p:nvPr/>
        </p:nvSpPr>
        <p:spPr>
          <a:xfrm>
            <a:off x="4841425" y="1412425"/>
            <a:ext cx="4114800" cy="35541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Assign Test values (Square Feet,Lot_acres, Rooms, Price_Cat)</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Xtest = np.array</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4900</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2.4</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4</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3</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3160</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5.6</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4</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20</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4317</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5.6</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4</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20</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1"/>
              </a:solidFill>
              <a:latin typeface="Lato"/>
              <a:ea typeface="Lato"/>
              <a:cs typeface="Lato"/>
              <a:sym typeface="Lato"/>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Predict Square foot</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my_reg.predict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Xtest</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0"/>
              </a:spcAft>
              <a:buNone/>
            </a:pPr>
            <a:br>
              <a:rPr lang="en" sz="1800">
                <a:solidFill>
                  <a:schemeClr val="dk1"/>
                </a:solidFill>
                <a:latin typeface="Lato"/>
                <a:ea typeface="Lato"/>
                <a:cs typeface="Lato"/>
                <a:sym typeface="Lato"/>
              </a:rPr>
            </a:br>
            <a:r>
              <a:rPr lang="en" sz="1800">
                <a:solidFill>
                  <a:schemeClr val="accent5"/>
                </a:solidFill>
                <a:latin typeface="Lato"/>
                <a:ea typeface="Lato"/>
                <a:cs typeface="Lato"/>
                <a:sym typeface="Lato"/>
              </a:rPr>
              <a:t>Results of prediction</a:t>
            </a:r>
            <a:endParaRPr sz="1800">
              <a:solidFill>
                <a:schemeClr val="accent5"/>
              </a:solidFill>
              <a:latin typeface="Lato"/>
              <a:ea typeface="Lato"/>
              <a:cs typeface="Lato"/>
              <a:sym typeface="Lato"/>
            </a:endParaRPr>
          </a:p>
          <a:p>
            <a:pPr indent="0" lvl="0" marL="0" rtl="0" algn="l">
              <a:lnSpc>
                <a:spcPct val="115000"/>
              </a:lnSpc>
              <a:spcBef>
                <a:spcPts val="0"/>
              </a:spcBef>
              <a:spcAft>
                <a:spcPts val="0"/>
              </a:spcAft>
              <a:buNone/>
            </a:pPr>
            <a:r>
              <a:rPr lang="en" sz="1050">
                <a:solidFill>
                  <a:srgbClr val="E3E3E3"/>
                </a:solidFill>
                <a:highlight>
                  <a:srgbClr val="383838"/>
                </a:highlight>
              </a:rPr>
              <a:t>array([992858.56001153, 640386.22156363, 874814.60209192])</a:t>
            </a:r>
            <a:endParaRPr sz="1050">
              <a:solidFill>
                <a:srgbClr val="E3E3E3"/>
              </a:solidFill>
              <a:highlight>
                <a:srgbClr val="383838"/>
              </a:highlight>
            </a:endParaRPr>
          </a:p>
          <a:p>
            <a:pPr indent="0" lvl="0" marL="0" rtl="0" algn="l">
              <a:lnSpc>
                <a:spcPct val="115000"/>
              </a:lnSpc>
              <a:spcBef>
                <a:spcPts val="0"/>
              </a:spcBef>
              <a:spcAft>
                <a:spcPts val="0"/>
              </a:spcAft>
              <a:buNone/>
            </a:pPr>
            <a:r>
              <a:t/>
            </a:r>
            <a:endParaRPr sz="1050">
              <a:solidFill>
                <a:srgbClr val="E3E3E3"/>
              </a:solidFill>
              <a:highlight>
                <a:srgbClr val="383838"/>
              </a:highlight>
            </a:endParaRPr>
          </a:p>
          <a:p>
            <a:pPr indent="0" lvl="0" marL="0" rtl="0" algn="l">
              <a:spcBef>
                <a:spcPts val="0"/>
              </a:spcBef>
              <a:spcAft>
                <a:spcPts val="0"/>
              </a:spcAft>
              <a:buNone/>
            </a:pPr>
            <a:r>
              <a:rPr lang="en" sz="1800">
                <a:solidFill>
                  <a:schemeClr val="accent5"/>
                </a:solidFill>
                <a:latin typeface="Lato"/>
                <a:ea typeface="Lato"/>
                <a:cs typeface="Lato"/>
                <a:sym typeface="Lato"/>
              </a:rPr>
              <a:t>Mean Absolute Error (MAE)</a:t>
            </a:r>
            <a:endParaRPr sz="1050">
              <a:solidFill>
                <a:srgbClr val="E3E3E3"/>
              </a:solidFill>
              <a:highlight>
                <a:srgbClr val="383838"/>
              </a:highlight>
            </a:endParaRPr>
          </a:p>
          <a:p>
            <a:pPr indent="0" lvl="0" marL="0" rtl="0" algn="l">
              <a:lnSpc>
                <a:spcPct val="115000"/>
              </a:lnSpc>
              <a:spcBef>
                <a:spcPts val="0"/>
              </a:spcBef>
              <a:spcAft>
                <a:spcPts val="0"/>
              </a:spcAft>
              <a:buNone/>
            </a:pPr>
            <a:r>
              <a:rPr lang="en" sz="1050">
                <a:solidFill>
                  <a:srgbClr val="E3E3E3"/>
                </a:solidFill>
                <a:highlight>
                  <a:srgbClr val="383838"/>
                </a:highlight>
              </a:rPr>
              <a:t>1159.6646445628526</a:t>
            </a:r>
            <a:endParaRPr sz="1050">
              <a:solidFill>
                <a:srgbClr val="E3E3E3"/>
              </a:solidFill>
              <a:highlight>
                <a:srgbClr val="383838"/>
              </a:highlight>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E3E3E3"/>
              </a:solidFill>
              <a:highlight>
                <a:srgbClr val="383838"/>
              </a:highlight>
            </a:endParaRPr>
          </a:p>
          <a:p>
            <a:pPr indent="0" lvl="0" marL="0" rtl="0" algn="l">
              <a:spcBef>
                <a:spcPts val="0"/>
              </a:spcBef>
              <a:spcAft>
                <a:spcPts val="0"/>
              </a:spcAft>
              <a:buNone/>
            </a:pPr>
            <a:r>
              <a:t/>
            </a:r>
            <a:endParaRPr sz="1800">
              <a:solidFill>
                <a:schemeClr val="dk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idx="4294967295" type="title"/>
          </p:nvPr>
        </p:nvSpPr>
        <p:spPr>
          <a:xfrm>
            <a:off x="311925" y="0"/>
            <a:ext cx="8368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Impact of the proposed Solution</a:t>
            </a:r>
            <a:endParaRPr/>
          </a:p>
          <a:p>
            <a:pPr indent="0" lvl="0" marL="0" rtl="0" algn="l">
              <a:spcBef>
                <a:spcPts val="0"/>
              </a:spcBef>
              <a:spcAft>
                <a:spcPts val="0"/>
              </a:spcAft>
              <a:buNone/>
            </a:pPr>
            <a:r>
              <a:t/>
            </a:r>
            <a:endParaRPr/>
          </a:p>
        </p:txBody>
      </p:sp>
      <p:grpSp>
        <p:nvGrpSpPr>
          <p:cNvPr id="186" name="Google Shape;186;p25"/>
          <p:cNvGrpSpPr/>
          <p:nvPr/>
        </p:nvGrpSpPr>
        <p:grpSpPr>
          <a:xfrm>
            <a:off x="431825" y="1342525"/>
            <a:ext cx="2683300" cy="3302700"/>
            <a:chOff x="431825" y="1342525"/>
            <a:chExt cx="2683300" cy="3302700"/>
          </a:xfrm>
        </p:grpSpPr>
        <p:sp>
          <p:nvSpPr>
            <p:cNvPr id="187" name="Google Shape;187;p25"/>
            <p:cNvSpPr/>
            <p:nvPr/>
          </p:nvSpPr>
          <p:spPr>
            <a:xfrm>
              <a:off x="431825" y="1342525"/>
              <a:ext cx="26832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txBox="1"/>
            <p:nvPr/>
          </p:nvSpPr>
          <p:spPr>
            <a:xfrm>
              <a:off x="431925" y="1342525"/>
              <a:ext cx="26832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25"/>
          <p:cNvSpPr txBox="1"/>
          <p:nvPr>
            <p:ph idx="4294967295" type="body"/>
          </p:nvPr>
        </p:nvSpPr>
        <p:spPr>
          <a:xfrm>
            <a:off x="489192" y="1337725"/>
            <a:ext cx="349500" cy="8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1</a:t>
            </a:r>
            <a:endParaRPr>
              <a:solidFill>
                <a:schemeClr val="lt1"/>
              </a:solidFill>
            </a:endParaRPr>
          </a:p>
        </p:txBody>
      </p:sp>
      <p:cxnSp>
        <p:nvCxnSpPr>
          <p:cNvPr id="190" name="Google Shape;190;p25"/>
          <p:cNvCxnSpPr/>
          <p:nvPr/>
        </p:nvCxnSpPr>
        <p:spPr>
          <a:xfrm>
            <a:off x="857675" y="1514725"/>
            <a:ext cx="0" cy="478800"/>
          </a:xfrm>
          <a:prstGeom prst="straightConnector1">
            <a:avLst/>
          </a:prstGeom>
          <a:noFill/>
          <a:ln cap="flat" cmpd="sng" w="9525">
            <a:solidFill>
              <a:schemeClr val="lt1"/>
            </a:solidFill>
            <a:prstDash val="solid"/>
            <a:round/>
            <a:headEnd len="sm" w="sm" type="none"/>
            <a:tailEnd len="sm" w="sm" type="none"/>
          </a:ln>
        </p:spPr>
      </p:cxnSp>
      <p:sp>
        <p:nvSpPr>
          <p:cNvPr id="191" name="Google Shape;191;p25"/>
          <p:cNvSpPr txBox="1"/>
          <p:nvPr>
            <p:ph idx="4294967295" type="body"/>
          </p:nvPr>
        </p:nvSpPr>
        <p:spPr>
          <a:xfrm>
            <a:off x="933875" y="13377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Job Creation and Economic Growth</a:t>
            </a:r>
            <a:endParaRPr>
              <a:solidFill>
                <a:schemeClr val="lt1"/>
              </a:solidFill>
            </a:endParaRPr>
          </a:p>
        </p:txBody>
      </p:sp>
      <p:sp>
        <p:nvSpPr>
          <p:cNvPr id="192" name="Google Shape;192;p25"/>
          <p:cNvSpPr txBox="1"/>
          <p:nvPr>
            <p:ph idx="4294967295" type="body"/>
          </p:nvPr>
        </p:nvSpPr>
        <p:spPr>
          <a:xfrm>
            <a:off x="508125" y="2268950"/>
            <a:ext cx="2530800" cy="237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Larger homes with more rooms are more expensive; reducing the number of these features in new affordable developments may help lower prices.</a:t>
            </a:r>
            <a:br>
              <a:rPr lang="en" sz="1400"/>
            </a:br>
            <a:r>
              <a:rPr lang="en" sz="1400"/>
              <a:t>(Sq Ft vs. Sold Price Plot)</a:t>
            </a:r>
            <a:endParaRPr sz="1400"/>
          </a:p>
        </p:txBody>
      </p:sp>
      <p:grpSp>
        <p:nvGrpSpPr>
          <p:cNvPr id="193" name="Google Shape;193;p25"/>
          <p:cNvGrpSpPr/>
          <p:nvPr/>
        </p:nvGrpSpPr>
        <p:grpSpPr>
          <a:xfrm>
            <a:off x="3221800" y="1342525"/>
            <a:ext cx="2673004" cy="3302700"/>
            <a:chOff x="3221800" y="1342525"/>
            <a:chExt cx="2673004" cy="3302700"/>
          </a:xfrm>
        </p:grpSpPr>
        <p:sp>
          <p:nvSpPr>
            <p:cNvPr id="194" name="Google Shape;194;p25"/>
            <p:cNvSpPr/>
            <p:nvPr/>
          </p:nvSpPr>
          <p:spPr>
            <a:xfrm>
              <a:off x="3221803"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txBox="1"/>
            <p:nvPr/>
          </p:nvSpPr>
          <p:spPr>
            <a:xfrm>
              <a:off x="3221800"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25"/>
          <p:cNvSpPr txBox="1"/>
          <p:nvPr>
            <p:ph idx="4294967295" type="body"/>
          </p:nvPr>
        </p:nvSpPr>
        <p:spPr>
          <a:xfrm>
            <a:off x="3275767" y="1337725"/>
            <a:ext cx="349500" cy="8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2</a:t>
            </a:r>
            <a:endParaRPr>
              <a:solidFill>
                <a:schemeClr val="lt1"/>
              </a:solidFill>
            </a:endParaRPr>
          </a:p>
        </p:txBody>
      </p:sp>
      <p:cxnSp>
        <p:nvCxnSpPr>
          <p:cNvPr id="197" name="Google Shape;197;p25"/>
          <p:cNvCxnSpPr/>
          <p:nvPr/>
        </p:nvCxnSpPr>
        <p:spPr>
          <a:xfrm>
            <a:off x="3647550" y="1514725"/>
            <a:ext cx="0" cy="478800"/>
          </a:xfrm>
          <a:prstGeom prst="straightConnector1">
            <a:avLst/>
          </a:prstGeom>
          <a:noFill/>
          <a:ln cap="flat" cmpd="sng" w="9525">
            <a:solidFill>
              <a:schemeClr val="lt1"/>
            </a:solidFill>
            <a:prstDash val="solid"/>
            <a:round/>
            <a:headEnd len="sm" w="sm" type="none"/>
            <a:tailEnd len="sm" w="sm" type="none"/>
          </a:ln>
        </p:spPr>
      </p:cxnSp>
      <p:sp>
        <p:nvSpPr>
          <p:cNvPr id="198" name="Google Shape;198;p25"/>
          <p:cNvSpPr txBox="1"/>
          <p:nvPr>
            <p:ph idx="4294967295" type="body"/>
          </p:nvPr>
        </p:nvSpPr>
        <p:spPr>
          <a:xfrm>
            <a:off x="3723750" y="13425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Financial Stability</a:t>
            </a:r>
            <a:endParaRPr>
              <a:solidFill>
                <a:schemeClr val="lt1"/>
              </a:solidFill>
            </a:endParaRPr>
          </a:p>
        </p:txBody>
      </p:sp>
      <p:sp>
        <p:nvSpPr>
          <p:cNvPr id="199" name="Google Shape;199;p25"/>
          <p:cNvSpPr txBox="1"/>
          <p:nvPr>
            <p:ph idx="4294967295" type="body"/>
          </p:nvPr>
        </p:nvSpPr>
        <p:spPr>
          <a:xfrm>
            <a:off x="3295725" y="2165725"/>
            <a:ext cx="2530800" cy="23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Market Volatility: As demonstrated during the 2008 financial crisis, housing bubbles, in which values quickly rise before plummeting, have the potential to destabilize an economy. Recessions and banking crises can result from an over-reliance on housing debt.</a:t>
            </a:r>
            <a:endParaRPr sz="1000"/>
          </a:p>
          <a:p>
            <a:pPr indent="0" lvl="0" marL="0" rtl="0" algn="l">
              <a:spcBef>
                <a:spcPts val="0"/>
              </a:spcBef>
              <a:spcAft>
                <a:spcPts val="0"/>
              </a:spcAft>
              <a:buNone/>
            </a:pPr>
            <a:r>
              <a:rPr lang="en" sz="1000"/>
              <a:t>Household Debt: A significant portion of household debt is frequently related to housing. High debt levels might make people less able to spend, which puts the economy at risk.</a:t>
            </a:r>
            <a:endParaRPr sz="1000"/>
          </a:p>
        </p:txBody>
      </p:sp>
      <p:grpSp>
        <p:nvGrpSpPr>
          <p:cNvPr id="200" name="Google Shape;200;p25"/>
          <p:cNvGrpSpPr/>
          <p:nvPr/>
        </p:nvGrpSpPr>
        <p:grpSpPr>
          <a:xfrm>
            <a:off x="6007125" y="1342525"/>
            <a:ext cx="2673000" cy="3302700"/>
            <a:chOff x="6007125" y="1342525"/>
            <a:chExt cx="2673000" cy="3302700"/>
          </a:xfrm>
        </p:grpSpPr>
        <p:sp>
          <p:nvSpPr>
            <p:cNvPr id="201" name="Google Shape;201;p25"/>
            <p:cNvSpPr/>
            <p:nvPr/>
          </p:nvSpPr>
          <p:spPr>
            <a:xfrm>
              <a:off x="6007125"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txBox="1"/>
            <p:nvPr/>
          </p:nvSpPr>
          <p:spPr>
            <a:xfrm>
              <a:off x="6007125"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25"/>
          <p:cNvSpPr txBox="1"/>
          <p:nvPr>
            <p:ph idx="4294967295" type="body"/>
          </p:nvPr>
        </p:nvSpPr>
        <p:spPr>
          <a:xfrm>
            <a:off x="6058742" y="1337725"/>
            <a:ext cx="349500" cy="8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3</a:t>
            </a:r>
            <a:endParaRPr>
              <a:solidFill>
                <a:schemeClr val="lt1"/>
              </a:solidFill>
            </a:endParaRPr>
          </a:p>
        </p:txBody>
      </p:sp>
      <p:cxnSp>
        <p:nvCxnSpPr>
          <p:cNvPr id="204" name="Google Shape;204;p25"/>
          <p:cNvCxnSpPr/>
          <p:nvPr/>
        </p:nvCxnSpPr>
        <p:spPr>
          <a:xfrm>
            <a:off x="6427225" y="1514725"/>
            <a:ext cx="0" cy="478800"/>
          </a:xfrm>
          <a:prstGeom prst="straightConnector1">
            <a:avLst/>
          </a:prstGeom>
          <a:noFill/>
          <a:ln cap="flat" cmpd="sng" w="9525">
            <a:solidFill>
              <a:schemeClr val="lt1"/>
            </a:solidFill>
            <a:prstDash val="solid"/>
            <a:round/>
            <a:headEnd len="sm" w="sm" type="none"/>
            <a:tailEnd len="sm" w="sm" type="none"/>
          </a:ln>
        </p:spPr>
      </p:cxnSp>
      <p:sp>
        <p:nvSpPr>
          <p:cNvPr id="205" name="Google Shape;205;p25"/>
          <p:cNvSpPr txBox="1"/>
          <p:nvPr>
            <p:ph idx="4294967295" type="body"/>
          </p:nvPr>
        </p:nvSpPr>
        <p:spPr>
          <a:xfrm>
            <a:off x="6503425" y="13425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Summary</a:t>
            </a:r>
            <a:endParaRPr>
              <a:solidFill>
                <a:schemeClr val="lt1"/>
              </a:solidFill>
            </a:endParaRPr>
          </a:p>
        </p:txBody>
      </p:sp>
      <p:sp>
        <p:nvSpPr>
          <p:cNvPr id="206" name="Google Shape;206;p25"/>
          <p:cNvSpPr txBox="1"/>
          <p:nvPr>
            <p:ph idx="4294967295" type="body"/>
          </p:nvPr>
        </p:nvSpPr>
        <p:spPr>
          <a:xfrm>
            <a:off x="6077675" y="2268950"/>
            <a:ext cx="2530800" cy="237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In summary, housing impacts the economy by driving employment, consumer spending, public revenue, and financial stability. It also influences inflation, interest rates, and social stability, making it a critical area for policymakers to consider.</a:t>
            </a:r>
            <a:endParaRPr sz="1400"/>
          </a:p>
        </p:txBody>
      </p:sp>
      <p:sp>
        <p:nvSpPr>
          <p:cNvPr id="207" name="Google Shape;207;p25"/>
          <p:cNvSpPr txBox="1"/>
          <p:nvPr/>
        </p:nvSpPr>
        <p:spPr>
          <a:xfrm>
            <a:off x="8714700" y="0"/>
            <a:ext cx="429300" cy="472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300">
              <a:solidFill>
                <a:schemeClr val="dk1"/>
              </a:solidFill>
              <a:latin typeface="Comic Sans MS"/>
              <a:ea typeface="Comic Sans MS"/>
              <a:cs typeface="Comic Sans MS"/>
              <a:sym typeface="Comic Sans MS"/>
            </a:endParaRPr>
          </a:p>
          <a:p>
            <a:pPr indent="0" lvl="0" marL="0" rtl="0" algn="ctr">
              <a:spcBef>
                <a:spcPts val="0"/>
              </a:spcBef>
              <a:spcAft>
                <a:spcPts val="0"/>
              </a:spcAft>
              <a:buNone/>
            </a:pPr>
            <a:r>
              <a:rPr b="1" i="1" lang="en" sz="1300">
                <a:solidFill>
                  <a:schemeClr val="dk1"/>
                </a:solidFill>
                <a:latin typeface="Comic Sans MS"/>
                <a:ea typeface="Comic Sans MS"/>
                <a:cs typeface="Comic Sans MS"/>
                <a:sym typeface="Comic Sans MS"/>
              </a:rPr>
              <a:t>13</a:t>
            </a:r>
            <a:endParaRPr b="1" i="1" sz="1300">
              <a:solidFill>
                <a:schemeClr val="dk1"/>
              </a:solidFill>
              <a:latin typeface="Comic Sans MS"/>
              <a:ea typeface="Comic Sans MS"/>
              <a:cs typeface="Comic Sans MS"/>
              <a:sym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213" name="Google Shape;213;p26"/>
          <p:cNvSpPr txBox="1"/>
          <p:nvPr/>
        </p:nvSpPr>
        <p:spPr>
          <a:xfrm>
            <a:off x="8714700" y="0"/>
            <a:ext cx="429300" cy="472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solidFill>
                <a:schemeClr val="dk1"/>
              </a:solidFill>
              <a:latin typeface="Comic Sans MS"/>
              <a:ea typeface="Comic Sans MS"/>
              <a:cs typeface="Comic Sans MS"/>
              <a:sym typeface="Comic Sans MS"/>
            </a:endParaRPr>
          </a:p>
          <a:p>
            <a:pPr indent="0" lvl="0" marL="0" rtl="0" algn="ctr">
              <a:spcBef>
                <a:spcPts val="0"/>
              </a:spcBef>
              <a:spcAft>
                <a:spcPts val="0"/>
              </a:spcAft>
              <a:buNone/>
            </a:pPr>
            <a:r>
              <a:rPr b="1" i="1" lang="en" sz="1800">
                <a:solidFill>
                  <a:schemeClr val="dk1"/>
                </a:solidFill>
                <a:latin typeface="Comic Sans MS"/>
                <a:ea typeface="Comic Sans MS"/>
                <a:cs typeface="Comic Sans MS"/>
                <a:sym typeface="Comic Sans MS"/>
              </a:rPr>
              <a:t>7</a:t>
            </a:r>
            <a:endParaRPr b="1" i="1" sz="1800">
              <a:solidFill>
                <a:schemeClr val="dk1"/>
              </a:solidFill>
              <a:latin typeface="Comic Sans MS"/>
              <a:ea typeface="Comic Sans MS"/>
              <a:cs typeface="Comic Sans MS"/>
              <a:sym typeface="Comic Sans MS"/>
            </a:endParaRPr>
          </a:p>
        </p:txBody>
      </p:sp>
      <p:pic>
        <p:nvPicPr>
          <p:cNvPr id="214" name="Google Shape;214;p26"/>
          <p:cNvPicPr preferRelativeResize="0"/>
          <p:nvPr/>
        </p:nvPicPr>
        <p:blipFill>
          <a:blip r:embed="rId3">
            <a:alphaModFix/>
          </a:blip>
          <a:stretch>
            <a:fillRect/>
          </a:stretch>
        </p:blipFill>
        <p:spPr>
          <a:xfrm>
            <a:off x="4572000" y="0"/>
            <a:ext cx="4572000" cy="3236026"/>
          </a:xfrm>
          <a:prstGeom prst="rect">
            <a:avLst/>
          </a:prstGeom>
          <a:noFill/>
          <a:ln>
            <a:noFill/>
          </a:ln>
        </p:spPr>
      </p:pic>
      <p:sp>
        <p:nvSpPr>
          <p:cNvPr id="215" name="Google Shape;215;p26"/>
          <p:cNvSpPr txBox="1"/>
          <p:nvPr>
            <p:ph idx="1" type="subTitle"/>
          </p:nvPr>
        </p:nvSpPr>
        <p:spPr>
          <a:xfrm>
            <a:off x="4747675" y="3604475"/>
            <a:ext cx="4045200" cy="14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Together, let us eradicate homelessness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311700" y="183700"/>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The Housing Affordability Crisis</a:t>
            </a:r>
            <a:endParaRPr>
              <a:latin typeface="Comic Sans MS"/>
              <a:ea typeface="Comic Sans MS"/>
              <a:cs typeface="Comic Sans MS"/>
              <a:sym typeface="Comic Sans MS"/>
            </a:endParaRPr>
          </a:p>
        </p:txBody>
      </p:sp>
      <p:sp>
        <p:nvSpPr>
          <p:cNvPr id="76" name="Google Shape;76;p14"/>
          <p:cNvSpPr txBox="1"/>
          <p:nvPr>
            <p:ph idx="1" type="body"/>
          </p:nvPr>
        </p:nvSpPr>
        <p:spPr>
          <a:xfrm>
            <a:off x="360700" y="754325"/>
            <a:ext cx="8520600" cy="338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Problem Statement: Rising housing costs are outpacing incomes, leading to affordability challenges.</a:t>
            </a:r>
            <a:br>
              <a:rPr lang="en"/>
            </a:br>
            <a:br>
              <a:rPr lang="en"/>
            </a:br>
            <a:r>
              <a:rPr lang="en"/>
              <a:t>The housing affordability crisis is driven by rising home prices and limited affordable space, especially in urban and high-growth areas. Housing costs have increased faster than incomes, making homeownership difficult for middle- and low-income families. High prices force people to rent longer, commute farther, and miss out on wealth-building opportunities through homeownership. This crisis contributes to growing inequality and requires policy changes, more affordable housing options, and creative financing solutions to address.</a:t>
            </a:r>
            <a:endParaRPr/>
          </a:p>
        </p:txBody>
      </p:sp>
      <p:sp>
        <p:nvSpPr>
          <p:cNvPr id="77" name="Google Shape;77;p14"/>
          <p:cNvSpPr txBox="1"/>
          <p:nvPr/>
        </p:nvSpPr>
        <p:spPr>
          <a:xfrm>
            <a:off x="8714700" y="0"/>
            <a:ext cx="429300" cy="472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solidFill>
                <a:schemeClr val="dk1"/>
              </a:solidFill>
              <a:latin typeface="Comic Sans MS"/>
              <a:ea typeface="Comic Sans MS"/>
              <a:cs typeface="Comic Sans MS"/>
              <a:sym typeface="Comic Sans MS"/>
            </a:endParaRPr>
          </a:p>
          <a:p>
            <a:pPr indent="0" lvl="0" marL="0" rtl="0" algn="ctr">
              <a:spcBef>
                <a:spcPts val="0"/>
              </a:spcBef>
              <a:spcAft>
                <a:spcPts val="0"/>
              </a:spcAft>
              <a:buNone/>
            </a:pPr>
            <a:r>
              <a:rPr b="1" i="1" lang="en" sz="1800">
                <a:solidFill>
                  <a:schemeClr val="dk1"/>
                </a:solidFill>
                <a:latin typeface="Comic Sans MS"/>
                <a:ea typeface="Comic Sans MS"/>
                <a:cs typeface="Comic Sans MS"/>
                <a:sym typeface="Comic Sans MS"/>
              </a:rPr>
              <a:t>2</a:t>
            </a:r>
            <a:endParaRPr b="1" i="1" sz="1800">
              <a:solidFill>
                <a:schemeClr val="dk1"/>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0"/>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Current Housing Prices: 2024</a:t>
            </a:r>
            <a:endParaRPr>
              <a:latin typeface="Comic Sans MS"/>
              <a:ea typeface="Comic Sans MS"/>
              <a:cs typeface="Comic Sans MS"/>
              <a:sym typeface="Comic Sans MS"/>
            </a:endParaRPr>
          </a:p>
        </p:txBody>
      </p:sp>
      <p:sp>
        <p:nvSpPr>
          <p:cNvPr id="83" name="Google Shape;83;p15"/>
          <p:cNvSpPr txBox="1"/>
          <p:nvPr>
            <p:ph idx="1" type="body"/>
          </p:nvPr>
        </p:nvSpPr>
        <p:spPr>
          <a:xfrm>
            <a:off x="372925" y="58910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Statistics: National average home price increase over the past decade.</a:t>
            </a:r>
            <a:br>
              <a:rPr lang="en" sz="1500"/>
            </a:br>
            <a:endParaRPr sz="1500"/>
          </a:p>
        </p:txBody>
      </p:sp>
      <p:sp>
        <p:nvSpPr>
          <p:cNvPr id="84" name="Google Shape;84;p15"/>
          <p:cNvSpPr txBox="1"/>
          <p:nvPr/>
        </p:nvSpPr>
        <p:spPr>
          <a:xfrm>
            <a:off x="8714700" y="0"/>
            <a:ext cx="429300" cy="472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solidFill>
                <a:schemeClr val="dk1"/>
              </a:solidFill>
              <a:latin typeface="Comic Sans MS"/>
              <a:ea typeface="Comic Sans MS"/>
              <a:cs typeface="Comic Sans MS"/>
              <a:sym typeface="Comic Sans MS"/>
            </a:endParaRPr>
          </a:p>
          <a:p>
            <a:pPr indent="0" lvl="0" marL="0" rtl="0" algn="ctr">
              <a:spcBef>
                <a:spcPts val="0"/>
              </a:spcBef>
              <a:spcAft>
                <a:spcPts val="0"/>
              </a:spcAft>
              <a:buNone/>
            </a:pPr>
            <a:r>
              <a:rPr b="1" i="1" lang="en" sz="1800">
                <a:solidFill>
                  <a:schemeClr val="dk1"/>
                </a:solidFill>
                <a:latin typeface="Comic Sans MS"/>
                <a:ea typeface="Comic Sans MS"/>
                <a:cs typeface="Comic Sans MS"/>
                <a:sym typeface="Comic Sans MS"/>
              </a:rPr>
              <a:t>3</a:t>
            </a:r>
            <a:endParaRPr b="1" i="1" sz="1800">
              <a:solidFill>
                <a:schemeClr val="dk1"/>
              </a:solidFill>
              <a:latin typeface="Comic Sans MS"/>
              <a:ea typeface="Comic Sans MS"/>
              <a:cs typeface="Comic Sans MS"/>
              <a:sym typeface="Comic Sans MS"/>
            </a:endParaRPr>
          </a:p>
        </p:txBody>
      </p:sp>
      <p:pic>
        <p:nvPicPr>
          <p:cNvPr id="85" name="Google Shape;85;p15"/>
          <p:cNvPicPr preferRelativeResize="0"/>
          <p:nvPr/>
        </p:nvPicPr>
        <p:blipFill>
          <a:blip r:embed="rId3">
            <a:alphaModFix/>
          </a:blip>
          <a:stretch>
            <a:fillRect/>
          </a:stretch>
        </p:blipFill>
        <p:spPr>
          <a:xfrm>
            <a:off x="261250" y="982700"/>
            <a:ext cx="8520601" cy="41609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54300"/>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The Housing Affordability Crisis</a:t>
            </a:r>
            <a:endParaRPr>
              <a:latin typeface="Comic Sans MS"/>
              <a:ea typeface="Comic Sans MS"/>
              <a:cs typeface="Comic Sans MS"/>
              <a:sym typeface="Comic Sans MS"/>
            </a:endParaRPr>
          </a:p>
        </p:txBody>
      </p:sp>
      <p:sp>
        <p:nvSpPr>
          <p:cNvPr id="91" name="Google Shape;91;p16"/>
          <p:cNvSpPr txBox="1"/>
          <p:nvPr>
            <p:ph idx="1" type="body"/>
          </p:nvPr>
        </p:nvSpPr>
        <p:spPr>
          <a:xfrm>
            <a:off x="311700" y="1017725"/>
            <a:ext cx="8520600" cy="26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Goal:</a:t>
            </a:r>
            <a:r>
              <a:rPr lang="en"/>
              <a:t> Explore data-driven insights to understand number of rooms, the square feet  and lot acres covered and predict a Sold Price for the house</a:t>
            </a:r>
            <a:endParaRPr/>
          </a:p>
          <a:p>
            <a:pPr indent="0" lvl="0" marL="0" rtl="0" algn="l">
              <a:spcBef>
                <a:spcPts val="1600"/>
              </a:spcBef>
              <a:spcAft>
                <a:spcPts val="1200"/>
              </a:spcAft>
              <a:buNone/>
            </a:pPr>
            <a:r>
              <a:rPr lang="en"/>
              <a:t>Predicting the sold price helps policymakers understand key factors driving housing costs, such as location, property size, and amenities. By identifying these drivers, they can create targeted policies, like promoting compact housing or offering incentives in high-cost areas, to enhance housing affordability. This data-driven approach provides actionable insights to make housing more accessible.</a:t>
            </a:r>
            <a:endParaRPr/>
          </a:p>
        </p:txBody>
      </p:sp>
      <p:sp>
        <p:nvSpPr>
          <p:cNvPr id="92" name="Google Shape;92;p16"/>
          <p:cNvSpPr txBox="1"/>
          <p:nvPr/>
        </p:nvSpPr>
        <p:spPr>
          <a:xfrm>
            <a:off x="8714700" y="0"/>
            <a:ext cx="429300" cy="472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solidFill>
                <a:schemeClr val="dk1"/>
              </a:solidFill>
              <a:latin typeface="Comic Sans MS"/>
              <a:ea typeface="Comic Sans MS"/>
              <a:cs typeface="Comic Sans MS"/>
              <a:sym typeface="Comic Sans MS"/>
            </a:endParaRPr>
          </a:p>
          <a:p>
            <a:pPr indent="0" lvl="0" marL="0" rtl="0" algn="ctr">
              <a:spcBef>
                <a:spcPts val="0"/>
              </a:spcBef>
              <a:spcAft>
                <a:spcPts val="0"/>
              </a:spcAft>
              <a:buNone/>
            </a:pPr>
            <a:r>
              <a:rPr b="1" i="1" lang="en" sz="1800">
                <a:solidFill>
                  <a:schemeClr val="dk1"/>
                </a:solidFill>
                <a:latin typeface="Comic Sans MS"/>
                <a:ea typeface="Comic Sans MS"/>
                <a:cs typeface="Comic Sans MS"/>
                <a:sym typeface="Comic Sans MS"/>
              </a:rPr>
              <a:t>4</a:t>
            </a:r>
            <a:endParaRPr b="1" i="1" sz="1800">
              <a:solidFill>
                <a:schemeClr val="dk1"/>
              </a:solidFill>
              <a:latin typeface="Comic Sans MS"/>
              <a:ea typeface="Comic Sans MS"/>
              <a:cs typeface="Comic Sans MS"/>
              <a:sym typeface="Comic Sans MS"/>
            </a:endParaRPr>
          </a:p>
        </p:txBody>
      </p:sp>
      <p:sp>
        <p:nvSpPr>
          <p:cNvPr id="93" name="Google Shape;93;p16"/>
          <p:cNvSpPr txBox="1"/>
          <p:nvPr/>
        </p:nvSpPr>
        <p:spPr>
          <a:xfrm>
            <a:off x="408200" y="3543300"/>
            <a:ext cx="4837500" cy="14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chemeClr val="accent5"/>
                </a:solidFill>
                <a:latin typeface="Lato"/>
                <a:ea typeface="Lato"/>
                <a:cs typeface="Lato"/>
                <a:sym typeface="Lato"/>
              </a:rPr>
              <a:t>Tools - Python Libraries</a:t>
            </a:r>
            <a:endParaRPr b="1" sz="1800" u="sng">
              <a:solidFill>
                <a:schemeClr val="accent5"/>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Pandas</a:t>
            </a:r>
            <a:endParaRPr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Numpy</a:t>
            </a:r>
            <a:endParaRPr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MatplotLib</a:t>
            </a:r>
            <a:endParaRPr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Seaborn</a:t>
            </a:r>
            <a:endParaRPr sz="1800">
              <a:solidFill>
                <a:schemeClr val="dk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00" y="54300"/>
            <a:ext cx="8520600" cy="47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Comic Sans MS"/>
                <a:ea typeface="Comic Sans MS"/>
                <a:cs typeface="Comic Sans MS"/>
                <a:sym typeface="Comic Sans MS"/>
              </a:rPr>
              <a:t>Overview / Structure of Dataset in Use</a:t>
            </a:r>
            <a:endParaRPr sz="2300">
              <a:latin typeface="Comic Sans MS"/>
              <a:ea typeface="Comic Sans MS"/>
              <a:cs typeface="Comic Sans MS"/>
              <a:sym typeface="Comic Sans MS"/>
            </a:endParaRPr>
          </a:p>
        </p:txBody>
      </p:sp>
      <p:sp>
        <p:nvSpPr>
          <p:cNvPr id="99" name="Google Shape;99;p17"/>
          <p:cNvSpPr txBox="1"/>
          <p:nvPr/>
        </p:nvSpPr>
        <p:spPr>
          <a:xfrm>
            <a:off x="8714700" y="0"/>
            <a:ext cx="429300" cy="472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solidFill>
                <a:schemeClr val="dk1"/>
              </a:solidFill>
              <a:latin typeface="Comic Sans MS"/>
              <a:ea typeface="Comic Sans MS"/>
              <a:cs typeface="Comic Sans MS"/>
              <a:sym typeface="Comic Sans MS"/>
            </a:endParaRPr>
          </a:p>
          <a:p>
            <a:pPr indent="0" lvl="0" marL="0" rtl="0" algn="ctr">
              <a:spcBef>
                <a:spcPts val="0"/>
              </a:spcBef>
              <a:spcAft>
                <a:spcPts val="0"/>
              </a:spcAft>
              <a:buNone/>
            </a:pPr>
            <a:r>
              <a:rPr b="1" i="1" lang="en" sz="1800">
                <a:solidFill>
                  <a:schemeClr val="dk1"/>
                </a:solidFill>
                <a:latin typeface="Comic Sans MS"/>
                <a:ea typeface="Comic Sans MS"/>
                <a:cs typeface="Comic Sans MS"/>
                <a:sym typeface="Comic Sans MS"/>
              </a:rPr>
              <a:t>5</a:t>
            </a:r>
            <a:endParaRPr b="1" i="1" sz="1800">
              <a:solidFill>
                <a:schemeClr val="dk1"/>
              </a:solidFill>
              <a:latin typeface="Comic Sans MS"/>
              <a:ea typeface="Comic Sans MS"/>
              <a:cs typeface="Comic Sans MS"/>
              <a:sym typeface="Comic Sans MS"/>
            </a:endParaRPr>
          </a:p>
        </p:txBody>
      </p:sp>
      <p:sp>
        <p:nvSpPr>
          <p:cNvPr id="100" name="Google Shape;100;p17"/>
          <p:cNvSpPr txBox="1"/>
          <p:nvPr/>
        </p:nvSpPr>
        <p:spPr>
          <a:xfrm>
            <a:off x="53075" y="1367525"/>
            <a:ext cx="3600600" cy="35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accent5"/>
                </a:solidFill>
              </a:rPr>
              <a:t>MLS (Multiple Listing Service)</a:t>
            </a:r>
            <a:endParaRPr sz="1100">
              <a:solidFill>
                <a:schemeClr val="dk1"/>
              </a:solidFill>
            </a:endParaRPr>
          </a:p>
          <a:p>
            <a:pPr indent="0" lvl="0" marL="0" rtl="0" algn="l">
              <a:spcBef>
                <a:spcPts val="0"/>
              </a:spcBef>
              <a:spcAft>
                <a:spcPts val="0"/>
              </a:spcAft>
              <a:buNone/>
            </a:pPr>
            <a:r>
              <a:rPr b="1" lang="en" sz="1100">
                <a:solidFill>
                  <a:schemeClr val="accent5"/>
                </a:solidFill>
              </a:rPr>
              <a:t>Sold_Price</a:t>
            </a:r>
            <a:r>
              <a:rPr lang="en" sz="1100">
                <a:solidFill>
                  <a:schemeClr val="accent5"/>
                </a:solidFill>
              </a:rPr>
              <a:t>: </a:t>
            </a:r>
            <a:r>
              <a:rPr lang="en" sz="1100">
                <a:solidFill>
                  <a:schemeClr val="dk1"/>
                </a:solidFill>
              </a:rPr>
              <a:t>The final sale price of the property, indicating the amount for which the property was actually sold.</a:t>
            </a:r>
            <a:endParaRPr sz="1100">
              <a:solidFill>
                <a:schemeClr val="dk1"/>
              </a:solidFill>
            </a:endParaRPr>
          </a:p>
          <a:p>
            <a:pPr indent="0" lvl="0" marL="0" rtl="0" algn="l">
              <a:spcBef>
                <a:spcPts val="0"/>
              </a:spcBef>
              <a:spcAft>
                <a:spcPts val="0"/>
              </a:spcAft>
              <a:buNone/>
            </a:pPr>
            <a:r>
              <a:rPr b="1" lang="en" sz="1100">
                <a:solidFill>
                  <a:schemeClr val="accent5"/>
                </a:solidFill>
              </a:rPr>
              <a:t>Zipcode</a:t>
            </a:r>
            <a:r>
              <a:rPr lang="en" sz="1100">
                <a:solidFill>
                  <a:schemeClr val="dk1"/>
                </a:solidFill>
              </a:rPr>
              <a:t>: A postal code of the property's location, useful for determining local market trends, amenities, and schools.</a:t>
            </a:r>
            <a:endParaRPr sz="1100">
              <a:solidFill>
                <a:schemeClr val="dk1"/>
              </a:solidFill>
            </a:endParaRPr>
          </a:p>
          <a:p>
            <a:pPr indent="0" lvl="0" marL="0" rtl="0" algn="l">
              <a:spcBef>
                <a:spcPts val="0"/>
              </a:spcBef>
              <a:spcAft>
                <a:spcPts val="0"/>
              </a:spcAft>
              <a:buNone/>
            </a:pPr>
            <a:r>
              <a:rPr b="1" lang="en" sz="1100">
                <a:solidFill>
                  <a:schemeClr val="accent5"/>
                </a:solidFill>
              </a:rPr>
              <a:t>Longitude</a:t>
            </a:r>
            <a:r>
              <a:rPr lang="en" sz="1100">
                <a:solidFill>
                  <a:schemeClr val="accent5"/>
                </a:solidFill>
              </a:rPr>
              <a:t> &amp; </a:t>
            </a:r>
            <a:r>
              <a:rPr b="1" lang="en" sz="1100">
                <a:solidFill>
                  <a:schemeClr val="accent5"/>
                </a:solidFill>
              </a:rPr>
              <a:t>Latitude</a:t>
            </a:r>
            <a:r>
              <a:rPr lang="en" sz="1100">
                <a:solidFill>
                  <a:schemeClr val="dk1"/>
                </a:solidFill>
              </a:rPr>
              <a:t>: Geographic coordinates providing the exact location of the property.</a:t>
            </a:r>
            <a:endParaRPr sz="1100">
              <a:solidFill>
                <a:schemeClr val="dk1"/>
              </a:solidFill>
            </a:endParaRPr>
          </a:p>
          <a:p>
            <a:pPr indent="0" lvl="0" marL="0" rtl="0" algn="l">
              <a:spcBef>
                <a:spcPts val="0"/>
              </a:spcBef>
              <a:spcAft>
                <a:spcPts val="0"/>
              </a:spcAft>
              <a:buNone/>
            </a:pPr>
            <a:r>
              <a:rPr b="1" lang="en" sz="1100">
                <a:solidFill>
                  <a:schemeClr val="accent5"/>
                </a:solidFill>
              </a:rPr>
              <a:t>Lot_Acres</a:t>
            </a:r>
            <a:r>
              <a:rPr lang="en" sz="1100">
                <a:solidFill>
                  <a:schemeClr val="dk1"/>
                </a:solidFill>
              </a:rPr>
              <a:t>: The size of the property lot in acres, which can affect the property’s value and appeal, especially in rural areas.</a:t>
            </a:r>
            <a:br>
              <a:rPr lang="en" sz="1100">
                <a:solidFill>
                  <a:schemeClr val="dk1"/>
                </a:solidFill>
              </a:rPr>
            </a:br>
            <a:r>
              <a:rPr b="1" lang="en" sz="1100">
                <a:solidFill>
                  <a:schemeClr val="accent5"/>
                </a:solidFill>
              </a:rPr>
              <a:t>Taxes:</a:t>
            </a:r>
            <a:r>
              <a:rPr lang="en" sz="1100">
                <a:solidFill>
                  <a:schemeClr val="dk1"/>
                </a:solidFill>
              </a:rPr>
              <a:t> Annual property taxes, usually based on the assessed value of the home and local tax rates.</a:t>
            </a:r>
            <a:endParaRPr sz="1100">
              <a:solidFill>
                <a:schemeClr val="dk1"/>
              </a:solidFill>
            </a:endParaRPr>
          </a:p>
          <a:p>
            <a:pPr indent="0" lvl="0" marL="0" rtl="0" algn="l">
              <a:spcBef>
                <a:spcPts val="0"/>
              </a:spcBef>
              <a:spcAft>
                <a:spcPts val="0"/>
              </a:spcAft>
              <a:buNone/>
            </a:pPr>
            <a:r>
              <a:t/>
            </a:r>
            <a:endParaRPr sz="1800">
              <a:solidFill>
                <a:schemeClr val="dk1"/>
              </a:solidFill>
              <a:latin typeface="Lato"/>
              <a:ea typeface="Lato"/>
              <a:cs typeface="Lato"/>
              <a:sym typeface="Lato"/>
            </a:endParaRPr>
          </a:p>
        </p:txBody>
      </p:sp>
      <p:sp>
        <p:nvSpPr>
          <p:cNvPr id="101" name="Google Shape;101;p17"/>
          <p:cNvSpPr txBox="1"/>
          <p:nvPr/>
        </p:nvSpPr>
        <p:spPr>
          <a:xfrm>
            <a:off x="3653675" y="1330650"/>
            <a:ext cx="5490300" cy="35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accent5"/>
                </a:solidFill>
              </a:rPr>
              <a:t>Year_Built</a:t>
            </a:r>
            <a:r>
              <a:rPr lang="en" sz="1100">
                <a:solidFill>
                  <a:schemeClr val="dk1"/>
                </a:solidFill>
              </a:rPr>
              <a:t>: The year the property was originally constructed, helpful in assessing the property’s age and potential need for updates or renovations.</a:t>
            </a:r>
            <a:endParaRPr sz="1100">
              <a:solidFill>
                <a:schemeClr val="dk1"/>
              </a:solidFill>
            </a:endParaRPr>
          </a:p>
          <a:p>
            <a:pPr indent="0" lvl="0" marL="0" rtl="0" algn="l">
              <a:spcBef>
                <a:spcPts val="0"/>
              </a:spcBef>
              <a:spcAft>
                <a:spcPts val="0"/>
              </a:spcAft>
              <a:buNone/>
            </a:pPr>
            <a:r>
              <a:rPr b="1" lang="en" sz="1100">
                <a:solidFill>
                  <a:schemeClr val="accent5"/>
                </a:solidFill>
              </a:rPr>
              <a:t>Bedrooms</a:t>
            </a:r>
            <a:r>
              <a:rPr lang="en" sz="1100">
                <a:solidFill>
                  <a:schemeClr val="dk1"/>
                </a:solidFill>
              </a:rPr>
              <a:t>: Number of bedrooms, which is a critical factor in determining the home's suitability for buyers based on family size or space needs.</a:t>
            </a:r>
            <a:endParaRPr sz="1100">
              <a:solidFill>
                <a:schemeClr val="dk1"/>
              </a:solidFill>
            </a:endParaRPr>
          </a:p>
          <a:p>
            <a:pPr indent="0" lvl="0" marL="0" rtl="0" algn="l">
              <a:spcBef>
                <a:spcPts val="0"/>
              </a:spcBef>
              <a:spcAft>
                <a:spcPts val="0"/>
              </a:spcAft>
              <a:buNone/>
            </a:pPr>
            <a:r>
              <a:rPr b="1" lang="en" sz="1100">
                <a:solidFill>
                  <a:schemeClr val="accent5"/>
                </a:solidFill>
              </a:rPr>
              <a:t>Bathrooms</a:t>
            </a:r>
            <a:r>
              <a:rPr lang="en" sz="1100">
                <a:solidFill>
                  <a:schemeClr val="dk1"/>
                </a:solidFill>
              </a:rPr>
              <a:t>: The number of bathrooms in the property is another key metric for homebuyers when assessing convenience and comfort.</a:t>
            </a:r>
            <a:endParaRPr sz="1100">
              <a:solidFill>
                <a:schemeClr val="dk1"/>
              </a:solidFill>
            </a:endParaRPr>
          </a:p>
          <a:p>
            <a:pPr indent="0" lvl="0" marL="0" rtl="0" algn="l">
              <a:spcBef>
                <a:spcPts val="0"/>
              </a:spcBef>
              <a:spcAft>
                <a:spcPts val="0"/>
              </a:spcAft>
              <a:buNone/>
            </a:pPr>
            <a:r>
              <a:rPr b="1" lang="en" sz="1100">
                <a:solidFill>
                  <a:schemeClr val="accent5"/>
                </a:solidFill>
              </a:rPr>
              <a:t>Sqrt_ft</a:t>
            </a:r>
            <a:r>
              <a:rPr lang="en" sz="1100">
                <a:solidFill>
                  <a:schemeClr val="dk1"/>
                </a:solidFill>
              </a:rPr>
              <a:t>: The total square footage of the property, representing the usable floor area and influencing the home's market value.</a:t>
            </a:r>
            <a:endParaRPr sz="1100">
              <a:solidFill>
                <a:schemeClr val="dk1"/>
              </a:solidFill>
            </a:endParaRPr>
          </a:p>
          <a:p>
            <a:pPr indent="0" lvl="0" marL="0" rtl="0" algn="l">
              <a:spcBef>
                <a:spcPts val="0"/>
              </a:spcBef>
              <a:spcAft>
                <a:spcPts val="0"/>
              </a:spcAft>
              <a:buNone/>
            </a:pPr>
            <a:r>
              <a:rPr b="1" lang="en" sz="1100">
                <a:solidFill>
                  <a:schemeClr val="accent5"/>
                </a:solidFill>
              </a:rPr>
              <a:t>Garage</a:t>
            </a:r>
            <a:r>
              <a:rPr lang="en" sz="1100">
                <a:solidFill>
                  <a:schemeClr val="dk1"/>
                </a:solidFill>
              </a:rPr>
              <a:t>: Information about garage availability, size, or type, which adds value and convenience.</a:t>
            </a:r>
            <a:endParaRPr sz="1100">
              <a:solidFill>
                <a:schemeClr val="dk1"/>
              </a:solidFill>
            </a:endParaRPr>
          </a:p>
          <a:p>
            <a:pPr indent="0" lvl="0" marL="0" rtl="0" algn="l">
              <a:spcBef>
                <a:spcPts val="0"/>
              </a:spcBef>
              <a:spcAft>
                <a:spcPts val="0"/>
              </a:spcAft>
              <a:buNone/>
            </a:pPr>
            <a:r>
              <a:rPr b="1" lang="en" sz="1100">
                <a:solidFill>
                  <a:schemeClr val="accent5"/>
                </a:solidFill>
              </a:rPr>
              <a:t>Kitchen_Features</a:t>
            </a:r>
            <a:r>
              <a:rPr lang="en" sz="1100">
                <a:solidFill>
                  <a:schemeClr val="dk1"/>
                </a:solidFill>
              </a:rPr>
              <a:t>: Special features of the kitchen, such as modern appliances, countertops, or layout styles (e.g., open or galley kitchen), are important in appealing to buyers.</a:t>
            </a:r>
            <a:endParaRPr sz="1100">
              <a:solidFill>
                <a:schemeClr val="dk1"/>
              </a:solidFill>
            </a:endParaRPr>
          </a:p>
          <a:p>
            <a:pPr indent="0" lvl="0" marL="0" rtl="0" algn="l">
              <a:spcBef>
                <a:spcPts val="0"/>
              </a:spcBef>
              <a:spcAft>
                <a:spcPts val="0"/>
              </a:spcAft>
              <a:buNone/>
            </a:pPr>
            <a:r>
              <a:rPr b="1" lang="en" sz="1100">
                <a:solidFill>
                  <a:schemeClr val="accent5"/>
                </a:solidFill>
              </a:rPr>
              <a:t>Fireplaces</a:t>
            </a:r>
            <a:r>
              <a:rPr lang="en" sz="1100">
                <a:solidFill>
                  <a:schemeClr val="dk1"/>
                </a:solidFill>
              </a:rPr>
              <a:t>: number of fireplaces, adding value, especially in regions where heating is essential.</a:t>
            </a:r>
            <a:endParaRPr sz="1100"/>
          </a:p>
          <a:p>
            <a:pPr indent="0" lvl="0" marL="0" rtl="0" algn="l">
              <a:spcBef>
                <a:spcPts val="0"/>
              </a:spcBef>
              <a:spcAft>
                <a:spcPts val="0"/>
              </a:spcAft>
              <a:buNone/>
            </a:pPr>
            <a:r>
              <a:rPr b="1" lang="en" sz="1100">
                <a:solidFill>
                  <a:schemeClr val="accent5"/>
                </a:solidFill>
              </a:rPr>
              <a:t>Floor_Covering</a:t>
            </a:r>
            <a:r>
              <a:rPr lang="en" sz="1100">
                <a:solidFill>
                  <a:schemeClr val="dk1"/>
                </a:solidFill>
              </a:rPr>
              <a:t>:</a:t>
            </a:r>
            <a:r>
              <a:rPr b="1" lang="en" sz="1100">
                <a:solidFill>
                  <a:schemeClr val="accent5"/>
                </a:solidFill>
              </a:rPr>
              <a:t> </a:t>
            </a:r>
            <a:r>
              <a:rPr lang="en" sz="1100">
                <a:solidFill>
                  <a:schemeClr val="dk1"/>
                </a:solidFill>
              </a:rPr>
              <a:t>The type of flooring (e.g., hardwood, carpet, tile) throughout the home, which can impact both aesthetics and maintenance needs.</a:t>
            </a:r>
            <a:endParaRPr sz="1100"/>
          </a:p>
          <a:p>
            <a:pPr indent="0" lvl="0" marL="0" rtl="0" algn="l">
              <a:spcBef>
                <a:spcPts val="0"/>
              </a:spcBef>
              <a:spcAft>
                <a:spcPts val="0"/>
              </a:spcAft>
              <a:buNone/>
            </a:pPr>
            <a:r>
              <a:rPr b="1" lang="en" sz="1100">
                <a:solidFill>
                  <a:schemeClr val="accent5"/>
                </a:solidFill>
              </a:rPr>
              <a:t>HOA (Homeowners Association)</a:t>
            </a:r>
            <a:r>
              <a:rPr lang="en" sz="1100">
                <a:solidFill>
                  <a:schemeClr val="dk1"/>
                </a:solidFill>
              </a:rPr>
              <a:t>: Indicates if the property is part of an HOA, including dues and fees, which affect the cost of living in the home. It may also reflect amenities or neighborhood regulations.</a:t>
            </a:r>
            <a:endParaRPr sz="1100"/>
          </a:p>
          <a:p>
            <a:pPr indent="0" lvl="0" marL="0" rtl="0" algn="l">
              <a:spcBef>
                <a:spcPts val="0"/>
              </a:spcBef>
              <a:spcAft>
                <a:spcPts val="0"/>
              </a:spcAft>
              <a:buNone/>
            </a:pPr>
            <a:r>
              <a:t/>
            </a:r>
            <a:endParaRPr sz="1100">
              <a:solidFill>
                <a:schemeClr val="dk1"/>
              </a:solidFill>
            </a:endParaRPr>
          </a:p>
        </p:txBody>
      </p:sp>
      <p:pic>
        <p:nvPicPr>
          <p:cNvPr id="102" name="Google Shape;102;p17"/>
          <p:cNvPicPr preferRelativeResize="0"/>
          <p:nvPr/>
        </p:nvPicPr>
        <p:blipFill>
          <a:blip r:embed="rId3">
            <a:alphaModFix/>
          </a:blip>
          <a:stretch>
            <a:fillRect/>
          </a:stretch>
        </p:blipFill>
        <p:spPr>
          <a:xfrm>
            <a:off x="0" y="526500"/>
            <a:ext cx="9144001" cy="792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54300"/>
            <a:ext cx="8520600" cy="47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Comic Sans MS"/>
                <a:ea typeface="Comic Sans MS"/>
                <a:cs typeface="Comic Sans MS"/>
                <a:sym typeface="Comic Sans MS"/>
              </a:rPr>
              <a:t>Dataset after Categorization based on </a:t>
            </a:r>
            <a:r>
              <a:rPr lang="en" sz="2200">
                <a:latin typeface="Comic Sans MS"/>
                <a:ea typeface="Comic Sans MS"/>
                <a:cs typeface="Comic Sans MS"/>
                <a:sym typeface="Comic Sans MS"/>
              </a:rPr>
              <a:t>price/square feet</a:t>
            </a:r>
            <a:r>
              <a:rPr lang="en" sz="2200">
                <a:latin typeface="Comic Sans MS"/>
                <a:ea typeface="Comic Sans MS"/>
                <a:cs typeface="Comic Sans MS"/>
                <a:sym typeface="Comic Sans MS"/>
              </a:rPr>
              <a:t> Square Feet</a:t>
            </a:r>
            <a:endParaRPr sz="2200">
              <a:latin typeface="Comic Sans MS"/>
              <a:ea typeface="Comic Sans MS"/>
              <a:cs typeface="Comic Sans MS"/>
              <a:sym typeface="Comic Sans MS"/>
            </a:endParaRPr>
          </a:p>
        </p:txBody>
      </p:sp>
      <p:sp>
        <p:nvSpPr>
          <p:cNvPr id="108" name="Google Shape;108;p18"/>
          <p:cNvSpPr txBox="1"/>
          <p:nvPr/>
        </p:nvSpPr>
        <p:spPr>
          <a:xfrm>
            <a:off x="8714700" y="0"/>
            <a:ext cx="429300" cy="472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solidFill>
                <a:schemeClr val="dk1"/>
              </a:solidFill>
              <a:latin typeface="Comic Sans MS"/>
              <a:ea typeface="Comic Sans MS"/>
              <a:cs typeface="Comic Sans MS"/>
              <a:sym typeface="Comic Sans MS"/>
            </a:endParaRPr>
          </a:p>
          <a:p>
            <a:pPr indent="0" lvl="0" marL="0" rtl="0" algn="ctr">
              <a:spcBef>
                <a:spcPts val="0"/>
              </a:spcBef>
              <a:spcAft>
                <a:spcPts val="0"/>
              </a:spcAft>
              <a:buNone/>
            </a:pPr>
            <a:r>
              <a:rPr b="1" i="1" lang="en" sz="1800">
                <a:solidFill>
                  <a:schemeClr val="dk1"/>
                </a:solidFill>
                <a:latin typeface="Comic Sans MS"/>
                <a:ea typeface="Comic Sans MS"/>
                <a:cs typeface="Comic Sans MS"/>
                <a:sym typeface="Comic Sans MS"/>
              </a:rPr>
              <a:t>6</a:t>
            </a:r>
            <a:endParaRPr b="1" i="1" sz="1800">
              <a:solidFill>
                <a:schemeClr val="dk1"/>
              </a:solidFill>
              <a:latin typeface="Comic Sans MS"/>
              <a:ea typeface="Comic Sans MS"/>
              <a:cs typeface="Comic Sans MS"/>
              <a:sym typeface="Comic Sans MS"/>
            </a:endParaRPr>
          </a:p>
        </p:txBody>
      </p:sp>
      <p:pic>
        <p:nvPicPr>
          <p:cNvPr id="109" name="Google Shape;109;p18"/>
          <p:cNvPicPr preferRelativeResize="0"/>
          <p:nvPr/>
        </p:nvPicPr>
        <p:blipFill>
          <a:blip r:embed="rId3">
            <a:alphaModFix/>
          </a:blip>
          <a:stretch>
            <a:fillRect/>
          </a:stretch>
        </p:blipFill>
        <p:spPr>
          <a:xfrm>
            <a:off x="213650" y="526500"/>
            <a:ext cx="8839201" cy="2343250"/>
          </a:xfrm>
          <a:prstGeom prst="rect">
            <a:avLst/>
          </a:prstGeom>
          <a:noFill/>
          <a:ln>
            <a:noFill/>
          </a:ln>
        </p:spPr>
      </p:pic>
      <p:sp>
        <p:nvSpPr>
          <p:cNvPr id="110" name="Google Shape;110;p18"/>
          <p:cNvSpPr txBox="1"/>
          <p:nvPr/>
        </p:nvSpPr>
        <p:spPr>
          <a:xfrm>
            <a:off x="213650" y="2992200"/>
            <a:ext cx="8839200" cy="19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Playfair Display"/>
                <a:ea typeface="Playfair Display"/>
                <a:cs typeface="Playfair Display"/>
                <a:sym typeface="Playfair Display"/>
              </a:rPr>
              <a:t>Price per square feet is categorized into bins: ⇒ Price_Per_Sqrft // 50</a:t>
            </a:r>
            <a:endParaRPr sz="1700">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262700" y="0"/>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K-Nearest Neighbors (KNN) for Classification</a:t>
            </a:r>
            <a:endParaRPr sz="2800"/>
          </a:p>
        </p:txBody>
      </p:sp>
      <p:sp>
        <p:nvSpPr>
          <p:cNvPr id="116" name="Google Shape;116;p19"/>
          <p:cNvSpPr txBox="1"/>
          <p:nvPr/>
        </p:nvSpPr>
        <p:spPr>
          <a:xfrm>
            <a:off x="8714700" y="0"/>
            <a:ext cx="429300" cy="472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solidFill>
                <a:schemeClr val="dk1"/>
              </a:solidFill>
              <a:latin typeface="Comic Sans MS"/>
              <a:ea typeface="Comic Sans MS"/>
              <a:cs typeface="Comic Sans MS"/>
              <a:sym typeface="Comic Sans MS"/>
            </a:endParaRPr>
          </a:p>
          <a:p>
            <a:pPr indent="0" lvl="0" marL="0" rtl="0" algn="ctr">
              <a:spcBef>
                <a:spcPts val="0"/>
              </a:spcBef>
              <a:spcAft>
                <a:spcPts val="0"/>
              </a:spcAft>
              <a:buNone/>
            </a:pPr>
            <a:r>
              <a:rPr b="1" i="1" lang="en" sz="1800">
                <a:solidFill>
                  <a:schemeClr val="dk1"/>
                </a:solidFill>
                <a:latin typeface="Comic Sans MS"/>
                <a:ea typeface="Comic Sans MS"/>
                <a:cs typeface="Comic Sans MS"/>
                <a:sym typeface="Comic Sans MS"/>
              </a:rPr>
              <a:t>7</a:t>
            </a:r>
            <a:endParaRPr b="1" i="1" sz="1800">
              <a:solidFill>
                <a:schemeClr val="dk1"/>
              </a:solidFill>
              <a:latin typeface="Comic Sans MS"/>
              <a:ea typeface="Comic Sans MS"/>
              <a:cs typeface="Comic Sans MS"/>
              <a:sym typeface="Comic Sans MS"/>
            </a:endParaRPr>
          </a:p>
        </p:txBody>
      </p:sp>
      <p:sp>
        <p:nvSpPr>
          <p:cNvPr id="117" name="Google Shape;117;p19"/>
          <p:cNvSpPr txBox="1"/>
          <p:nvPr/>
        </p:nvSpPr>
        <p:spPr>
          <a:xfrm>
            <a:off x="6482450" y="734750"/>
            <a:ext cx="2661600" cy="42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Playfair Display"/>
                <a:ea typeface="Playfair Display"/>
                <a:cs typeface="Playfair Display"/>
                <a:sym typeface="Playfair Display"/>
              </a:rPr>
              <a:t> Scatter Plot showing the KNN Classification of Location and Price Categories</a:t>
            </a:r>
            <a:endParaRPr b="1" sz="160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t/>
            </a:r>
            <a:endParaRPr b="1" sz="160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rPr b="1" lang="en" sz="1600">
                <a:solidFill>
                  <a:schemeClr val="accent5"/>
                </a:solidFill>
                <a:latin typeface="Playfair Display"/>
                <a:ea typeface="Playfair Display"/>
                <a:cs typeface="Playfair Display"/>
                <a:sym typeface="Playfair Display"/>
              </a:rPr>
              <a:t>KNN Classification Accuracy ⇒ 97%</a:t>
            </a:r>
            <a:endParaRPr b="1" sz="1600">
              <a:solidFill>
                <a:schemeClr val="accent5"/>
              </a:solidFill>
              <a:latin typeface="Playfair Display"/>
              <a:ea typeface="Playfair Display"/>
              <a:cs typeface="Playfair Display"/>
              <a:sym typeface="Playfair Display"/>
            </a:endParaRPr>
          </a:p>
        </p:txBody>
      </p:sp>
      <p:pic>
        <p:nvPicPr>
          <p:cNvPr id="118" name="Google Shape;118;p19"/>
          <p:cNvPicPr preferRelativeResize="0"/>
          <p:nvPr/>
        </p:nvPicPr>
        <p:blipFill>
          <a:blip r:embed="rId3">
            <a:alphaModFix/>
          </a:blip>
          <a:stretch>
            <a:fillRect/>
          </a:stretch>
        </p:blipFill>
        <p:spPr>
          <a:xfrm>
            <a:off x="187775" y="645000"/>
            <a:ext cx="6205251" cy="4429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54300"/>
            <a:ext cx="8520600" cy="47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Comic Sans MS"/>
                <a:ea typeface="Comic Sans MS"/>
                <a:cs typeface="Comic Sans MS"/>
                <a:sym typeface="Comic Sans MS"/>
              </a:rPr>
              <a:t>Dataset after Categorization based on price/square feet Square Feet</a:t>
            </a:r>
            <a:endParaRPr sz="2200">
              <a:latin typeface="Comic Sans MS"/>
              <a:ea typeface="Comic Sans MS"/>
              <a:cs typeface="Comic Sans MS"/>
              <a:sym typeface="Comic Sans MS"/>
            </a:endParaRPr>
          </a:p>
        </p:txBody>
      </p:sp>
      <p:sp>
        <p:nvSpPr>
          <p:cNvPr id="124" name="Google Shape;124;p20"/>
          <p:cNvSpPr txBox="1"/>
          <p:nvPr/>
        </p:nvSpPr>
        <p:spPr>
          <a:xfrm>
            <a:off x="8714700" y="0"/>
            <a:ext cx="429300" cy="472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solidFill>
                <a:schemeClr val="dk1"/>
              </a:solidFill>
              <a:latin typeface="Comic Sans MS"/>
              <a:ea typeface="Comic Sans MS"/>
              <a:cs typeface="Comic Sans MS"/>
              <a:sym typeface="Comic Sans MS"/>
            </a:endParaRPr>
          </a:p>
          <a:p>
            <a:pPr indent="0" lvl="0" marL="0" rtl="0" algn="ctr">
              <a:spcBef>
                <a:spcPts val="0"/>
              </a:spcBef>
              <a:spcAft>
                <a:spcPts val="0"/>
              </a:spcAft>
              <a:buNone/>
            </a:pPr>
            <a:r>
              <a:rPr b="1" i="1" lang="en" sz="1800">
                <a:solidFill>
                  <a:schemeClr val="dk1"/>
                </a:solidFill>
                <a:latin typeface="Comic Sans MS"/>
                <a:ea typeface="Comic Sans MS"/>
                <a:cs typeface="Comic Sans MS"/>
                <a:sym typeface="Comic Sans MS"/>
              </a:rPr>
              <a:t>8</a:t>
            </a:r>
            <a:endParaRPr b="1" i="1" sz="1800">
              <a:solidFill>
                <a:schemeClr val="dk1"/>
              </a:solidFill>
              <a:latin typeface="Comic Sans MS"/>
              <a:ea typeface="Comic Sans MS"/>
              <a:cs typeface="Comic Sans MS"/>
              <a:sym typeface="Comic Sans MS"/>
            </a:endParaRPr>
          </a:p>
        </p:txBody>
      </p:sp>
      <p:sp>
        <p:nvSpPr>
          <p:cNvPr id="125" name="Google Shape;125;p20"/>
          <p:cNvSpPr txBox="1"/>
          <p:nvPr/>
        </p:nvSpPr>
        <p:spPr>
          <a:xfrm>
            <a:off x="164650" y="3947425"/>
            <a:ext cx="8839200" cy="10287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Lato"/>
              <a:buAutoNum type="arabicPeriod"/>
            </a:pPr>
            <a:r>
              <a:rPr lang="en" sz="1700">
                <a:solidFill>
                  <a:schemeClr val="dk1"/>
                </a:solidFill>
                <a:latin typeface="Lato"/>
                <a:ea typeface="Lato"/>
                <a:cs typeface="Lato"/>
                <a:sym typeface="Lato"/>
              </a:rPr>
              <a:t>Feature engineering performed to add bathrooms and bedrooms together to create a feature called Rooms.</a:t>
            </a:r>
            <a:endParaRPr sz="1700">
              <a:solidFill>
                <a:schemeClr val="dk1"/>
              </a:solidFill>
              <a:latin typeface="Lato"/>
              <a:ea typeface="Lato"/>
              <a:cs typeface="Lato"/>
              <a:sym typeface="Lato"/>
            </a:endParaRPr>
          </a:p>
          <a:p>
            <a:pPr indent="0" lvl="0" marL="457200" rtl="0" algn="l">
              <a:spcBef>
                <a:spcPts val="0"/>
              </a:spcBef>
              <a:spcAft>
                <a:spcPts val="0"/>
              </a:spcAft>
              <a:buNone/>
            </a:pPr>
            <a:r>
              <a:rPr lang="en" sz="1700">
                <a:solidFill>
                  <a:schemeClr val="dk1"/>
                </a:solidFill>
                <a:latin typeface="Lato"/>
                <a:ea typeface="Lato"/>
                <a:cs typeface="Lato"/>
                <a:sym typeface="Lato"/>
              </a:rPr>
              <a:t>Dataframe is having 4990 rows x 5 columns</a:t>
            </a:r>
            <a:endParaRPr sz="1700">
              <a:solidFill>
                <a:schemeClr val="dk1"/>
              </a:solidFill>
              <a:latin typeface="Lato"/>
              <a:ea typeface="Lato"/>
              <a:cs typeface="Lato"/>
              <a:sym typeface="Lato"/>
            </a:endParaRPr>
          </a:p>
        </p:txBody>
      </p:sp>
      <p:pic>
        <p:nvPicPr>
          <p:cNvPr id="126" name="Google Shape;126;p20"/>
          <p:cNvPicPr preferRelativeResize="0"/>
          <p:nvPr/>
        </p:nvPicPr>
        <p:blipFill>
          <a:blip r:embed="rId3">
            <a:alphaModFix/>
          </a:blip>
          <a:stretch>
            <a:fillRect/>
          </a:stretch>
        </p:blipFill>
        <p:spPr>
          <a:xfrm>
            <a:off x="164650" y="836850"/>
            <a:ext cx="6109600" cy="301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262700" y="0"/>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Plots for insights on the Data</a:t>
            </a:r>
            <a:endParaRPr/>
          </a:p>
        </p:txBody>
      </p:sp>
      <p:sp>
        <p:nvSpPr>
          <p:cNvPr id="132" name="Google Shape;132;p21"/>
          <p:cNvSpPr txBox="1"/>
          <p:nvPr/>
        </p:nvSpPr>
        <p:spPr>
          <a:xfrm>
            <a:off x="8714700" y="0"/>
            <a:ext cx="429300" cy="472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solidFill>
                <a:schemeClr val="dk1"/>
              </a:solidFill>
              <a:latin typeface="Comic Sans MS"/>
              <a:ea typeface="Comic Sans MS"/>
              <a:cs typeface="Comic Sans MS"/>
              <a:sym typeface="Comic Sans MS"/>
            </a:endParaRPr>
          </a:p>
          <a:p>
            <a:pPr indent="0" lvl="0" marL="0" rtl="0" algn="ctr">
              <a:spcBef>
                <a:spcPts val="0"/>
              </a:spcBef>
              <a:spcAft>
                <a:spcPts val="0"/>
              </a:spcAft>
              <a:buNone/>
            </a:pPr>
            <a:r>
              <a:rPr b="1" i="1" lang="en" sz="1800">
                <a:solidFill>
                  <a:schemeClr val="dk1"/>
                </a:solidFill>
                <a:latin typeface="Comic Sans MS"/>
                <a:ea typeface="Comic Sans MS"/>
                <a:cs typeface="Comic Sans MS"/>
                <a:sym typeface="Comic Sans MS"/>
              </a:rPr>
              <a:t>9</a:t>
            </a:r>
            <a:endParaRPr b="1" i="1" sz="1800">
              <a:solidFill>
                <a:schemeClr val="dk1"/>
              </a:solidFill>
              <a:latin typeface="Comic Sans MS"/>
              <a:ea typeface="Comic Sans MS"/>
              <a:cs typeface="Comic Sans MS"/>
              <a:sym typeface="Comic Sans MS"/>
            </a:endParaRPr>
          </a:p>
        </p:txBody>
      </p:sp>
      <p:pic>
        <p:nvPicPr>
          <p:cNvPr id="133" name="Google Shape;133;p21"/>
          <p:cNvPicPr preferRelativeResize="0"/>
          <p:nvPr/>
        </p:nvPicPr>
        <p:blipFill>
          <a:blip r:embed="rId3">
            <a:alphaModFix/>
          </a:blip>
          <a:stretch>
            <a:fillRect/>
          </a:stretch>
        </p:blipFill>
        <p:spPr>
          <a:xfrm>
            <a:off x="4882900" y="1436925"/>
            <a:ext cx="4211425" cy="3514725"/>
          </a:xfrm>
          <a:prstGeom prst="rect">
            <a:avLst/>
          </a:prstGeom>
          <a:noFill/>
          <a:ln>
            <a:noFill/>
          </a:ln>
        </p:spPr>
      </p:pic>
      <p:sp>
        <p:nvSpPr>
          <p:cNvPr id="134" name="Google Shape;134;p21"/>
          <p:cNvSpPr txBox="1"/>
          <p:nvPr/>
        </p:nvSpPr>
        <p:spPr>
          <a:xfrm>
            <a:off x="4927150" y="689875"/>
            <a:ext cx="4114800" cy="7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5"/>
                </a:solidFill>
                <a:latin typeface="Playfair Display"/>
                <a:ea typeface="Playfair Display"/>
                <a:cs typeface="Playfair Display"/>
                <a:sym typeface="Playfair Display"/>
              </a:rPr>
              <a:t> Square Footage vs. Sold Price to show the impact of home size on </a:t>
            </a:r>
            <a:endParaRPr sz="1700">
              <a:solidFill>
                <a:schemeClr val="accent5"/>
              </a:solidFill>
              <a:latin typeface="Lato"/>
              <a:ea typeface="Lato"/>
              <a:cs typeface="Lato"/>
              <a:sym typeface="Lato"/>
            </a:endParaRPr>
          </a:p>
        </p:txBody>
      </p:sp>
      <p:sp>
        <p:nvSpPr>
          <p:cNvPr id="135" name="Google Shape;135;p21"/>
          <p:cNvSpPr txBox="1"/>
          <p:nvPr/>
        </p:nvSpPr>
        <p:spPr>
          <a:xfrm>
            <a:off x="262700" y="689875"/>
            <a:ext cx="4114800" cy="7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5"/>
                </a:solidFill>
                <a:latin typeface="Playfair Display"/>
                <a:ea typeface="Playfair Display"/>
                <a:cs typeface="Playfair Display"/>
                <a:sym typeface="Playfair Display"/>
              </a:rPr>
              <a:t> Heatmap.</a:t>
            </a:r>
            <a:endParaRPr sz="1700">
              <a:solidFill>
                <a:schemeClr val="accent5"/>
              </a:solidFill>
              <a:latin typeface="Lato"/>
              <a:ea typeface="Lato"/>
              <a:cs typeface="Lato"/>
              <a:sym typeface="Lato"/>
            </a:endParaRPr>
          </a:p>
        </p:txBody>
      </p:sp>
      <p:pic>
        <p:nvPicPr>
          <p:cNvPr id="136" name="Google Shape;136;p21"/>
          <p:cNvPicPr preferRelativeResize="0"/>
          <p:nvPr/>
        </p:nvPicPr>
        <p:blipFill>
          <a:blip r:embed="rId4">
            <a:alphaModFix/>
          </a:blip>
          <a:stretch>
            <a:fillRect/>
          </a:stretch>
        </p:blipFill>
        <p:spPr>
          <a:xfrm>
            <a:off x="152400" y="1436925"/>
            <a:ext cx="4578101" cy="3514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