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40233600"/>
  <p:notesSz cx="6858000" cy="9144000"/>
  <p:defaultTextStyle>
    <a:defPPr>
      <a:defRPr lang="en-US"/>
    </a:defPPr>
    <a:lvl1pPr marL="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04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5E5E5E"/>
    <a:srgbClr val="009193"/>
    <a:srgbClr val="011893"/>
    <a:srgbClr val="005493"/>
    <a:srgbClr val="FF7E79"/>
    <a:srgbClr val="FF2600"/>
    <a:srgbClr val="42424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16" d="100"/>
          <a:sy n="16" d="100"/>
        </p:scale>
        <p:origin x="1680" y="344"/>
      </p:cViewPr>
      <p:guideLst>
        <p:guide orient="horz" pos="12504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F1CD-CCDF-784F-BD1A-E45321D675C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0" y="1143000"/>
            <a:ext cx="3365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8D76C-7010-8742-A90E-F3DCD7D5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8D76C-7010-8742-A90E-F3DCD7D5D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584530"/>
            <a:ext cx="37307520" cy="14007253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1131956"/>
            <a:ext cx="32918400" cy="9713804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142067"/>
            <a:ext cx="946404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142067"/>
            <a:ext cx="27843480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030472"/>
            <a:ext cx="37856160" cy="1673605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6924858"/>
            <a:ext cx="37856160" cy="88010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0710333"/>
            <a:ext cx="1865376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0710333"/>
            <a:ext cx="1865376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42076"/>
            <a:ext cx="3785616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9862823"/>
            <a:ext cx="18568032" cy="483361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4696440"/>
            <a:ext cx="185680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9862823"/>
            <a:ext cx="18659477" cy="483361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4696440"/>
            <a:ext cx="18659477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682240"/>
            <a:ext cx="14156054" cy="93878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5792902"/>
            <a:ext cx="22219920" cy="28591933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2070080"/>
            <a:ext cx="14156054" cy="22361316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682240"/>
            <a:ext cx="14156054" cy="93878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5792902"/>
            <a:ext cx="22219920" cy="28591933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2070080"/>
            <a:ext cx="14156054" cy="22361316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142076"/>
            <a:ext cx="3785616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0710333"/>
            <a:ext cx="3785616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7290595"/>
            <a:ext cx="987552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FAE2-0C5C-4E49-9521-393C8F8F647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7290595"/>
            <a:ext cx="1481328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7290595"/>
            <a:ext cx="987552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ECA90-D472-C94F-842B-7CF5BF9304F4}"/>
              </a:ext>
            </a:extLst>
          </p:cNvPr>
          <p:cNvSpPr txBox="1"/>
          <p:nvPr/>
        </p:nvSpPr>
        <p:spPr>
          <a:xfrm>
            <a:off x="1163782" y="1303865"/>
            <a:ext cx="4181301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00" b="1" dirty="0">
                <a:solidFill>
                  <a:srgbClr val="212121"/>
                </a:solidFill>
                <a:latin typeface="Corbel" panose="020B0503020204020204" pitchFamily="34" charset="0"/>
              </a:rPr>
              <a:t>Using optimization theory to answer big questions in plant ecophysiology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F4281-3394-2349-9C0A-1D64729E7DC6}"/>
              </a:ext>
            </a:extLst>
          </p:cNvPr>
          <p:cNvSpPr txBox="1"/>
          <p:nvPr/>
        </p:nvSpPr>
        <p:spPr>
          <a:xfrm>
            <a:off x="1163780" y="6983770"/>
            <a:ext cx="41462497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11893"/>
                </a:solidFill>
                <a:latin typeface="Corbel" panose="020B0503020204020204" pitchFamily="34" charset="0"/>
              </a:rPr>
              <a:t>Nick Smith, Texas Tech University</a:t>
            </a:r>
          </a:p>
          <a:p>
            <a:pPr algn="ctr"/>
            <a:r>
              <a:rPr lang="en-US" sz="6000" b="1" dirty="0" err="1">
                <a:solidFill>
                  <a:srgbClr val="009193"/>
                </a:solidFill>
                <a:latin typeface="Corbel" panose="020B0503020204020204" pitchFamily="34" charset="0"/>
              </a:rPr>
              <a:t>nick.smith@ttu.edu</a:t>
            </a:r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, @</a:t>
            </a:r>
            <a:r>
              <a:rPr lang="en-US" sz="6000" b="1" dirty="0" err="1">
                <a:solidFill>
                  <a:srgbClr val="009193"/>
                </a:solidFill>
                <a:latin typeface="Corbel" panose="020B0503020204020204" pitchFamily="34" charset="0"/>
              </a:rPr>
              <a:t>nick_greg_smith</a:t>
            </a:r>
            <a:endParaRPr lang="en-US" sz="1600" b="1" dirty="0">
              <a:solidFill>
                <a:srgbClr val="009193"/>
              </a:solidFill>
              <a:latin typeface="Corbel" panose="020B0503020204020204" pitchFamily="34" charset="0"/>
            </a:endParaRPr>
          </a:p>
          <a:p>
            <a:pPr algn="ctr"/>
            <a:endParaRPr lang="en-US" sz="1100" b="1" dirty="0">
              <a:solidFill>
                <a:srgbClr val="212121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4400" b="1" dirty="0">
                <a:solidFill>
                  <a:srgbClr val="424242"/>
                </a:solidFill>
                <a:latin typeface="Corbel" panose="020B0503020204020204" pitchFamily="34" charset="0"/>
              </a:rPr>
              <a:t>Elizabeth Waring (TTU), Helen Scott (TTU), Trevor Keenan (Berkeley Lab), Han Wang (Tsinghua University), Colin Prentice (Imperial College)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2F703-9B7B-7346-9464-45BB5D9CA5A6}"/>
              </a:ext>
            </a:extLst>
          </p:cNvPr>
          <p:cNvSpPr txBox="1"/>
          <p:nvPr/>
        </p:nvSpPr>
        <p:spPr>
          <a:xfrm>
            <a:off x="1163782" y="13584872"/>
            <a:ext cx="197842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212121"/>
                </a:solidFill>
                <a:latin typeface="Corbel" panose="020B0503020204020204" pitchFamily="34" charset="0"/>
              </a:rPr>
              <a:t>Is photosynthesis optimized to the environment?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1FB4E-FDE8-0148-875E-5CA98240DFAA}"/>
              </a:ext>
            </a:extLst>
          </p:cNvPr>
          <p:cNvSpPr txBox="1"/>
          <p:nvPr/>
        </p:nvSpPr>
        <p:spPr>
          <a:xfrm>
            <a:off x="22943124" y="13584872"/>
            <a:ext cx="20033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Do added nutrients increase photosynthesis?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9F309-3A8D-B24F-B3F2-E353BCA5B555}"/>
              </a:ext>
            </a:extLst>
          </p:cNvPr>
          <p:cNvSpPr txBox="1"/>
          <p:nvPr/>
        </p:nvSpPr>
        <p:spPr>
          <a:xfrm>
            <a:off x="1163782" y="25998292"/>
            <a:ext cx="19784291" cy="253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Under what conditions do C4 species outcompete C3 species?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582C3-B8C7-5A44-8A06-274A4FCF6B9F}"/>
              </a:ext>
            </a:extLst>
          </p:cNvPr>
          <p:cNvSpPr txBox="1"/>
          <p:nvPr/>
        </p:nvSpPr>
        <p:spPr>
          <a:xfrm>
            <a:off x="22943123" y="25998292"/>
            <a:ext cx="20033675" cy="131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How will plants acclimate to future climates?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F540E-8011-C944-AFF9-0862FE0E78A4}"/>
              </a:ext>
            </a:extLst>
          </p:cNvPr>
          <p:cNvSpPr txBox="1"/>
          <p:nvPr/>
        </p:nvSpPr>
        <p:spPr>
          <a:xfrm>
            <a:off x="1163781" y="23003767"/>
            <a:ext cx="19784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Yes, photosynthetic capacity acclimates spatially as expected from optimization.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73B8F-73AB-9E43-A770-2778B6867767}"/>
              </a:ext>
            </a:extLst>
          </p:cNvPr>
          <p:cNvSpPr txBox="1"/>
          <p:nvPr/>
        </p:nvSpPr>
        <p:spPr>
          <a:xfrm>
            <a:off x="22943123" y="23003767"/>
            <a:ext cx="19784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As optimization suggests, soil nutrient supply has little impact on  leaf-level photosynthesis. This implies added soil nutrients act to increase biomass and/or storage.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A722B-331D-5044-8951-62E14B49E690}"/>
              </a:ext>
            </a:extLst>
          </p:cNvPr>
          <p:cNvSpPr txBox="1"/>
          <p:nvPr/>
        </p:nvSpPr>
        <p:spPr>
          <a:xfrm>
            <a:off x="1163781" y="35986399"/>
            <a:ext cx="19784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 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With optimal acclimation, C4 plants have the strongest advantage over</a:t>
            </a:r>
            <a:r>
              <a:rPr lang="en-US" sz="6000" baseline="-25000" dirty="0">
                <a:solidFill>
                  <a:srgbClr val="009193"/>
                </a:solidFill>
                <a:latin typeface="Corbel" panose="020B0503020204020204" pitchFamily="34" charset="0"/>
              </a:rPr>
              <a:t> 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C3 plants in warm, dry, high light, and low CO2 environments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014B9-6F1E-2643-AB6E-42DD0B4DB064}"/>
              </a:ext>
            </a:extLst>
          </p:cNvPr>
          <p:cNvSpPr txBox="1"/>
          <p:nvPr/>
        </p:nvSpPr>
        <p:spPr>
          <a:xfrm>
            <a:off x="23067813" y="35986399"/>
            <a:ext cx="197842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Increasing temperature alone will increase allocation to Rubisco carboxylation, generally increasing photosynthesis. Elevated CO2 may lead to an overinvestment in electron transport, resulting in higher, but sub-optimal photosynthesis.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491794-3B4D-1346-A266-A1ADC9E4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5218" y="15221618"/>
            <a:ext cx="6739182" cy="7782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8FEBA2-82F7-D341-956B-AF3B4469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651" y="16128507"/>
            <a:ext cx="9676500" cy="42816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DD8647-B5E9-1B4B-A86F-45D0BD34E26A}"/>
              </a:ext>
            </a:extLst>
          </p:cNvPr>
          <p:cNvSpPr txBox="1"/>
          <p:nvPr/>
        </p:nvSpPr>
        <p:spPr>
          <a:xfrm>
            <a:off x="1514303" y="20410145"/>
            <a:ext cx="11029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1893"/>
                </a:solidFill>
                <a:latin typeface="Corbel" panose="020B0503020204020204" pitchFamily="34" charset="0"/>
              </a:rPr>
              <a:t>(Top) Expected environmental response of carboxylation capacity (</a:t>
            </a:r>
            <a:r>
              <a:rPr lang="en-US" sz="32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3200" dirty="0">
                <a:solidFill>
                  <a:srgbClr val="011893"/>
                </a:solidFill>
                <a:latin typeface="Corbel" panose="020B0503020204020204" pitchFamily="34" charset="0"/>
              </a:rPr>
              <a:t>) and the ratio of intercellular to ambient CO2 (</a:t>
            </a:r>
            <a:r>
              <a:rPr lang="en-US" sz="3200" i="1" dirty="0">
                <a:solidFill>
                  <a:srgbClr val="011893"/>
                </a:solidFill>
                <a:latin typeface="Corbel" panose="020B0503020204020204" pitchFamily="34" charset="0"/>
              </a:rPr>
              <a:t>X</a:t>
            </a:r>
            <a:r>
              <a:rPr lang="en-US" sz="3200" dirty="0">
                <a:solidFill>
                  <a:srgbClr val="011893"/>
                </a:solidFill>
                <a:latin typeface="Corbel" panose="020B0503020204020204" pitchFamily="34" charset="0"/>
              </a:rPr>
              <a:t>). </a:t>
            </a:r>
          </a:p>
          <a:p>
            <a:endParaRPr lang="en-US" sz="3200" dirty="0">
              <a:solidFill>
                <a:srgbClr val="011893"/>
              </a:solidFill>
              <a:latin typeface="Corbel" panose="020B0503020204020204" pitchFamily="34" charset="0"/>
            </a:endParaRPr>
          </a:p>
          <a:p>
            <a:r>
              <a:rPr lang="en-US" sz="3200" dirty="0">
                <a:solidFill>
                  <a:srgbClr val="011893"/>
                </a:solidFill>
                <a:latin typeface="Corbel" panose="020B0503020204020204" pitchFamily="34" charset="0"/>
              </a:rPr>
              <a:t>(Right) globally observed versus optimality predicted </a:t>
            </a:r>
            <a:r>
              <a:rPr lang="en-US" sz="32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3200" dirty="0">
                <a:solidFill>
                  <a:srgbClr val="011893"/>
                </a:solidFill>
                <a:latin typeface="Corbel" panose="020B0503020204020204" pitchFamily="34" charset="0"/>
              </a:rPr>
              <a:t>. From Smith et al. (2019) Ecology Letters.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94A97-537F-3740-BCD2-80A2B1F12F0C}"/>
              </a:ext>
            </a:extLst>
          </p:cNvPr>
          <p:cNvSpPr txBox="1"/>
          <p:nvPr/>
        </p:nvSpPr>
        <p:spPr>
          <a:xfrm>
            <a:off x="1514303" y="10072520"/>
            <a:ext cx="411119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11893"/>
                </a:solidFill>
                <a:latin typeface="Corbel" panose="020B0503020204020204" pitchFamily="34" charset="0"/>
              </a:rPr>
              <a:t>Photosynthetic optimization: </a:t>
            </a:r>
            <a:r>
              <a:rPr lang="en-US" sz="9600" dirty="0">
                <a:solidFill>
                  <a:srgbClr val="212121"/>
                </a:solidFill>
                <a:latin typeface="Corbel" panose="020B0503020204020204" pitchFamily="34" charset="0"/>
              </a:rPr>
              <a:t>photosynthesis is maximized at the lowest cost, defined as water loss and nutrient use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F43E14-0210-3E44-BC01-D94D73EB0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6709" y="16170888"/>
            <a:ext cx="8069568" cy="61473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C2BF2-8B71-2849-A987-FB287F776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7540" y="15137886"/>
            <a:ext cx="4889987" cy="477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F82D8-436E-1248-9D81-9CCC17803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3423" y="15137886"/>
            <a:ext cx="4889987" cy="4771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03E620-DFE7-2F4E-8F9A-14FD2D0CDB88}"/>
              </a:ext>
            </a:extLst>
          </p:cNvPr>
          <p:cNvSpPr txBox="1"/>
          <p:nvPr/>
        </p:nvSpPr>
        <p:spPr>
          <a:xfrm>
            <a:off x="22943123" y="20181428"/>
            <a:ext cx="11029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(Top) Adding nitrogen had little impact on greenhouse-grown cotton (p&gt;0.05), but had a large positive impact on leaf area (p&lt;0.05). </a:t>
            </a:r>
          </a:p>
          <a:p>
            <a:endParaRPr lang="en-US" sz="2800" dirty="0">
              <a:solidFill>
                <a:srgbClr val="011893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(Right) Data from the </a:t>
            </a:r>
            <a:r>
              <a:rPr lang="en-US" sz="2800" dirty="0" err="1">
                <a:solidFill>
                  <a:srgbClr val="011893"/>
                </a:solidFill>
                <a:latin typeface="Corbel" panose="020B0503020204020204" pitchFamily="34" charset="0"/>
              </a:rPr>
              <a:t>NutNet</a:t>
            </a:r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 experiment shows that soil N availability does not have a strong influence on leaf nitrogen (boxes proportional to leaf nitrogen variance explained by each factor).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5C1E2-6A33-1A45-9190-A46CBA034D9C}"/>
              </a:ext>
            </a:extLst>
          </p:cNvPr>
          <p:cNvSpPr txBox="1"/>
          <p:nvPr/>
        </p:nvSpPr>
        <p:spPr>
          <a:xfrm>
            <a:off x="35687493" y="15486442"/>
            <a:ext cx="580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5E5E5E"/>
                </a:solidFill>
                <a:latin typeface="Corbel" panose="020B0503020204020204" pitchFamily="34" charset="0"/>
              </a:rPr>
              <a:t>Drivers of leaf N at </a:t>
            </a:r>
            <a:r>
              <a:rPr lang="en-US" sz="4000" dirty="0" err="1">
                <a:solidFill>
                  <a:srgbClr val="5E5E5E"/>
                </a:solidFill>
                <a:latin typeface="Corbel" panose="020B0503020204020204" pitchFamily="34" charset="0"/>
              </a:rPr>
              <a:t>NutNet</a:t>
            </a:r>
            <a:endParaRPr lang="en-US" sz="4000" dirty="0">
              <a:solidFill>
                <a:srgbClr val="5E5E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0D5F-C739-6C4B-A5A1-4364A829AF6B}"/>
              </a:ext>
            </a:extLst>
          </p:cNvPr>
          <p:cNvSpPr txBox="1"/>
          <p:nvPr/>
        </p:nvSpPr>
        <p:spPr>
          <a:xfrm>
            <a:off x="18768817" y="30491378"/>
            <a:ext cx="32447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Red = C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  <a:endParaRPr lang="en-US" sz="6600" dirty="0">
              <a:solidFill>
                <a:srgbClr val="FF0000"/>
              </a:solidFill>
            </a:endParaRPr>
          </a:p>
          <a:p>
            <a:r>
              <a:rPr lang="en-US" sz="6600" dirty="0">
                <a:solidFill>
                  <a:srgbClr val="0432FF"/>
                </a:solidFill>
              </a:rPr>
              <a:t>Blue = C</a:t>
            </a:r>
            <a:r>
              <a:rPr lang="en-US" sz="6600" baseline="-25000" dirty="0">
                <a:solidFill>
                  <a:srgbClr val="0432FF"/>
                </a:solidFill>
              </a:rPr>
              <a:t>3</a:t>
            </a:r>
            <a:endParaRPr lang="en-US" sz="6600" dirty="0">
              <a:solidFill>
                <a:srgbClr val="0432FF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BB3BE0A-6A21-D445-A328-9EB9869CA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80" y="29849491"/>
            <a:ext cx="17605037" cy="5331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7CCAC1-7D81-BC46-B5F4-B4483EC87D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4535"/>
          <a:stretch/>
        </p:blipFill>
        <p:spPr>
          <a:xfrm>
            <a:off x="23179645" y="27585651"/>
            <a:ext cx="7193428" cy="84007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B2C11B-0B68-9E44-AB19-23304DC68C7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6239" t="38727" b="48211"/>
          <a:stretch/>
        </p:blipFill>
        <p:spPr>
          <a:xfrm>
            <a:off x="26737844" y="27916338"/>
            <a:ext cx="3246912" cy="15730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F15BE8-A807-9E44-A38A-585798C73BB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045" t="1024" r="3241" b="8716"/>
          <a:stretch/>
        </p:blipFill>
        <p:spPr>
          <a:xfrm>
            <a:off x="36597712" y="27325882"/>
            <a:ext cx="5083687" cy="8603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C4DC2C-B216-C244-B065-1518AC10171B}"/>
              </a:ext>
            </a:extLst>
          </p:cNvPr>
          <p:cNvSpPr txBox="1"/>
          <p:nvPr/>
        </p:nvSpPr>
        <p:spPr>
          <a:xfrm>
            <a:off x="30982672" y="29254821"/>
            <a:ext cx="53911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(Left) Increased temperatures reduces the </a:t>
            </a:r>
            <a:r>
              <a:rPr lang="en-US" sz="36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J</a:t>
            </a:r>
            <a:r>
              <a:rPr lang="en-US" sz="36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max</a:t>
            </a:r>
            <a:r>
              <a:rPr lang="en-US" sz="3600" i="1" dirty="0">
                <a:solidFill>
                  <a:srgbClr val="011893"/>
                </a:solidFill>
                <a:latin typeface="Corbel" panose="020B0503020204020204" pitchFamily="34" charset="0"/>
              </a:rPr>
              <a:t>/</a:t>
            </a:r>
            <a:r>
              <a:rPr lang="en-US" sz="36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36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 ratio, as expected from optimization</a:t>
            </a:r>
            <a:r>
              <a:rPr lang="en-US" sz="3600" i="1" dirty="0">
                <a:solidFill>
                  <a:srgbClr val="011893"/>
                </a:solidFill>
                <a:latin typeface="Corbel" panose="020B0503020204020204" pitchFamily="34" charset="0"/>
              </a:rPr>
              <a:t>.</a:t>
            </a:r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 </a:t>
            </a:r>
          </a:p>
          <a:p>
            <a:endParaRPr lang="en-US" sz="3600" dirty="0">
              <a:solidFill>
                <a:srgbClr val="011893"/>
              </a:solidFill>
              <a:latin typeface="Corbel" panose="020B0503020204020204" pitchFamily="34" charset="0"/>
            </a:endParaRPr>
          </a:p>
          <a:p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(Right) Elevated CO2 reduces </a:t>
            </a:r>
            <a:r>
              <a:rPr lang="en-US" sz="36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36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, as expected from optimization, but also reduces </a:t>
            </a:r>
            <a:r>
              <a:rPr lang="en-US" sz="36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J</a:t>
            </a:r>
            <a:r>
              <a:rPr lang="en-US" sz="36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max</a:t>
            </a:r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4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368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24</cp:revision>
  <dcterms:created xsi:type="dcterms:W3CDTF">2019-05-22T17:40:41Z</dcterms:created>
  <dcterms:modified xsi:type="dcterms:W3CDTF">2019-05-29T21:51:08Z</dcterms:modified>
</cp:coreProperties>
</file>