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8" r:id="rId9"/>
    <p:sldId id="269" r:id="rId10"/>
    <p:sldId id="270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737"/>
  </p:normalViewPr>
  <p:slideViewPr>
    <p:cSldViewPr snapToGrid="0" snapToObjects="1">
      <p:cViewPr varScale="1">
        <p:scale>
          <a:sx n="97" d="100"/>
          <a:sy n="97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AFE-C488-3B47-A5E7-C539FAED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BD52C-C959-9A4E-A01F-3718311F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C239-6390-D340-824A-98A75C8C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C31D-DB5F-DF4F-884F-FE93A00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8A4B-5801-A644-9AE6-4EAFB04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F1A-BF5B-4F48-9E60-CFC7DB65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51A2F-1E09-4A4A-AFF5-492A4BA1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783-7749-FE42-A4F0-4EDE915C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C32E-1E0B-2648-8813-ECF4456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57B6-6365-3947-89D5-1D5A11BD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3BD4-AD38-DD42-9D4E-431FE4CB7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A3D83-CA77-AD4A-B04D-84D7C7AF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EC88-016E-154B-B267-F787E095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F778-6F3B-BE42-AC81-41F74A6E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8B2B-A8E6-5546-8E90-A5DF551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5702-32BB-E945-B72A-DC1BD7E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35D5-26A4-A240-AEC3-1FCACC5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7210-861B-5D4E-A628-2DA80B35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5C59-0922-8945-9F0F-D0CD0E3B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2D7D-CBB2-B64B-B68A-5163D136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696-A9EE-8546-B286-600DA640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D078-1820-8E4C-82F5-12512F77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C3C-F2A3-AB44-BFDF-3236198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A857-0DFC-E944-8C29-BF6DBF4B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64F8-F288-D841-AE8F-C261927B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9E34-4598-7443-BBA0-95D2432C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0B58-E574-3548-AF97-89501FD0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BF2C-928E-8F49-907E-2CAB06759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A486-737D-DC44-AAB8-050B951C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6FD4D-6029-414E-BCBA-0C3DC9C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4E41-D1EE-4643-BDFF-84DB2B9C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4F7-453A-834C-A76B-3B052F4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2B68-7613-BF4D-8CCF-5409B23B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95F7-855B-8943-99B0-789D5285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7A524-D105-6345-A9B6-F89A74A66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32B1-01E8-8A4E-8AEB-53602E94D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22D6E-42E2-874E-8466-B1B568E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3F77D-2FC9-054A-8136-9BFA98E0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1905C-CA5D-ED40-B488-6CF045B4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AB0-372D-D14A-93AC-D6832343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8F9D5-471E-1D46-98C1-81EEE765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E6E3-C32F-4C47-9C4A-D0996DAD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0C401-0007-F047-8601-E34F66AD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D84C-64A9-F94B-BB48-5DD581DA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1594-96A7-774B-98B8-CB1D441D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5A43F-2BCC-9B4C-861D-9F8B94FC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B7F-D259-1E43-81C8-76505AF8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2555-3E2C-8B45-82DF-224D6A6F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92F8-752B-6742-B787-D7CD3323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7BE0D-2462-874A-87F6-09F8F8B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9BB0-354B-344E-814E-4ABCB9A4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19A6-395E-3841-920A-F6B1395C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2EA9-2626-A946-A316-0783E92E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F1A79-C9CD-CA46-8FCC-709D065E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E15C4-430F-8D4C-B97D-06EC2299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D351-9169-F64A-896A-D3AB17FA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A9D2-70D2-A041-9F99-32C2352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2EB9-8106-C24C-8E0F-EF99E350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F84E1-AB7C-154A-A88F-85962E86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A7F0-9549-B047-A2C1-540E3F89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CB31-C4B2-4147-AD29-A49E3C54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9FE3-D1D1-E84B-B72A-70EA1CE80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469E-92ED-FE4B-A758-13BC51B4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2B8F-4178-434D-BEEF-6FFCE40E3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rassportal.org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ature.com/articles/nature02403#supplementary-inform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tadryad.org/resource/doi:10.5061/dryad.j42m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sajournals.onlinelibrary.wiley.com/doi/full/10.1002/ecy.20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ry-db.org/TryWeb/Home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ien.nceas.ucsb.edu/bi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ots.ornl.go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56CA-4B85-D241-9332-B37D16FE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You’ve got questions, but need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CC429-F5DA-D949-B7D9-C9A35A417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670"/>
            <a:ext cx="9144000" cy="117613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Accessing trait data from TRY, BIEN, and other sources</a:t>
            </a:r>
          </a:p>
        </p:txBody>
      </p:sp>
    </p:spTree>
    <p:extLst>
      <p:ext uri="{BB962C8B-B14F-4D97-AF65-F5344CB8AC3E}">
        <p14:creationId xmlns:p14="http://schemas.microsoft.com/office/powerpoint/2010/main" val="121518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Grass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http://www.grassportal.org/index.html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Grass traits, names, locations!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2DD5F-A8D8-0947-AB18-EE3D13BB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4101272"/>
            <a:ext cx="3784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FFD6-575B-0745-8363-2C86CD97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2AC4-3923-0240-ABFC-E306B96F1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GLOPNET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https://www.nature.com/articles/nature02403#supplementary-information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2,600 records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02ACC-F431-AB40-AD97-6272C63C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4395580"/>
            <a:ext cx="7569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Maire et al.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https://datadryad.org/resource/doi:10.5061/dryad.j42m7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2,400 records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  <a:p>
            <a:pPr marL="0" indent="0" algn="ctr">
              <a:buNone/>
            </a:pPr>
            <a:r>
              <a:rPr lang="en-US" dirty="0"/>
              <a:t>Also includes climate and soil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A6E5A-830F-DC46-BC3A-5F99EFA3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38" y="4471835"/>
            <a:ext cx="6218583" cy="22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Plant Traits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https://esajournals.onlinelibrary.wiley.com/doi/full/10.1002/ecy.2091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1,215 species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  <a:p>
            <a:pPr marL="0" indent="0" algn="ctr">
              <a:buNone/>
            </a:pPr>
            <a:r>
              <a:rPr lang="en-US" dirty="0"/>
              <a:t>Boreal - tropical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09159-DFF7-4E4A-8762-D975C1D0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89" y="4546882"/>
            <a:ext cx="5227431" cy="22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55E-3A8C-B041-B6C5-837DEB95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number of great trait databases (and datasets)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2493-8C51-BD4B-BDCE-DF2B36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Many journals (and even governments!) are making it mandatory to publish data</a:t>
            </a:r>
          </a:p>
          <a:p>
            <a:r>
              <a:rPr lang="en-US" sz="3600" dirty="0"/>
              <a:t>New open source repositories are making it easier than ever to access this data</a:t>
            </a:r>
          </a:p>
          <a:p>
            <a:r>
              <a:rPr lang="en-US" sz="3600" dirty="0"/>
              <a:t>Let’s talk about a few databases/sets (that may be useful for your projects)…</a:t>
            </a:r>
          </a:p>
        </p:txBody>
      </p:sp>
    </p:spTree>
    <p:extLst>
      <p:ext uri="{BB962C8B-B14F-4D97-AF65-F5344CB8AC3E}">
        <p14:creationId xmlns:p14="http://schemas.microsoft.com/office/powerpoint/2010/main" val="42822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A15C-CEA3-5446-99EF-5909A649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(multiple combined datasets)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996-D772-7E48-BD99-51A12680B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 plant traits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https://www.try-db.org/TryWeb/Home.php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6.9 million records</a:t>
            </a:r>
          </a:p>
          <a:p>
            <a:pPr marL="0" indent="0" algn="ctr">
              <a:buNone/>
            </a:pPr>
            <a:r>
              <a:rPr lang="en-US" dirty="0"/>
              <a:t>148,000 plants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1E09F-B0BF-144F-A900-D4697FDC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140200"/>
            <a:ext cx="10528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8C0-0603-6F42-B922-4CB91689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ABDB-AC41-FA4B-B321-E3CFCEBB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data!</a:t>
            </a:r>
          </a:p>
          <a:p>
            <a:pPr lvl="1"/>
            <a:r>
              <a:rPr lang="en-US" dirty="0"/>
              <a:t>Can separate by species and/or traits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can hard to sort through</a:t>
            </a:r>
          </a:p>
          <a:p>
            <a:pPr lvl="1"/>
            <a:r>
              <a:rPr lang="en-US" dirty="0"/>
              <a:t>Data access is kind of a pain</a:t>
            </a:r>
          </a:p>
          <a:p>
            <a:pPr lvl="1"/>
            <a:r>
              <a:rPr lang="en-US" dirty="0"/>
              <a:t>Not all data is openly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8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Botanical Information and Ecology Network (BIEN)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http://bien.nceas.ucsb.edu/bien/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206 million records</a:t>
            </a:r>
          </a:p>
          <a:p>
            <a:pPr marL="0" indent="0" algn="ctr">
              <a:buNone/>
            </a:pPr>
            <a:r>
              <a:rPr lang="en-US" dirty="0"/>
              <a:t>486,000 plants</a:t>
            </a:r>
          </a:p>
        </p:txBody>
      </p:sp>
      <p:pic>
        <p:nvPicPr>
          <p:cNvPr id="6" name="Picture 2" descr="http://bien.nceas.ucsb.edu/bien/wp-content/uploads/2016/09/bien_logo_notext-1.png">
            <a:extLst>
              <a:ext uri="{FF2B5EF4-FFF2-40B4-BE49-F238E27FC236}">
                <a16:creationId xmlns:a16="http://schemas.microsoft.com/office/drawing/2014/main" id="{13B4224B-7E96-7D4D-BBD7-C2865A84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09" y="4480482"/>
            <a:ext cx="4135886" cy="19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AC7-ED3E-F745-8E00-4FCAB786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D4A6-A0E8-1F41-8951-F93553C3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Tons of data</a:t>
            </a:r>
          </a:p>
          <a:p>
            <a:pPr lvl="1"/>
            <a:r>
              <a:rPr lang="en-US" dirty="0"/>
              <a:t>Data can be accessed via an R package or web interface</a:t>
            </a:r>
          </a:p>
          <a:p>
            <a:pPr lvl="2"/>
            <a:r>
              <a:rPr lang="en-US" dirty="0"/>
              <a:t>Lots of great tools on the BIEN website!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is mostly occurrence</a:t>
            </a:r>
          </a:p>
          <a:p>
            <a:pPr lvl="1"/>
            <a:r>
              <a:rPr lang="en-US" dirty="0"/>
              <a:t>Not as many traits a TRY</a:t>
            </a:r>
          </a:p>
        </p:txBody>
      </p:sp>
    </p:spTree>
    <p:extLst>
      <p:ext uri="{BB962C8B-B14F-4D97-AF65-F5344CB8AC3E}">
        <p14:creationId xmlns:p14="http://schemas.microsoft.com/office/powerpoint/2010/main" val="270947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Fine-Root Ecology Database (FRED)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https://roots.ornl.gov/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105,000 records</a:t>
            </a:r>
          </a:p>
          <a:p>
            <a:pPr marL="0" indent="0" algn="ctr">
              <a:buNone/>
            </a:pPr>
            <a:r>
              <a:rPr lang="en-US" dirty="0"/>
              <a:t>300 root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793FD-848B-444A-B239-1111C95D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26" y="3997862"/>
            <a:ext cx="3954675" cy="26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AC7-ED3E-F745-8E00-4FCAB786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D4A6-A0E8-1F41-8951-F93553C3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data on roots</a:t>
            </a:r>
          </a:p>
          <a:p>
            <a:pPr lvl="1"/>
            <a:r>
              <a:rPr lang="en-US" dirty="0"/>
              <a:t>Good spatial coverage</a:t>
            </a:r>
          </a:p>
          <a:p>
            <a:pPr lvl="1"/>
            <a:r>
              <a:rPr lang="en-US" dirty="0"/>
              <a:t>Seems easily accessible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Only roots</a:t>
            </a:r>
          </a:p>
        </p:txBody>
      </p:sp>
    </p:spTree>
    <p:extLst>
      <p:ext uri="{BB962C8B-B14F-4D97-AF65-F5344CB8AC3E}">
        <p14:creationId xmlns:p14="http://schemas.microsoft.com/office/powerpoint/2010/main" val="240248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368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You’ve got questions, but need data!</vt:lpstr>
      <vt:lpstr>There are a number of great trait databases (and datasets) available</vt:lpstr>
      <vt:lpstr>Databases (multiple combined datasets)</vt:lpstr>
      <vt:lpstr>The TRY plant traits database</vt:lpstr>
      <vt:lpstr>TRY</vt:lpstr>
      <vt:lpstr>The Botanical Information and Ecology Network (BIEN)</vt:lpstr>
      <vt:lpstr>BIEN</vt:lpstr>
      <vt:lpstr>Fine-Root Ecology Database (FRED)</vt:lpstr>
      <vt:lpstr>FRED</vt:lpstr>
      <vt:lpstr>Grass Portal</vt:lpstr>
      <vt:lpstr>Datasets</vt:lpstr>
      <vt:lpstr>GLOPNET</vt:lpstr>
      <vt:lpstr>Maire et al. (2016)</vt:lpstr>
      <vt:lpstr>China Plant Traits Database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21</cp:revision>
  <dcterms:created xsi:type="dcterms:W3CDTF">2019-01-23T23:07:50Z</dcterms:created>
  <dcterms:modified xsi:type="dcterms:W3CDTF">2019-01-24T15:00:17Z</dcterms:modified>
</cp:coreProperties>
</file>