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2" r:id="rId4"/>
    <p:sldId id="273" r:id="rId5"/>
    <p:sldId id="275" r:id="rId6"/>
    <p:sldId id="258" r:id="rId7"/>
    <p:sldId id="274" r:id="rId8"/>
    <p:sldId id="259" r:id="rId9"/>
    <p:sldId id="260" r:id="rId10"/>
    <p:sldId id="263" r:id="rId11"/>
    <p:sldId id="261" r:id="rId12"/>
    <p:sldId id="262" r:id="rId13"/>
    <p:sldId id="276" r:id="rId14"/>
    <p:sldId id="264" r:id="rId15"/>
    <p:sldId id="265" r:id="rId16"/>
    <p:sldId id="266" r:id="rId17"/>
    <p:sldId id="268" r:id="rId18"/>
    <p:sldId id="277" r:id="rId19"/>
    <p:sldId id="269" r:id="rId20"/>
    <p:sldId id="270" r:id="rId21"/>
    <p:sldId id="278" r:id="rId22"/>
    <p:sldId id="27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4737"/>
  </p:normalViewPr>
  <p:slideViewPr>
    <p:cSldViewPr snapToGrid="0" snapToObjects="1">
      <p:cViewPr varScale="1">
        <p:scale>
          <a:sx n="94" d="100"/>
          <a:sy n="94" d="100"/>
        </p:scale>
        <p:origin x="22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C24D5-CA67-6E4B-9E5A-1EBF5B2CB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1C135A-C7AB-004C-9E81-FDB252271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01A40-8314-FA40-BE24-4CF9C375F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08AF-C271-DA4B-A6E0-87D34B71DD19}" type="datetimeFigureOut">
              <a:rPr lang="en-US" smtClean="0"/>
              <a:t>6/16/20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EF76E-7154-7148-B2D9-9F59A39D9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3093B-74A6-1446-BB4D-7A78921EC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A6F0-2A99-E04E-9C65-B3E739EF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15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D09D8-6D67-6949-ACB8-FF8404EB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258A7-3736-6B48-9C6C-3D28877D7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00B9C-2AC2-2C40-842A-40FFF555F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08AF-C271-DA4B-A6E0-87D34B71DD19}" type="datetimeFigureOut">
              <a:rPr lang="en-US" smtClean="0"/>
              <a:t>6/16/20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72538-F35F-A242-BA1D-2DE68A9A5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C5858-68C6-1B40-B322-035E4EBCD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A6F0-2A99-E04E-9C65-B3E739EF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96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DCC795-DABB-D04F-85DB-C98550CE73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68B938-1F58-3747-9179-DE644DF76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FE9B7-B246-5244-9794-7E3A70AFE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08AF-C271-DA4B-A6E0-87D34B71DD19}" type="datetimeFigureOut">
              <a:rPr lang="en-US" smtClean="0"/>
              <a:t>6/16/20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A191F-7ECD-B243-80E6-778E76AAE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1C41A-C316-3C4E-9EBE-C257859F6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A6F0-2A99-E04E-9C65-B3E739EF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70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03570-BA21-014D-B3AE-A78C46711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D985E-E52A-A143-B7AD-E9B96AE4B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B86F9-F717-E64B-98AE-187930B68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08AF-C271-DA4B-A6E0-87D34B71DD19}" type="datetimeFigureOut">
              <a:rPr lang="en-US" smtClean="0"/>
              <a:t>6/16/20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99672-3622-3642-9090-3088F8DE8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2F189-41E9-1547-85FA-7E94C7B4A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A6F0-2A99-E04E-9C65-B3E739EF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43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4462E-5C57-C946-B64A-39FA0258F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CE4CA-2269-8040-A5C5-228626438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DBD73-AFF8-3D4B-80D6-DAA7D97C6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08AF-C271-DA4B-A6E0-87D34B71DD19}" type="datetimeFigureOut">
              <a:rPr lang="en-US" smtClean="0"/>
              <a:t>6/16/20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EC95E-4430-5A45-AD5D-F4BCEE936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5E5EB-0F83-FA48-AFDF-06BC6A656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A6F0-2A99-E04E-9C65-B3E739EF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15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98D8E-227B-5743-89A3-BE38CA812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98BC7-B414-4C4A-8EC4-8AF099ACFB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C7FA3-BDB0-C24E-A8A6-B1E62A5A1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3E48B-FA83-0B4F-A554-D711E2F47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08AF-C271-DA4B-A6E0-87D34B71DD19}" type="datetimeFigureOut">
              <a:rPr lang="en-US" smtClean="0"/>
              <a:t>6/16/20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CD09E-8D6D-B54E-BEFD-FC756441B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64EAE-B1D4-044B-A320-082CEC632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A6F0-2A99-E04E-9C65-B3E739EF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3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E5D0D-125D-D84B-9E70-F34D48731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78162-79DB-DB45-B0A6-4DF1F2DEF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E24C71-03B9-EF4C-8D9B-2BE2740EE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25358D-D635-814D-83A7-8DEEAE3400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0C5A13-B125-E94A-AFA2-44893E503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92965E-F19F-614E-8D51-9F334F6B7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08AF-C271-DA4B-A6E0-87D34B71DD19}" type="datetimeFigureOut">
              <a:rPr lang="en-US" smtClean="0"/>
              <a:t>6/16/20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18D5D7-B761-854D-ABFC-CE1E15EBB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236BCF-AED2-C949-A6B3-37C83661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A6F0-2A99-E04E-9C65-B3E739EF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8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F3876-AEAE-8846-AAD7-CCA0081B1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D848DC-C8D7-1A46-B207-1930CF24A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08AF-C271-DA4B-A6E0-87D34B71DD19}" type="datetimeFigureOut">
              <a:rPr lang="en-US" smtClean="0"/>
              <a:t>6/16/20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9A82E4-BD3D-E949-AEA1-26356AA1E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2E380-E1C6-9B43-8524-F940341F6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A6F0-2A99-E04E-9C65-B3E739EF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33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F5E19A-F869-3642-A0F6-E0871FE56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08AF-C271-DA4B-A6E0-87D34B71DD19}" type="datetimeFigureOut">
              <a:rPr lang="en-US" smtClean="0"/>
              <a:t>6/16/20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96D085-71E0-F840-93BC-A457B7C8B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FC8A6-630C-0346-B2A9-6E6A4C88E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A6F0-2A99-E04E-9C65-B3E739EF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13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4324B-7B22-9743-B3C9-BDABDA06D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5A48D-804F-E84D-93B4-73E01841C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ED9F44-6CB5-254C-B4C9-3C710E675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02909-D28A-294E-A37B-C76CF89DA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08AF-C271-DA4B-A6E0-87D34B71DD19}" type="datetimeFigureOut">
              <a:rPr lang="en-US" smtClean="0"/>
              <a:t>6/16/20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BA611-2D8F-3B48-8B58-2FB79CE84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E49B4-306B-4B48-BC08-AE1CA23BD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A6F0-2A99-E04E-9C65-B3E739EF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46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704ED-5E28-244D-A940-EB814D95D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E63A6B-DAF8-A84D-909E-6C65AB53FD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9B050-FDDE-CF4E-AB47-FB1AD569A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556C9-6296-5F4B-B16E-44BA5147C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08AF-C271-DA4B-A6E0-87D34B71DD19}" type="datetimeFigureOut">
              <a:rPr lang="en-US" smtClean="0"/>
              <a:t>6/16/20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9A6C3-B316-ED41-9FD0-C2DD854FF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EB95C-0F8E-3340-8BF5-1FD88DAC8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A6F0-2A99-E04E-9C65-B3E739EF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68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54755A-D212-BD40-89E8-E5F85D2C7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C6E44-31B7-0446-9E3B-7206FFF19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C66CD-D19B-F849-BBAD-870DEFAA92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908AF-C271-DA4B-A6E0-87D34B71DD19}" type="datetimeFigureOut">
              <a:rPr lang="en-US" smtClean="0"/>
              <a:t>6/16/20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EC7D2-09F8-F541-8FEA-BFF9A7F3DD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DF80E-63B8-E448-8155-F09334A8F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1A6F0-2A99-E04E-9C65-B3E739EF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36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52FA5-920F-464E-AFD0-BA067426CC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Leaf nitrogen responses to soil nitrogen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90AF59-2EFA-A647-A036-3F5EE99D6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5146"/>
            <a:ext cx="9144000" cy="1272654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7030A0"/>
                </a:solidFill>
              </a:rPr>
              <a:t>Nick, </a:t>
            </a:r>
            <a:r>
              <a:rPr lang="en-US" sz="4400" dirty="0" err="1">
                <a:solidFill>
                  <a:srgbClr val="7030A0"/>
                </a:solidFill>
              </a:rPr>
              <a:t>Lizz</a:t>
            </a:r>
            <a:r>
              <a:rPr lang="en-US" sz="4400" dirty="0">
                <a:solidFill>
                  <a:srgbClr val="7030A0"/>
                </a:solidFill>
              </a:rPr>
              <a:t>, et multi alia</a:t>
            </a:r>
          </a:p>
        </p:txBody>
      </p:sp>
    </p:spTree>
    <p:extLst>
      <p:ext uri="{BB962C8B-B14F-4D97-AF65-F5344CB8AC3E}">
        <p14:creationId xmlns:p14="http://schemas.microsoft.com/office/powerpoint/2010/main" val="354403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9A0B4-07D0-1040-86BB-F7CF5AF8F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Nutrient Network (</a:t>
            </a:r>
            <a:r>
              <a:rPr lang="en-US" dirty="0" err="1"/>
              <a:t>NutNet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0E2D5-4110-DE45-9704-663710577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Globally distributed soil nutrient manipulation experiment</a:t>
            </a:r>
          </a:p>
          <a:p>
            <a:r>
              <a:rPr lang="en-US" dirty="0"/>
              <a:t>Fully factorial soil N x P x K addition experiment (10 g m-2 yr-1)</a:t>
            </a:r>
          </a:p>
          <a:p>
            <a:pPr lvl="1"/>
            <a:r>
              <a:rPr lang="en-US" dirty="0"/>
              <a:t>At least 3 blocks per site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722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DCC1C-B460-9B49-B5E2-FE9B2F8D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F1937-1280-7B46-8871-496841F53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NutNet</a:t>
            </a:r>
            <a:r>
              <a:rPr lang="en-US" dirty="0"/>
              <a:t> leaf trait data</a:t>
            </a:r>
          </a:p>
          <a:p>
            <a:pPr lvl="1"/>
            <a:r>
              <a:rPr lang="en-US" dirty="0"/>
              <a:t>n = 2048, 195 species, 22 sites</a:t>
            </a:r>
          </a:p>
          <a:p>
            <a:pPr lvl="1"/>
            <a:r>
              <a:rPr lang="en-US" dirty="0" err="1"/>
              <a:t>N</a:t>
            </a:r>
            <a:r>
              <a:rPr lang="en-US" baseline="-25000" dirty="0" err="1"/>
              <a:t>area</a:t>
            </a:r>
            <a:endParaRPr lang="en-US" baseline="-25000" dirty="0"/>
          </a:p>
          <a:p>
            <a:pPr lvl="1"/>
            <a:r>
              <a:rPr lang="en-US" dirty="0"/>
              <a:t>LMA</a:t>
            </a:r>
          </a:p>
          <a:p>
            <a:pPr lvl="1"/>
            <a:r>
              <a:rPr lang="en-US" dirty="0"/>
              <a:t>d13C (converted to </a:t>
            </a:r>
            <a:r>
              <a:rPr lang="el-GR" dirty="0"/>
              <a:t>χ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Growing season climate conditions (CRU)</a:t>
            </a:r>
          </a:p>
          <a:p>
            <a:r>
              <a:rPr lang="en-US" dirty="0" err="1"/>
              <a:t>NutNet</a:t>
            </a:r>
            <a:r>
              <a:rPr lang="en-US" dirty="0"/>
              <a:t> plot data</a:t>
            </a:r>
          </a:p>
          <a:p>
            <a:pPr lvl="1"/>
            <a:r>
              <a:rPr lang="en-US" dirty="0"/>
              <a:t>n = 487, 15 sites</a:t>
            </a:r>
          </a:p>
          <a:p>
            <a:pPr lvl="1"/>
            <a:r>
              <a:rPr lang="en-US" dirty="0"/>
              <a:t>LAI</a:t>
            </a:r>
          </a:p>
        </p:txBody>
      </p:sp>
    </p:spTree>
    <p:extLst>
      <p:ext uri="{BB962C8B-B14F-4D97-AF65-F5344CB8AC3E}">
        <p14:creationId xmlns:p14="http://schemas.microsoft.com/office/powerpoint/2010/main" val="1351686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87BE1-9310-C44D-869D-F635AC6DC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D2C18-251F-7E41-AAA0-631F2901F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**Analyses generally follow Dong et al. (2017)**</a:t>
            </a:r>
          </a:p>
          <a:p>
            <a:r>
              <a:rPr lang="en-US" dirty="0"/>
              <a:t>Drivers of leaf </a:t>
            </a:r>
            <a:r>
              <a:rPr lang="en-US" dirty="0" err="1"/>
              <a:t>N</a:t>
            </a:r>
            <a:r>
              <a:rPr lang="en-US" baseline="-25000" dirty="0" err="1"/>
              <a:t>area</a:t>
            </a:r>
            <a:r>
              <a:rPr lang="en-US" dirty="0"/>
              <a:t> (mixed model)</a:t>
            </a:r>
          </a:p>
          <a:p>
            <a:pPr lvl="1"/>
            <a:r>
              <a:rPr lang="en-US" dirty="0"/>
              <a:t>Dependent variable: leaf </a:t>
            </a:r>
            <a:r>
              <a:rPr lang="en-US" dirty="0" err="1"/>
              <a:t>N</a:t>
            </a:r>
            <a:r>
              <a:rPr lang="en-US" baseline="-25000" dirty="0" err="1"/>
              <a:t>area</a:t>
            </a:r>
            <a:endParaRPr lang="en-US" baseline="-25000" dirty="0"/>
          </a:p>
          <a:p>
            <a:pPr lvl="1"/>
            <a:r>
              <a:rPr lang="en-US" dirty="0"/>
              <a:t>Fixed effects: soil N * soil P * soil K + </a:t>
            </a:r>
            <a:r>
              <a:rPr lang="el-GR" dirty="0"/>
              <a:t>χ</a:t>
            </a:r>
            <a:r>
              <a:rPr lang="en-US" dirty="0"/>
              <a:t> + temperature + PAR + LMA +</a:t>
            </a:r>
            <a:r>
              <a:rPr lang="en-US" dirty="0" err="1"/>
              <a:t>Nfixer</a:t>
            </a:r>
            <a:r>
              <a:rPr lang="en-US" dirty="0"/>
              <a:t> + photosynthetic pathway</a:t>
            </a:r>
          </a:p>
          <a:p>
            <a:pPr lvl="1"/>
            <a:r>
              <a:rPr lang="en-US" dirty="0"/>
              <a:t>Random terms: species + </a:t>
            </a:r>
            <a:r>
              <a:rPr lang="en-US" dirty="0" err="1"/>
              <a:t>species:site</a:t>
            </a:r>
            <a:r>
              <a:rPr lang="en-US" dirty="0"/>
              <a:t> + </a:t>
            </a:r>
            <a:r>
              <a:rPr lang="en-US" dirty="0" err="1"/>
              <a:t>species:site:block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313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87BE1-9310-C44D-869D-F635AC6DC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D2C18-251F-7E41-AAA0-631F2901F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**Analyses generally follow Dong et al. (2017)**</a:t>
            </a:r>
          </a:p>
          <a:p>
            <a:r>
              <a:rPr lang="en-US" dirty="0"/>
              <a:t>Predictability of leaf </a:t>
            </a:r>
            <a:r>
              <a:rPr lang="en-US" dirty="0" err="1"/>
              <a:t>N</a:t>
            </a:r>
            <a:r>
              <a:rPr lang="en-US" baseline="-25000" dirty="0" err="1"/>
              <a:t>area</a:t>
            </a:r>
            <a:r>
              <a:rPr lang="en-US" dirty="0"/>
              <a:t> (mixed model)</a:t>
            </a:r>
          </a:p>
          <a:p>
            <a:pPr lvl="1"/>
            <a:r>
              <a:rPr lang="en-US" dirty="0"/>
              <a:t>Dependent variable: leaf </a:t>
            </a:r>
            <a:r>
              <a:rPr lang="en-US" dirty="0" err="1"/>
              <a:t>N</a:t>
            </a:r>
            <a:r>
              <a:rPr lang="en-US" baseline="-25000" dirty="0" err="1"/>
              <a:t>area</a:t>
            </a:r>
            <a:endParaRPr lang="en-US" baseline="-25000" dirty="0"/>
          </a:p>
          <a:p>
            <a:pPr lvl="1"/>
            <a:r>
              <a:rPr lang="en-US" dirty="0"/>
              <a:t>Fixed effects: soil N * soil P * soil K + predicted </a:t>
            </a:r>
            <a:r>
              <a:rPr lang="en-US" dirty="0" err="1"/>
              <a:t>Nphoto</a:t>
            </a:r>
            <a:r>
              <a:rPr lang="en-US" dirty="0"/>
              <a:t> + predicted </a:t>
            </a:r>
            <a:r>
              <a:rPr lang="en-US" dirty="0" err="1"/>
              <a:t>Nstructure</a:t>
            </a:r>
            <a:r>
              <a:rPr lang="en-US" dirty="0"/>
              <a:t> + </a:t>
            </a:r>
            <a:r>
              <a:rPr lang="en-US" dirty="0" err="1"/>
              <a:t>Nfixer</a:t>
            </a:r>
            <a:r>
              <a:rPr lang="en-US" dirty="0"/>
              <a:t> + photosynthetic pathway</a:t>
            </a:r>
          </a:p>
          <a:p>
            <a:pPr lvl="1"/>
            <a:r>
              <a:rPr lang="en-US" dirty="0"/>
              <a:t>Random terms: species + </a:t>
            </a:r>
            <a:r>
              <a:rPr lang="en-US" dirty="0" err="1"/>
              <a:t>species:site</a:t>
            </a:r>
            <a:r>
              <a:rPr lang="en-US" dirty="0"/>
              <a:t> + </a:t>
            </a:r>
            <a:r>
              <a:rPr lang="en-US" dirty="0" err="1"/>
              <a:t>species:site:block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648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87BE1-9310-C44D-869D-F635AC6DC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Analyses CTD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D2C18-251F-7E41-AAA0-631F2901F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LAI response to soil N</a:t>
            </a:r>
          </a:p>
          <a:p>
            <a:pPr lvl="1"/>
            <a:r>
              <a:rPr lang="en-US" dirty="0"/>
              <a:t>Dependent variable: plot LAI</a:t>
            </a:r>
          </a:p>
          <a:p>
            <a:pPr lvl="1"/>
            <a:r>
              <a:rPr lang="en-US" dirty="0"/>
              <a:t>Fixed effects: soil N * soil P * soil K</a:t>
            </a:r>
          </a:p>
          <a:p>
            <a:pPr lvl="1"/>
            <a:r>
              <a:rPr lang="en-US" dirty="0"/>
              <a:t>Random terms: site + </a:t>
            </a:r>
            <a:r>
              <a:rPr lang="en-US" dirty="0" err="1"/>
              <a:t>site:block</a:t>
            </a:r>
            <a:r>
              <a:rPr lang="en-US" dirty="0"/>
              <a:t> </a:t>
            </a:r>
          </a:p>
          <a:p>
            <a:r>
              <a:rPr lang="en-US" dirty="0"/>
              <a:t>Supply/demand effects on leaf </a:t>
            </a:r>
            <a:r>
              <a:rPr lang="en-US" dirty="0" err="1"/>
              <a:t>N</a:t>
            </a:r>
            <a:r>
              <a:rPr lang="en-US" baseline="-25000" dirty="0" err="1"/>
              <a:t>area</a:t>
            </a:r>
            <a:r>
              <a:rPr lang="en-US" dirty="0"/>
              <a:t> (linear model)</a:t>
            </a:r>
          </a:p>
          <a:p>
            <a:pPr lvl="1"/>
            <a:r>
              <a:rPr lang="en-US" dirty="0"/>
              <a:t>Dependent variable: change in plot averaged leaf </a:t>
            </a:r>
            <a:r>
              <a:rPr lang="en-US" dirty="0" err="1"/>
              <a:t>N</a:t>
            </a:r>
            <a:r>
              <a:rPr lang="en-US" baseline="-25000" dirty="0" err="1"/>
              <a:t>area</a:t>
            </a:r>
            <a:r>
              <a:rPr lang="en-US" dirty="0"/>
              <a:t> in N addition plots</a:t>
            </a:r>
          </a:p>
          <a:p>
            <a:pPr lvl="1"/>
            <a:r>
              <a:rPr lang="en-US" dirty="0"/>
              <a:t>Fixed effects: change in plot LAI in N addition plots</a:t>
            </a:r>
          </a:p>
        </p:txBody>
      </p:sp>
    </p:spTree>
    <p:extLst>
      <p:ext uri="{BB962C8B-B14F-4D97-AF65-F5344CB8AC3E}">
        <p14:creationId xmlns:p14="http://schemas.microsoft.com/office/powerpoint/2010/main" val="2188283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D3C26-E1ED-D447-AB61-86E2E918D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Does soil N impact leaf </a:t>
            </a:r>
            <a:r>
              <a:rPr lang="en-US" dirty="0" err="1"/>
              <a:t>N</a:t>
            </a:r>
            <a:r>
              <a:rPr lang="en-US" baseline="-25000" dirty="0" err="1"/>
              <a:t>area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FC0BD-1D5A-F949-BA4E-8FF9C0888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207758" cy="4351338"/>
          </a:xfrm>
        </p:spPr>
        <p:txBody>
          <a:bodyPr>
            <a:normAutofit/>
          </a:bodyPr>
          <a:lstStyle/>
          <a:p>
            <a:r>
              <a:rPr lang="en-US" sz="4800" dirty="0"/>
              <a:t>19% increase in leaf </a:t>
            </a:r>
            <a:r>
              <a:rPr lang="en-US" sz="4800" dirty="0" err="1"/>
              <a:t>Narea</a:t>
            </a:r>
            <a:r>
              <a:rPr lang="en-US" sz="4800" dirty="0"/>
              <a:t> with soil N (p &lt; 0.01)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96DE63-9FE2-CA4C-B0D8-F12B19B6CA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962"/>
          <a:stretch/>
        </p:blipFill>
        <p:spPr>
          <a:xfrm>
            <a:off x="6504537" y="1348711"/>
            <a:ext cx="5014173" cy="530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78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D3C26-E1ED-D447-AB61-86E2E918D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What about other variables?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8D2A56-92D9-0D44-B58B-0940C39821C9}"/>
              </a:ext>
            </a:extLst>
          </p:cNvPr>
          <p:cNvSpPr txBox="1"/>
          <p:nvPr/>
        </p:nvSpPr>
        <p:spPr>
          <a:xfrm>
            <a:off x="7499939" y="2829088"/>
            <a:ext cx="3541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Soil (brown) is not that important (&lt;2% combined)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188B12-FC5A-2C44-8F78-5F819BA91F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37"/>
          <a:stretch/>
        </p:blipFill>
        <p:spPr>
          <a:xfrm>
            <a:off x="2115403" y="1514105"/>
            <a:ext cx="4814248" cy="510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682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37649-0706-2643-B14E-55654013F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Can we predict </a:t>
            </a:r>
            <a:r>
              <a:rPr lang="en-US" dirty="0" err="1"/>
              <a:t>N</a:t>
            </a:r>
            <a:r>
              <a:rPr lang="en-US" baseline="-25000" dirty="0" err="1"/>
              <a:t>area</a:t>
            </a:r>
            <a:r>
              <a:rPr lang="en-US" dirty="0"/>
              <a:t>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ACD98B-E569-F546-9024-D0681CB11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5153"/>
            <a:ext cx="8179558" cy="51122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2899B8-4D7F-C949-9607-91F57E77EDF3}"/>
              </a:ext>
            </a:extLst>
          </p:cNvPr>
          <p:cNvSpPr txBox="1"/>
          <p:nvPr/>
        </p:nvSpPr>
        <p:spPr>
          <a:xfrm>
            <a:off x="9222254" y="2852861"/>
            <a:ext cx="276928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Soil N (P &lt; 0.01)</a:t>
            </a:r>
          </a:p>
          <a:p>
            <a:r>
              <a:rPr lang="en-US" sz="2800" dirty="0" err="1"/>
              <a:t>N</a:t>
            </a:r>
            <a:r>
              <a:rPr lang="en-US" sz="2800" baseline="-25000" dirty="0" err="1"/>
              <a:t>structure</a:t>
            </a:r>
            <a:r>
              <a:rPr lang="en-US" sz="2800" dirty="0"/>
              <a:t> (P &lt; 0.01)</a:t>
            </a:r>
          </a:p>
          <a:p>
            <a:r>
              <a:rPr lang="en-US" sz="2800" dirty="0" err="1"/>
              <a:t>N</a:t>
            </a:r>
            <a:r>
              <a:rPr lang="en-US" sz="2800" baseline="-25000" dirty="0" err="1"/>
              <a:t>photo</a:t>
            </a:r>
            <a:r>
              <a:rPr lang="en-US" sz="2800" dirty="0"/>
              <a:t> (P &lt; 0.01)</a:t>
            </a:r>
          </a:p>
        </p:txBody>
      </p:sp>
    </p:spTree>
    <p:extLst>
      <p:ext uri="{BB962C8B-B14F-4D97-AF65-F5344CB8AC3E}">
        <p14:creationId xmlns:p14="http://schemas.microsoft.com/office/powerpoint/2010/main" val="1998700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37649-0706-2643-B14E-55654013F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Can we predict </a:t>
            </a:r>
            <a:r>
              <a:rPr lang="en-US" dirty="0" err="1"/>
              <a:t>N</a:t>
            </a:r>
            <a:r>
              <a:rPr lang="en-US" baseline="-25000" dirty="0" err="1"/>
              <a:t>area</a:t>
            </a:r>
            <a:r>
              <a:rPr lang="en-US" dirty="0"/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CB4DDA-FC8E-8F4E-97DC-D65690E1EF41}"/>
              </a:ext>
            </a:extLst>
          </p:cNvPr>
          <p:cNvSpPr txBox="1"/>
          <p:nvPr/>
        </p:nvSpPr>
        <p:spPr>
          <a:xfrm>
            <a:off x="7915701" y="2676939"/>
            <a:ext cx="42762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Structural and photosynthetic N combined explain 69% of the variation in leaf </a:t>
            </a:r>
            <a:r>
              <a:rPr lang="en-US" sz="2800" dirty="0" err="1"/>
              <a:t>N</a:t>
            </a:r>
            <a:r>
              <a:rPr lang="en-US" sz="2800" baseline="-25000" dirty="0" err="1"/>
              <a:t>area</a:t>
            </a:r>
            <a:endParaRPr lang="en-US" sz="2800" baseline="-25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0E678B-7FA8-6A43-B72F-F14CEA065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892" y="1472926"/>
            <a:ext cx="5049103" cy="534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706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F0A87-20B3-7E47-B010-7A871D57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What is the LAI response to soil N?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6BE0C8-3669-C642-8520-F583FEBC9A72}"/>
              </a:ext>
            </a:extLst>
          </p:cNvPr>
          <p:cNvSpPr txBox="1"/>
          <p:nvPr/>
        </p:nvSpPr>
        <p:spPr>
          <a:xfrm>
            <a:off x="6521459" y="3126524"/>
            <a:ext cx="5670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43% increase in LAI (P &lt; 0.01)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6884CC-0A81-2748-BEC9-B4A8A76F0A51}"/>
              </a:ext>
            </a:extLst>
          </p:cNvPr>
          <p:cNvSpPr txBox="1"/>
          <p:nvPr/>
        </p:nvSpPr>
        <p:spPr>
          <a:xfrm>
            <a:off x="7315200" y="4141822"/>
            <a:ext cx="44924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More N going to leaf quantity than quality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ADE2BF-7A39-7941-860F-6F97AC532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59" y="1484034"/>
            <a:ext cx="4832341" cy="531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116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ED86E-0D6E-9641-9168-DB148B294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9147D-6A1F-9A4C-AF5C-A462E6CC5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Leaf </a:t>
            </a:r>
            <a:r>
              <a:rPr lang="en-US" sz="3600" dirty="0" err="1"/>
              <a:t>N</a:t>
            </a:r>
            <a:r>
              <a:rPr lang="en-US" sz="3600" baseline="-25000" dirty="0" err="1"/>
              <a:t>area</a:t>
            </a:r>
            <a:r>
              <a:rPr lang="en-US" sz="3600" dirty="0"/>
              <a:t> is an important variable for ecosystem carbon and N fluxes</a:t>
            </a:r>
          </a:p>
          <a:p>
            <a:pPr lvl="1"/>
            <a:r>
              <a:rPr lang="en-US" sz="3200" dirty="0"/>
              <a:t>Used to predict photosynthesis in ESMs, including downregulation from N limitation</a:t>
            </a:r>
          </a:p>
          <a:p>
            <a:r>
              <a:rPr lang="en-US" sz="3600" dirty="0"/>
              <a:t>Not clear how or why leaf </a:t>
            </a:r>
            <a:r>
              <a:rPr lang="en-US" sz="3600" dirty="0" err="1"/>
              <a:t>N</a:t>
            </a:r>
            <a:r>
              <a:rPr lang="en-US" sz="3600" baseline="-25000" dirty="0" err="1"/>
              <a:t>area</a:t>
            </a:r>
            <a:r>
              <a:rPr lang="en-US" sz="3600" dirty="0"/>
              <a:t> responds to soil N availability</a:t>
            </a:r>
          </a:p>
        </p:txBody>
      </p:sp>
    </p:spTree>
    <p:extLst>
      <p:ext uri="{BB962C8B-B14F-4D97-AF65-F5344CB8AC3E}">
        <p14:creationId xmlns:p14="http://schemas.microsoft.com/office/powerpoint/2010/main" val="1008993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FAC51-0A4F-D64F-90F2-DABC34E02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Does the impact of soil N on leaf </a:t>
            </a:r>
            <a:r>
              <a:rPr lang="en-US" dirty="0" err="1"/>
              <a:t>N</a:t>
            </a:r>
            <a:r>
              <a:rPr lang="en-US" baseline="-25000" dirty="0" err="1"/>
              <a:t>area</a:t>
            </a:r>
            <a:r>
              <a:rPr lang="en-US" dirty="0"/>
              <a:t> vary with leaf N demand?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C38879-7208-5D48-82D5-543072CEA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481" y="1690688"/>
            <a:ext cx="4261519" cy="49717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554A7E-DC9E-EE41-8FE8-E5C35222F645}"/>
              </a:ext>
            </a:extLst>
          </p:cNvPr>
          <p:cNvSpPr txBox="1"/>
          <p:nvPr/>
        </p:nvSpPr>
        <p:spPr>
          <a:xfrm>
            <a:off x="6480313" y="3246783"/>
            <a:ext cx="57116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change in leaf </a:t>
            </a:r>
            <a:r>
              <a:rPr lang="en-US" sz="2800" dirty="0" err="1"/>
              <a:t>Narea</a:t>
            </a:r>
            <a:r>
              <a:rPr lang="en-US" sz="2800" dirty="0"/>
              <a:t> should be greater in places where the LAI (or plant N demand) doesn’t change much</a:t>
            </a:r>
          </a:p>
        </p:txBody>
      </p:sp>
    </p:spTree>
    <p:extLst>
      <p:ext uri="{BB962C8B-B14F-4D97-AF65-F5344CB8AC3E}">
        <p14:creationId xmlns:p14="http://schemas.microsoft.com/office/powerpoint/2010/main" val="2227413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FAC51-0A4F-D64F-90F2-DABC34E02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Does the impact of soil N on leaf </a:t>
            </a:r>
            <a:r>
              <a:rPr lang="en-US" dirty="0" err="1"/>
              <a:t>N</a:t>
            </a:r>
            <a:r>
              <a:rPr lang="en-US" baseline="-25000" dirty="0" err="1"/>
              <a:t>area</a:t>
            </a:r>
            <a:r>
              <a:rPr lang="en-US" dirty="0"/>
              <a:t> vary with leaf N demand?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66811F-273C-C148-8A43-338B92995442}"/>
              </a:ext>
            </a:extLst>
          </p:cNvPr>
          <p:cNvSpPr txBox="1"/>
          <p:nvPr/>
        </p:nvSpPr>
        <p:spPr>
          <a:xfrm>
            <a:off x="1514900" y="3166281"/>
            <a:ext cx="948519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If plants use added N to build new leaves, you would expect less stimulation of leaf </a:t>
            </a:r>
            <a:r>
              <a:rPr lang="en-US" sz="4400" dirty="0" err="1">
                <a:solidFill>
                  <a:srgbClr val="FF0000"/>
                </a:solidFill>
              </a:rPr>
              <a:t>N</a:t>
            </a:r>
            <a:r>
              <a:rPr lang="en-US" sz="4400" baseline="-25000" dirty="0" err="1">
                <a:solidFill>
                  <a:srgbClr val="FF0000"/>
                </a:solidFill>
              </a:rPr>
              <a:t>area</a:t>
            </a:r>
            <a:endParaRPr lang="en-US" sz="4400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17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FAC51-0A4F-D64F-90F2-DABC34E02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Does the impact of soil N on leaf </a:t>
            </a:r>
            <a:r>
              <a:rPr lang="en-US" dirty="0" err="1"/>
              <a:t>N</a:t>
            </a:r>
            <a:r>
              <a:rPr lang="en-US" baseline="-25000" dirty="0" err="1"/>
              <a:t>area</a:t>
            </a:r>
            <a:r>
              <a:rPr lang="en-US" dirty="0"/>
              <a:t> vary with leaf N demand?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6C02DA-77F8-AA48-9E86-7C55E4612A19}"/>
              </a:ext>
            </a:extLst>
          </p:cNvPr>
          <p:cNvSpPr txBox="1"/>
          <p:nvPr/>
        </p:nvSpPr>
        <p:spPr>
          <a:xfrm>
            <a:off x="7487478" y="3180522"/>
            <a:ext cx="1914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P = 0.059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CCF82C-93EA-F945-90BF-8537B8598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7478" y="3869991"/>
            <a:ext cx="4340087" cy="28933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3C2BD8-5066-5D44-937B-C5EEF321E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767" y="1828800"/>
            <a:ext cx="4368094" cy="491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065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BCF26-AB7E-7E4A-9555-3A6B54058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 CTD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72B5A-E177-9F45-BF12-FD3085F92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36096" cy="4351338"/>
          </a:xfrm>
        </p:spPr>
        <p:txBody>
          <a:bodyPr>
            <a:normAutofit/>
          </a:bodyPr>
          <a:lstStyle/>
          <a:p>
            <a:r>
              <a:rPr lang="en-US" sz="3600" dirty="0" err="1"/>
              <a:t>Firn</a:t>
            </a:r>
            <a:r>
              <a:rPr lang="en-US" sz="3600" dirty="0"/>
              <a:t> et al. (2019): strong link b/w soil N and leaf N%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326F85-5565-634E-AC42-E273FA0B5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700" y="1327944"/>
            <a:ext cx="5118100" cy="53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9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BCF26-AB7E-7E4A-9555-3A6B54058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 CTD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72B5A-E177-9F45-BF12-FD3085F92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93974" cy="4351338"/>
          </a:xfrm>
        </p:spPr>
        <p:txBody>
          <a:bodyPr>
            <a:normAutofit/>
          </a:bodyPr>
          <a:lstStyle/>
          <a:p>
            <a:r>
              <a:rPr lang="en-US" sz="3600" dirty="0"/>
              <a:t>Dong et al. (2017): it’s mainly climate and adaptation (LMA, </a:t>
            </a:r>
            <a:r>
              <a:rPr lang="en-US" sz="3600" dirty="0" err="1"/>
              <a:t>Nfixer</a:t>
            </a:r>
            <a:r>
              <a:rPr lang="en-US" sz="3600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DD477-6DD2-D44D-91D8-34428B28D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800" y="1690688"/>
            <a:ext cx="6685200" cy="421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880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BCF26-AB7E-7E4A-9555-3A6B54058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 CTD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72B5A-E177-9F45-BF12-FD3085F92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65273" cy="4351338"/>
          </a:xfrm>
        </p:spPr>
        <p:txBody>
          <a:bodyPr>
            <a:normAutofit/>
          </a:bodyPr>
          <a:lstStyle/>
          <a:p>
            <a:r>
              <a:rPr lang="en-US" sz="3600" dirty="0" err="1"/>
              <a:t>Firn</a:t>
            </a:r>
            <a:r>
              <a:rPr lang="en-US" sz="3600" dirty="0"/>
              <a:t> et al. (2019) </a:t>
            </a:r>
            <a:r>
              <a:rPr lang="en-US" sz="3600" dirty="0" err="1"/>
              <a:t>kinda</a:t>
            </a:r>
            <a:r>
              <a:rPr lang="en-US" sz="3600" dirty="0"/>
              <a:t> showed that too!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AB880A-4E5E-1A4E-89E2-621B5B963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473" y="1027906"/>
            <a:ext cx="7288527" cy="497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093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47EA-1331-F34C-A5E8-767428986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 CTD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318D0-7153-7745-9ABB-A8F9E7B99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25278" cy="4351338"/>
          </a:xfrm>
        </p:spPr>
        <p:txBody>
          <a:bodyPr>
            <a:normAutofit/>
          </a:bodyPr>
          <a:lstStyle/>
          <a:p>
            <a:r>
              <a:rPr lang="en-US" sz="3600" dirty="0"/>
              <a:t>Recent analyses suggest that soil N may modify the nutrient economy of leaves (</a:t>
            </a:r>
            <a:r>
              <a:rPr lang="en-US" sz="3600" dirty="0" err="1"/>
              <a:t>Paillassa</a:t>
            </a:r>
            <a:r>
              <a:rPr lang="en-US" sz="3600" dirty="0"/>
              <a:t> et al., 2020)</a:t>
            </a:r>
          </a:p>
          <a:p>
            <a:pPr lvl="1"/>
            <a:r>
              <a:rPr lang="en-US" sz="3200" dirty="0"/>
              <a:t>This depends on the ratio of soil N demand and soil N availability</a:t>
            </a:r>
          </a:p>
          <a:p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07F7D5-3404-F54D-8D9D-73BACEDC5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478" y="198783"/>
            <a:ext cx="5475041" cy="638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119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47EA-1331-F34C-A5E8-767428986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 CTD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318D0-7153-7745-9ABB-A8F9E7B99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25278" cy="4351338"/>
          </a:xfrm>
        </p:spPr>
        <p:txBody>
          <a:bodyPr/>
          <a:lstStyle/>
          <a:p>
            <a:r>
              <a:rPr lang="en-US" sz="3600" dirty="0"/>
              <a:t>Recent analyses suggest that soil N may modify the nutrient economy of leaves (</a:t>
            </a:r>
            <a:r>
              <a:rPr lang="en-US" sz="3600" dirty="0" err="1"/>
              <a:t>Paillassa</a:t>
            </a:r>
            <a:r>
              <a:rPr lang="en-US" sz="3600" dirty="0"/>
              <a:t> et al., 2020)</a:t>
            </a:r>
          </a:p>
          <a:p>
            <a:pPr lvl="1"/>
            <a:r>
              <a:rPr lang="en-US" sz="3200" dirty="0"/>
              <a:t>This depends on the ratio of soil N demand and soil N availability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262FC4-9950-B046-8A6B-37400EF71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861" y="649356"/>
            <a:ext cx="5738121" cy="590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04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5E329-C0E7-6747-BEC2-F01042090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EC47D-4600-724A-B34F-FFB1252EE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/>
              <a:t>Quantify the impact of soil N on leaf </a:t>
            </a:r>
            <a:r>
              <a:rPr lang="en-US" sz="4000" dirty="0" err="1"/>
              <a:t>N</a:t>
            </a:r>
            <a:r>
              <a:rPr lang="en-US" sz="4000" baseline="-25000" dirty="0" err="1"/>
              <a:t>area</a:t>
            </a:r>
            <a:endParaRPr lang="en-US" sz="4000" baseline="-25000" dirty="0"/>
          </a:p>
          <a:p>
            <a:pPr marL="514350" indent="-514350">
              <a:buFont typeface="+mj-lt"/>
              <a:buAutoNum type="arabicPeriod"/>
            </a:pPr>
            <a:r>
              <a:rPr lang="en-US" sz="4000" dirty="0"/>
              <a:t>Separate soil N drivers from climate drivers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/>
              <a:t>Separate the impacts of N demand and N availability on leaf </a:t>
            </a:r>
            <a:r>
              <a:rPr lang="en-US" sz="4000" dirty="0" err="1"/>
              <a:t>Narea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49155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90E94-815F-4145-A6D0-23D88597D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EA704-D202-0A4B-AFB3-EC87600E3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soil N impact leaf </a:t>
            </a:r>
            <a:r>
              <a:rPr lang="en-US" dirty="0" err="1"/>
              <a:t>Narea</a:t>
            </a:r>
            <a:r>
              <a:rPr lang="en-US" dirty="0"/>
              <a:t>?</a:t>
            </a:r>
          </a:p>
          <a:p>
            <a:r>
              <a:rPr lang="en-US" dirty="0"/>
              <a:t>How does the impact of soil N on leaf </a:t>
            </a:r>
            <a:r>
              <a:rPr lang="en-US" dirty="0" err="1"/>
              <a:t>Narea</a:t>
            </a:r>
            <a:r>
              <a:rPr lang="en-US" dirty="0"/>
              <a:t> compare to other drivers, such as climate and LMA?</a:t>
            </a:r>
          </a:p>
          <a:p>
            <a:r>
              <a:rPr lang="en-US" dirty="0"/>
              <a:t>How does the leaf </a:t>
            </a:r>
            <a:r>
              <a:rPr lang="en-US" dirty="0" err="1"/>
              <a:t>Narea</a:t>
            </a:r>
            <a:r>
              <a:rPr lang="en-US" dirty="0"/>
              <a:t> response to soil N compare to the LAI response to soil N?</a:t>
            </a:r>
          </a:p>
          <a:p>
            <a:r>
              <a:rPr lang="en-US" dirty="0"/>
              <a:t>Does the impact of soil N on leaf </a:t>
            </a:r>
            <a:r>
              <a:rPr lang="en-US" dirty="0" err="1"/>
              <a:t>Narea</a:t>
            </a:r>
            <a:r>
              <a:rPr lang="en-US" dirty="0"/>
              <a:t> vary with leaf N demand, as indexed through the LAI response?</a:t>
            </a:r>
          </a:p>
        </p:txBody>
      </p:sp>
    </p:spTree>
    <p:extLst>
      <p:ext uri="{BB962C8B-B14F-4D97-AF65-F5344CB8AC3E}">
        <p14:creationId xmlns:p14="http://schemas.microsoft.com/office/powerpoint/2010/main" val="3612388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748</Words>
  <Application>Microsoft Macintosh PowerPoint</Application>
  <PresentationFormat>Widescreen</PresentationFormat>
  <Paragraphs>80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Leaf nitrogen responses to soil nitrogen</vt:lpstr>
      <vt:lpstr>Rationale</vt:lpstr>
      <vt:lpstr>Rationale CTD</vt:lpstr>
      <vt:lpstr>Rationale CTD</vt:lpstr>
      <vt:lpstr>Rationale CTD</vt:lpstr>
      <vt:lpstr>Rationale CTD</vt:lpstr>
      <vt:lpstr>Rationale CTD</vt:lpstr>
      <vt:lpstr>Specific aims</vt:lpstr>
      <vt:lpstr>Primary questions</vt:lpstr>
      <vt:lpstr>Nutrient Network (NutNet)</vt:lpstr>
      <vt:lpstr>Datasets</vt:lpstr>
      <vt:lpstr>Analyses</vt:lpstr>
      <vt:lpstr>Analyses</vt:lpstr>
      <vt:lpstr>Analyses CTD</vt:lpstr>
      <vt:lpstr>Results: Does soil N impact leaf Narea?</vt:lpstr>
      <vt:lpstr>Results: What about other variables?</vt:lpstr>
      <vt:lpstr>Results: Can we predict Narea?</vt:lpstr>
      <vt:lpstr>Results: Can we predict Narea?</vt:lpstr>
      <vt:lpstr>Results: What is the LAI response to soil N?</vt:lpstr>
      <vt:lpstr>Results: Does the impact of soil N on leaf Narea vary with leaf N demand?</vt:lpstr>
      <vt:lpstr>Results: Does the impact of soil N on leaf Narea vary with leaf N demand?</vt:lpstr>
      <vt:lpstr>Results: Does the impact of soil N on leaf Narea vary with leaf N demand?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Smith, Nick</dc:creator>
  <cp:lastModifiedBy>Smith, Nick</cp:lastModifiedBy>
  <cp:revision>55</cp:revision>
  <dcterms:created xsi:type="dcterms:W3CDTF">2020-06-09T18:28:42Z</dcterms:created>
  <dcterms:modified xsi:type="dcterms:W3CDTF">2020-06-16T20:10:48Z</dcterms:modified>
</cp:coreProperties>
</file>