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5"/>
    <p:restoredTop sz="94799"/>
  </p:normalViewPr>
  <p:slideViewPr>
    <p:cSldViewPr snapToGrid="0" snapToObjects="1" showGuides="1">
      <p:cViewPr varScale="1">
        <p:scale>
          <a:sx n="92" d="100"/>
          <a:sy n="92" d="100"/>
        </p:scale>
        <p:origin x="272" y="1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A86A4-3BDA-904B-8FDA-7B580301A8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5C2E0C-9AD9-D745-A731-E916967217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E2B468-906B-AE46-80A0-2DA0448747DE}"/>
              </a:ext>
            </a:extLst>
          </p:cNvPr>
          <p:cNvSpPr>
            <a:spLocks noGrp="1"/>
          </p:cNvSpPr>
          <p:nvPr>
            <p:ph type="dt" sz="half" idx="10"/>
          </p:nvPr>
        </p:nvSpPr>
        <p:spPr/>
        <p:txBody>
          <a:bodyPr/>
          <a:lstStyle/>
          <a:p>
            <a:fld id="{42B734E2-0012-0845-8E09-9B1D3E843D69}" type="datetimeFigureOut">
              <a:rPr lang="en-US" smtClean="0"/>
              <a:t>9/19/23</a:t>
            </a:fld>
            <a:endParaRPr lang="en-US"/>
          </a:p>
        </p:txBody>
      </p:sp>
      <p:sp>
        <p:nvSpPr>
          <p:cNvPr id="5" name="Footer Placeholder 4">
            <a:extLst>
              <a:ext uri="{FF2B5EF4-FFF2-40B4-BE49-F238E27FC236}">
                <a16:creationId xmlns:a16="http://schemas.microsoft.com/office/drawing/2014/main" id="{15392B83-D895-234C-B224-0036DE43E1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0AB9FA-3A7A-4746-A5C0-66BD8B46F087}"/>
              </a:ext>
            </a:extLst>
          </p:cNvPr>
          <p:cNvSpPr>
            <a:spLocks noGrp="1"/>
          </p:cNvSpPr>
          <p:nvPr>
            <p:ph type="sldNum" sz="quarter" idx="12"/>
          </p:nvPr>
        </p:nvSpPr>
        <p:spPr/>
        <p:txBody>
          <a:bodyPr/>
          <a:lstStyle/>
          <a:p>
            <a:fld id="{7F3E2491-7FE3-D24B-88A9-EDD4E5A0C016}" type="slidenum">
              <a:rPr lang="en-US" smtClean="0"/>
              <a:t>‹#›</a:t>
            </a:fld>
            <a:endParaRPr lang="en-US"/>
          </a:p>
        </p:txBody>
      </p:sp>
    </p:spTree>
    <p:extLst>
      <p:ext uri="{BB962C8B-B14F-4D97-AF65-F5344CB8AC3E}">
        <p14:creationId xmlns:p14="http://schemas.microsoft.com/office/powerpoint/2010/main" val="2778904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835D0-C477-0D4D-8C48-43648ABCD0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7E5764-8A3E-9243-8639-0CD46DE7A84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07AFA1-297E-8343-9CE7-71FA0A433955}"/>
              </a:ext>
            </a:extLst>
          </p:cNvPr>
          <p:cNvSpPr>
            <a:spLocks noGrp="1"/>
          </p:cNvSpPr>
          <p:nvPr>
            <p:ph type="dt" sz="half" idx="10"/>
          </p:nvPr>
        </p:nvSpPr>
        <p:spPr/>
        <p:txBody>
          <a:bodyPr/>
          <a:lstStyle/>
          <a:p>
            <a:fld id="{42B734E2-0012-0845-8E09-9B1D3E843D69}" type="datetimeFigureOut">
              <a:rPr lang="en-US" smtClean="0"/>
              <a:t>9/19/23</a:t>
            </a:fld>
            <a:endParaRPr lang="en-US"/>
          </a:p>
        </p:txBody>
      </p:sp>
      <p:sp>
        <p:nvSpPr>
          <p:cNvPr id="5" name="Footer Placeholder 4">
            <a:extLst>
              <a:ext uri="{FF2B5EF4-FFF2-40B4-BE49-F238E27FC236}">
                <a16:creationId xmlns:a16="http://schemas.microsoft.com/office/drawing/2014/main" id="{0D6D978F-C204-AD46-BC4A-B8A5A5E5A2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BD316D-3439-8F4B-972C-9FB721197E2F}"/>
              </a:ext>
            </a:extLst>
          </p:cNvPr>
          <p:cNvSpPr>
            <a:spLocks noGrp="1"/>
          </p:cNvSpPr>
          <p:nvPr>
            <p:ph type="sldNum" sz="quarter" idx="12"/>
          </p:nvPr>
        </p:nvSpPr>
        <p:spPr/>
        <p:txBody>
          <a:bodyPr/>
          <a:lstStyle/>
          <a:p>
            <a:fld id="{7F3E2491-7FE3-D24B-88A9-EDD4E5A0C016}" type="slidenum">
              <a:rPr lang="en-US" smtClean="0"/>
              <a:t>‹#›</a:t>
            </a:fld>
            <a:endParaRPr lang="en-US"/>
          </a:p>
        </p:txBody>
      </p:sp>
    </p:spTree>
    <p:extLst>
      <p:ext uri="{BB962C8B-B14F-4D97-AF65-F5344CB8AC3E}">
        <p14:creationId xmlns:p14="http://schemas.microsoft.com/office/powerpoint/2010/main" val="1891673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7D1492-7BA1-9D46-9D88-FC1099FA81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4A28FB-6776-AB48-A9FA-1C05FD74181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395CB6-834E-384D-B040-F4DCE2957AEC}"/>
              </a:ext>
            </a:extLst>
          </p:cNvPr>
          <p:cNvSpPr>
            <a:spLocks noGrp="1"/>
          </p:cNvSpPr>
          <p:nvPr>
            <p:ph type="dt" sz="half" idx="10"/>
          </p:nvPr>
        </p:nvSpPr>
        <p:spPr/>
        <p:txBody>
          <a:bodyPr/>
          <a:lstStyle/>
          <a:p>
            <a:fld id="{42B734E2-0012-0845-8E09-9B1D3E843D69}" type="datetimeFigureOut">
              <a:rPr lang="en-US" smtClean="0"/>
              <a:t>9/19/23</a:t>
            </a:fld>
            <a:endParaRPr lang="en-US"/>
          </a:p>
        </p:txBody>
      </p:sp>
      <p:sp>
        <p:nvSpPr>
          <p:cNvPr id="5" name="Footer Placeholder 4">
            <a:extLst>
              <a:ext uri="{FF2B5EF4-FFF2-40B4-BE49-F238E27FC236}">
                <a16:creationId xmlns:a16="http://schemas.microsoft.com/office/drawing/2014/main" id="{6399F350-D7E5-7744-B7C9-C875C52270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D314EF-2E06-2A4E-8FF9-4AA11B873F87}"/>
              </a:ext>
            </a:extLst>
          </p:cNvPr>
          <p:cNvSpPr>
            <a:spLocks noGrp="1"/>
          </p:cNvSpPr>
          <p:nvPr>
            <p:ph type="sldNum" sz="quarter" idx="12"/>
          </p:nvPr>
        </p:nvSpPr>
        <p:spPr/>
        <p:txBody>
          <a:bodyPr/>
          <a:lstStyle/>
          <a:p>
            <a:fld id="{7F3E2491-7FE3-D24B-88A9-EDD4E5A0C016}" type="slidenum">
              <a:rPr lang="en-US" smtClean="0"/>
              <a:t>‹#›</a:t>
            </a:fld>
            <a:endParaRPr lang="en-US"/>
          </a:p>
        </p:txBody>
      </p:sp>
    </p:spTree>
    <p:extLst>
      <p:ext uri="{BB962C8B-B14F-4D97-AF65-F5344CB8AC3E}">
        <p14:creationId xmlns:p14="http://schemas.microsoft.com/office/powerpoint/2010/main" val="2848628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1DF09-5C17-5744-BD91-50D46EB389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3958FC-FA46-684E-857B-F81BED63261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ACA5A-A4DF-BE4C-AF5B-DB63202D8436}"/>
              </a:ext>
            </a:extLst>
          </p:cNvPr>
          <p:cNvSpPr>
            <a:spLocks noGrp="1"/>
          </p:cNvSpPr>
          <p:nvPr>
            <p:ph type="dt" sz="half" idx="10"/>
          </p:nvPr>
        </p:nvSpPr>
        <p:spPr/>
        <p:txBody>
          <a:bodyPr/>
          <a:lstStyle/>
          <a:p>
            <a:fld id="{42B734E2-0012-0845-8E09-9B1D3E843D69}" type="datetimeFigureOut">
              <a:rPr lang="en-US" smtClean="0"/>
              <a:t>9/19/23</a:t>
            </a:fld>
            <a:endParaRPr lang="en-US"/>
          </a:p>
        </p:txBody>
      </p:sp>
      <p:sp>
        <p:nvSpPr>
          <p:cNvPr id="5" name="Footer Placeholder 4">
            <a:extLst>
              <a:ext uri="{FF2B5EF4-FFF2-40B4-BE49-F238E27FC236}">
                <a16:creationId xmlns:a16="http://schemas.microsoft.com/office/drawing/2014/main" id="{044D2B1D-669B-9347-9CE8-CA4D8CDB24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B68771-8DD7-D14E-A75D-D469E62F75BC}"/>
              </a:ext>
            </a:extLst>
          </p:cNvPr>
          <p:cNvSpPr>
            <a:spLocks noGrp="1"/>
          </p:cNvSpPr>
          <p:nvPr>
            <p:ph type="sldNum" sz="quarter" idx="12"/>
          </p:nvPr>
        </p:nvSpPr>
        <p:spPr/>
        <p:txBody>
          <a:bodyPr/>
          <a:lstStyle/>
          <a:p>
            <a:fld id="{7F3E2491-7FE3-D24B-88A9-EDD4E5A0C016}" type="slidenum">
              <a:rPr lang="en-US" smtClean="0"/>
              <a:t>‹#›</a:t>
            </a:fld>
            <a:endParaRPr lang="en-US"/>
          </a:p>
        </p:txBody>
      </p:sp>
    </p:spTree>
    <p:extLst>
      <p:ext uri="{BB962C8B-B14F-4D97-AF65-F5344CB8AC3E}">
        <p14:creationId xmlns:p14="http://schemas.microsoft.com/office/powerpoint/2010/main" val="2648030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8C872-D9AC-6740-B0CF-E0C4143B68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249308B-2352-7440-8E2B-5F4EEF0895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B720AE3-42E4-8949-91F2-B81D8BFFDC9C}"/>
              </a:ext>
            </a:extLst>
          </p:cNvPr>
          <p:cNvSpPr>
            <a:spLocks noGrp="1"/>
          </p:cNvSpPr>
          <p:nvPr>
            <p:ph type="dt" sz="half" idx="10"/>
          </p:nvPr>
        </p:nvSpPr>
        <p:spPr/>
        <p:txBody>
          <a:bodyPr/>
          <a:lstStyle/>
          <a:p>
            <a:fld id="{42B734E2-0012-0845-8E09-9B1D3E843D69}" type="datetimeFigureOut">
              <a:rPr lang="en-US" smtClean="0"/>
              <a:t>9/19/23</a:t>
            </a:fld>
            <a:endParaRPr lang="en-US"/>
          </a:p>
        </p:txBody>
      </p:sp>
      <p:sp>
        <p:nvSpPr>
          <p:cNvPr id="5" name="Footer Placeholder 4">
            <a:extLst>
              <a:ext uri="{FF2B5EF4-FFF2-40B4-BE49-F238E27FC236}">
                <a16:creationId xmlns:a16="http://schemas.microsoft.com/office/drawing/2014/main" id="{19E365E9-D9DE-E14E-9C01-0BE768FC6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618394-88D1-3643-BC1A-0126677541B5}"/>
              </a:ext>
            </a:extLst>
          </p:cNvPr>
          <p:cNvSpPr>
            <a:spLocks noGrp="1"/>
          </p:cNvSpPr>
          <p:nvPr>
            <p:ph type="sldNum" sz="quarter" idx="12"/>
          </p:nvPr>
        </p:nvSpPr>
        <p:spPr/>
        <p:txBody>
          <a:bodyPr/>
          <a:lstStyle/>
          <a:p>
            <a:fld id="{7F3E2491-7FE3-D24B-88A9-EDD4E5A0C016}" type="slidenum">
              <a:rPr lang="en-US" smtClean="0"/>
              <a:t>‹#›</a:t>
            </a:fld>
            <a:endParaRPr lang="en-US"/>
          </a:p>
        </p:txBody>
      </p:sp>
    </p:spTree>
    <p:extLst>
      <p:ext uri="{BB962C8B-B14F-4D97-AF65-F5344CB8AC3E}">
        <p14:creationId xmlns:p14="http://schemas.microsoft.com/office/powerpoint/2010/main" val="136733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84850-2EB5-7A40-80BE-1128F5C023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2C040B-6EA5-6649-87A5-997AD95100F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39A933-9621-CC4D-AD73-7265DCADF5E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52625F-9AAA-0A4F-99FE-5D3D9001CC6F}"/>
              </a:ext>
            </a:extLst>
          </p:cNvPr>
          <p:cNvSpPr>
            <a:spLocks noGrp="1"/>
          </p:cNvSpPr>
          <p:nvPr>
            <p:ph type="dt" sz="half" idx="10"/>
          </p:nvPr>
        </p:nvSpPr>
        <p:spPr/>
        <p:txBody>
          <a:bodyPr/>
          <a:lstStyle/>
          <a:p>
            <a:fld id="{42B734E2-0012-0845-8E09-9B1D3E843D69}" type="datetimeFigureOut">
              <a:rPr lang="en-US" smtClean="0"/>
              <a:t>9/19/23</a:t>
            </a:fld>
            <a:endParaRPr lang="en-US"/>
          </a:p>
        </p:txBody>
      </p:sp>
      <p:sp>
        <p:nvSpPr>
          <p:cNvPr id="6" name="Footer Placeholder 5">
            <a:extLst>
              <a:ext uri="{FF2B5EF4-FFF2-40B4-BE49-F238E27FC236}">
                <a16:creationId xmlns:a16="http://schemas.microsoft.com/office/drawing/2014/main" id="{BBA64A3D-43E2-5A46-8BA7-944EB22B6F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5D558B-5076-B349-BE82-903A0D477848}"/>
              </a:ext>
            </a:extLst>
          </p:cNvPr>
          <p:cNvSpPr>
            <a:spLocks noGrp="1"/>
          </p:cNvSpPr>
          <p:nvPr>
            <p:ph type="sldNum" sz="quarter" idx="12"/>
          </p:nvPr>
        </p:nvSpPr>
        <p:spPr/>
        <p:txBody>
          <a:bodyPr/>
          <a:lstStyle/>
          <a:p>
            <a:fld id="{7F3E2491-7FE3-D24B-88A9-EDD4E5A0C016}" type="slidenum">
              <a:rPr lang="en-US" smtClean="0"/>
              <a:t>‹#›</a:t>
            </a:fld>
            <a:endParaRPr lang="en-US"/>
          </a:p>
        </p:txBody>
      </p:sp>
    </p:spTree>
    <p:extLst>
      <p:ext uri="{BB962C8B-B14F-4D97-AF65-F5344CB8AC3E}">
        <p14:creationId xmlns:p14="http://schemas.microsoft.com/office/powerpoint/2010/main" val="3802354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47D3D-C4DB-EF41-AABB-F028E45B99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2526AF-7C0B-324F-9320-CE41F8E793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493B62A-C581-B642-8A40-4CEE21CFCA3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F683D0-80AD-CE46-A077-C8E9555565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3E4D5B7-3A27-B04B-ACA1-6B5E8FAA80E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8755A5-7729-FA49-994B-DBE090CB3D52}"/>
              </a:ext>
            </a:extLst>
          </p:cNvPr>
          <p:cNvSpPr>
            <a:spLocks noGrp="1"/>
          </p:cNvSpPr>
          <p:nvPr>
            <p:ph type="dt" sz="half" idx="10"/>
          </p:nvPr>
        </p:nvSpPr>
        <p:spPr/>
        <p:txBody>
          <a:bodyPr/>
          <a:lstStyle/>
          <a:p>
            <a:fld id="{42B734E2-0012-0845-8E09-9B1D3E843D69}" type="datetimeFigureOut">
              <a:rPr lang="en-US" smtClean="0"/>
              <a:t>9/19/23</a:t>
            </a:fld>
            <a:endParaRPr lang="en-US"/>
          </a:p>
        </p:txBody>
      </p:sp>
      <p:sp>
        <p:nvSpPr>
          <p:cNvPr id="8" name="Footer Placeholder 7">
            <a:extLst>
              <a:ext uri="{FF2B5EF4-FFF2-40B4-BE49-F238E27FC236}">
                <a16:creationId xmlns:a16="http://schemas.microsoft.com/office/drawing/2014/main" id="{ACA69F0A-B52B-684E-AAF1-3FD8822A09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B7A426-B6AE-DF48-A3D3-25AC48DC1610}"/>
              </a:ext>
            </a:extLst>
          </p:cNvPr>
          <p:cNvSpPr>
            <a:spLocks noGrp="1"/>
          </p:cNvSpPr>
          <p:nvPr>
            <p:ph type="sldNum" sz="quarter" idx="12"/>
          </p:nvPr>
        </p:nvSpPr>
        <p:spPr/>
        <p:txBody>
          <a:bodyPr/>
          <a:lstStyle/>
          <a:p>
            <a:fld id="{7F3E2491-7FE3-D24B-88A9-EDD4E5A0C016}" type="slidenum">
              <a:rPr lang="en-US" smtClean="0"/>
              <a:t>‹#›</a:t>
            </a:fld>
            <a:endParaRPr lang="en-US"/>
          </a:p>
        </p:txBody>
      </p:sp>
    </p:spTree>
    <p:extLst>
      <p:ext uri="{BB962C8B-B14F-4D97-AF65-F5344CB8AC3E}">
        <p14:creationId xmlns:p14="http://schemas.microsoft.com/office/powerpoint/2010/main" val="2329291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40EED-0A69-C349-B3EC-D53AAB84BC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D70F56-33E5-D540-91BE-B4706F03CB6F}"/>
              </a:ext>
            </a:extLst>
          </p:cNvPr>
          <p:cNvSpPr>
            <a:spLocks noGrp="1"/>
          </p:cNvSpPr>
          <p:nvPr>
            <p:ph type="dt" sz="half" idx="10"/>
          </p:nvPr>
        </p:nvSpPr>
        <p:spPr/>
        <p:txBody>
          <a:bodyPr/>
          <a:lstStyle/>
          <a:p>
            <a:fld id="{42B734E2-0012-0845-8E09-9B1D3E843D69}" type="datetimeFigureOut">
              <a:rPr lang="en-US" smtClean="0"/>
              <a:t>9/19/23</a:t>
            </a:fld>
            <a:endParaRPr lang="en-US"/>
          </a:p>
        </p:txBody>
      </p:sp>
      <p:sp>
        <p:nvSpPr>
          <p:cNvPr id="4" name="Footer Placeholder 3">
            <a:extLst>
              <a:ext uri="{FF2B5EF4-FFF2-40B4-BE49-F238E27FC236}">
                <a16:creationId xmlns:a16="http://schemas.microsoft.com/office/drawing/2014/main" id="{D7A450EB-CB65-4842-8D4C-B81A826794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6485AB-F50F-CB4C-893C-1B5FEEB1DB1D}"/>
              </a:ext>
            </a:extLst>
          </p:cNvPr>
          <p:cNvSpPr>
            <a:spLocks noGrp="1"/>
          </p:cNvSpPr>
          <p:nvPr>
            <p:ph type="sldNum" sz="quarter" idx="12"/>
          </p:nvPr>
        </p:nvSpPr>
        <p:spPr/>
        <p:txBody>
          <a:bodyPr/>
          <a:lstStyle/>
          <a:p>
            <a:fld id="{7F3E2491-7FE3-D24B-88A9-EDD4E5A0C016}" type="slidenum">
              <a:rPr lang="en-US" smtClean="0"/>
              <a:t>‹#›</a:t>
            </a:fld>
            <a:endParaRPr lang="en-US"/>
          </a:p>
        </p:txBody>
      </p:sp>
    </p:spTree>
    <p:extLst>
      <p:ext uri="{BB962C8B-B14F-4D97-AF65-F5344CB8AC3E}">
        <p14:creationId xmlns:p14="http://schemas.microsoft.com/office/powerpoint/2010/main" val="1769353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60D378-99CE-F641-8B3B-6C69324B8465}"/>
              </a:ext>
            </a:extLst>
          </p:cNvPr>
          <p:cNvSpPr>
            <a:spLocks noGrp="1"/>
          </p:cNvSpPr>
          <p:nvPr>
            <p:ph type="dt" sz="half" idx="10"/>
          </p:nvPr>
        </p:nvSpPr>
        <p:spPr/>
        <p:txBody>
          <a:bodyPr/>
          <a:lstStyle/>
          <a:p>
            <a:fld id="{42B734E2-0012-0845-8E09-9B1D3E843D69}" type="datetimeFigureOut">
              <a:rPr lang="en-US" smtClean="0"/>
              <a:t>9/19/23</a:t>
            </a:fld>
            <a:endParaRPr lang="en-US"/>
          </a:p>
        </p:txBody>
      </p:sp>
      <p:sp>
        <p:nvSpPr>
          <p:cNvPr id="3" name="Footer Placeholder 2">
            <a:extLst>
              <a:ext uri="{FF2B5EF4-FFF2-40B4-BE49-F238E27FC236}">
                <a16:creationId xmlns:a16="http://schemas.microsoft.com/office/drawing/2014/main" id="{4046F4AC-FF0D-CB48-B9FA-938CD25356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7284F3-F5C6-C44A-8048-3821ADEEDA57}"/>
              </a:ext>
            </a:extLst>
          </p:cNvPr>
          <p:cNvSpPr>
            <a:spLocks noGrp="1"/>
          </p:cNvSpPr>
          <p:nvPr>
            <p:ph type="sldNum" sz="quarter" idx="12"/>
          </p:nvPr>
        </p:nvSpPr>
        <p:spPr/>
        <p:txBody>
          <a:bodyPr/>
          <a:lstStyle/>
          <a:p>
            <a:fld id="{7F3E2491-7FE3-D24B-88A9-EDD4E5A0C016}" type="slidenum">
              <a:rPr lang="en-US" smtClean="0"/>
              <a:t>‹#›</a:t>
            </a:fld>
            <a:endParaRPr lang="en-US"/>
          </a:p>
        </p:txBody>
      </p:sp>
    </p:spTree>
    <p:extLst>
      <p:ext uri="{BB962C8B-B14F-4D97-AF65-F5344CB8AC3E}">
        <p14:creationId xmlns:p14="http://schemas.microsoft.com/office/powerpoint/2010/main" val="744293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2F0F2-A2CD-8345-A9AD-C8ECD03C3A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1EA1F1-CFFC-B842-8B84-EF6D5EA218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3401BC-3DC3-D843-A9F8-C84DDE2D85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6C456E1-A569-D246-9F45-9B330BEFCA8E}"/>
              </a:ext>
            </a:extLst>
          </p:cNvPr>
          <p:cNvSpPr>
            <a:spLocks noGrp="1"/>
          </p:cNvSpPr>
          <p:nvPr>
            <p:ph type="dt" sz="half" idx="10"/>
          </p:nvPr>
        </p:nvSpPr>
        <p:spPr/>
        <p:txBody>
          <a:bodyPr/>
          <a:lstStyle/>
          <a:p>
            <a:fld id="{42B734E2-0012-0845-8E09-9B1D3E843D69}" type="datetimeFigureOut">
              <a:rPr lang="en-US" smtClean="0"/>
              <a:t>9/19/23</a:t>
            </a:fld>
            <a:endParaRPr lang="en-US"/>
          </a:p>
        </p:txBody>
      </p:sp>
      <p:sp>
        <p:nvSpPr>
          <p:cNvPr id="6" name="Footer Placeholder 5">
            <a:extLst>
              <a:ext uri="{FF2B5EF4-FFF2-40B4-BE49-F238E27FC236}">
                <a16:creationId xmlns:a16="http://schemas.microsoft.com/office/drawing/2014/main" id="{C7E9CB7F-891A-AF42-9251-A7358C0DCB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1F893C-66F9-434E-87DC-B97DFC6D3D19}"/>
              </a:ext>
            </a:extLst>
          </p:cNvPr>
          <p:cNvSpPr>
            <a:spLocks noGrp="1"/>
          </p:cNvSpPr>
          <p:nvPr>
            <p:ph type="sldNum" sz="quarter" idx="12"/>
          </p:nvPr>
        </p:nvSpPr>
        <p:spPr/>
        <p:txBody>
          <a:bodyPr/>
          <a:lstStyle/>
          <a:p>
            <a:fld id="{7F3E2491-7FE3-D24B-88A9-EDD4E5A0C016}" type="slidenum">
              <a:rPr lang="en-US" smtClean="0"/>
              <a:t>‹#›</a:t>
            </a:fld>
            <a:endParaRPr lang="en-US"/>
          </a:p>
        </p:txBody>
      </p:sp>
    </p:spTree>
    <p:extLst>
      <p:ext uri="{BB962C8B-B14F-4D97-AF65-F5344CB8AC3E}">
        <p14:creationId xmlns:p14="http://schemas.microsoft.com/office/powerpoint/2010/main" val="2559747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95B92-61AA-3542-A979-855EDDADF3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58F526-C85D-254F-8FB8-E4907F6DC4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D580A1-6BB8-5F42-A464-CF8E5FDFB8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988A386-310C-044A-833F-E63F4D68B307}"/>
              </a:ext>
            </a:extLst>
          </p:cNvPr>
          <p:cNvSpPr>
            <a:spLocks noGrp="1"/>
          </p:cNvSpPr>
          <p:nvPr>
            <p:ph type="dt" sz="half" idx="10"/>
          </p:nvPr>
        </p:nvSpPr>
        <p:spPr/>
        <p:txBody>
          <a:bodyPr/>
          <a:lstStyle/>
          <a:p>
            <a:fld id="{42B734E2-0012-0845-8E09-9B1D3E843D69}" type="datetimeFigureOut">
              <a:rPr lang="en-US" smtClean="0"/>
              <a:t>9/19/23</a:t>
            </a:fld>
            <a:endParaRPr lang="en-US"/>
          </a:p>
        </p:txBody>
      </p:sp>
      <p:sp>
        <p:nvSpPr>
          <p:cNvPr id="6" name="Footer Placeholder 5">
            <a:extLst>
              <a:ext uri="{FF2B5EF4-FFF2-40B4-BE49-F238E27FC236}">
                <a16:creationId xmlns:a16="http://schemas.microsoft.com/office/drawing/2014/main" id="{B9987B2D-13D7-4E4B-BFCD-6AA1F19AE4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35E045-BA5D-C94C-845E-D8114AD6C39A}"/>
              </a:ext>
            </a:extLst>
          </p:cNvPr>
          <p:cNvSpPr>
            <a:spLocks noGrp="1"/>
          </p:cNvSpPr>
          <p:nvPr>
            <p:ph type="sldNum" sz="quarter" idx="12"/>
          </p:nvPr>
        </p:nvSpPr>
        <p:spPr/>
        <p:txBody>
          <a:bodyPr/>
          <a:lstStyle/>
          <a:p>
            <a:fld id="{7F3E2491-7FE3-D24B-88A9-EDD4E5A0C016}" type="slidenum">
              <a:rPr lang="en-US" smtClean="0"/>
              <a:t>‹#›</a:t>
            </a:fld>
            <a:endParaRPr lang="en-US"/>
          </a:p>
        </p:txBody>
      </p:sp>
    </p:spTree>
    <p:extLst>
      <p:ext uri="{BB962C8B-B14F-4D97-AF65-F5344CB8AC3E}">
        <p14:creationId xmlns:p14="http://schemas.microsoft.com/office/powerpoint/2010/main" val="3754143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E23ACA-7CD1-1441-BF39-9BF8F51224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A043AF-33B7-B44F-B138-D74F2BD1BB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8632BA-57FB-1D42-B88C-50085E5D72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B734E2-0012-0845-8E09-9B1D3E843D69}" type="datetimeFigureOut">
              <a:rPr lang="en-US" smtClean="0"/>
              <a:t>9/19/23</a:t>
            </a:fld>
            <a:endParaRPr lang="en-US"/>
          </a:p>
        </p:txBody>
      </p:sp>
      <p:sp>
        <p:nvSpPr>
          <p:cNvPr id="5" name="Footer Placeholder 4">
            <a:extLst>
              <a:ext uri="{FF2B5EF4-FFF2-40B4-BE49-F238E27FC236}">
                <a16:creationId xmlns:a16="http://schemas.microsoft.com/office/drawing/2014/main" id="{26095B0C-0F49-964F-B10B-2893B758E2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EC3453-494B-F84B-9382-1248094F9B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3E2491-7FE3-D24B-88A9-EDD4E5A0C016}" type="slidenum">
              <a:rPr lang="en-US" smtClean="0"/>
              <a:t>‹#›</a:t>
            </a:fld>
            <a:endParaRPr lang="en-US"/>
          </a:p>
        </p:txBody>
      </p:sp>
    </p:spTree>
    <p:extLst>
      <p:ext uri="{BB962C8B-B14F-4D97-AF65-F5344CB8AC3E}">
        <p14:creationId xmlns:p14="http://schemas.microsoft.com/office/powerpoint/2010/main" val="343743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1EEC114-6545-674B-8015-A02C6B7154C5}"/>
              </a:ext>
            </a:extLst>
          </p:cNvPr>
          <p:cNvPicPr>
            <a:picLocks noChangeAspect="1"/>
          </p:cNvPicPr>
          <p:nvPr/>
        </p:nvPicPr>
        <p:blipFill>
          <a:blip r:embed="rId2"/>
          <a:stretch>
            <a:fillRect/>
          </a:stretch>
        </p:blipFill>
        <p:spPr>
          <a:xfrm>
            <a:off x="0" y="969669"/>
            <a:ext cx="12192000" cy="4918661"/>
          </a:xfrm>
          <a:prstGeom prst="rect">
            <a:avLst/>
          </a:prstGeom>
        </p:spPr>
      </p:pic>
    </p:spTree>
    <p:extLst>
      <p:ext uri="{BB962C8B-B14F-4D97-AF65-F5344CB8AC3E}">
        <p14:creationId xmlns:p14="http://schemas.microsoft.com/office/powerpoint/2010/main" val="2470879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ACDC-65B2-6740-ADC5-ACA383C39E4C}"/>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B8AF08DA-5007-6A49-9303-745849E58C02}"/>
              </a:ext>
            </a:extLst>
          </p:cNvPr>
          <p:cNvSpPr>
            <a:spLocks noGrp="1"/>
          </p:cNvSpPr>
          <p:nvPr>
            <p:ph idx="1"/>
          </p:nvPr>
        </p:nvSpPr>
        <p:spPr/>
        <p:txBody>
          <a:bodyPr/>
          <a:lstStyle/>
          <a:p>
            <a:r>
              <a:rPr lang="en-US" dirty="0"/>
              <a:t>Explicitly include the major environmental drivers or other sources of key ecological or evolutionary variation relevant to the research question or hypothesis in the trait sampling design (e.g. ecological gradients, experimental treatments).</a:t>
            </a:r>
            <a:br>
              <a:rPr lang="en-US" dirty="0"/>
            </a:br>
            <a:endParaRPr lang="en-US" dirty="0"/>
          </a:p>
          <a:p>
            <a:endParaRPr lang="en-US" dirty="0"/>
          </a:p>
        </p:txBody>
      </p:sp>
    </p:spTree>
    <p:extLst>
      <p:ext uri="{BB962C8B-B14F-4D97-AF65-F5344CB8AC3E}">
        <p14:creationId xmlns:p14="http://schemas.microsoft.com/office/powerpoint/2010/main" val="4036207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ACDC-65B2-6740-ADC5-ACA383C39E4C}"/>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B8AF08DA-5007-6A49-9303-745849E58C02}"/>
              </a:ext>
            </a:extLst>
          </p:cNvPr>
          <p:cNvSpPr>
            <a:spLocks noGrp="1"/>
          </p:cNvSpPr>
          <p:nvPr>
            <p:ph idx="1"/>
          </p:nvPr>
        </p:nvSpPr>
        <p:spPr/>
        <p:txBody>
          <a:bodyPr/>
          <a:lstStyle/>
          <a:p>
            <a:r>
              <a:rPr lang="en-US" dirty="0"/>
              <a:t>Strive to sample all species (or other taxonomic groupings) of interest within the target communities, with a minimum of nine trait observations per species and study unit (e.g. site, experimental treatment). </a:t>
            </a:r>
          </a:p>
          <a:p>
            <a:pPr marL="0" indent="0">
              <a:buNone/>
            </a:pPr>
            <a:endParaRPr lang="en-US" dirty="0"/>
          </a:p>
          <a:p>
            <a:endParaRPr lang="en-US" dirty="0"/>
          </a:p>
        </p:txBody>
      </p:sp>
    </p:spTree>
    <p:extLst>
      <p:ext uri="{BB962C8B-B14F-4D97-AF65-F5344CB8AC3E}">
        <p14:creationId xmlns:p14="http://schemas.microsoft.com/office/powerpoint/2010/main" val="1885249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ACDC-65B2-6740-ADC5-ACA383C39E4C}"/>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B8AF08DA-5007-6A49-9303-745849E58C02}"/>
              </a:ext>
            </a:extLst>
          </p:cNvPr>
          <p:cNvSpPr>
            <a:spLocks noGrp="1"/>
          </p:cNvSpPr>
          <p:nvPr>
            <p:ph idx="1"/>
          </p:nvPr>
        </p:nvSpPr>
        <p:spPr/>
        <p:txBody>
          <a:bodyPr/>
          <a:lstStyle/>
          <a:p>
            <a:r>
              <a:rPr lang="en-US" dirty="0"/>
              <a:t>For each species and trait sampling unit, collect samples randomly across individuals and organs (e.g. leaves) to represent realized community trait distributions.  </a:t>
            </a:r>
          </a:p>
          <a:p>
            <a:endParaRPr lang="en-US" dirty="0"/>
          </a:p>
        </p:txBody>
      </p:sp>
    </p:spTree>
    <p:extLst>
      <p:ext uri="{BB962C8B-B14F-4D97-AF65-F5344CB8AC3E}">
        <p14:creationId xmlns:p14="http://schemas.microsoft.com/office/powerpoint/2010/main" val="2528983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ACDC-65B2-6740-ADC5-ACA383C39E4C}"/>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B8AF08DA-5007-6A49-9303-745849E58C02}"/>
              </a:ext>
            </a:extLst>
          </p:cNvPr>
          <p:cNvSpPr>
            <a:spLocks noGrp="1"/>
          </p:cNvSpPr>
          <p:nvPr>
            <p:ph idx="1"/>
          </p:nvPr>
        </p:nvSpPr>
        <p:spPr/>
        <p:txBody>
          <a:bodyPr/>
          <a:lstStyle/>
          <a:p>
            <a:r>
              <a:rPr lang="en-US" dirty="0"/>
              <a:t>Start by using a nonparametric bootstrapping approach to </a:t>
            </a:r>
            <a:r>
              <a:rPr lang="en-US" dirty="0" err="1"/>
              <a:t>calcu</a:t>
            </a:r>
            <a:r>
              <a:rPr lang="en-US" dirty="0"/>
              <a:t>- late the moments of the community trait distribution, explicitly incorporating your data structure, experimental design and re- search question needs into the bootstrapping design.  </a:t>
            </a:r>
          </a:p>
          <a:p>
            <a:endParaRPr lang="en-US" dirty="0"/>
          </a:p>
        </p:txBody>
      </p:sp>
    </p:spTree>
    <p:extLst>
      <p:ext uri="{BB962C8B-B14F-4D97-AF65-F5344CB8AC3E}">
        <p14:creationId xmlns:p14="http://schemas.microsoft.com/office/powerpoint/2010/main" val="3655444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ACDC-65B2-6740-ADC5-ACA383C39E4C}"/>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B8AF08DA-5007-6A49-9303-745849E58C02}"/>
              </a:ext>
            </a:extLst>
          </p:cNvPr>
          <p:cNvSpPr>
            <a:spLocks noGrp="1"/>
          </p:cNvSpPr>
          <p:nvPr>
            <p:ph idx="1"/>
          </p:nvPr>
        </p:nvSpPr>
        <p:spPr/>
        <p:txBody>
          <a:bodyPr/>
          <a:lstStyle/>
          <a:p>
            <a:r>
              <a:rPr lang="en-US" dirty="0"/>
              <a:t>Depending on the moment of interest and sampling design, con- sider also reporting moment estimates and associated confidence intervals from the other methods. These methods may also better match your system/research design assumptions.  </a:t>
            </a:r>
          </a:p>
          <a:p>
            <a:endParaRPr lang="en-US" dirty="0"/>
          </a:p>
        </p:txBody>
      </p:sp>
    </p:spTree>
    <p:extLst>
      <p:ext uri="{BB962C8B-B14F-4D97-AF65-F5344CB8AC3E}">
        <p14:creationId xmlns:p14="http://schemas.microsoft.com/office/powerpoint/2010/main" val="1786081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ACDC-65B2-6740-ADC5-ACA383C39E4C}"/>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B8AF08DA-5007-6A49-9303-745849E58C02}"/>
              </a:ext>
            </a:extLst>
          </p:cNvPr>
          <p:cNvSpPr>
            <a:spLocks noGrp="1"/>
          </p:cNvSpPr>
          <p:nvPr>
            <p:ph idx="1"/>
          </p:nvPr>
        </p:nvSpPr>
        <p:spPr/>
        <p:txBody>
          <a:bodyPr/>
          <a:lstStyle/>
          <a:p>
            <a:r>
              <a:rPr lang="en-US" dirty="0"/>
              <a:t>Do not only assess shifts in moments independently. Each </a:t>
            </a:r>
            <a:r>
              <a:rPr lang="en-US" dirty="0" err="1"/>
              <a:t>mo</a:t>
            </a:r>
            <a:r>
              <a:rPr lang="en-US" dirty="0"/>
              <a:t>- </a:t>
            </a:r>
            <a:r>
              <a:rPr lang="en-US" dirty="0" err="1"/>
              <a:t>ment</a:t>
            </a:r>
            <a:r>
              <a:rPr lang="en-US" dirty="0"/>
              <a:t> does not represent independent aspects of an assemblage's trait variation or functional variation. Non-independence </a:t>
            </a:r>
            <a:r>
              <a:rPr lang="en-US" dirty="0" err="1"/>
              <a:t>gener</a:t>
            </a:r>
            <a:r>
              <a:rPr lang="en-US" dirty="0"/>
              <a:t>- </a:t>
            </a:r>
            <a:r>
              <a:rPr lang="en-US" dirty="0" err="1"/>
              <a:t>ates</a:t>
            </a:r>
            <a:r>
              <a:rPr lang="en-US" dirty="0"/>
              <a:t> a mathematical constraint on the possible value moments observed for a community (Gross et al., 2017). Trait diversity can thus be assessed with multiple moments. For example, as the trait–abundance distributions become more skewed, they also become more peaked, indicating a decrease in trait diversity. </a:t>
            </a:r>
          </a:p>
          <a:p>
            <a:endParaRPr lang="en-US" dirty="0"/>
          </a:p>
        </p:txBody>
      </p:sp>
    </p:spTree>
    <p:extLst>
      <p:ext uri="{BB962C8B-B14F-4D97-AF65-F5344CB8AC3E}">
        <p14:creationId xmlns:p14="http://schemas.microsoft.com/office/powerpoint/2010/main" val="322960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ACDC-65B2-6740-ADC5-ACA383C39E4C}"/>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B8AF08DA-5007-6A49-9303-745849E58C02}"/>
              </a:ext>
            </a:extLst>
          </p:cNvPr>
          <p:cNvSpPr>
            <a:spLocks noGrp="1"/>
          </p:cNvSpPr>
          <p:nvPr>
            <p:ph idx="1"/>
          </p:nvPr>
        </p:nvSpPr>
        <p:spPr/>
        <p:txBody>
          <a:bodyPr/>
          <a:lstStyle/>
          <a:p>
            <a:r>
              <a:rPr lang="en-US" dirty="0"/>
              <a:t>For multivariate metrics, make sure the estimators used are efficient, unbiased and consistent.  </a:t>
            </a:r>
          </a:p>
          <a:p>
            <a:endParaRPr lang="en-US" dirty="0"/>
          </a:p>
        </p:txBody>
      </p:sp>
    </p:spTree>
    <p:extLst>
      <p:ext uri="{BB962C8B-B14F-4D97-AF65-F5344CB8AC3E}">
        <p14:creationId xmlns:p14="http://schemas.microsoft.com/office/powerpoint/2010/main" val="365679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ACDC-65B2-6740-ADC5-ACA383C39E4C}"/>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B8AF08DA-5007-6A49-9303-745849E58C02}"/>
              </a:ext>
            </a:extLst>
          </p:cNvPr>
          <p:cNvSpPr>
            <a:spLocks noGrp="1"/>
          </p:cNvSpPr>
          <p:nvPr>
            <p:ph idx="1"/>
          </p:nvPr>
        </p:nvSpPr>
        <p:spPr/>
        <p:txBody>
          <a:bodyPr>
            <a:normAutofit/>
          </a:bodyPr>
          <a:lstStyle/>
          <a:p>
            <a:r>
              <a:rPr lang="en-US" dirty="0"/>
              <a:t>Read the literature with </a:t>
            </a:r>
            <a:r>
              <a:rPr lang="en-US" dirty="0" err="1"/>
              <a:t>scepticism</a:t>
            </a:r>
            <a:r>
              <a:rPr lang="en-US" dirty="0"/>
              <a:t>. Our results suggest that stud- </a:t>
            </a:r>
            <a:r>
              <a:rPr lang="en-US" dirty="0" err="1"/>
              <a:t>ies</a:t>
            </a:r>
            <a:r>
              <a:rPr lang="en-US" dirty="0"/>
              <a:t> reporting community-weighted moment estimates may be bi- </a:t>
            </a:r>
            <a:r>
              <a:rPr lang="en-US" dirty="0" err="1"/>
              <a:t>ased</a:t>
            </a:r>
            <a:r>
              <a:rPr lang="en-US" dirty="0"/>
              <a:t> depending on the method and sample sizes. For example, our analyses suggest that reports in the literature of (</a:t>
            </a:r>
            <a:r>
              <a:rPr lang="en-US" dirty="0" err="1"/>
              <a:t>i</a:t>
            </a:r>
            <a:r>
              <a:rPr lang="en-US" dirty="0"/>
              <a:t>) CWV are generally biased to lower values (see Figure S5), whereas (ii) CWS and CWK are biased towards higher values (see Figure S5) and (iii) these biases may persist at all sample sizes (see Figure S11). Likewise, our analyses of multivariate metrics suggest that even the rank order of some common metrics cannot be accurately estimated using either a community-weighted or bootstrapping approach (see Figure S17).  </a:t>
            </a:r>
          </a:p>
          <a:p>
            <a:endParaRPr lang="en-US" dirty="0"/>
          </a:p>
        </p:txBody>
      </p:sp>
    </p:spTree>
    <p:extLst>
      <p:ext uri="{BB962C8B-B14F-4D97-AF65-F5344CB8AC3E}">
        <p14:creationId xmlns:p14="http://schemas.microsoft.com/office/powerpoint/2010/main" val="2031838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ACDC-65B2-6740-ADC5-ACA383C39E4C}"/>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B8AF08DA-5007-6A49-9303-745849E58C02}"/>
              </a:ext>
            </a:extLst>
          </p:cNvPr>
          <p:cNvSpPr>
            <a:spLocks noGrp="1"/>
          </p:cNvSpPr>
          <p:nvPr>
            <p:ph idx="1"/>
          </p:nvPr>
        </p:nvSpPr>
        <p:spPr/>
        <p:txBody>
          <a:bodyPr/>
          <a:lstStyle/>
          <a:p>
            <a:r>
              <a:rPr lang="en-US" dirty="0"/>
              <a:t>it is important to design trait sampling to reliably quantify the distribution of phenotypes </a:t>
            </a:r>
            <a:r>
              <a:rPr lang="en-US" i="1" dirty="0"/>
              <a:t>within </a:t>
            </a:r>
            <a:r>
              <a:rPr lang="en-US" dirty="0"/>
              <a:t>populations and communities of interest (i.e. adhere to the ‘rule of 9’, and sample randomly unless the research question specifically requires otherwise). </a:t>
            </a:r>
          </a:p>
          <a:p>
            <a:endParaRPr lang="en-US" dirty="0"/>
          </a:p>
        </p:txBody>
      </p:sp>
    </p:spTree>
    <p:extLst>
      <p:ext uri="{BB962C8B-B14F-4D97-AF65-F5344CB8AC3E}">
        <p14:creationId xmlns:p14="http://schemas.microsoft.com/office/powerpoint/2010/main" val="4083781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ACDC-65B2-6740-ADC5-ACA383C39E4C}"/>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B8AF08DA-5007-6A49-9303-745849E58C02}"/>
              </a:ext>
            </a:extLst>
          </p:cNvPr>
          <p:cNvSpPr>
            <a:spLocks noGrp="1"/>
          </p:cNvSpPr>
          <p:nvPr>
            <p:ph idx="1"/>
          </p:nvPr>
        </p:nvSpPr>
        <p:spPr/>
        <p:txBody>
          <a:bodyPr/>
          <a:lstStyle/>
          <a:p>
            <a:r>
              <a:rPr lang="en-US" dirty="0"/>
              <a:t>make sure to understand and be critical of biases inherent in traditional community-weighted approaches. These approaches bias estimates of variance towards lower values (see Figure S5) and estimates of skewness and kurtosis towards higher values (see Figure S6). </a:t>
            </a:r>
          </a:p>
          <a:p>
            <a:endParaRPr lang="en-US" dirty="0"/>
          </a:p>
        </p:txBody>
      </p:sp>
    </p:spTree>
    <p:extLst>
      <p:ext uri="{BB962C8B-B14F-4D97-AF65-F5344CB8AC3E}">
        <p14:creationId xmlns:p14="http://schemas.microsoft.com/office/powerpoint/2010/main" val="35450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D86ABF-DDFA-5B46-B9AA-8F01492E622B}"/>
              </a:ext>
            </a:extLst>
          </p:cNvPr>
          <p:cNvPicPr>
            <a:picLocks noChangeAspect="1"/>
          </p:cNvPicPr>
          <p:nvPr/>
        </p:nvPicPr>
        <p:blipFill>
          <a:blip r:embed="rId2"/>
          <a:stretch>
            <a:fillRect/>
          </a:stretch>
        </p:blipFill>
        <p:spPr>
          <a:xfrm>
            <a:off x="2625090" y="0"/>
            <a:ext cx="6941820" cy="6858000"/>
          </a:xfrm>
          <a:prstGeom prst="rect">
            <a:avLst/>
          </a:prstGeom>
        </p:spPr>
      </p:pic>
    </p:spTree>
    <p:extLst>
      <p:ext uri="{BB962C8B-B14F-4D97-AF65-F5344CB8AC3E}">
        <p14:creationId xmlns:p14="http://schemas.microsoft.com/office/powerpoint/2010/main" val="26412332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ACDC-65B2-6740-ADC5-ACA383C39E4C}"/>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B8AF08DA-5007-6A49-9303-745849E58C02}"/>
              </a:ext>
            </a:extLst>
          </p:cNvPr>
          <p:cNvSpPr>
            <a:spLocks noGrp="1"/>
          </p:cNvSpPr>
          <p:nvPr>
            <p:ph idx="1"/>
          </p:nvPr>
        </p:nvSpPr>
        <p:spPr/>
        <p:txBody>
          <a:bodyPr/>
          <a:lstStyle/>
          <a:p>
            <a:r>
              <a:rPr lang="en-US" dirty="0"/>
              <a:t>when sampling traits or compiling trait data, it is critical to sample as locally as possible to the study site and/or from similar ecological conditions. Using traits from global trait compilations or more distant samples </a:t>
            </a:r>
            <a:r>
              <a:rPr lang="en-US"/>
              <a:t>will increasingly </a:t>
            </a:r>
            <a:r>
              <a:rPr lang="en-US" dirty="0"/>
              <a:t>inject error and possible bias to your study. Studies that were based on global trait data should likely be revisited. </a:t>
            </a:r>
          </a:p>
          <a:p>
            <a:endParaRPr lang="en-US" dirty="0"/>
          </a:p>
        </p:txBody>
      </p:sp>
    </p:spTree>
    <p:extLst>
      <p:ext uri="{BB962C8B-B14F-4D97-AF65-F5344CB8AC3E}">
        <p14:creationId xmlns:p14="http://schemas.microsoft.com/office/powerpoint/2010/main" val="3880609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ACDC-65B2-6740-ADC5-ACA383C39E4C}"/>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B8AF08DA-5007-6A49-9303-745849E58C02}"/>
              </a:ext>
            </a:extLst>
          </p:cNvPr>
          <p:cNvSpPr>
            <a:spLocks noGrp="1"/>
          </p:cNvSpPr>
          <p:nvPr>
            <p:ph idx="1"/>
          </p:nvPr>
        </p:nvSpPr>
        <p:spPr/>
        <p:txBody>
          <a:bodyPr/>
          <a:lstStyle/>
          <a:p>
            <a:r>
              <a:rPr lang="en-US" dirty="0"/>
              <a:t>robust and accurate measures of trait diversity and multifunctionality necessitate measures of both skewness and skewness and kurtosis of trait distributions (Gross et al., 2017). </a:t>
            </a:r>
          </a:p>
          <a:p>
            <a:endParaRPr lang="en-US" dirty="0"/>
          </a:p>
        </p:txBody>
      </p:sp>
    </p:spTree>
    <p:extLst>
      <p:ext uri="{BB962C8B-B14F-4D97-AF65-F5344CB8AC3E}">
        <p14:creationId xmlns:p14="http://schemas.microsoft.com/office/powerpoint/2010/main" val="2758964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ACDC-65B2-6740-ADC5-ACA383C39E4C}"/>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B8AF08DA-5007-6A49-9303-745849E58C02}"/>
              </a:ext>
            </a:extLst>
          </p:cNvPr>
          <p:cNvSpPr>
            <a:spLocks noGrp="1"/>
          </p:cNvSpPr>
          <p:nvPr>
            <p:ph idx="1"/>
          </p:nvPr>
        </p:nvSpPr>
        <p:spPr/>
        <p:txBody>
          <a:bodyPr/>
          <a:lstStyle/>
          <a:p>
            <a:r>
              <a:rPr lang="en-US" dirty="0"/>
              <a:t>none of the multivariate metrics investigated here (</a:t>
            </a:r>
            <a:r>
              <a:rPr lang="en-US" dirty="0" err="1"/>
              <a:t>FEve</a:t>
            </a:r>
            <a:r>
              <a:rPr lang="en-US" dirty="0"/>
              <a:t>, </a:t>
            </a:r>
            <a:r>
              <a:rPr lang="en-US" dirty="0" err="1"/>
              <a:t>FDis</a:t>
            </a:r>
            <a:r>
              <a:rPr lang="en-US" dirty="0"/>
              <a:t>, </a:t>
            </a:r>
            <a:r>
              <a:rPr lang="en-US" dirty="0" err="1"/>
              <a:t>RaoQ</a:t>
            </a:r>
            <a:r>
              <a:rPr lang="en-US" dirty="0"/>
              <a:t>, </a:t>
            </a:r>
            <a:r>
              <a:rPr lang="en-US" dirty="0" err="1"/>
              <a:t>FRic</a:t>
            </a:r>
            <a:r>
              <a:rPr lang="en-US" dirty="0"/>
              <a:t>, </a:t>
            </a:r>
            <a:r>
              <a:rPr lang="en-US" dirty="0" err="1"/>
              <a:t>FDiv</a:t>
            </a:r>
            <a:r>
              <a:rPr lang="en-US" dirty="0"/>
              <a:t>, average functional uniqueness and average functional), or even their relative ordering, could be accurately estimated using a community-weighted approach (Figures S16 and S17). </a:t>
            </a:r>
          </a:p>
          <a:p>
            <a:endParaRPr lang="en-US" dirty="0"/>
          </a:p>
        </p:txBody>
      </p:sp>
    </p:spTree>
    <p:extLst>
      <p:ext uri="{BB962C8B-B14F-4D97-AF65-F5344CB8AC3E}">
        <p14:creationId xmlns:p14="http://schemas.microsoft.com/office/powerpoint/2010/main" val="2073074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D051AC-A688-1E41-9C4C-337C46080A75}"/>
              </a:ext>
            </a:extLst>
          </p:cNvPr>
          <p:cNvPicPr>
            <a:picLocks noChangeAspect="1"/>
          </p:cNvPicPr>
          <p:nvPr/>
        </p:nvPicPr>
        <p:blipFill>
          <a:blip r:embed="rId2"/>
          <a:stretch>
            <a:fillRect/>
          </a:stretch>
        </p:blipFill>
        <p:spPr>
          <a:xfrm>
            <a:off x="3165504" y="0"/>
            <a:ext cx="5860991" cy="6858000"/>
          </a:xfrm>
          <a:prstGeom prst="rect">
            <a:avLst/>
          </a:prstGeom>
        </p:spPr>
      </p:pic>
    </p:spTree>
    <p:extLst>
      <p:ext uri="{BB962C8B-B14F-4D97-AF65-F5344CB8AC3E}">
        <p14:creationId xmlns:p14="http://schemas.microsoft.com/office/powerpoint/2010/main" val="2928177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96D84B-796F-924C-A8C9-C09CF470B41C}"/>
              </a:ext>
            </a:extLst>
          </p:cNvPr>
          <p:cNvPicPr>
            <a:picLocks noChangeAspect="1"/>
          </p:cNvPicPr>
          <p:nvPr/>
        </p:nvPicPr>
        <p:blipFill>
          <a:blip r:embed="rId2"/>
          <a:stretch>
            <a:fillRect/>
          </a:stretch>
        </p:blipFill>
        <p:spPr>
          <a:xfrm>
            <a:off x="0" y="445982"/>
            <a:ext cx="12192000" cy="5966035"/>
          </a:xfrm>
          <a:prstGeom prst="rect">
            <a:avLst/>
          </a:prstGeom>
        </p:spPr>
      </p:pic>
    </p:spTree>
    <p:extLst>
      <p:ext uri="{BB962C8B-B14F-4D97-AF65-F5344CB8AC3E}">
        <p14:creationId xmlns:p14="http://schemas.microsoft.com/office/powerpoint/2010/main" val="3732565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F322C6B-D482-6747-8825-16221411744B}"/>
              </a:ext>
            </a:extLst>
          </p:cNvPr>
          <p:cNvPicPr>
            <a:picLocks noChangeAspect="1"/>
          </p:cNvPicPr>
          <p:nvPr/>
        </p:nvPicPr>
        <p:blipFill>
          <a:blip r:embed="rId2"/>
          <a:stretch>
            <a:fillRect/>
          </a:stretch>
        </p:blipFill>
        <p:spPr>
          <a:xfrm>
            <a:off x="1033949" y="0"/>
            <a:ext cx="10124102" cy="6858000"/>
          </a:xfrm>
          <a:prstGeom prst="rect">
            <a:avLst/>
          </a:prstGeom>
        </p:spPr>
      </p:pic>
    </p:spTree>
    <p:extLst>
      <p:ext uri="{BB962C8B-B14F-4D97-AF65-F5344CB8AC3E}">
        <p14:creationId xmlns:p14="http://schemas.microsoft.com/office/powerpoint/2010/main" val="1274437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C5CF691-722A-F449-B579-546C6F3CA1DB}"/>
              </a:ext>
            </a:extLst>
          </p:cNvPr>
          <p:cNvPicPr>
            <a:picLocks noChangeAspect="1"/>
          </p:cNvPicPr>
          <p:nvPr/>
        </p:nvPicPr>
        <p:blipFill>
          <a:blip r:embed="rId2"/>
          <a:stretch>
            <a:fillRect/>
          </a:stretch>
        </p:blipFill>
        <p:spPr>
          <a:xfrm>
            <a:off x="3727884" y="0"/>
            <a:ext cx="4736232" cy="6858000"/>
          </a:xfrm>
          <a:prstGeom prst="rect">
            <a:avLst/>
          </a:prstGeom>
        </p:spPr>
      </p:pic>
    </p:spTree>
    <p:extLst>
      <p:ext uri="{BB962C8B-B14F-4D97-AF65-F5344CB8AC3E}">
        <p14:creationId xmlns:p14="http://schemas.microsoft.com/office/powerpoint/2010/main" val="3470348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A8D7B83-2D08-5040-8F03-523BEEC0AE56}"/>
              </a:ext>
            </a:extLst>
          </p:cNvPr>
          <p:cNvPicPr>
            <a:picLocks noChangeAspect="1"/>
          </p:cNvPicPr>
          <p:nvPr/>
        </p:nvPicPr>
        <p:blipFill>
          <a:blip r:embed="rId2"/>
          <a:stretch>
            <a:fillRect/>
          </a:stretch>
        </p:blipFill>
        <p:spPr>
          <a:xfrm>
            <a:off x="1386072" y="0"/>
            <a:ext cx="9419855" cy="6858000"/>
          </a:xfrm>
          <a:prstGeom prst="rect">
            <a:avLst/>
          </a:prstGeom>
        </p:spPr>
      </p:pic>
    </p:spTree>
    <p:extLst>
      <p:ext uri="{BB962C8B-B14F-4D97-AF65-F5344CB8AC3E}">
        <p14:creationId xmlns:p14="http://schemas.microsoft.com/office/powerpoint/2010/main" val="1885215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FA2154B-4252-A149-B360-C30E78F25754}"/>
              </a:ext>
            </a:extLst>
          </p:cNvPr>
          <p:cNvPicPr>
            <a:picLocks noChangeAspect="1"/>
          </p:cNvPicPr>
          <p:nvPr/>
        </p:nvPicPr>
        <p:blipFill>
          <a:blip r:embed="rId2"/>
          <a:stretch>
            <a:fillRect/>
          </a:stretch>
        </p:blipFill>
        <p:spPr>
          <a:xfrm>
            <a:off x="912995" y="0"/>
            <a:ext cx="10366009" cy="6858000"/>
          </a:xfrm>
          <a:prstGeom prst="rect">
            <a:avLst/>
          </a:prstGeom>
        </p:spPr>
      </p:pic>
    </p:spTree>
    <p:extLst>
      <p:ext uri="{BB962C8B-B14F-4D97-AF65-F5344CB8AC3E}">
        <p14:creationId xmlns:p14="http://schemas.microsoft.com/office/powerpoint/2010/main" val="3131168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ACDC-65B2-6740-ADC5-ACA383C39E4C}"/>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B8AF08DA-5007-6A49-9303-745849E58C02}"/>
              </a:ext>
            </a:extLst>
          </p:cNvPr>
          <p:cNvSpPr>
            <a:spLocks noGrp="1"/>
          </p:cNvSpPr>
          <p:nvPr>
            <p:ph idx="1"/>
          </p:nvPr>
        </p:nvSpPr>
        <p:spPr/>
        <p:txBody>
          <a:bodyPr/>
          <a:lstStyle/>
          <a:p>
            <a:r>
              <a:rPr lang="en-US" dirty="0"/>
              <a:t>Critically assess trait data needs to address your research question or hypothesis—what is your population of interest, and what scale, resolution and density of trait data will be required for a robust, unbiased assessment of the relevant parameters? </a:t>
            </a:r>
          </a:p>
          <a:p>
            <a:endParaRPr lang="en-US" dirty="0"/>
          </a:p>
        </p:txBody>
      </p:sp>
    </p:spTree>
    <p:extLst>
      <p:ext uri="{BB962C8B-B14F-4D97-AF65-F5344CB8AC3E}">
        <p14:creationId xmlns:p14="http://schemas.microsoft.com/office/powerpoint/2010/main" val="7316482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685</Words>
  <Application>Microsoft Macintosh PowerPoint</Application>
  <PresentationFormat>Widescreen</PresentationFormat>
  <Paragraphs>28</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Recommendations</vt:lpstr>
      <vt:lpstr>Recommendations</vt:lpstr>
      <vt:lpstr>Recommendations</vt:lpstr>
      <vt:lpstr>Recommendations</vt:lpstr>
      <vt:lpstr>Recommendations</vt:lpstr>
      <vt:lpstr>Recommendations</vt:lpstr>
      <vt:lpstr>Recommendations</vt:lpstr>
      <vt:lpstr>Recommendations</vt:lpstr>
      <vt:lpstr>Recommendations</vt:lpstr>
      <vt:lpstr>Conclusions</vt:lpstr>
      <vt:lpstr>Conclusions</vt:lpstr>
      <vt:lpstr>Conclusions</vt:lpstr>
      <vt:lpstr>Conclusions</vt:lpstr>
      <vt:lpstr>Conclusions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Smith</dc:creator>
  <cp:lastModifiedBy>Nick Smith</cp:lastModifiedBy>
  <cp:revision>8</cp:revision>
  <dcterms:created xsi:type="dcterms:W3CDTF">2023-09-19T19:49:52Z</dcterms:created>
  <dcterms:modified xsi:type="dcterms:W3CDTF">2023-09-19T20:16:45Z</dcterms:modified>
</cp:coreProperties>
</file>