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099" autoAdjust="0"/>
  </p:normalViewPr>
  <p:slideViewPr>
    <p:cSldViewPr snapToGrid="0">
      <p:cViewPr varScale="1">
        <p:scale>
          <a:sx n="97" d="100"/>
          <a:sy n="97" d="100"/>
        </p:scale>
        <p:origin x="232" y="2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D321C-2E8F-4090-885F-A3ADDE5A823E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0D6-510E-4771-9047-2183D98D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Lubbock Has 378 birds records..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50D6-510E-4771-9047-2183D98DC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50D6-510E-4771-9047-2183D98DC3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50D6-510E-4771-9047-2183D98DC3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Lubbock Has 378 birds records..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50D6-510E-4771-9047-2183D98DC3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3427-D675-4FEE-B085-60A54B8B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E40E-059A-4563-BDD0-D1D03475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55EE-62EF-48D1-BEC6-23C5D166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EC8D-E108-4304-A35F-31B22567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33D9-DBB4-474B-82A7-0A932670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8784-984F-432E-B7AB-CD21163F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4808-D2CD-4503-A7C8-BBEBF7984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7BCE-DCCE-4F1C-ADE8-A676BA7D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9A04-0380-40B5-BB18-0A6A1BF4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A335-A65C-46DC-AE2B-5353B734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7FFA-BD19-44FB-995F-13F97434C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80BF4-AF76-4E6F-B6FE-45CEC2BB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B383-8994-4065-961F-7C12970E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7AE9-E76E-4AFA-9360-1637F272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46B3-52F6-4A2E-A53E-823C893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09C8-0892-4DD8-866F-13DD5A32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C45E-0829-4FD7-B1B8-8B94E7FF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7AA2-67E8-4C6F-BE41-AE133606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68D2-D42E-47FA-885D-3896D839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483C-E238-4098-AB48-46A64A89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B3BB-F809-4FB2-9C47-552D7FA5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2BD9-F095-4CFC-97D8-4AA3BC01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63DB-75F0-4AB2-A805-1D29AD36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BB6B-782E-4719-94FB-9ED7004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C4F3-459A-4C82-96C1-B7266608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6BF6-A40F-40BC-B591-1E7A2E3C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F62A-7AA4-4F52-8E89-262B1DC81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00BF-BD7F-4D6D-BED3-ADB24774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3806-BD18-40BD-8C6F-A28A3AB4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FCFC-B0DE-4EC2-B298-EE319431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D145-FBDB-493E-B200-88E9B85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2FEF-5CBA-4CE3-984B-96C937D4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8297-7215-4561-8CF3-590595F8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20622-BEE6-4088-99DB-97C635EB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9054F-7D53-4C2A-A457-4A07D557B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134F4-F376-433A-A2E2-8FC7C4A6A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D40C4-A792-4914-B6CC-2F2E2798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F4F4A-8647-40D0-A1B8-D8C1D01E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005F-030F-45EB-943F-93C35B0A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210-83DA-48EA-BD62-33D792A8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07B11-5099-4975-B528-43F33B81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31B1F-7923-400D-8128-933681C5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70359-F16D-4CEB-A19F-D8471585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CBCE2-5A99-4C54-8DB0-E3DC2D6E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E5BB-3AB3-4B99-B13D-FD69B404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19641-FF47-4685-A9CA-6496ECCD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D2D2-0FB9-4DBC-8CFE-5BCA673A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6481-71AB-41EE-B87C-54F9583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E712-3B60-4AA7-8751-059A1C97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3E1E-B0B1-4FE3-97EE-7E6B3A80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DA6A-02C2-458E-8348-D875C40C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6F28C-FCC3-4ADC-8339-BD5F8CF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6076-2C11-4C76-A30B-246C3DDB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52C3F-36ED-4C52-A5F8-B37B04285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84C06-3525-4CF4-9C64-430354A6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3D20-C6F6-4200-B6B3-2C0A61C9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8AD8-9238-4794-A94D-ABFD5DB3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77944-CE9B-4286-A260-68B1CE50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821A1-2726-4C70-9116-216C28AA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DEAFB-5347-4A3B-BBD1-8ED83FB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3811-8B21-4C62-9168-AE46442F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3357-7DC5-437E-8499-AD551F28639D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12D5-862E-4F65-867F-1AF19F656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E72A-D2C4-42B7-995E-934A7E093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62EF-8164-43E3-91E6-E9BAD50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1B3B-D202-4D2A-AC66-A88EDFCC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368" y="2721688"/>
            <a:ext cx="8696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FF0000"/>
                </a:solidFill>
              </a:rPr>
              <a:t>Attention Undergrads</a:t>
            </a:r>
            <a:br>
              <a:rPr lang="en-US" sz="3600" b="1" dirty="0"/>
            </a:br>
            <a:r>
              <a:rPr lang="en-US" sz="3600" b="1" dirty="0"/>
              <a:t>Department of Biological Sciences </a:t>
            </a:r>
            <a:r>
              <a:rPr lang="en-US" sz="3600" b="1" dirty="0">
                <a:solidFill>
                  <a:srgbClr val="FF0000"/>
                </a:solidFill>
              </a:rPr>
              <a:t>invites you to join </a:t>
            </a:r>
            <a:br>
              <a:rPr lang="en-US" sz="5400" b="1" dirty="0"/>
            </a:br>
            <a:r>
              <a:rPr lang="en-US" sz="5400" b="1" dirty="0"/>
              <a:t>BioBlitz 2019</a:t>
            </a:r>
            <a:br>
              <a:rPr lang="en-US" sz="5400" b="1" dirty="0"/>
            </a:br>
            <a:r>
              <a:rPr lang="en-US" sz="3600" b="1" dirty="0"/>
              <a:t>When: 27-28</a:t>
            </a:r>
            <a:r>
              <a:rPr lang="en-US" sz="3600" b="1" baseline="30000" dirty="0"/>
              <a:t>th</a:t>
            </a:r>
            <a:r>
              <a:rPr lang="en-US" sz="3600" b="1" dirty="0"/>
              <a:t> September</a:t>
            </a:r>
            <a:br>
              <a:rPr lang="en-US" sz="3600" b="1" dirty="0"/>
            </a:br>
            <a:r>
              <a:rPr lang="en-US" sz="3600" b="1" dirty="0"/>
              <a:t>Where: Tahoka Lake Pasture</a:t>
            </a:r>
            <a:br>
              <a:rPr lang="en-US" sz="3600" b="1" dirty="0"/>
            </a:br>
            <a:r>
              <a:rPr lang="en-US" sz="3600" b="1" dirty="0"/>
              <a:t>How: Sign up in the Bio office</a:t>
            </a:r>
            <a:endParaRPr lang="en-US" sz="5400" b="1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AC4A10C7-D682-4367-844C-A836C6D0D3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6441" y="19464"/>
            <a:ext cx="2158306" cy="1691640"/>
          </a:xfrm>
          <a:prstGeom prst="rect">
            <a:avLst/>
          </a:prstGeom>
        </p:spPr>
      </p:pic>
      <p:pic>
        <p:nvPicPr>
          <p:cNvPr id="9" name="Picture 8" descr="A close up of a bird&#10;&#10;Description automatically generated">
            <a:extLst>
              <a:ext uri="{FF2B5EF4-FFF2-40B4-BE49-F238E27FC236}">
                <a16:creationId xmlns:a16="http://schemas.microsoft.com/office/drawing/2014/main" id="{6A20CC6D-41C3-4602-A6CE-7D74AF7886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8387" y="19464"/>
            <a:ext cx="1971573" cy="1691640"/>
          </a:xfrm>
          <a:prstGeom prst="rect">
            <a:avLst/>
          </a:prstGeom>
        </p:spPr>
      </p:pic>
      <p:pic>
        <p:nvPicPr>
          <p:cNvPr id="11" name="Picture 10" descr="A giraffe standing in a dry grassy field&#10;&#10;Description automatically generated">
            <a:extLst>
              <a:ext uri="{FF2B5EF4-FFF2-40B4-BE49-F238E27FC236}">
                <a16:creationId xmlns:a16="http://schemas.microsoft.com/office/drawing/2014/main" id="{8EA1758F-9691-4023-97C5-E6445AA268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8596" y="3414776"/>
            <a:ext cx="1471280" cy="1759531"/>
          </a:xfrm>
          <a:prstGeom prst="rect">
            <a:avLst/>
          </a:prstGeom>
        </p:spPr>
      </p:pic>
      <p:pic>
        <p:nvPicPr>
          <p:cNvPr id="13" name="Picture 12" descr="A squirrel standing on a dry grass field&#10;&#10;Description automatically generated">
            <a:extLst>
              <a:ext uri="{FF2B5EF4-FFF2-40B4-BE49-F238E27FC236}">
                <a16:creationId xmlns:a16="http://schemas.microsoft.com/office/drawing/2014/main" id="{67E25C45-0432-49F9-AE86-E99374D49D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6354" y="19464"/>
            <a:ext cx="1997764" cy="1691640"/>
          </a:xfrm>
          <a:prstGeom prst="rect">
            <a:avLst/>
          </a:prstGeom>
        </p:spPr>
      </p:pic>
      <p:pic>
        <p:nvPicPr>
          <p:cNvPr id="15" name="Picture 14" descr="A close up of a lizard&#10;&#10;Description automatically generated">
            <a:extLst>
              <a:ext uri="{FF2B5EF4-FFF2-40B4-BE49-F238E27FC236}">
                <a16:creationId xmlns:a16="http://schemas.microsoft.com/office/drawing/2014/main" id="{75E2379F-67C7-4BF3-BCCD-FA85C15B54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5224" y="19464"/>
            <a:ext cx="1820825" cy="1691640"/>
          </a:xfrm>
          <a:prstGeom prst="rect">
            <a:avLst/>
          </a:prstGeom>
        </p:spPr>
      </p:pic>
      <p:pic>
        <p:nvPicPr>
          <p:cNvPr id="17" name="Picture 16" descr="A close up of a reptile&#10;&#10;Description automatically generated">
            <a:extLst>
              <a:ext uri="{FF2B5EF4-FFF2-40B4-BE49-F238E27FC236}">
                <a16:creationId xmlns:a16="http://schemas.microsoft.com/office/drawing/2014/main" id="{001EACC9-8F5E-42E5-ADB1-E4570E7742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059" y="1692830"/>
            <a:ext cx="1747760" cy="1691640"/>
          </a:xfrm>
          <a:prstGeom prst="rect">
            <a:avLst/>
          </a:prstGeom>
        </p:spPr>
      </p:pic>
      <p:pic>
        <p:nvPicPr>
          <p:cNvPr id="19" name="Picture 18" descr="A flock of seagulls standing next to a body of water&#10;&#10;Description automatically generated">
            <a:extLst>
              <a:ext uri="{FF2B5EF4-FFF2-40B4-BE49-F238E27FC236}">
                <a16:creationId xmlns:a16="http://schemas.microsoft.com/office/drawing/2014/main" id="{27C35E3C-9F9A-4B3F-BE43-F6274A7FD48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967" y="5183370"/>
            <a:ext cx="4331377" cy="1691640"/>
          </a:xfrm>
          <a:prstGeom prst="rect">
            <a:avLst/>
          </a:prstGeom>
        </p:spPr>
      </p:pic>
      <p:pic>
        <p:nvPicPr>
          <p:cNvPr id="21" name="Picture 20" descr="A bird sitting on a white surface&#10;&#10;Description automatically generated">
            <a:extLst>
              <a:ext uri="{FF2B5EF4-FFF2-40B4-BE49-F238E27FC236}">
                <a16:creationId xmlns:a16="http://schemas.microsoft.com/office/drawing/2014/main" id="{17A0A672-AF8F-418F-98DB-C8BF0C7D94E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238" y="3367026"/>
            <a:ext cx="1764530" cy="1809719"/>
          </a:xfrm>
          <a:prstGeom prst="rect">
            <a:avLst/>
          </a:prstGeom>
        </p:spPr>
      </p:pic>
      <p:pic>
        <p:nvPicPr>
          <p:cNvPr id="23" name="Picture 22" descr="A fox sitting in the grass&#10;&#10;Description automatically generated">
            <a:extLst>
              <a:ext uri="{FF2B5EF4-FFF2-40B4-BE49-F238E27FC236}">
                <a16:creationId xmlns:a16="http://schemas.microsoft.com/office/drawing/2014/main" id="{55621206-D37A-4B5F-954A-51FC0F5CD58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6408" y="5183370"/>
            <a:ext cx="1999134" cy="1691640"/>
          </a:xfrm>
          <a:prstGeom prst="rect">
            <a:avLst/>
          </a:prstGeom>
        </p:spPr>
      </p:pic>
      <p:pic>
        <p:nvPicPr>
          <p:cNvPr id="25" name="Picture 24" descr="A yellow flower in the grass&#10;&#10;Description automatically generated">
            <a:extLst>
              <a:ext uri="{FF2B5EF4-FFF2-40B4-BE49-F238E27FC236}">
                <a16:creationId xmlns:a16="http://schemas.microsoft.com/office/drawing/2014/main" id="{DB1CBF00-AFCC-4788-AC04-8A5710F92C7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7976" y="5183370"/>
            <a:ext cx="2527017" cy="1691640"/>
          </a:xfrm>
          <a:prstGeom prst="rect">
            <a:avLst/>
          </a:prstGeom>
        </p:spPr>
      </p:pic>
      <p:pic>
        <p:nvPicPr>
          <p:cNvPr id="27" name="Picture 26" descr="A pink flower on a plant&#10;&#10;Description automatically generated">
            <a:extLst>
              <a:ext uri="{FF2B5EF4-FFF2-40B4-BE49-F238E27FC236}">
                <a16:creationId xmlns:a16="http://schemas.microsoft.com/office/drawing/2014/main" id="{EDC86ABB-9835-4644-8868-0FE908FDE7B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1989" y="19464"/>
            <a:ext cx="1187124" cy="1691640"/>
          </a:xfrm>
          <a:prstGeom prst="rect">
            <a:avLst/>
          </a:prstGeom>
        </p:spPr>
      </p:pic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2A426BF2-FDEE-4443-891F-526F832F35E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542"/>
          <a:stretch/>
        </p:blipFill>
        <p:spPr>
          <a:xfrm>
            <a:off x="-36238" y="19464"/>
            <a:ext cx="2452583" cy="1691640"/>
          </a:xfrm>
          <a:prstGeom prst="rect">
            <a:avLst/>
          </a:prstGeom>
        </p:spPr>
      </p:pic>
      <p:pic>
        <p:nvPicPr>
          <p:cNvPr id="31" name="Picture 30" descr="A close up of a yellow flower&#10;&#10;Description automatically generated">
            <a:extLst>
              <a:ext uri="{FF2B5EF4-FFF2-40B4-BE49-F238E27FC236}">
                <a16:creationId xmlns:a16="http://schemas.microsoft.com/office/drawing/2014/main" id="{1DCCD1C9-C7B1-4265-A295-EE9411E159A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1377" y="19464"/>
            <a:ext cx="1268730" cy="1691640"/>
          </a:xfrm>
          <a:prstGeom prst="rect">
            <a:avLst/>
          </a:prstGeom>
        </p:spPr>
      </p:pic>
      <p:pic>
        <p:nvPicPr>
          <p:cNvPr id="33" name="Picture 32" descr="A yellow flower&#10;&#10;Description automatically generated">
            <a:extLst>
              <a:ext uri="{FF2B5EF4-FFF2-40B4-BE49-F238E27FC236}">
                <a16:creationId xmlns:a16="http://schemas.microsoft.com/office/drawing/2014/main" id="{0807371D-08F5-4F96-B71E-AA5A7A7A489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5542" y="5174307"/>
            <a:ext cx="2051184" cy="1691640"/>
          </a:xfrm>
          <a:prstGeom prst="rect">
            <a:avLst/>
          </a:prstGeom>
        </p:spPr>
      </p:pic>
      <p:pic>
        <p:nvPicPr>
          <p:cNvPr id="35" name="Picture 34" descr="A vase of flowers on a plant&#10;&#10;Description automatically generated">
            <a:extLst>
              <a:ext uri="{FF2B5EF4-FFF2-40B4-BE49-F238E27FC236}">
                <a16:creationId xmlns:a16="http://schemas.microsoft.com/office/drawing/2014/main" id="{5031B3E6-0266-4E4E-AC7C-D82C1C6F6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9607" y="1706184"/>
            <a:ext cx="1414511" cy="1722816"/>
          </a:xfrm>
          <a:prstGeom prst="rect">
            <a:avLst/>
          </a:prstGeom>
        </p:spPr>
      </p:pic>
      <p:pic>
        <p:nvPicPr>
          <p:cNvPr id="41" name="Picture 40" descr="A cat with its mouth open&#10;&#10;Description automatically generated">
            <a:extLst>
              <a:ext uri="{FF2B5EF4-FFF2-40B4-BE49-F238E27FC236}">
                <a16:creationId xmlns:a16="http://schemas.microsoft.com/office/drawing/2014/main" id="{CCC6A01F-39F2-4A4A-8835-607B2877252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697" y="5183370"/>
            <a:ext cx="2800882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CF79-EA6E-47FA-BE2A-EE37F796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: Tahoka Lake Pasture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BCF2-6902-4DD7-83BD-84261967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9741D-0181-4729-B5C3-FE710102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436"/>
            <a:ext cx="3658676" cy="466890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669F966-DAD1-4E34-9602-0535CA69F2C5}"/>
              </a:ext>
            </a:extLst>
          </p:cNvPr>
          <p:cNvGrpSpPr/>
          <p:nvPr/>
        </p:nvGrpSpPr>
        <p:grpSpPr>
          <a:xfrm>
            <a:off x="3760151" y="1564997"/>
            <a:ext cx="8431849" cy="4668908"/>
            <a:chOff x="712152" y="1560444"/>
            <a:chExt cx="9481044" cy="5297556"/>
          </a:xfrm>
        </p:grpSpPr>
        <p:pic>
          <p:nvPicPr>
            <p:cNvPr id="6" name="Picture 5" descr="A close up of a dry grass field&#10;&#10;Description automatically generated">
              <a:extLst>
                <a:ext uri="{FF2B5EF4-FFF2-40B4-BE49-F238E27FC236}">
                  <a16:creationId xmlns:a16="http://schemas.microsoft.com/office/drawing/2014/main" id="{F4B1A216-AA81-42F5-882F-4DC58F90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152" y="1560444"/>
              <a:ext cx="5297556" cy="5297556"/>
            </a:xfrm>
            <a:prstGeom prst="rect">
              <a:avLst/>
            </a:prstGeom>
          </p:spPr>
        </p:pic>
        <p:pic>
          <p:nvPicPr>
            <p:cNvPr id="7" name="Picture 6" descr="A close up of a dry grass field&#10;&#10;Description automatically generated">
              <a:extLst>
                <a:ext uri="{FF2B5EF4-FFF2-40B4-BE49-F238E27FC236}">
                  <a16:creationId xmlns:a16="http://schemas.microsoft.com/office/drawing/2014/main" id="{8BE7C015-292E-444F-8D65-D9BC7903F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760" y="1560444"/>
              <a:ext cx="5255436" cy="5255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368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C4C66-E26B-41F2-A0CD-6BE1363A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89CC2-E6A2-403A-A4DD-BFFEF96C0193}"/>
              </a:ext>
            </a:extLst>
          </p:cNvPr>
          <p:cNvSpPr txBox="1"/>
          <p:nvPr/>
        </p:nvSpPr>
        <p:spPr>
          <a:xfrm>
            <a:off x="371061" y="5684967"/>
            <a:ext cx="11449878" cy="584775"/>
          </a:xfrm>
          <a:prstGeom prst="rect">
            <a:avLst/>
          </a:prstGeom>
          <a:solidFill>
            <a:schemeClr val="tx1">
              <a:lumMod val="95000"/>
              <a:lumOff val="5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DESCRIBE THE BIODIVERSITY AROUND THE PLAYA WITH A </a:t>
            </a:r>
            <a:r>
              <a:rPr lang="en-US" sz="3200" dirty="0" err="1">
                <a:solidFill>
                  <a:schemeClr val="bg1"/>
                </a:solidFill>
              </a:rPr>
              <a:t>BioBLITZ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C89BF4-49B5-46F7-9CB8-127E09C8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2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Tahoka Lake Pasture is…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E8298-28D6-482D-B2F9-5806C6C4F4C0}"/>
              </a:ext>
            </a:extLst>
          </p:cNvPr>
          <p:cNvSpPr/>
          <p:nvPr/>
        </p:nvSpPr>
        <p:spPr>
          <a:xfrm>
            <a:off x="7928450" y="1742121"/>
            <a:ext cx="3978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rare saline (salty) playa edged with natural vegetation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02507-E79D-4FD5-A523-9508E9D9EAA0}"/>
              </a:ext>
            </a:extLst>
          </p:cNvPr>
          <p:cNvSpPr/>
          <p:nvPr/>
        </p:nvSpPr>
        <p:spPr>
          <a:xfrm>
            <a:off x="838199" y="2290725"/>
            <a:ext cx="39027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Set in a sea of agriculture and threatened by a caliche quarry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AD6D-3A89-4DC3-AFDE-7ED3CB05B6EA}"/>
              </a:ext>
            </a:extLst>
          </p:cNvPr>
          <p:cNvSpPr txBox="1"/>
          <p:nvPr/>
        </p:nvSpPr>
        <p:spPr>
          <a:xfrm>
            <a:off x="192158" y="4518760"/>
            <a:ext cx="5628860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OUR MISSION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EE470-A4E5-4A65-98E9-93CEB0C59F2E}"/>
              </a:ext>
            </a:extLst>
          </p:cNvPr>
          <p:cNvSpPr txBox="1"/>
          <p:nvPr/>
        </p:nvSpPr>
        <p:spPr>
          <a:xfrm rot="20100283">
            <a:off x="3949146" y="3442957"/>
            <a:ext cx="1583634" cy="400110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quarry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98E23-1A5B-4E49-903B-4482EA92077C}"/>
              </a:ext>
            </a:extLst>
          </p:cNvPr>
          <p:cNvCxnSpPr>
            <a:cxnSpLocks/>
          </p:cNvCxnSpPr>
          <p:nvPr/>
        </p:nvCxnSpPr>
        <p:spPr>
          <a:xfrm>
            <a:off x="5317435" y="3504367"/>
            <a:ext cx="503583" cy="13864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9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9478-29C7-48C6-B495-714468AD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tree in a field&#10;&#10;Description automatically generated">
            <a:extLst>
              <a:ext uri="{FF2B5EF4-FFF2-40B4-BE49-F238E27FC236}">
                <a16:creationId xmlns:a16="http://schemas.microsoft.com/office/drawing/2014/main" id="{386991BC-8318-40E7-A610-FB472A2E1F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484" y="-61452"/>
            <a:ext cx="6858000" cy="6858000"/>
          </a:xfrm>
          <a:prstGeom prst="rect">
            <a:avLst/>
          </a:prstGeom>
        </p:spPr>
      </p:pic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DF593930-48F3-4D02-AA0B-F2FD5131D3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861" y="2967207"/>
            <a:ext cx="5527638" cy="389741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B8BFE9-7EB3-4395-9E25-A676DDBB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325BB-B589-4529-9ACC-756ACB0B5FA1}"/>
              </a:ext>
            </a:extLst>
          </p:cNvPr>
          <p:cNvSpPr/>
          <p:nvPr/>
        </p:nvSpPr>
        <p:spPr>
          <a:xfrm>
            <a:off x="7231524" y="216322"/>
            <a:ext cx="46201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What is a BIOBLITZ?</a:t>
            </a:r>
          </a:p>
          <a:p>
            <a:r>
              <a:rPr lang="en-US" sz="28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“an intense period of biological surveying in an attempt to record all the living species within an area”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87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A0B6DB04-5970-4025-A286-0B967375A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416" y="3802693"/>
            <a:ext cx="4695329" cy="3121894"/>
          </a:xfrm>
        </p:spPr>
      </p:pic>
      <p:pic>
        <p:nvPicPr>
          <p:cNvPr id="7" name="Picture 6" descr="A cat with its mouth open&#10;&#10;Description automatically generated">
            <a:extLst>
              <a:ext uri="{FF2B5EF4-FFF2-40B4-BE49-F238E27FC236}">
                <a16:creationId xmlns:a16="http://schemas.microsoft.com/office/drawing/2014/main" id="{27AAC935-A1EB-47F4-93A5-0BFA1EA9DB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8896" y="1201544"/>
            <a:ext cx="3916824" cy="2365632"/>
          </a:xfrm>
          <a:prstGeom prst="rect">
            <a:avLst/>
          </a:prstGeom>
        </p:spPr>
      </p:pic>
      <p:pic>
        <p:nvPicPr>
          <p:cNvPr id="23" name="Picture 22" descr="A picture containing fence, grass, outdoor, person&#10;&#10;Description automatically generated">
            <a:extLst>
              <a:ext uri="{FF2B5EF4-FFF2-40B4-BE49-F238E27FC236}">
                <a16:creationId xmlns:a16="http://schemas.microsoft.com/office/drawing/2014/main" id="{B552A4A7-1568-4E58-A1A4-3929A6F9657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7146" y="4824033"/>
            <a:ext cx="3686305" cy="2073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FB1AF-D73C-4F86-B3B4-4B7B4DAA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9" y="225748"/>
            <a:ext cx="665027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survey by capture, collection and observation</a:t>
            </a:r>
          </a:p>
        </p:txBody>
      </p:sp>
      <p:pic>
        <p:nvPicPr>
          <p:cNvPr id="4" name="Content Placeholder 6" descr="A group of people standing in a field&#10;&#10;Description automatically generated">
            <a:extLst>
              <a:ext uri="{FF2B5EF4-FFF2-40B4-BE49-F238E27FC236}">
                <a16:creationId xmlns:a16="http://schemas.microsoft.com/office/drawing/2014/main" id="{1F764C1E-52F2-402D-93A9-021121A355E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766" y="47172"/>
            <a:ext cx="3744748" cy="2473094"/>
          </a:xfrm>
          <a:prstGeom prst="rect">
            <a:avLst/>
          </a:prstGeom>
        </p:spPr>
      </p:pic>
      <p:pic>
        <p:nvPicPr>
          <p:cNvPr id="5" name="Picture 4" descr="A picture containing grass, outdoor, animal, sky&#10;&#10;Description automatically generated">
            <a:extLst>
              <a:ext uri="{FF2B5EF4-FFF2-40B4-BE49-F238E27FC236}">
                <a16:creationId xmlns:a16="http://schemas.microsoft.com/office/drawing/2014/main" id="{296B05CA-CAAC-4867-A5FE-D3C8F071F08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1787" y="-1717"/>
            <a:ext cx="2044149" cy="256856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AD58DA-C420-4FA3-AD35-B3F551832C0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4020" y="3703877"/>
            <a:ext cx="3008030" cy="2256022"/>
          </a:xfrm>
          <a:prstGeom prst="rect">
            <a:avLst/>
          </a:prstGeom>
        </p:spPr>
      </p:pic>
      <p:pic>
        <p:nvPicPr>
          <p:cNvPr id="1026" name="CE923B5C-16EB-418C-A0DA-40C85E91D7EA" descr="Image">
            <a:extLst>
              <a:ext uri="{FF2B5EF4-FFF2-40B4-BE49-F238E27FC236}">
                <a16:creationId xmlns:a16="http://schemas.microsoft.com/office/drawing/2014/main" id="{FA795202-D0DD-46F8-9DFD-CD8B05B0B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52194" y="1448804"/>
            <a:ext cx="2852019" cy="236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F4D7B7-F9C0-4BA2-9C3C-A16BEFC5A431}"/>
              </a:ext>
            </a:extLst>
          </p:cNvPr>
          <p:cNvSpPr txBox="1"/>
          <p:nvPr/>
        </p:nvSpPr>
        <p:spPr>
          <a:xfrm rot="19951429">
            <a:off x="238547" y="3184945"/>
            <a:ext cx="1710262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AECC2-B7EB-434D-877C-C965BB815A8B}"/>
              </a:ext>
            </a:extLst>
          </p:cNvPr>
          <p:cNvSpPr txBox="1"/>
          <p:nvPr/>
        </p:nvSpPr>
        <p:spPr>
          <a:xfrm>
            <a:off x="3729263" y="3013891"/>
            <a:ext cx="2190572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Herps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80E44-9363-4CE1-8AF8-64890CC5F58E}"/>
              </a:ext>
            </a:extLst>
          </p:cNvPr>
          <p:cNvSpPr txBox="1"/>
          <p:nvPr/>
        </p:nvSpPr>
        <p:spPr>
          <a:xfrm>
            <a:off x="2987529" y="5715364"/>
            <a:ext cx="2775092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Plants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489A9E-A706-4DB7-8173-4F5C43D1B011}"/>
              </a:ext>
            </a:extLst>
          </p:cNvPr>
          <p:cNvSpPr txBox="1"/>
          <p:nvPr/>
        </p:nvSpPr>
        <p:spPr>
          <a:xfrm>
            <a:off x="6406519" y="1591569"/>
            <a:ext cx="4616872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Dragonflies</a:t>
            </a:r>
          </a:p>
        </p:txBody>
      </p:sp>
      <p:pic>
        <p:nvPicPr>
          <p:cNvPr id="8" name="Picture 1" descr="image001">
            <a:extLst>
              <a:ext uri="{FF2B5EF4-FFF2-40B4-BE49-F238E27FC236}">
                <a16:creationId xmlns:a16="http://schemas.microsoft.com/office/drawing/2014/main" id="{4EFC7FC9-1A6F-4EF4-8028-A15BF6ABC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53620" y="2423415"/>
            <a:ext cx="3730583" cy="23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F560C8-0563-4E7A-A123-1E7A0A20EFB7}"/>
              </a:ext>
            </a:extLst>
          </p:cNvPr>
          <p:cNvSpPr txBox="1"/>
          <p:nvPr/>
        </p:nvSpPr>
        <p:spPr>
          <a:xfrm rot="20216639">
            <a:off x="10029886" y="3736743"/>
            <a:ext cx="2096589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Birds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561CB4-3A3F-4368-9328-49B85A60246C}"/>
              </a:ext>
            </a:extLst>
          </p:cNvPr>
          <p:cNvSpPr txBox="1"/>
          <p:nvPr/>
        </p:nvSpPr>
        <p:spPr>
          <a:xfrm rot="2348840">
            <a:off x="9417087" y="5116118"/>
            <a:ext cx="2872729" cy="1015663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Rodents</a:t>
            </a:r>
          </a:p>
        </p:txBody>
      </p:sp>
    </p:spTree>
    <p:extLst>
      <p:ext uri="{BB962C8B-B14F-4D97-AF65-F5344CB8AC3E}">
        <p14:creationId xmlns:p14="http://schemas.microsoft.com/office/powerpoint/2010/main" val="7671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24A4-5EB7-4347-AE0A-E1E4B3E3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A5EB-43EC-4187-91BB-5E19C46E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September  -- 2pm – late (11 pm +) BATS, SMALL MAMMALS</a:t>
            </a:r>
          </a:p>
          <a:p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September  -- 6pm – late HERPS (amphibians and reptiles)</a:t>
            </a:r>
          </a:p>
          <a:p>
            <a:endParaRPr lang="en-US" dirty="0"/>
          </a:p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September – 7.30 am – mid-late afternoon – BIRDS, SMALL MAMMALS, PLANTS, DRAGONFLIES, HERPS, (BATS)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SIGN UP: Bio Department Front Office</a:t>
            </a:r>
          </a:p>
        </p:txBody>
      </p:sp>
    </p:spTree>
    <p:extLst>
      <p:ext uri="{BB962C8B-B14F-4D97-AF65-F5344CB8AC3E}">
        <p14:creationId xmlns:p14="http://schemas.microsoft.com/office/powerpoint/2010/main" val="210784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1B3B-D202-4D2A-AC66-A88EDFCC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71" y="3190494"/>
            <a:ext cx="869670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JOIN US!!!</a:t>
            </a:r>
            <a:br>
              <a:rPr lang="en-US" sz="6000" b="1" dirty="0">
                <a:solidFill>
                  <a:srgbClr val="FF0000"/>
                </a:solidFill>
              </a:rPr>
            </a:br>
            <a:endParaRPr lang="en-US" sz="6600" b="1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AC4A10C7-D682-4367-844C-A836C6D0D3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6441" y="19464"/>
            <a:ext cx="2158306" cy="1691640"/>
          </a:xfrm>
          <a:prstGeom prst="rect">
            <a:avLst/>
          </a:prstGeom>
        </p:spPr>
      </p:pic>
      <p:pic>
        <p:nvPicPr>
          <p:cNvPr id="9" name="Picture 8" descr="A close up of a bird&#10;&#10;Description automatically generated">
            <a:extLst>
              <a:ext uri="{FF2B5EF4-FFF2-40B4-BE49-F238E27FC236}">
                <a16:creationId xmlns:a16="http://schemas.microsoft.com/office/drawing/2014/main" id="{6A20CC6D-41C3-4602-A6CE-7D74AF7886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8387" y="19464"/>
            <a:ext cx="1971573" cy="1691640"/>
          </a:xfrm>
          <a:prstGeom prst="rect">
            <a:avLst/>
          </a:prstGeom>
        </p:spPr>
      </p:pic>
      <p:pic>
        <p:nvPicPr>
          <p:cNvPr id="11" name="Picture 10" descr="A giraffe standing in a dry grassy field&#10;&#10;Description automatically generated">
            <a:extLst>
              <a:ext uri="{FF2B5EF4-FFF2-40B4-BE49-F238E27FC236}">
                <a16:creationId xmlns:a16="http://schemas.microsoft.com/office/drawing/2014/main" id="{8EA1758F-9691-4023-97C5-E6445AA268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8596" y="3414776"/>
            <a:ext cx="1471280" cy="1759531"/>
          </a:xfrm>
          <a:prstGeom prst="rect">
            <a:avLst/>
          </a:prstGeom>
        </p:spPr>
      </p:pic>
      <p:pic>
        <p:nvPicPr>
          <p:cNvPr id="13" name="Picture 12" descr="A squirrel standing on a dry grass field&#10;&#10;Description automatically generated">
            <a:extLst>
              <a:ext uri="{FF2B5EF4-FFF2-40B4-BE49-F238E27FC236}">
                <a16:creationId xmlns:a16="http://schemas.microsoft.com/office/drawing/2014/main" id="{67E25C45-0432-49F9-AE86-E99374D49D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6354" y="19464"/>
            <a:ext cx="1997764" cy="1691640"/>
          </a:xfrm>
          <a:prstGeom prst="rect">
            <a:avLst/>
          </a:prstGeom>
        </p:spPr>
      </p:pic>
      <p:pic>
        <p:nvPicPr>
          <p:cNvPr id="15" name="Picture 14" descr="A close up of a lizard&#10;&#10;Description automatically generated">
            <a:extLst>
              <a:ext uri="{FF2B5EF4-FFF2-40B4-BE49-F238E27FC236}">
                <a16:creationId xmlns:a16="http://schemas.microsoft.com/office/drawing/2014/main" id="{75E2379F-67C7-4BF3-BCCD-FA85C15B54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5224" y="19464"/>
            <a:ext cx="1820825" cy="1691640"/>
          </a:xfrm>
          <a:prstGeom prst="rect">
            <a:avLst/>
          </a:prstGeom>
        </p:spPr>
      </p:pic>
      <p:pic>
        <p:nvPicPr>
          <p:cNvPr id="17" name="Picture 16" descr="A close up of a reptile&#10;&#10;Description automatically generated">
            <a:extLst>
              <a:ext uri="{FF2B5EF4-FFF2-40B4-BE49-F238E27FC236}">
                <a16:creationId xmlns:a16="http://schemas.microsoft.com/office/drawing/2014/main" id="{001EACC9-8F5E-42E5-ADB1-E4570E7742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059" y="1692830"/>
            <a:ext cx="1747760" cy="1691640"/>
          </a:xfrm>
          <a:prstGeom prst="rect">
            <a:avLst/>
          </a:prstGeom>
        </p:spPr>
      </p:pic>
      <p:pic>
        <p:nvPicPr>
          <p:cNvPr id="19" name="Picture 18" descr="A flock of seagulls standing next to a body of water&#10;&#10;Description automatically generated">
            <a:extLst>
              <a:ext uri="{FF2B5EF4-FFF2-40B4-BE49-F238E27FC236}">
                <a16:creationId xmlns:a16="http://schemas.microsoft.com/office/drawing/2014/main" id="{27C35E3C-9F9A-4B3F-BE43-F6274A7FD48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967" y="5183370"/>
            <a:ext cx="4331377" cy="1691640"/>
          </a:xfrm>
          <a:prstGeom prst="rect">
            <a:avLst/>
          </a:prstGeom>
        </p:spPr>
      </p:pic>
      <p:pic>
        <p:nvPicPr>
          <p:cNvPr id="21" name="Picture 20" descr="A bird sitting on a white surface&#10;&#10;Description automatically generated">
            <a:extLst>
              <a:ext uri="{FF2B5EF4-FFF2-40B4-BE49-F238E27FC236}">
                <a16:creationId xmlns:a16="http://schemas.microsoft.com/office/drawing/2014/main" id="{17A0A672-AF8F-418F-98DB-C8BF0C7D94E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238" y="3367026"/>
            <a:ext cx="1764530" cy="1809719"/>
          </a:xfrm>
          <a:prstGeom prst="rect">
            <a:avLst/>
          </a:prstGeom>
        </p:spPr>
      </p:pic>
      <p:pic>
        <p:nvPicPr>
          <p:cNvPr id="23" name="Picture 22" descr="A fox sitting in the grass&#10;&#10;Description automatically generated">
            <a:extLst>
              <a:ext uri="{FF2B5EF4-FFF2-40B4-BE49-F238E27FC236}">
                <a16:creationId xmlns:a16="http://schemas.microsoft.com/office/drawing/2014/main" id="{55621206-D37A-4B5F-954A-51FC0F5CD58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6408" y="5183370"/>
            <a:ext cx="1999134" cy="1691640"/>
          </a:xfrm>
          <a:prstGeom prst="rect">
            <a:avLst/>
          </a:prstGeom>
        </p:spPr>
      </p:pic>
      <p:pic>
        <p:nvPicPr>
          <p:cNvPr id="25" name="Picture 24" descr="A yellow flower in the grass&#10;&#10;Description automatically generated">
            <a:extLst>
              <a:ext uri="{FF2B5EF4-FFF2-40B4-BE49-F238E27FC236}">
                <a16:creationId xmlns:a16="http://schemas.microsoft.com/office/drawing/2014/main" id="{DB1CBF00-AFCC-4788-AC04-8A5710F92C7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7976" y="5183370"/>
            <a:ext cx="2527017" cy="1691640"/>
          </a:xfrm>
          <a:prstGeom prst="rect">
            <a:avLst/>
          </a:prstGeom>
        </p:spPr>
      </p:pic>
      <p:pic>
        <p:nvPicPr>
          <p:cNvPr id="27" name="Picture 26" descr="A pink flower on a plant&#10;&#10;Description automatically generated">
            <a:extLst>
              <a:ext uri="{FF2B5EF4-FFF2-40B4-BE49-F238E27FC236}">
                <a16:creationId xmlns:a16="http://schemas.microsoft.com/office/drawing/2014/main" id="{EDC86ABB-9835-4644-8868-0FE908FDE7B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1989" y="19464"/>
            <a:ext cx="1187124" cy="1691640"/>
          </a:xfrm>
          <a:prstGeom prst="rect">
            <a:avLst/>
          </a:prstGeom>
        </p:spPr>
      </p:pic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2A426BF2-FDEE-4443-891F-526F832F35E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542"/>
          <a:stretch/>
        </p:blipFill>
        <p:spPr>
          <a:xfrm>
            <a:off x="-36238" y="19464"/>
            <a:ext cx="2452583" cy="1691640"/>
          </a:xfrm>
          <a:prstGeom prst="rect">
            <a:avLst/>
          </a:prstGeom>
        </p:spPr>
      </p:pic>
      <p:pic>
        <p:nvPicPr>
          <p:cNvPr id="31" name="Picture 30" descr="A close up of a yellow flower&#10;&#10;Description automatically generated">
            <a:extLst>
              <a:ext uri="{FF2B5EF4-FFF2-40B4-BE49-F238E27FC236}">
                <a16:creationId xmlns:a16="http://schemas.microsoft.com/office/drawing/2014/main" id="{1DCCD1C9-C7B1-4265-A295-EE9411E159A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1377" y="19464"/>
            <a:ext cx="1268730" cy="1691640"/>
          </a:xfrm>
          <a:prstGeom prst="rect">
            <a:avLst/>
          </a:prstGeom>
        </p:spPr>
      </p:pic>
      <p:pic>
        <p:nvPicPr>
          <p:cNvPr id="33" name="Picture 32" descr="A yellow flower&#10;&#10;Description automatically generated">
            <a:extLst>
              <a:ext uri="{FF2B5EF4-FFF2-40B4-BE49-F238E27FC236}">
                <a16:creationId xmlns:a16="http://schemas.microsoft.com/office/drawing/2014/main" id="{0807371D-08F5-4F96-B71E-AA5A7A7A489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5542" y="5174307"/>
            <a:ext cx="2051184" cy="1691640"/>
          </a:xfrm>
          <a:prstGeom prst="rect">
            <a:avLst/>
          </a:prstGeom>
        </p:spPr>
      </p:pic>
      <p:pic>
        <p:nvPicPr>
          <p:cNvPr id="35" name="Picture 34" descr="A vase of flowers on a plant&#10;&#10;Description automatically generated">
            <a:extLst>
              <a:ext uri="{FF2B5EF4-FFF2-40B4-BE49-F238E27FC236}">
                <a16:creationId xmlns:a16="http://schemas.microsoft.com/office/drawing/2014/main" id="{5031B3E6-0266-4E4E-AC7C-D82C1C6F6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9607" y="1706184"/>
            <a:ext cx="1414511" cy="1722816"/>
          </a:xfrm>
          <a:prstGeom prst="rect">
            <a:avLst/>
          </a:prstGeom>
        </p:spPr>
      </p:pic>
      <p:pic>
        <p:nvPicPr>
          <p:cNvPr id="41" name="Picture 40" descr="A cat with its mouth open&#10;&#10;Description automatically generated">
            <a:extLst>
              <a:ext uri="{FF2B5EF4-FFF2-40B4-BE49-F238E27FC236}">
                <a16:creationId xmlns:a16="http://schemas.microsoft.com/office/drawing/2014/main" id="{CCC6A01F-39F2-4A4A-8835-607B2877252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697" y="5183370"/>
            <a:ext cx="2800882" cy="1691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2CFA5E-D85B-4D94-9E88-D114A7A6DE35}"/>
              </a:ext>
            </a:extLst>
          </p:cNvPr>
          <p:cNvSpPr txBox="1"/>
          <p:nvPr/>
        </p:nvSpPr>
        <p:spPr>
          <a:xfrm>
            <a:off x="2037522" y="4383157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Contact: Dr Kingston – tigga.kingston@ttu.edu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383F51-27FF-46A1-B146-E6B205CFCEB2}"/>
              </a:ext>
            </a:extLst>
          </p:cNvPr>
          <p:cNvSpPr/>
          <p:nvPr/>
        </p:nvSpPr>
        <p:spPr>
          <a:xfrm>
            <a:off x="5647976" y="4492829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in the Bio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187</Words>
  <Application>Microsoft Macintosh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Attention Undergrads Department of Biological Sciences invites you to join  BioBlitz 2019 When: 27-28th September Where: Tahoka Lake Pasture How: Sign up in the Bio office</vt:lpstr>
      <vt:lpstr>Where : Tahoka Lake Pasture</vt:lpstr>
      <vt:lpstr>Tahoka Lake Pasture is…</vt:lpstr>
      <vt:lpstr>PowerPoint Presentation</vt:lpstr>
      <vt:lpstr>We will survey by capture, collection and observation</vt:lpstr>
      <vt:lpstr>Dates and Times and Groups</vt:lpstr>
      <vt:lpstr>JOIN US!!!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Biodiversity Research For Freshman</dc:title>
  <dc:creator>Kingston, Tigga</dc:creator>
  <cp:lastModifiedBy>Smith, Nick</cp:lastModifiedBy>
  <cp:revision>33</cp:revision>
  <dcterms:created xsi:type="dcterms:W3CDTF">2019-05-08T16:32:33Z</dcterms:created>
  <dcterms:modified xsi:type="dcterms:W3CDTF">2019-09-11T18:47:13Z</dcterms:modified>
</cp:coreProperties>
</file>