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5B94-9C1D-40F1-A587-A3B7C3F91A1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F95A-6E82-4BF0-801E-34293772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F95A-6E82-4BF0-801E-342937722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5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2FCC-79EE-4C56-9594-46AC18C2B1C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3C59-0531-46A8-85B6-FA8A7BA8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ourceforge.net/projects/electricdss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vpmc.sandia.gov/applications/gridpv-toolbo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Introduction to OpenDSS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OpenDSS?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through EPRI</a:t>
            </a:r>
          </a:p>
          <a:p>
            <a:r>
              <a:rPr lang="en-US" dirty="0" smtClean="0"/>
              <a:t>A script driven, frequency-domain electrical circuit simulation tool.</a:t>
            </a:r>
          </a:p>
          <a:p>
            <a:r>
              <a:rPr lang="en-US" dirty="0" smtClean="0"/>
              <a:t>Harmonics solvers rather than power flow.</a:t>
            </a:r>
          </a:p>
          <a:p>
            <a:r>
              <a:rPr lang="en-US" dirty="0" smtClean="0"/>
              <a:t>Used for Dynamic Distribution system modeling.</a:t>
            </a:r>
          </a:p>
          <a:p>
            <a:r>
              <a:rPr lang="en-US" dirty="0" smtClean="0"/>
              <a:t>Supports all </a:t>
            </a:r>
            <a:r>
              <a:rPr lang="en-US" dirty="0" err="1" smtClean="0"/>
              <a:t>rms</a:t>
            </a:r>
            <a:r>
              <a:rPr lang="en-US" dirty="0" smtClean="0"/>
              <a:t> steady-state analyses commonly performed in distribution planning.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08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for Distributed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Interconnection studies/screening</a:t>
            </a:r>
          </a:p>
          <a:p>
            <a:r>
              <a:rPr lang="en-US" dirty="0" smtClean="0"/>
              <a:t>Solar PV voltage rise/fluctuation</a:t>
            </a:r>
          </a:p>
          <a:p>
            <a:r>
              <a:rPr lang="en-US" dirty="0" smtClean="0"/>
              <a:t>Wind power variations impact</a:t>
            </a:r>
          </a:p>
          <a:p>
            <a:r>
              <a:rPr lang="en-US" dirty="0" smtClean="0"/>
              <a:t>Hi-penetration solar PV impacts</a:t>
            </a:r>
          </a:p>
          <a:p>
            <a:r>
              <a:rPr lang="en-US" dirty="0" smtClean="0"/>
              <a:t>Harmonic distortion simulation</a:t>
            </a:r>
          </a:p>
          <a:p>
            <a:r>
              <a:rPr lang="en-US" dirty="0" smtClean="0"/>
              <a:t>Dynamics/islanding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u="sng" dirty="0" smtClean="0"/>
              <a:t>Download the installer: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http://sourceforge.net/projects/electricdss/files/</a:t>
            </a:r>
            <a:endParaRPr lang="en-US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Download OpenDSSInstaller764_79.exe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06792"/>
            <a:ext cx="4781276" cy="267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05990"/>
            <a:ext cx="3028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b="1" u="sng" dirty="0" smtClean="0"/>
              <a:t>Connect to EPRI Repository: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altLang="en-US" sz="2000" dirty="0" smtClean="0"/>
              <a:t>Install a 32-bit </a:t>
            </a:r>
            <a:r>
              <a:rPr lang="en-US" altLang="en-US" sz="2000" dirty="0" err="1" smtClean="0"/>
              <a:t>TortoiseSVN</a:t>
            </a:r>
            <a:r>
              <a:rPr lang="en-US" altLang="en-US" sz="2000" dirty="0" smtClean="0"/>
              <a:t> client from </a:t>
            </a:r>
            <a:r>
              <a:rPr lang="en-US" altLang="en-US" sz="2000" u="sng" dirty="0" smtClean="0"/>
              <a:t>tortoisesvn.net/downloads</a:t>
            </a:r>
            <a:r>
              <a:rPr lang="en-US" altLang="en-US" sz="2000" dirty="0" smtClean="0"/>
              <a:t>.  </a:t>
            </a:r>
          </a:p>
          <a:p>
            <a:pPr marL="457200" indent="-457200">
              <a:lnSpc>
                <a:spcPct val="85000"/>
              </a:lnSpc>
              <a:buFont typeface="+mj-lt"/>
              <a:buAutoNum type="arabicPeriod"/>
            </a:pPr>
            <a:r>
              <a:rPr lang="en-US" altLang="en-US" sz="2000" dirty="0" smtClean="0"/>
              <a:t>Recommendation: </a:t>
            </a:r>
          </a:p>
          <a:p>
            <a:pPr>
              <a:lnSpc>
                <a:spcPct val="85000"/>
              </a:lnSpc>
            </a:pPr>
            <a:r>
              <a:rPr lang="en-US" altLang="en-US" sz="2400" dirty="0" smtClean="0"/>
              <a:t>From the </a:t>
            </a:r>
            <a:r>
              <a:rPr lang="en-US" altLang="en-US" sz="2400" dirty="0" err="1" smtClean="0"/>
              <a:t>TortoiseSVN</a:t>
            </a:r>
            <a:r>
              <a:rPr lang="en-US" altLang="en-US" sz="2400" dirty="0" smtClean="0"/>
              <a:t> General Settings dialog and click the last check box, to use "_</a:t>
            </a:r>
            <a:r>
              <a:rPr lang="en-US" altLang="en-US" sz="2400" dirty="0" err="1" smtClean="0"/>
              <a:t>svn</a:t>
            </a:r>
            <a:r>
              <a:rPr lang="en-US" altLang="en-US" sz="2400" dirty="0" smtClean="0"/>
              <a:t>" instead of ".</a:t>
            </a:r>
            <a:r>
              <a:rPr lang="en-US" altLang="en-US" sz="2400" dirty="0" err="1" smtClean="0"/>
              <a:t>svn</a:t>
            </a:r>
            <a:r>
              <a:rPr lang="en-US" altLang="en-US" sz="2400" dirty="0" smtClean="0"/>
              <a:t>" for local working directory name.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Then, to grab the files from </a:t>
            </a:r>
            <a:r>
              <a:rPr lang="en-US" altLang="en-US" sz="2400" dirty="0" err="1" smtClean="0"/>
              <a:t>SourceForge</a:t>
            </a:r>
            <a:r>
              <a:rPr lang="en-US" altLang="en-US" sz="2400" dirty="0" smtClean="0"/>
              <a:t>: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1 - create a clean directory such as "c:\opendss"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2 - right-click on it and choose "SVN Checkout..." from the menu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3 - the repository URL is </a:t>
            </a:r>
          </a:p>
          <a:p>
            <a:pPr lvl="2">
              <a:lnSpc>
                <a:spcPct val="85000"/>
              </a:lnSpc>
            </a:pPr>
            <a:r>
              <a:rPr lang="en-US" altLang="en-US" sz="2000" dirty="0" smtClean="0"/>
              <a:t>http://electricdss.svn.sourceforge.net/svnroot/electricdss </a:t>
            </a:r>
          </a:p>
          <a:p>
            <a:pPr marL="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2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lvl="1" indent="0">
              <a:buNone/>
            </a:pPr>
            <a:r>
              <a:rPr lang="en-US" b="1" u="sng" dirty="0" smtClean="0"/>
              <a:t>Install Sandia National Lab/Georgia Tech’s </a:t>
            </a:r>
            <a:r>
              <a:rPr lang="en-US" b="1" u="sng" dirty="0" err="1" smtClean="0"/>
              <a:t>GridPV</a:t>
            </a:r>
            <a:r>
              <a:rPr lang="en-US" b="1" u="sng" dirty="0" smtClean="0"/>
              <a:t>: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https://pvpmc.sandia.gov/applications/gridpv-toolbox/</a:t>
            </a:r>
            <a:endParaRPr lang="en-US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Fill in information at the bottom of the page &amp; </a:t>
            </a:r>
            <a:r>
              <a:rPr lang="en-US" dirty="0" smtClean="0"/>
              <a:t>Download </a:t>
            </a:r>
            <a:r>
              <a:rPr lang="en-US" dirty="0" err="1" smtClean="0"/>
              <a:t>GridPV</a:t>
            </a:r>
            <a:r>
              <a:rPr lang="en-US" dirty="0"/>
              <a:t> </a:t>
            </a:r>
            <a:r>
              <a:rPr lang="en-US" dirty="0" smtClean="0"/>
              <a:t>&amp; User Manual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Once zip file completely downloaded, follow these steps: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Extract the zip file to the desired location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Open MATLAB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Go to the  FILE  menu -&gt;  SET PATH. (For MATLAB 2013, “Set Path” button under the HOME toolbar ribbon.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Push “Add with Subfolders”   and select  </a:t>
            </a:r>
            <a:r>
              <a:rPr lang="en-US" dirty="0" err="1" smtClean="0"/>
              <a:t>GridPV</a:t>
            </a:r>
            <a:r>
              <a:rPr lang="en-US" dirty="0" smtClean="0"/>
              <a:t>  folder and press OK   (this will add the </a:t>
            </a:r>
            <a:r>
              <a:rPr lang="en-US" dirty="0" err="1" smtClean="0"/>
              <a:t>GridPV</a:t>
            </a:r>
            <a:r>
              <a:rPr lang="en-US" dirty="0" smtClean="0"/>
              <a:t> Toolbox to your path file)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Click “Save”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**Important**  Make  sure  you  remove  previous  versions  of  the  </a:t>
            </a:r>
            <a:r>
              <a:rPr lang="en-US" dirty="0" err="1" smtClean="0"/>
              <a:t>GridPV</a:t>
            </a:r>
            <a:r>
              <a:rPr lang="en-US" dirty="0" smtClean="0"/>
              <a:t>  Toolbox  from your path.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dirty="0" smtClean="0"/>
              <a:t>7.  Go  to  MATLAB‟s  help  and  you  should  see  </a:t>
            </a:r>
            <a:r>
              <a:rPr lang="en-US" dirty="0" err="1" smtClean="0"/>
              <a:t>GridPV</a:t>
            </a:r>
            <a:r>
              <a:rPr lang="en-US" dirty="0" smtClean="0"/>
              <a:t>  Toolbox  listed  with  your  other toolboxes.  (For MATLAB 2013, in the MATLAB help click “Supplemental Software” at the bottom left.)</a:t>
            </a:r>
          </a:p>
          <a:p>
            <a:pPr marL="914400" lvl="2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39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of OpenDSS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1600200"/>
            <a:ext cx="8305800" cy="381000"/>
          </a:xfrm>
          <a:prstGeom prst="rect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Tahoma" charset="0"/>
              </a:rPr>
              <a:t>DSS Executive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2590800"/>
            <a:ext cx="1981200" cy="4572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Circuit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962400"/>
            <a:ext cx="1524000" cy="457200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PDElement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3962400"/>
            <a:ext cx="1447800" cy="457200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PCElement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0" y="3962400"/>
            <a:ext cx="1447800" cy="457200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Controls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Meters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39000" y="3962400"/>
            <a:ext cx="1524000" cy="457200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General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8600" y="4572000"/>
            <a:ext cx="167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b="1" dirty="0">
                <a:latin typeface="Tahoma" charset="0"/>
              </a:rPr>
              <a:t>Line</a:t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>
                <a:latin typeface="Tahoma" charset="0"/>
              </a:rPr>
              <a:t>Transformer</a:t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>
                <a:latin typeface="Tahoma" charset="0"/>
              </a:rPr>
              <a:t>Capacitor</a:t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>
                <a:latin typeface="Tahoma" charset="0"/>
              </a:rPr>
              <a:t>Reactor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133600" y="4572000"/>
            <a:ext cx="1524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1">
                <a:latin typeface="Tahoma" charset="0"/>
              </a:rPr>
              <a:t>Load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Generator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Vsource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Isource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Storage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10000" y="4572000"/>
            <a:ext cx="1524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1">
                <a:latin typeface="Tahoma" charset="0"/>
              </a:rPr>
              <a:t>RegControl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CapControl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Relay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Reclose</a:t>
            </a:r>
            <a:br>
              <a:rPr lang="en-US" altLang="en-US" b="1">
                <a:latin typeface="Tahoma" charset="0"/>
              </a:rPr>
            </a:br>
            <a:r>
              <a:rPr lang="en-US" altLang="en-US" b="1">
                <a:latin typeface="Tahoma" charset="0"/>
              </a:rPr>
              <a:t>Fuse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562600" y="4572000"/>
            <a:ext cx="2133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b="1" dirty="0">
                <a:latin typeface="Tahoma" charset="0"/>
              </a:rPr>
              <a:t>Monitor</a:t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EnergyMeter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>
                <a:latin typeface="Tahoma" charset="0"/>
              </a:rPr>
              <a:t>Sensor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19100" y="1981200"/>
            <a:ext cx="1371600" cy="3048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Tahoma" charset="0"/>
              </a:rPr>
              <a:t>Commands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790700" y="1981200"/>
            <a:ext cx="1295400" cy="304800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Tahoma" charset="0"/>
              </a:rPr>
              <a:t>Options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400800" y="2590800"/>
            <a:ext cx="1524000" cy="457200"/>
          </a:xfrm>
          <a:prstGeom prst="rect">
            <a:avLst/>
          </a:prstGeom>
          <a:solidFill>
            <a:schemeClr val="tx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Tahoma" charset="0"/>
              </a:rPr>
              <a:t>Solution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400800" y="3048000"/>
            <a:ext cx="5334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V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934200" y="3048000"/>
            <a:ext cx="5334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[Y]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467600" y="3048000"/>
            <a:ext cx="4572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19075" indent="-219075"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Tahoma" charset="0"/>
              </a:rPr>
              <a:t>I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572000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572000" y="3048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562600" y="2819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1066800" y="3581400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066800" y="3581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819400" y="3581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172200" y="3581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924800" y="3581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7239000" y="4572000"/>
            <a:ext cx="21336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en-US" b="1" dirty="0" err="1">
                <a:latin typeface="Tahoma" charset="0"/>
              </a:rPr>
              <a:t>LineCode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LineGeometry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WireData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LoadShape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GrowthShape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>
                <a:latin typeface="Tahoma" charset="0"/>
              </a:rPr>
              <a:t>Spectrum</a:t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TCCcurve</a:t>
            </a:r>
            <a:r>
              <a:rPr lang="en-US" altLang="en-US" b="1" dirty="0">
                <a:latin typeface="Tahoma" charset="0"/>
              </a:rPr>
              <a:t/>
            </a:r>
            <a:br>
              <a:rPr lang="en-US" altLang="en-US" b="1" dirty="0">
                <a:latin typeface="Tahoma" charset="0"/>
              </a:rPr>
            </a:br>
            <a:r>
              <a:rPr lang="en-US" altLang="en-US" b="1" dirty="0" err="1">
                <a:latin typeface="Tahoma" charset="0"/>
              </a:rPr>
              <a:t>XfmrCode</a:t>
            </a:r>
            <a:endParaRPr lang="en-US" altLang="en-US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OpenDSS Primer</a:t>
            </a:r>
          </a:p>
          <a:p>
            <a:r>
              <a:rPr lang="en-US" dirty="0" smtClean="0"/>
              <a:t>OpenDSS </a:t>
            </a:r>
            <a:r>
              <a:rPr lang="en-US" dirty="0" err="1" smtClean="0"/>
              <a:t>Cheatsheet</a:t>
            </a:r>
            <a:endParaRPr lang="en-US" dirty="0" smtClean="0"/>
          </a:p>
          <a:p>
            <a:r>
              <a:rPr lang="en-US" dirty="0" smtClean="0"/>
              <a:t>OpenDSS Manual</a:t>
            </a:r>
          </a:p>
          <a:p>
            <a:r>
              <a:rPr lang="en-US" dirty="0" smtClean="0"/>
              <a:t>Sandia Report, </a:t>
            </a:r>
            <a:r>
              <a:rPr lang="en-US" dirty="0" err="1" smtClean="0"/>
              <a:t>GridPV</a:t>
            </a:r>
            <a:r>
              <a:rPr lang="en-US" dirty="0" smtClean="0"/>
              <a:t>, August 2013</a:t>
            </a:r>
          </a:p>
          <a:p>
            <a:r>
              <a:rPr lang="en-US" dirty="0" smtClean="0"/>
              <a:t>Anything located in ‘/04_OpenDSS Docs’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310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OpenDSS</vt:lpstr>
      <vt:lpstr>What is OpenDSS?</vt:lpstr>
      <vt:lpstr>Used for Distributed Generation</vt:lpstr>
      <vt:lpstr>Setup Steps (1/4)</vt:lpstr>
      <vt:lpstr>Setup Steps (2/4)</vt:lpstr>
      <vt:lpstr>Setup Steps (3/4)</vt:lpstr>
      <vt:lpstr>General Overview of OpenDSS</vt:lpstr>
      <vt:lpstr>Reference Docs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OpenDSS</dc:title>
  <dc:creator>jlavall</dc:creator>
  <cp:lastModifiedBy>jlavall</cp:lastModifiedBy>
  <cp:revision>4</cp:revision>
  <dcterms:created xsi:type="dcterms:W3CDTF">2016-01-13T06:20:20Z</dcterms:created>
  <dcterms:modified xsi:type="dcterms:W3CDTF">2016-01-13T06:55:56Z</dcterms:modified>
</cp:coreProperties>
</file>