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1" r:id="rId4"/>
    <p:sldId id="273" r:id="rId5"/>
    <p:sldId id="284" r:id="rId6"/>
    <p:sldId id="292" r:id="rId7"/>
    <p:sldId id="276" r:id="rId8"/>
    <p:sldId id="289" r:id="rId9"/>
    <p:sldId id="278" r:id="rId10"/>
    <p:sldId id="260" r:id="rId11"/>
    <p:sldId id="268" r:id="rId12"/>
    <p:sldId id="263" r:id="rId13"/>
    <p:sldId id="264" r:id="rId14"/>
    <p:sldId id="266" r:id="rId15"/>
    <p:sldId id="265" r:id="rId16"/>
    <p:sldId id="267" r:id="rId17"/>
    <p:sldId id="269" r:id="rId18"/>
    <p:sldId id="287" r:id="rId19"/>
    <p:sldId id="279" r:id="rId20"/>
    <p:sldId id="280" r:id="rId21"/>
    <p:sldId id="274" r:id="rId22"/>
    <p:sldId id="275" r:id="rId23"/>
    <p:sldId id="29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46" autoAdjust="0"/>
  </p:normalViewPr>
  <p:slideViewPr>
    <p:cSldViewPr>
      <p:cViewPr varScale="1">
        <p:scale>
          <a:sx n="58" d="100"/>
          <a:sy n="58" d="100"/>
        </p:scale>
        <p:origin x="12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3AB1AE3-03EE-4F91-8A68-8C4E7343C04B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654A80D-6E83-4691-8F85-1E0D3D5E5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4A80D-6E83-4691-8F85-1E0D3D5E541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3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D9AF1-F1EB-4868-827D-C9D377BB25F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43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三次不到，平时成绩按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分处理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。。。。。。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选修还是不选修？？？</a:t>
            </a:r>
            <a:endParaRPr lang="zh-CN" altLang="zh-CN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D39543-B239-4896-BDE0-56C2D91235D2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501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Tuesday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54A80D-6E83-4691-8F85-1E0D3D5E541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6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2AB86A-2407-4A8F-A541-3341754CA614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490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EE436-5FE9-4D18-B2C1-FEEA230EC55F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6D85D-D4B6-4A64-A775-9C8DC5D012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E7163-BDB2-441D-A2F9-15C90F20EF5B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152A-3375-4B6C-8442-F358BB24D4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3C6A6-77CB-4E16-BD8F-7BA52AB0B21F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1E6A-BE2F-4E49-AFDB-A7E0269EB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C64B-E808-441C-BD1C-352E7D69C577}" type="datetime1">
              <a:rPr lang="zh-CN" altLang="en-US"/>
              <a:pPr>
                <a:defRPr/>
              </a:pPr>
              <a:t>2020-2-13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676B-0882-4E6B-9747-BBC4C38F4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225C5-D327-411A-9EFA-E6C9445EA03F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1FAAF-02F2-4866-AD72-28CE952884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5D3C8-C191-400D-A55D-E868EDAD0685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312D2-0616-41C5-A972-EFBB12EB2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312C8-E29F-4FC8-8A9F-1FCE0A38157E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AB2CE-3F65-4B80-A391-10F6D2B37B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5FD75-E130-4B5E-BB7C-0626EB2D58E8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DC5A-7DD0-48F9-A573-C3EC00A70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B0FFA-9E59-47F2-9089-C640BEB0DD6F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3A66-209E-4C23-AEED-5A500CE72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83E1-8813-4591-9263-6AFA0830A659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59EE4-052A-4F18-9A17-C3779F672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1573-57B2-4FE5-8660-5CD23FC8DA3D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B8ADC-D068-47E5-A7F9-59C7E6CB6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AF4C0-53E8-41F0-B999-92F6B667B147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A745D-91BD-4779-8B85-21029C7BCA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0504FB-DE43-4B3F-9A03-B8CAAB5A0097}" type="datetimeFigureOut">
              <a:rPr lang="zh-CN" altLang="en-US"/>
              <a:pPr>
                <a:defRPr/>
              </a:pPr>
              <a:t>2020-2-13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268EC4-4B41-442A-939F-F22EE4DFD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ng_lijing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15950" y="126841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800" b="1" dirty="0" smtClean="0"/>
              <a:t>数字图像处理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913" y="3716338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童立靖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北方工业大学计算机学院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教材及参考书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00200"/>
            <a:ext cx="8640763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教材：</a:t>
            </a:r>
          </a:p>
          <a:p>
            <a:pPr>
              <a:defRPr/>
            </a:pP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朱虹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数字图像处理基础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科学出版社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2018.1 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参考书：</a:t>
            </a:r>
          </a:p>
          <a:p>
            <a:pPr>
              <a:defRPr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R.C.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冈萨雷斯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等著《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数字图像处理（第三版）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》，电子工业出版社，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龚声蓉，刘纯平，王强编著，《数字图像处理与分析》，清华大学出版社，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章毓晋编著，《图像工程（第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版）》，清华大学出版社，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2007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教材及参考书</a:t>
            </a:r>
            <a:endParaRPr lang="zh-CN" altLang="en-US" dirty="0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628775"/>
            <a:ext cx="3322637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87900" y="1628775"/>
            <a:ext cx="3302000" cy="4679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电子图书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908050"/>
            <a:ext cx="85915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5929322" y="2571744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电子图书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42984"/>
            <a:ext cx="882015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rot="10800000" flipV="1">
            <a:off x="1500166" y="2428868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电子图书</a:t>
            </a:r>
            <a:endParaRPr lang="zh-CN" altLang="en-US" dirty="0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071546"/>
            <a:ext cx="80645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/>
          <p:cNvCxnSpPr/>
          <p:nvPr/>
        </p:nvCxnSpPr>
        <p:spPr>
          <a:xfrm rot="10800000" flipV="1">
            <a:off x="6072198" y="3857628"/>
            <a:ext cx="1714512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电子图书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42984"/>
            <a:ext cx="853281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电子图书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78" y="1214422"/>
            <a:ext cx="8243888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电子图书</a:t>
            </a:r>
            <a:endParaRPr lang="zh-CN" altLang="en-US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42984"/>
            <a:ext cx="77041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28596" y="214298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电子图书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624960" cy="495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24"/>
            <a:ext cx="7772400" cy="1143000"/>
          </a:xfrm>
        </p:spPr>
        <p:txBody>
          <a:bodyPr/>
          <a:lstStyle/>
          <a:p>
            <a:r>
              <a:rPr lang="zh-CN" altLang="en-US" b="1" dirty="0" smtClean="0"/>
              <a:t>网路教学平台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" y="1052736"/>
            <a:ext cx="9112718" cy="56263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5650" y="404813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4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685" name="Rectangle 3"/>
          <p:cNvSpPr>
            <a:spLocks noChangeArrowheads="1"/>
          </p:cNvSpPr>
          <p:nvPr/>
        </p:nvSpPr>
        <p:spPr bwMode="auto">
          <a:xfrm>
            <a:off x="714375" y="1571625"/>
            <a:ext cx="72009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</a:pP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Office：      5-1103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Office Tel：88803769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Mobile：    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：      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  <a:hlinkClick r:id="rId3"/>
              </a:rPr>
              <a:t>tong_lijing@163.com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3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联系方式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56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网路教学平台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7" y="1075299"/>
            <a:ext cx="9144000" cy="55757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就业机会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992888" cy="5143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考研方向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971550" y="1628775"/>
            <a:ext cx="6778625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  中科院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  北邮、北航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  北京工大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  北方工大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/>
              <a:t>  。。。。。。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15950" y="126841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800" b="1" dirty="0" smtClean="0"/>
              <a:t>数字图像处理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913" y="3716338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童立靖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北方工业大学计算机学院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tong_lijing@163.com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664"/>
            <a:ext cx="8964612" cy="6238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计算机的学科分类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193800"/>
            <a:ext cx="8715375" cy="5592763"/>
          </a:xfrm>
        </p:spPr>
        <p:txBody>
          <a:bodyPr rtlCol="0">
            <a:normAutofit/>
          </a:bodyPr>
          <a:lstStyle/>
          <a:p>
            <a:pPr marL="0" eaLnBrk="1" fontAlgn="t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计算机科学与技术百科全书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 marL="0" eaLnBrk="1" fontAlgn="t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ea"/>
              </a:rPr>
              <a:t>(1)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理论</a:t>
            </a:r>
            <a:r>
              <a:rPr lang="zh-CN" altLang="en-US" sz="2400" dirty="0" smtClean="0">
                <a:latin typeface="+mn-ea"/>
              </a:rPr>
              <a:t>：数值计算、离散数学、计算理论、程序理论</a:t>
            </a:r>
          </a:p>
          <a:p>
            <a:pPr marL="0" eaLnBrk="1" fontAlgn="t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ea"/>
              </a:rPr>
              <a:t>(2)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体系结构</a:t>
            </a:r>
            <a:r>
              <a:rPr lang="zh-CN" altLang="en-US" sz="2400" dirty="0" smtClean="0">
                <a:latin typeface="+mn-ea"/>
              </a:rPr>
              <a:t>：计算机的分类与组织、系统结构、网络、</a:t>
            </a:r>
            <a:r>
              <a:rPr lang="en-US" altLang="zh-CN" sz="2400" dirty="0" smtClean="0">
                <a:latin typeface="+mn-ea"/>
              </a:rPr>
              <a:t>RAS</a:t>
            </a:r>
            <a:r>
              <a:rPr lang="zh-CN" altLang="en-US" sz="2400" dirty="0" smtClean="0">
                <a:latin typeface="+mn-ea"/>
              </a:rPr>
              <a:t>技术（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computer reliability availability and serviceability </a:t>
            </a:r>
            <a:r>
              <a:rPr lang="zh-CN" altLang="en-US" sz="2400" dirty="0" smtClean="0">
                <a:latin typeface="+mn-ea"/>
              </a:rPr>
              <a:t>）、性能评价</a:t>
            </a:r>
          </a:p>
          <a:p>
            <a:pPr marL="0" eaLnBrk="1" fontAlgn="t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ea"/>
              </a:rPr>
              <a:t>(3)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软件</a:t>
            </a:r>
            <a:r>
              <a:rPr lang="zh-CN" altLang="en-US" sz="2400" dirty="0" smtClean="0">
                <a:latin typeface="+mn-ea"/>
              </a:rPr>
              <a:t>：语言、软件方法学、软件工程、软件系统（操作系统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语言处理系统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数据库系统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分布式软件系统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人机交互系统）</a:t>
            </a:r>
          </a:p>
          <a:p>
            <a:pPr marL="0" eaLnBrk="1" fontAlgn="t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ea"/>
              </a:rPr>
              <a:t>(4)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硬件</a:t>
            </a:r>
            <a:r>
              <a:rPr lang="zh-CN" altLang="en-US" sz="2400" dirty="0" smtClean="0">
                <a:latin typeface="+mn-ea"/>
              </a:rPr>
              <a:t>：逻辑部件、集成电路、存储设备、</a:t>
            </a:r>
            <a:r>
              <a:rPr lang="en-US" altLang="zh-CN" sz="2400" dirty="0" smtClean="0">
                <a:latin typeface="+mn-ea"/>
              </a:rPr>
              <a:t>I/O</a:t>
            </a:r>
            <a:r>
              <a:rPr lang="zh-CN" altLang="en-US" sz="2400" dirty="0" smtClean="0">
                <a:latin typeface="+mn-ea"/>
              </a:rPr>
              <a:t>设备、网络通信设备、电源、制造与维护</a:t>
            </a:r>
          </a:p>
          <a:p>
            <a:pPr marL="0" eaLnBrk="1" fontAlgn="t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ea"/>
              </a:rPr>
              <a:t>(5)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应用</a:t>
            </a:r>
            <a:r>
              <a:rPr lang="zh-CN" altLang="en-US" sz="2400" dirty="0" smtClean="0">
                <a:latin typeface="+mn-ea"/>
              </a:rPr>
              <a:t>：中文信息处理、计算机图形学、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数字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图像处理</a:t>
            </a:r>
            <a:r>
              <a:rPr lang="zh-CN" altLang="en-US" sz="2400" dirty="0">
                <a:latin typeface="+mn-ea"/>
              </a:rPr>
              <a:t>、计算机辅助技术（</a:t>
            </a:r>
            <a:r>
              <a:rPr lang="en-US" altLang="zh-CN" sz="2400" dirty="0">
                <a:latin typeface="+mn-ea"/>
              </a:rPr>
              <a:t>CAD/CAM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CIMS/MRP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EDA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CAI</a:t>
            </a:r>
            <a:r>
              <a:rPr lang="zh-CN" altLang="en-US" sz="2400" dirty="0">
                <a:latin typeface="+mn-ea"/>
              </a:rPr>
              <a:t>等）、多媒体技术、控制系统、信息系统、仿真</a:t>
            </a:r>
          </a:p>
          <a:p>
            <a:pPr marL="0" eaLnBrk="1" fontAlgn="t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ea"/>
              </a:rPr>
              <a:t>(6)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人工智能</a:t>
            </a:r>
            <a:r>
              <a:rPr lang="zh-CN" altLang="en-US" sz="2400" dirty="0" smtClean="0">
                <a:latin typeface="+mn-ea"/>
              </a:rPr>
              <a:t>：知识工程、机器学习、模式识别、自然语言处理、机器人、神经计算</a:t>
            </a:r>
          </a:p>
        </p:txBody>
      </p:sp>
    </p:spTree>
    <p:extLst>
      <p:ext uri="{BB962C8B-B14F-4D97-AF65-F5344CB8AC3E}">
        <p14:creationId xmlns:p14="http://schemas.microsoft.com/office/powerpoint/2010/main" val="23023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课程性质与任务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zh-CN" dirty="0" smtClean="0"/>
              <a:t>本课程是为计算机科学与技术专业设置的专业方向选修课程，是一门既有理论内容又有较强的实践性要求的课程。它既需要</a:t>
            </a:r>
            <a:r>
              <a:rPr lang="zh-CN" altLang="zh-CN" b="1" dirty="0" smtClean="0">
                <a:solidFill>
                  <a:srgbClr val="0000FF"/>
                </a:solidFill>
              </a:rPr>
              <a:t>高等数学、数值分析</a:t>
            </a:r>
            <a:r>
              <a:rPr lang="zh-CN" altLang="zh-CN" dirty="0" smtClean="0"/>
              <a:t>等方法作为理论基础，又需要</a:t>
            </a:r>
            <a:r>
              <a:rPr lang="zh-CN" altLang="zh-CN" b="1" dirty="0" smtClean="0">
                <a:solidFill>
                  <a:srgbClr val="0000FF"/>
                </a:solidFill>
              </a:rPr>
              <a:t>计算机高级语言</a:t>
            </a:r>
            <a:r>
              <a:rPr lang="zh-CN" altLang="zh-CN" dirty="0" smtClean="0"/>
              <a:t>作为实验的基础。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zh-CN" altLang="zh-CN" dirty="0" smtClean="0"/>
              <a:t>通过本课程的学习，使学生体会到数字图像在信息时代所处地位，了解数字图像处理的</a:t>
            </a:r>
            <a:r>
              <a:rPr lang="zh-CN" altLang="zh-CN" b="1" dirty="0" smtClean="0">
                <a:solidFill>
                  <a:srgbClr val="0000FF"/>
                </a:solidFill>
              </a:rPr>
              <a:t>实际应用</a:t>
            </a:r>
            <a:r>
              <a:rPr lang="zh-CN" altLang="zh-CN" dirty="0" smtClean="0"/>
              <a:t>，对图像信息处理方法有一个清楚的、全面的认识，掌握</a:t>
            </a:r>
            <a:r>
              <a:rPr lang="zh-CN" altLang="zh-CN" b="1" dirty="0" smtClean="0">
                <a:solidFill>
                  <a:srgbClr val="0000FF"/>
                </a:solidFill>
              </a:rPr>
              <a:t>图像处理系统的基本原理</a:t>
            </a:r>
            <a:r>
              <a:rPr lang="zh-CN" altLang="zh-CN" dirty="0" smtClean="0"/>
              <a:t>，能够进行基本的</a:t>
            </a:r>
            <a:r>
              <a:rPr lang="zh-CN" altLang="zh-CN" b="1" dirty="0" smtClean="0">
                <a:solidFill>
                  <a:srgbClr val="0000FF"/>
                </a:solidFill>
              </a:rPr>
              <a:t>图像增强，图像几何变换，图像锐化</a:t>
            </a:r>
            <a:r>
              <a:rPr lang="zh-CN" altLang="zh-CN" dirty="0" smtClean="0"/>
              <a:t>等图像处理。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成绩的考查方法</a:t>
            </a:r>
            <a:endParaRPr lang="zh-CN" altLang="en-US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考核方式：平时考核和期末考核。</a:t>
            </a:r>
          </a:p>
          <a:p>
            <a:pPr lvl="1" eaLnBrk="1" hangingPunct="1"/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平时成绩占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0%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（其中包括出勤、作业、课堂表现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、课堂小测验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等）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期末考试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0%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作业拿本子写。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课代表（每班一个，下课时请找我一下）。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686800" y="7086602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58D1D-3AB6-44A9-ACF5-239C886A3ACF}" type="slidenum">
              <a:rPr lang="en-US" altLang="en-US" sz="1400">
                <a:latin typeface="Arial Narrow" panose="020B0606020202030204" pitchFamily="34" charset="0"/>
              </a:rPr>
              <a:pPr/>
              <a:t>6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569"/>
            <a:ext cx="914400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纪律要求</a:t>
            </a:r>
            <a:endParaRPr lang="en-US" altLang="zh-CN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130" y="1289319"/>
            <a:ext cx="8941870" cy="436047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严格遵守上课时间。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保持安静、卫生。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无故缺席、迟到、早退。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病假需持医生开具的假条，无特殊原因，不给事假。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上机期间，不打游戏、聊天、浏览与课程无关的</a:t>
            </a:r>
            <a:r>
              <a:rPr lang="zh-CN" alt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25" name="Picture 4" descr="BD0529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70" y="4482162"/>
            <a:ext cx="1862143" cy="23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6211" y="4868903"/>
            <a:ext cx="6242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希望同学们严格要求自己，刻苦认真，通过该课程的学习，真正学有所获！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为毕业设计、将来的工作打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好基础。 </a:t>
            </a:r>
          </a:p>
        </p:txBody>
      </p:sp>
    </p:spTree>
    <p:extLst>
      <p:ext uri="{BB962C8B-B14F-4D97-AF65-F5344CB8AC3E}">
        <p14:creationId xmlns:p14="http://schemas.microsoft.com/office/powerpoint/2010/main" val="41684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课程实验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44463" y="981075"/>
            <a:ext cx="8820150" cy="56943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、图像增强</a:t>
            </a: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目的：通过实验，使学生了解数字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增强的一般方法，掌握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增强的编程方法，了解常见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增强效果的评价规则。</a:t>
            </a: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要求：将给定的图像进行增强处理，要求至少使用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线性变换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增强、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对数变换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增强、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指数变换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增强以及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伪彩色增强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处理，分析增强后的视觉效果，提交实验报告。</a:t>
            </a: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条件：高级语言编程环境、图像文件。</a:t>
            </a:r>
          </a:p>
          <a:p>
            <a:pPr>
              <a:buFont typeface="Arial" charset="0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图像几何变换</a:t>
            </a:r>
            <a:endParaRPr lang="zh-CN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目的：</a:t>
            </a:r>
            <a:r>
              <a:rPr lang="zh-CN" altLang="zh-CN" sz="2000" dirty="0"/>
              <a:t>通过实验，了解数字图像几何变换的一般方法，掌握图像几何变换的编程方法，了解常见图像几何变换后的效果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要求：</a:t>
            </a:r>
            <a:r>
              <a:rPr lang="zh-CN" altLang="zh-CN" sz="2000" dirty="0"/>
              <a:t>将给定的图像进行几何变换，可以进行图像的</a:t>
            </a:r>
            <a:r>
              <a:rPr lang="zh-CN" altLang="zh-CN" sz="2000" b="1" dirty="0">
                <a:solidFill>
                  <a:srgbClr val="0000FF"/>
                </a:solidFill>
              </a:rPr>
              <a:t>水平镜像、垂直镜像、图像的扩大、图像的缩小、图像的平移、图像的旋转</a:t>
            </a:r>
            <a:r>
              <a:rPr lang="zh-CN" altLang="zh-CN" sz="2000" dirty="0"/>
              <a:t>等的一种或几种，旋转处理，可以选择使用顺时针或逆时针，分析几何变换后的视觉效果，提交实验报告。实验将根据图像几何变换的难度、种类、代码量与实验效果进行评分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条件：高级语言编程环境、图像文件。</a:t>
            </a:r>
          </a:p>
          <a:p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课程实验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44463" y="981075"/>
            <a:ext cx="8820150" cy="56943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、图像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锐化</a:t>
            </a:r>
            <a:endParaRPr lang="zh-CN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目的：</a:t>
            </a:r>
            <a:r>
              <a:rPr lang="zh-CN" altLang="zh-CN" sz="2000" dirty="0"/>
              <a:t>通过实验，了解数字图象锐化的一般方法，掌握图象锐化的编程方法，了解常见图象锐化效果的评价规则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要求：</a:t>
            </a:r>
            <a:r>
              <a:rPr lang="zh-CN" altLang="zh-CN" sz="2000" dirty="0"/>
              <a:t>将给定的图像进行锐化处理，要求首先将</a:t>
            </a:r>
            <a:r>
              <a:rPr lang="zh-CN" altLang="zh-CN" sz="2000" b="1" dirty="0">
                <a:solidFill>
                  <a:srgbClr val="0000FF"/>
                </a:solidFill>
              </a:rPr>
              <a:t>彩色图像灰度化</a:t>
            </a:r>
            <a:r>
              <a:rPr lang="zh-CN" altLang="zh-CN" sz="2000" dirty="0"/>
              <a:t>，再使用</a:t>
            </a:r>
            <a:r>
              <a:rPr lang="zh-CN" altLang="zh-CN" sz="2000" b="1" dirty="0">
                <a:solidFill>
                  <a:srgbClr val="0000FF"/>
                </a:solidFill>
              </a:rPr>
              <a:t>锐化算法进行锐化</a:t>
            </a:r>
            <a:r>
              <a:rPr lang="zh-CN" altLang="zh-CN" sz="2000" dirty="0"/>
              <a:t>，最后将</a:t>
            </a:r>
            <a:r>
              <a:rPr lang="zh-CN" altLang="zh-CN" sz="2000" b="1" dirty="0">
                <a:solidFill>
                  <a:srgbClr val="0000FF"/>
                </a:solidFill>
              </a:rPr>
              <a:t>图像二值化处理</a:t>
            </a:r>
            <a:r>
              <a:rPr lang="zh-CN" altLang="zh-CN" sz="2000" dirty="0"/>
              <a:t>，分析锐化后的视觉效果，提交实验报告。锐化的算法不限，可采用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Roberts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Priwitt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Wallis</a:t>
            </a:r>
            <a:r>
              <a:rPr lang="zh-CN" altLang="zh-CN" sz="2000" dirty="0"/>
              <a:t>等的一种或几种。实验将根据图像锐化的难度、种类、代码量与实验效果进行评分</a:t>
            </a:r>
            <a:r>
              <a:rPr lang="zh-CN" altLang="zh-CN" sz="2000" dirty="0" smtClean="0"/>
              <a:t>。</a:t>
            </a:r>
            <a:endParaRPr lang="zh-CN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条件：高级语言编程环境、图像文件。</a:t>
            </a:r>
          </a:p>
          <a:p>
            <a:pPr>
              <a:buFont typeface="Arial" charset="0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压缩</a:t>
            </a: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目的：通过实验，使学生了解数字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压缩的一般方法，掌握图像压缩的编程方法，了解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压缩效果的评价方法。</a:t>
            </a: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要求：将给定的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压缩处理，要求使用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离散余弦变换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压缩方法进行，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自行设计编码方法和量化矩阵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，要求</a:t>
            </a:r>
            <a:r>
              <a:rPr lang="zh-CN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计算压缩比</a:t>
            </a:r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。提交实验报告。</a:t>
            </a:r>
          </a:p>
          <a:p>
            <a:r>
              <a:rPr lang="zh-CN" altLang="zh-CN" sz="2000" dirty="0" smtClean="0">
                <a:latin typeface="Times New Roman" pitchFamily="18" charset="0"/>
                <a:cs typeface="Times New Roman" pitchFamily="18" charset="0"/>
              </a:rPr>
              <a:t>条件：高级语言编程环境、图像文件。</a:t>
            </a:r>
          </a:p>
          <a:p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58200" cy="1143000"/>
          </a:xfrm>
        </p:spPr>
        <p:txBody>
          <a:bodyPr/>
          <a:lstStyle/>
          <a:p>
            <a:r>
              <a:rPr lang="zh-CN" altLang="en-US" b="1" dirty="0" smtClean="0"/>
              <a:t>实验与答疑</a:t>
            </a:r>
          </a:p>
        </p:txBody>
      </p:sp>
      <p:graphicFrame>
        <p:nvGraphicFramePr>
          <p:cNvPr id="334066" name="Group 2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28374"/>
              </p:ext>
            </p:extLst>
          </p:nvPr>
        </p:nvGraphicFramePr>
        <p:xfrm>
          <a:off x="323850" y="1447721"/>
          <a:ext cx="8388350" cy="4070295"/>
        </p:xfrm>
        <a:graphic>
          <a:graphicData uri="http://schemas.openxmlformats.org/drawingml/2006/table">
            <a:tbl>
              <a:tblPr/>
              <a:tblGrid>
                <a:gridCol w="914400"/>
                <a:gridCol w="1677566"/>
                <a:gridCol w="1800200"/>
                <a:gridCol w="2237234"/>
                <a:gridCol w="1758950"/>
              </a:tblGrid>
              <a:tr h="871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Week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周次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实验室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contents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工具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0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周一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5-6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图像增强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周一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5-6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图像增强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8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周三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7-8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图像几何变换</a:t>
                      </a:r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周一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5-6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图像几何变换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周一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5-6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图像锐化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周三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7-8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图像锐化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周一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5-6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图像压缩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周三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7-8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节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瀚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-0910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0911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图像压缩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VS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9" name="Text Box 204"/>
          <p:cNvSpPr txBox="1">
            <a:spLocks noChangeArrowheads="1"/>
          </p:cNvSpPr>
          <p:nvPr/>
        </p:nvSpPr>
        <p:spPr bwMode="auto">
          <a:xfrm>
            <a:off x="381000" y="5562600"/>
            <a:ext cx="84597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Experiment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reports need to be written.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交实验报告。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Question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Answer：Monday 7-8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节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答疑 瀚学楼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-1103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1100</Words>
  <Application>Microsoft Office PowerPoint</Application>
  <PresentationFormat>全屏显示(4:3)</PresentationFormat>
  <Paragraphs>143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Arial Narrow</vt:lpstr>
      <vt:lpstr>Calibri</vt:lpstr>
      <vt:lpstr>Times New Roman</vt:lpstr>
      <vt:lpstr>Wingdings</vt:lpstr>
      <vt:lpstr>Office 主题</vt:lpstr>
      <vt:lpstr>数字图像处理</vt:lpstr>
      <vt:lpstr>联系方式</vt:lpstr>
      <vt:lpstr>计算机的学科分类</vt:lpstr>
      <vt:lpstr>课程性质与任务</vt:lpstr>
      <vt:lpstr>成绩的考查方法</vt:lpstr>
      <vt:lpstr>纪律要求</vt:lpstr>
      <vt:lpstr>课程实验</vt:lpstr>
      <vt:lpstr>课程实验</vt:lpstr>
      <vt:lpstr>实验与答疑</vt:lpstr>
      <vt:lpstr>教材及参考书</vt:lpstr>
      <vt:lpstr>教材及参考书</vt:lpstr>
      <vt:lpstr>电子图书</vt:lpstr>
      <vt:lpstr>电子图书</vt:lpstr>
      <vt:lpstr>电子图书</vt:lpstr>
      <vt:lpstr>电子图书</vt:lpstr>
      <vt:lpstr>电子图书</vt:lpstr>
      <vt:lpstr>电子图书</vt:lpstr>
      <vt:lpstr>电子图书</vt:lpstr>
      <vt:lpstr>网路教学平台</vt:lpstr>
      <vt:lpstr>网路教学平台</vt:lpstr>
      <vt:lpstr>就业机会</vt:lpstr>
      <vt:lpstr>考研方向</vt:lpstr>
      <vt:lpstr>数字图像处理</vt:lpstr>
    </vt:vector>
  </TitlesOfParts>
  <Company>NCUT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图像信息处理</dc:title>
  <dc:creator>童立靖</dc:creator>
  <cp:lastModifiedBy>Administrator</cp:lastModifiedBy>
  <cp:revision>139</cp:revision>
  <dcterms:created xsi:type="dcterms:W3CDTF">2013-02-27T06:10:40Z</dcterms:created>
  <dcterms:modified xsi:type="dcterms:W3CDTF">2020-02-13T13:35:40Z</dcterms:modified>
</cp:coreProperties>
</file>