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  <p:sldMasterId id="2147483733" r:id="rId2"/>
  </p:sldMasterIdLst>
  <p:notesMasterIdLst>
    <p:notesMasterId r:id="rId60"/>
  </p:notesMasterIdLst>
  <p:handoutMasterIdLst>
    <p:handoutMasterId r:id="rId61"/>
  </p:handoutMasterIdLst>
  <p:sldIdLst>
    <p:sldId id="572" r:id="rId3"/>
    <p:sldId id="573" r:id="rId4"/>
    <p:sldId id="576" r:id="rId5"/>
    <p:sldId id="412" r:id="rId6"/>
    <p:sldId id="473" r:id="rId7"/>
    <p:sldId id="474" r:id="rId8"/>
    <p:sldId id="475" r:id="rId9"/>
    <p:sldId id="476" r:id="rId10"/>
    <p:sldId id="477" r:id="rId11"/>
    <p:sldId id="479" r:id="rId12"/>
    <p:sldId id="480" r:id="rId13"/>
    <p:sldId id="567" r:id="rId14"/>
    <p:sldId id="482" r:id="rId15"/>
    <p:sldId id="577" r:id="rId16"/>
    <p:sldId id="545" r:id="rId17"/>
    <p:sldId id="376" r:id="rId18"/>
    <p:sldId id="492" r:id="rId19"/>
    <p:sldId id="498" r:id="rId20"/>
    <p:sldId id="394" r:id="rId21"/>
    <p:sldId id="571" r:id="rId22"/>
    <p:sldId id="493" r:id="rId23"/>
    <p:sldId id="413" r:id="rId24"/>
    <p:sldId id="500" r:id="rId25"/>
    <p:sldId id="421" r:id="rId26"/>
    <p:sldId id="568" r:id="rId27"/>
    <p:sldId id="495" r:id="rId28"/>
    <p:sldId id="496" r:id="rId29"/>
    <p:sldId id="494" r:id="rId30"/>
    <p:sldId id="502" r:id="rId31"/>
    <p:sldId id="504" r:id="rId32"/>
    <p:sldId id="578" r:id="rId33"/>
    <p:sldId id="546" r:id="rId34"/>
    <p:sldId id="262" r:id="rId35"/>
    <p:sldId id="483" r:id="rId36"/>
    <p:sldId id="491" r:id="rId37"/>
    <p:sldId id="485" r:id="rId38"/>
    <p:sldId id="486" r:id="rId39"/>
    <p:sldId id="569" r:id="rId40"/>
    <p:sldId id="505" r:id="rId41"/>
    <p:sldId id="530" r:id="rId42"/>
    <p:sldId id="531" r:id="rId43"/>
    <p:sldId id="532" r:id="rId44"/>
    <p:sldId id="533" r:id="rId45"/>
    <p:sldId id="534" r:id="rId46"/>
    <p:sldId id="484" r:id="rId47"/>
    <p:sldId id="472" r:id="rId48"/>
    <p:sldId id="506" r:id="rId49"/>
    <p:sldId id="507" r:id="rId50"/>
    <p:sldId id="535" r:id="rId51"/>
    <p:sldId id="538" r:id="rId52"/>
    <p:sldId id="536" r:id="rId53"/>
    <p:sldId id="537" r:id="rId54"/>
    <p:sldId id="539" r:id="rId55"/>
    <p:sldId id="540" r:id="rId56"/>
    <p:sldId id="579" r:id="rId57"/>
    <p:sldId id="575" r:id="rId58"/>
    <p:sldId id="581" r:id="rId59"/>
  </p:sldIdLst>
  <p:sldSz cx="9144000" cy="6858000" type="screen4x3"/>
  <p:notesSz cx="6781800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000066"/>
    <a:srgbClr val="CCFF66"/>
    <a:srgbClr val="6600CC"/>
    <a:srgbClr val="660066"/>
    <a:srgbClr val="006666"/>
    <a:srgbClr val="009900"/>
    <a:srgbClr val="CBA7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53" autoAdjust="0"/>
    <p:restoredTop sz="90291" autoAdjust="0"/>
  </p:normalViewPr>
  <p:slideViewPr>
    <p:cSldViewPr>
      <p:cViewPr>
        <p:scale>
          <a:sx n="60" d="100"/>
          <a:sy n="60" d="100"/>
        </p:scale>
        <p:origin x="868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175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69249-A447-4DD2-8AAE-E0B33458C565}" type="datetimeFigureOut">
              <a:rPr lang="zh-CN" altLang="en-US" smtClean="0"/>
              <a:pPr/>
              <a:t>2019-2-26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1750" y="942816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A13C8-8C13-437B-ACD9-A73356F4385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2704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78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020" y="0"/>
            <a:ext cx="293878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09638" y="744538"/>
            <a:ext cx="4962525" cy="372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240" y="4715153"/>
            <a:ext cx="497332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3878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020" y="9430306"/>
            <a:ext cx="293878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001F667B-EB19-4677-8CD5-348A83D69D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77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rPr>
              <a:t>thumbnail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DFB5F2-2F26-4546-BD94-1B270C919AC2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8257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F73DD2-62BD-491E-B615-FE66745462FE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4876"/>
            <a:ext cx="4972050" cy="4467225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19689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rPr>
              <a:t>thumbnail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rPr>
              <a:t>缩略图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rPr>
              <a:t> 微信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DFB5F2-2F26-4546-BD94-1B270C919AC2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5627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93C836-20B0-4144-B91F-E31EC5648575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4876"/>
            <a:ext cx="4972050" cy="4467225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72244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Picture</a:t>
            </a:r>
          </a:p>
          <a:p>
            <a:r>
              <a:rPr lang="en-US" altLang="zh-CN" dirty="0" smtClean="0"/>
              <a:t>Element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1F667B-EB19-4677-8CD5-348A83D69DE5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7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EC2938-AF29-43D4-9E58-89A794A90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B277F-1453-47EF-B7C9-D33E012EB5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0FA88-EA7D-4D66-B528-CFA923D529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8617B-FF9A-4424-9D40-BABF7AE683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4963C-6DD6-44B0-978A-CDECEFB37A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A644C-F9C9-4BC6-8C0C-820E9B8F7A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5A52C-D81E-4761-A968-82C562DF28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ED01A-8738-49F3-9D86-0C97F71E46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596F8F-5AFE-488A-8147-12259C14F5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7605C-EDA2-4079-9171-892B7C41BA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D4766-CA5D-4976-A42A-8B05F252E1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DB595-5E6D-44D6-A09D-433275336A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06B08-92B6-4413-8B0F-E3B8944B1B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E0937-E1F8-45E8-AE25-4ECAD76F33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DE851-3FD7-4905-A3D3-2EE987B95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28E6B-3030-44D4-A817-326F937A33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D88DA-CBB7-4561-AB0C-BA6802FEC9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8C298-7B8B-4D7C-B357-1320387F44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5E071-E362-4F37-B5CE-52F15B01B0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B0512-465C-48BB-B9EB-AD8A3ABDB7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3E113-52D9-4810-9204-9456B58DC4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F1C05-CE59-4093-BD7E-BD1DA3701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512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4C15C00-C809-4562-8D05-ADC9A5D86D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ransition spd="slow">
    <p:wipe dir="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614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7DCA70F-055D-42F1-A959-14BC3F1310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ransition>
    <p:wipe dir="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file:///E:\01&#21271;&#26041;&#24037;&#22823;\92&#25968;&#23383;&#22270;&#20687;&#22788;&#29702;2015&#26149;\02&#35838;&#20214;PPT\01&#24453;&#35762;\02&#22270;&#20687;&#30340;&#25968;&#23383;&#21270;\&#26361;&#20914;&#31204;&#35937;.avi" TargetMode="External"/><Relationship Id="rId1" Type="http://schemas.microsoft.com/office/2007/relationships/media" Target="file:///E:\01&#21271;&#26041;&#24037;&#22823;\92&#25968;&#23383;&#22270;&#20687;&#22788;&#29702;2015&#26149;\02&#35838;&#20214;PPT\01&#24453;&#35762;\02&#22270;&#20687;&#30340;&#25968;&#23383;&#21270;\&#26361;&#20914;&#31204;&#35937;.avi" TargetMode="Externa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file:///E:\01&#21271;&#26041;&#24037;&#22823;\92&#25968;&#23383;&#22270;&#20687;&#22788;&#29702;2015&#26149;\02&#35838;&#20214;PPT\01&#24453;&#35762;\02&#22270;&#20687;&#30340;&#25968;&#23383;&#21270;\ROBOT.AVI" TargetMode="External"/><Relationship Id="rId1" Type="http://schemas.microsoft.com/office/2007/relationships/media" Target="file:///E:\01&#21271;&#26041;&#24037;&#22823;\92&#25968;&#23383;&#22270;&#20687;&#22788;&#29702;2015&#26149;\02&#35838;&#20214;PPT\01&#24453;&#35762;\02&#22270;&#20687;&#30340;&#25968;&#23383;&#21270;\ROBOT.AVI" TargetMode="Externa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00113" y="1196975"/>
            <a:ext cx="7651750" cy="1431925"/>
          </a:xfrm>
        </p:spPr>
        <p:txBody>
          <a:bodyPr/>
          <a:lstStyle/>
          <a:p>
            <a:pPr eaLnBrk="1" hangingPunct="1"/>
            <a:r>
              <a:rPr lang="zh-CN" sz="4800" b="1" dirty="0" smtClean="0">
                <a:latin typeface="宋体" pitchFamily="2" charset="-122"/>
              </a:rPr>
              <a:t>第二章</a:t>
            </a:r>
            <a:r>
              <a:rPr lang="en-US" altLang="zh-CN" sz="4800" b="1" dirty="0" smtClean="0">
                <a:latin typeface="宋体" pitchFamily="2" charset="-122"/>
              </a:rPr>
              <a:t> </a:t>
            </a:r>
            <a:r>
              <a:rPr lang="zh-CN" sz="4800" b="1" dirty="0" smtClean="0">
                <a:latin typeface="宋体" pitchFamily="2" charset="-122"/>
              </a:rPr>
              <a:t>图像的</a:t>
            </a:r>
            <a:r>
              <a:rPr lang="zh-CN" altLang="en-US" sz="4800" b="1" dirty="0" smtClean="0">
                <a:latin typeface="宋体" pitchFamily="2" charset="-122"/>
              </a:rPr>
              <a:t>数字化</a:t>
            </a:r>
            <a:endParaRPr lang="zh-CN" sz="4800" b="1" dirty="0" smtClean="0">
              <a:latin typeface="宋体" pitchFamily="2" charset="-122"/>
            </a:endParaRPr>
          </a:p>
        </p:txBody>
      </p:sp>
      <p:sp>
        <p:nvSpPr>
          <p:cNvPr id="8195" name="副标题 2"/>
          <p:cNvSpPr txBox="1">
            <a:spLocks noChangeArrowheads="1"/>
          </p:cNvSpPr>
          <p:nvPr/>
        </p:nvSpPr>
        <p:spPr bwMode="auto">
          <a:xfrm>
            <a:off x="1525588" y="4005064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3200" b="1" dirty="0">
                <a:latin typeface="Calibri" pitchFamily="34" charset="0"/>
              </a:rPr>
              <a:t>童立靖</a:t>
            </a:r>
            <a:endParaRPr lang="en-US" sz="3200" b="1" dirty="0">
              <a:latin typeface="Calibri" pitchFamily="34" charset="0"/>
            </a:endParaRP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3200" b="1" dirty="0" smtClean="0"/>
              <a:t>北方</a:t>
            </a:r>
            <a:r>
              <a:rPr lang="zh-CN" altLang="en-US" sz="3200" b="1" dirty="0"/>
              <a:t>工业大学计算机学院</a:t>
            </a:r>
            <a:endParaRPr lang="en-US" altLang="zh-CN" sz="3200" b="1" dirty="0"/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tong_lijing@163.com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2700" dirty="0">
              <a:latin typeface="Calibri" pitchFamily="34" charset="0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Text Box 4"/>
          <p:cNvSpPr txBox="1">
            <a:spLocks noChangeArrowheads="1"/>
          </p:cNvSpPr>
          <p:nvPr/>
        </p:nvSpPr>
        <p:spPr bwMode="auto">
          <a:xfrm>
            <a:off x="395536" y="0"/>
            <a:ext cx="8208912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atin typeface="Times New Roman" pitchFamily="18" charset="0"/>
                <a:ea typeface="+mn-ea"/>
                <a:cs typeface="Times New Roman" pitchFamily="18" charset="0"/>
              </a:rPr>
              <a:t>A simple </a:t>
            </a:r>
            <a:r>
              <a:rPr lang="en-US" altLang="zh-CN" sz="4400" dirty="0" smtClean="0">
                <a:latin typeface="Times New Roman" pitchFamily="18" charset="0"/>
                <a:ea typeface="+mn-ea"/>
                <a:cs typeface="Times New Roman" pitchFamily="18" charset="0"/>
              </a:rPr>
              <a:t>Image </a:t>
            </a:r>
            <a:r>
              <a:rPr lang="en-US" altLang="zh-CN" sz="4400" dirty="0"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en-US" altLang="zh-CN" sz="4400" dirty="0" smtClean="0">
                <a:latin typeface="Times New Roman" pitchFamily="18" charset="0"/>
                <a:ea typeface="+mn-ea"/>
                <a:cs typeface="Times New Roman" pitchFamily="18" charset="0"/>
              </a:rPr>
              <a:t>ormation </a:t>
            </a:r>
            <a:r>
              <a:rPr lang="en-US" altLang="zh-CN" sz="4400" dirty="0">
                <a:latin typeface="Times New Roman" pitchFamily="18" charset="0"/>
                <a:ea typeface="+mn-ea"/>
                <a:cs typeface="Times New Roman" pitchFamily="18" charset="0"/>
              </a:rPr>
              <a:t>M</a:t>
            </a:r>
            <a:r>
              <a:rPr lang="en-US" altLang="zh-CN" sz="4400" dirty="0" smtClean="0">
                <a:latin typeface="Times New Roman" pitchFamily="18" charset="0"/>
                <a:ea typeface="+mn-ea"/>
                <a:cs typeface="Times New Roman" pitchFamily="18" charset="0"/>
              </a:rPr>
              <a:t>odel</a:t>
            </a:r>
            <a:endParaRPr lang="en-US" altLang="zh-CN" sz="44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algn="ctr"/>
            <a:r>
              <a:rPr lang="zh-CN" altLang="en-US" sz="4400" b="1" dirty="0">
                <a:latin typeface="Times New Roman" pitchFamily="18" charset="0"/>
                <a:ea typeface="+mn-ea"/>
                <a:cs typeface="Times New Roman" pitchFamily="18" charset="0"/>
              </a:rPr>
              <a:t>简单的图像形成模型</a:t>
            </a:r>
          </a:p>
        </p:txBody>
      </p:sp>
      <p:graphicFrame>
        <p:nvGraphicFramePr>
          <p:cNvPr id="140293" name="Object 5"/>
          <p:cNvGraphicFramePr>
            <a:graphicFrameLocks noChangeAspect="1"/>
          </p:cNvGraphicFramePr>
          <p:nvPr/>
        </p:nvGraphicFramePr>
        <p:xfrm>
          <a:off x="1259632" y="1412776"/>
          <a:ext cx="4392612" cy="155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9" name="Equation" r:id="rId3" imgW="1866900" imgH="660400" progId="">
                  <p:embed/>
                </p:oleObj>
              </mc:Choice>
              <mc:Fallback>
                <p:oleObj name="Equation" r:id="rId3" imgW="1866900" imgH="6604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412776"/>
                        <a:ext cx="4392612" cy="1554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4" name="Text Box 6"/>
          <p:cNvSpPr txBox="1">
            <a:spLocks noChangeArrowheads="1"/>
          </p:cNvSpPr>
          <p:nvPr/>
        </p:nvSpPr>
        <p:spPr bwMode="auto">
          <a:xfrm>
            <a:off x="323528" y="2996952"/>
            <a:ext cx="84455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800" dirty="0">
                <a:latin typeface="Times New Roman" pitchFamily="18" charset="0"/>
                <a:ea typeface="+mn-ea"/>
                <a:cs typeface="Times New Roman" pitchFamily="18" charset="0"/>
              </a:rPr>
              <a:t>  </a:t>
            </a:r>
            <a:r>
              <a:rPr lang="zh-CN" altLang="en-US" sz="2800" dirty="0">
                <a:latin typeface="Times New Roman" pitchFamily="18" charset="0"/>
                <a:ea typeface="+mn-ea"/>
                <a:cs typeface="Times New Roman" pitchFamily="18" charset="0"/>
              </a:rPr>
              <a:t>函数</a:t>
            </a:r>
            <a:r>
              <a:rPr lang="en-US" altLang="zh-CN" sz="2800" i="1" dirty="0">
                <a:latin typeface="Times New Roman" pitchFamily="18" charset="0"/>
                <a:ea typeface="+mn-ea"/>
                <a:cs typeface="Times New Roman" pitchFamily="18" charset="0"/>
              </a:rPr>
              <a:t>f(</a:t>
            </a:r>
            <a:r>
              <a:rPr lang="en-US" altLang="zh-CN" sz="2800" i="1" dirty="0" err="1">
                <a:latin typeface="Times New Roman" pitchFamily="18" charset="0"/>
                <a:ea typeface="+mn-ea"/>
                <a:cs typeface="Times New Roman" pitchFamily="18" charset="0"/>
              </a:rPr>
              <a:t>x,y</a:t>
            </a:r>
            <a:r>
              <a:rPr lang="en-US" altLang="zh-CN" sz="2800" i="1" dirty="0"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zh-CN" altLang="en-US" sz="2800" dirty="0">
                <a:latin typeface="Times New Roman" pitchFamily="18" charset="0"/>
                <a:ea typeface="+mn-ea"/>
                <a:cs typeface="Times New Roman" pitchFamily="18" charset="0"/>
              </a:rPr>
              <a:t>可由两个分量来表征：</a:t>
            </a:r>
            <a:r>
              <a:rPr lang="en-US" altLang="zh-CN" sz="2800" dirty="0">
                <a:latin typeface="Times New Roman" pitchFamily="18" charset="0"/>
                <a:ea typeface="+mn-ea"/>
                <a:cs typeface="Times New Roman" pitchFamily="18" charset="0"/>
              </a:rPr>
              <a:t>(1)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入射</a:t>
            </a:r>
            <a:r>
              <a:rPr lang="zh-CN" altLang="en-US" sz="2800" dirty="0">
                <a:latin typeface="Times New Roman" pitchFamily="18" charset="0"/>
                <a:ea typeface="+mn-ea"/>
                <a:cs typeface="Times New Roman" pitchFamily="18" charset="0"/>
              </a:rPr>
              <a:t>到观察场景的光源总量和</a:t>
            </a:r>
            <a:r>
              <a:rPr lang="en-US" altLang="zh-CN" sz="2800" dirty="0">
                <a:latin typeface="Times New Roman" pitchFamily="18" charset="0"/>
                <a:ea typeface="+mn-ea"/>
                <a:cs typeface="Times New Roman" pitchFamily="18" charset="0"/>
              </a:rPr>
              <a:t>(2)</a:t>
            </a:r>
            <a:r>
              <a:rPr lang="zh-CN" altLang="en-US" sz="2800" dirty="0">
                <a:latin typeface="Times New Roman" pitchFamily="18" charset="0"/>
                <a:ea typeface="+mn-ea"/>
                <a:cs typeface="Times New Roman" pitchFamily="18" charset="0"/>
              </a:rPr>
              <a:t>场景中物体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反射光</a:t>
            </a:r>
            <a:r>
              <a:rPr lang="zh-CN" altLang="en-US" sz="2800" dirty="0">
                <a:latin typeface="Times New Roman" pitchFamily="18" charset="0"/>
                <a:ea typeface="+mn-ea"/>
                <a:cs typeface="Times New Roman" pitchFamily="18" charset="0"/>
              </a:rPr>
              <a:t>的总量 。相应地称为入射分量和反射分量</a:t>
            </a:r>
            <a:r>
              <a:rPr lang="en-US" altLang="zh-CN" sz="2800" dirty="0"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zh-CN" altLang="en-US" sz="2800" dirty="0">
                <a:latin typeface="Times New Roman" pitchFamily="18" charset="0"/>
                <a:ea typeface="+mn-ea"/>
                <a:cs typeface="Times New Roman" pitchFamily="18" charset="0"/>
              </a:rPr>
              <a:t>并分别表示为</a:t>
            </a:r>
            <a:r>
              <a:rPr lang="en-US" altLang="zh-CN" sz="2800" i="1" dirty="0" err="1"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lang="en-US" altLang="zh-CN" sz="2800" i="1" dirty="0"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800" i="1" dirty="0" err="1">
                <a:latin typeface="Times New Roman" pitchFamily="18" charset="0"/>
                <a:ea typeface="+mn-ea"/>
                <a:cs typeface="Times New Roman" pitchFamily="18" charset="0"/>
              </a:rPr>
              <a:t>x,y</a:t>
            </a:r>
            <a:r>
              <a:rPr lang="en-US" altLang="zh-CN" sz="2800" i="1" dirty="0"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zh-CN" altLang="en-US" sz="2800" dirty="0">
                <a:latin typeface="Times New Roman" pitchFamily="18" charset="0"/>
                <a:ea typeface="+mn-ea"/>
                <a:cs typeface="Times New Roman" pitchFamily="18" charset="0"/>
              </a:rPr>
              <a:t>和</a:t>
            </a:r>
            <a:r>
              <a:rPr lang="en-US" altLang="zh-CN" sz="2800" i="1" dirty="0">
                <a:latin typeface="Times New Roman" pitchFamily="18" charset="0"/>
                <a:ea typeface="+mn-ea"/>
                <a:cs typeface="Times New Roman" pitchFamily="18" charset="0"/>
              </a:rPr>
              <a:t>r(</a:t>
            </a:r>
            <a:r>
              <a:rPr lang="en-US" altLang="zh-CN" sz="2800" i="1" dirty="0" err="1">
                <a:latin typeface="Times New Roman" pitchFamily="18" charset="0"/>
                <a:ea typeface="+mn-ea"/>
                <a:cs typeface="Times New Roman" pitchFamily="18" charset="0"/>
              </a:rPr>
              <a:t>x,y</a:t>
            </a:r>
            <a:r>
              <a:rPr lang="en-US" altLang="zh-CN" sz="2800" i="1" dirty="0"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zh-CN" altLang="en-US" sz="2800" dirty="0">
                <a:latin typeface="Times New Roman" pitchFamily="18" charset="0"/>
                <a:ea typeface="+mn-ea"/>
                <a:cs typeface="Times New Roman" pitchFamily="18" charset="0"/>
              </a:rPr>
              <a:t>。两个函数合并形成</a:t>
            </a:r>
            <a:r>
              <a:rPr lang="en-US" altLang="zh-CN" sz="2800" i="1" dirty="0">
                <a:latin typeface="Times New Roman" pitchFamily="18" charset="0"/>
                <a:ea typeface="+mn-ea"/>
                <a:cs typeface="Times New Roman" pitchFamily="18" charset="0"/>
              </a:rPr>
              <a:t>,f(</a:t>
            </a:r>
            <a:r>
              <a:rPr lang="en-US" altLang="zh-CN" sz="2800" i="1" dirty="0" err="1">
                <a:latin typeface="Times New Roman" pitchFamily="18" charset="0"/>
                <a:ea typeface="+mn-ea"/>
                <a:cs typeface="Times New Roman" pitchFamily="18" charset="0"/>
              </a:rPr>
              <a:t>x,y</a:t>
            </a:r>
            <a:r>
              <a:rPr lang="en-US" altLang="zh-CN" sz="2800" i="1" dirty="0"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zh-CN" altLang="en-US" sz="2800" dirty="0">
                <a:latin typeface="Times New Roman" pitchFamily="18" charset="0"/>
                <a:ea typeface="+mn-ea"/>
                <a:cs typeface="Times New Roman" pitchFamily="18" charset="0"/>
              </a:rPr>
              <a:t>：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2800" dirty="0"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lang="zh-CN" altLang="en-US" sz="2800" dirty="0" smtClean="0">
                <a:latin typeface="Times New Roman" pitchFamily="18" charset="0"/>
                <a:ea typeface="+mn-ea"/>
                <a:cs typeface="Times New Roman" pitchFamily="18" charset="0"/>
              </a:rPr>
              <a:t>上</a:t>
            </a:r>
            <a:r>
              <a:rPr lang="zh-CN" altLang="en-US" sz="2800" dirty="0">
                <a:latin typeface="Times New Roman" pitchFamily="18" charset="0"/>
                <a:ea typeface="+mn-ea"/>
                <a:cs typeface="Times New Roman" pitchFamily="18" charset="0"/>
              </a:rPr>
              <a:t>式指出反射分量限制</a:t>
            </a:r>
            <a:r>
              <a:rPr lang="zh-CN" altLang="en-US" sz="2800" dirty="0" smtClean="0">
                <a:latin typeface="Times New Roman" pitchFamily="18" charset="0"/>
                <a:ea typeface="+mn-ea"/>
                <a:cs typeface="Times New Roman" pitchFamily="18" charset="0"/>
              </a:rPr>
              <a:t>在</a:t>
            </a:r>
            <a:r>
              <a:rPr lang="en-US" altLang="zh-CN" sz="2800" dirty="0" smtClean="0">
                <a:latin typeface="Times New Roman" pitchFamily="18" charset="0"/>
                <a:ea typeface="+mn-ea"/>
                <a:cs typeface="Times New Roman" pitchFamily="18" charset="0"/>
              </a:rPr>
              <a:t>0(</a:t>
            </a:r>
            <a:r>
              <a:rPr lang="zh-CN" altLang="en-US" sz="2800" dirty="0">
                <a:latin typeface="Times New Roman" pitchFamily="18" charset="0"/>
                <a:ea typeface="+mn-ea"/>
                <a:cs typeface="Times New Roman" pitchFamily="18" charset="0"/>
              </a:rPr>
              <a:t>全吸收</a:t>
            </a:r>
            <a:r>
              <a:rPr lang="en-US" altLang="zh-CN" sz="2800" dirty="0"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zh-CN" altLang="en-US" sz="2800" dirty="0" smtClean="0">
                <a:latin typeface="Times New Roman" pitchFamily="18" charset="0"/>
                <a:ea typeface="+mn-ea"/>
                <a:cs typeface="Times New Roman" pitchFamily="18" charset="0"/>
              </a:rPr>
              <a:t>和</a:t>
            </a:r>
            <a:r>
              <a:rPr lang="en-US" altLang="zh-CN" sz="2800" dirty="0" smtClean="0">
                <a:latin typeface="Times New Roman" pitchFamily="18" charset="0"/>
                <a:ea typeface="+mn-ea"/>
                <a:cs typeface="Times New Roman" pitchFamily="18" charset="0"/>
              </a:rPr>
              <a:t>1(</a:t>
            </a:r>
            <a:r>
              <a:rPr lang="zh-CN" altLang="en-US" sz="2800" dirty="0">
                <a:latin typeface="Times New Roman" pitchFamily="18" charset="0"/>
                <a:ea typeface="+mn-ea"/>
                <a:cs typeface="Times New Roman" pitchFamily="18" charset="0"/>
              </a:rPr>
              <a:t>全反射</a:t>
            </a:r>
            <a:r>
              <a:rPr lang="en-US" altLang="zh-CN" sz="2800" dirty="0"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zh-CN" altLang="en-US" sz="2800" dirty="0">
                <a:latin typeface="Times New Roman" pitchFamily="18" charset="0"/>
                <a:ea typeface="+mn-ea"/>
                <a:cs typeface="Times New Roman" pitchFamily="18" charset="0"/>
              </a:rPr>
              <a:t>之同。</a:t>
            </a:r>
            <a:r>
              <a:rPr lang="en-US" altLang="zh-CN" sz="2800" b="1" i="1" dirty="0" err="1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800" b="1" i="1" dirty="0" err="1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x,y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zh-CN" altLang="en-US" sz="2800" dirty="0">
                <a:latin typeface="Times New Roman" pitchFamily="18" charset="0"/>
                <a:ea typeface="+mn-ea"/>
                <a:cs typeface="Times New Roman" pitchFamily="18" charset="0"/>
              </a:rPr>
              <a:t>的性质取决于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照射源</a:t>
            </a:r>
            <a:r>
              <a:rPr lang="en-US" altLang="zh-CN" sz="2800" dirty="0"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zh-CN" altLang="en-US" sz="2800" dirty="0">
                <a:latin typeface="Times New Roman" pitchFamily="18" charset="0"/>
                <a:ea typeface="+mn-ea"/>
                <a:cs typeface="Times New Roman" pitchFamily="18" charset="0"/>
              </a:rPr>
              <a:t>而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r(</a:t>
            </a:r>
            <a:r>
              <a:rPr lang="en-US" altLang="zh-CN" sz="2800" b="1" i="1" dirty="0" err="1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x,y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zh-CN" altLang="en-US" sz="2800" dirty="0">
                <a:latin typeface="Times New Roman" pitchFamily="18" charset="0"/>
                <a:ea typeface="+mn-ea"/>
                <a:cs typeface="Times New Roman" pitchFamily="18" charset="0"/>
              </a:rPr>
              <a:t>取决于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成像物体的特性</a:t>
            </a:r>
            <a:r>
              <a:rPr lang="zh-CN" altLang="en-US" sz="2800" dirty="0">
                <a:latin typeface="Times New Roman" pitchFamily="18" charset="0"/>
                <a:ea typeface="+mn-ea"/>
                <a:cs typeface="Times New Roman" pitchFamily="18" charset="0"/>
              </a:rPr>
              <a:t> 。应指出这种表示方式还可应用于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照射光通过一个媒体</a:t>
            </a:r>
            <a:r>
              <a:rPr lang="zh-CN" altLang="en-US" sz="2800" dirty="0">
                <a:latin typeface="Times New Roman" pitchFamily="18" charset="0"/>
                <a:ea typeface="+mn-ea"/>
                <a:cs typeface="Times New Roman" pitchFamily="18" charset="0"/>
              </a:rPr>
              <a:t>形成图像的情况</a:t>
            </a:r>
            <a:r>
              <a:rPr lang="en-US" altLang="zh-CN" sz="2800" dirty="0"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zh-CN" altLang="en-US" sz="2800" dirty="0">
                <a:latin typeface="Times New Roman" pitchFamily="18" charset="0"/>
                <a:ea typeface="+mn-ea"/>
                <a:cs typeface="Times New Roman" pitchFamily="18" charset="0"/>
              </a:rPr>
              <a:t>如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胸透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光片</a:t>
            </a:r>
            <a:r>
              <a:rPr lang="zh-CN" altLang="en-US" sz="2800" dirty="0">
                <a:latin typeface="Times New Roman" pitchFamily="18" charset="0"/>
                <a:ea typeface="+mn-ea"/>
                <a:cs typeface="Times New Roman" pitchFamily="18" charset="0"/>
              </a:rPr>
              <a:t>。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138" y="911246"/>
            <a:ext cx="7813675" cy="544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357554" y="142852"/>
            <a:ext cx="364234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4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44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sz="4400" b="1" dirty="0"/>
              <a:t>传感器阵列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28596" y="1428736"/>
            <a:ext cx="285752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Image acquisition using sensor arrays</a:t>
            </a:r>
          </a:p>
        </p:txBody>
      </p: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5832647" y="4214818"/>
            <a:ext cx="331135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lang="en-US" altLang="zh-CN" sz="3200" dirty="0" smtClean="0">
                <a:latin typeface="Times New Roman" pitchFamily="18" charset="0"/>
                <a:ea typeface="+mn-ea"/>
                <a:cs typeface="Times New Roman" pitchFamily="18" charset="0"/>
              </a:rPr>
              <a:t>iscrete </a:t>
            </a:r>
            <a:r>
              <a:rPr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lang="en-US" altLang="zh-CN" sz="3200" dirty="0" smtClean="0">
                <a:latin typeface="Times New Roman" pitchFamily="18" charset="0"/>
                <a:ea typeface="+mn-ea"/>
                <a:cs typeface="Times New Roman" pitchFamily="18" charset="0"/>
              </a:rPr>
              <a:t>ata</a:t>
            </a:r>
            <a:endParaRPr lang="en-US" altLang="zh-CN" sz="32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3200" dirty="0" smtClean="0">
                <a:latin typeface="Times New Roman" pitchFamily="18" charset="0"/>
                <a:ea typeface="+mn-ea"/>
                <a:cs typeface="Times New Roman" pitchFamily="18" charset="0"/>
              </a:rPr>
              <a:t>如何离散化</a:t>
            </a:r>
            <a:r>
              <a:rPr lang="en-US" altLang="zh-CN" sz="3200" dirty="0" smtClean="0">
                <a:latin typeface="Times New Roman" pitchFamily="18" charset="0"/>
                <a:ea typeface="+mn-ea"/>
                <a:cs typeface="Times New Roman" pitchFamily="18" charset="0"/>
              </a:rPr>
              <a:t>???</a:t>
            </a:r>
            <a:endParaRPr lang="zh-CN" altLang="en-US" sz="3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138" y="911246"/>
            <a:ext cx="7813675" cy="544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357554" y="142852"/>
            <a:ext cx="364234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4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44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sz="4400" b="1" dirty="0"/>
              <a:t>传感器阵列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28596" y="1428736"/>
            <a:ext cx="285752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Image acquisition using sensor arrays</a:t>
            </a:r>
          </a:p>
        </p:txBody>
      </p: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5832647" y="4071942"/>
            <a:ext cx="331135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lang="en-US" altLang="zh-CN" sz="3200" dirty="0" smtClean="0">
                <a:latin typeface="Times New Roman" pitchFamily="18" charset="0"/>
                <a:ea typeface="+mn-ea"/>
                <a:cs typeface="Times New Roman" pitchFamily="18" charset="0"/>
              </a:rPr>
              <a:t>iscrete </a:t>
            </a:r>
            <a:r>
              <a:rPr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lang="en-US" altLang="zh-CN" sz="3200" dirty="0" smtClean="0">
                <a:latin typeface="Times New Roman" pitchFamily="18" charset="0"/>
                <a:ea typeface="+mn-ea"/>
                <a:cs typeface="Times New Roman" pitchFamily="18" charset="0"/>
              </a:rPr>
              <a:t>ata</a:t>
            </a:r>
            <a:endParaRPr lang="en-US" altLang="zh-CN" sz="32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3200" dirty="0" smtClean="0">
                <a:latin typeface="Times New Roman" pitchFamily="18" charset="0"/>
                <a:ea typeface="+mn-ea"/>
                <a:cs typeface="Times New Roman" pitchFamily="18" charset="0"/>
              </a:rPr>
              <a:t>如何离散化</a:t>
            </a:r>
            <a:r>
              <a:rPr lang="en-US" altLang="zh-CN" sz="3200" dirty="0" smtClean="0">
                <a:latin typeface="Times New Roman" pitchFamily="18" charset="0"/>
                <a:ea typeface="+mn-ea"/>
                <a:cs typeface="Times New Roman" pitchFamily="18" charset="0"/>
              </a:rPr>
              <a:t>???</a:t>
            </a:r>
            <a:endParaRPr lang="zh-CN" altLang="en-US" sz="3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Rot="1" noChangeArrowheads="1"/>
          </p:cNvSpPr>
          <p:nvPr/>
        </p:nvSpPr>
        <p:spPr bwMode="auto">
          <a:xfrm>
            <a:off x="642910" y="5419748"/>
            <a:ext cx="7920037" cy="12239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图像的数字化包括了</a:t>
            </a:r>
            <a:r>
              <a:rPr kumimoji="0" 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空间离散化</a:t>
            </a:r>
            <a:r>
              <a:rPr kumimoji="0" 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（即</a:t>
            </a:r>
            <a:r>
              <a:rPr kumimoji="0" 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采样</a:t>
            </a:r>
            <a:r>
              <a:rPr kumimoji="0" 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）和明暗表示</a:t>
            </a:r>
            <a:r>
              <a:rPr kumimoji="0" 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数据的离散化</a:t>
            </a:r>
            <a:r>
              <a:rPr kumimoji="0" 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（即</a:t>
            </a:r>
            <a:r>
              <a:rPr kumimoji="0" 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量化</a:t>
            </a:r>
            <a:r>
              <a:rPr kumimoji="0" 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）。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540" name="曹冲秤象.avi">
            <a:hlinkClick r:id="" action="ppaction://media"/>
          </p:cNvPr>
          <p:cNvPicPr>
            <a:picLocks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1340768"/>
            <a:ext cx="8064896" cy="5148064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915816" y="260648"/>
            <a:ext cx="360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/>
              <a:t>什么是离散化</a:t>
            </a:r>
            <a:endParaRPr lang="zh-CN" altLang="en-US" sz="4400" b="1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35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935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3540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93540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539750" y="5492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Times New Roman" pitchFamily="18" charset="0"/>
                <a:ea typeface="+mn-ea"/>
                <a:cs typeface="Times New Roman" pitchFamily="18" charset="0"/>
              </a:rPr>
              <a:t>2.2</a:t>
            </a:r>
            <a:r>
              <a:rPr lang="zh-CN" b="1" dirty="0" smtClean="0">
                <a:latin typeface="+mn-ea"/>
                <a:ea typeface="+mn-ea"/>
              </a:rPr>
              <a:t> 图像的</a:t>
            </a:r>
            <a:r>
              <a:rPr lang="zh-CN" altLang="en-US" b="1" dirty="0" smtClean="0">
                <a:latin typeface="宋体" pitchFamily="2" charset="-122"/>
              </a:rPr>
              <a:t>数字化</a:t>
            </a:r>
            <a:endParaRPr lang="zh-CN" b="1" dirty="0" smtClean="0">
              <a:latin typeface="+mn-ea"/>
              <a:ea typeface="+mn-ea"/>
            </a:endParaRP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idx="4294967295"/>
          </p:nvPr>
        </p:nvSpPr>
        <p:spPr>
          <a:xfrm>
            <a:off x="1403350" y="1989138"/>
            <a:ext cx="6264275" cy="3654440"/>
          </a:xfrm>
          <a:solidFill>
            <a:schemeClr val="bg1"/>
          </a:solidFill>
          <a:ln w="57150" cmpd="thickThin">
            <a:solidFill>
              <a:schemeClr val="bg1"/>
            </a:solidFill>
          </a:ln>
        </p:spPr>
        <p:txBody>
          <a:bodyPr/>
          <a:lstStyle/>
          <a:p>
            <a:pPr eaLnBrk="1" hangingPunct="1">
              <a:buNone/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2.2.1</a:t>
            </a:r>
            <a:r>
              <a:rPr lang="en-US" altLang="zh-CN" b="1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图像的获取</a:t>
            </a:r>
            <a:endParaRPr lang="en-US" altLang="zh-CN" dirty="0" smtClean="0">
              <a:latin typeface="+mn-ea"/>
            </a:endParaRPr>
          </a:p>
          <a:p>
            <a:pPr eaLnBrk="1" hangingPunct="1">
              <a:buNone/>
              <a:defRPr/>
            </a:pP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2.2.2</a:t>
            </a:r>
            <a:r>
              <a:rPr lang="en-US" altLang="zh-CN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图像的采样</a:t>
            </a:r>
          </a:p>
          <a:p>
            <a:pPr eaLnBrk="1" hangingPunct="1">
              <a:buNone/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2.2.3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图像的量化</a:t>
            </a:r>
            <a:endParaRPr lang="en-US" altLang="zh-CN" dirty="0" smtClean="0">
              <a:latin typeface="+mn-ea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2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8576"/>
            <a:ext cx="5040560" cy="6562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5292725" y="2852738"/>
            <a:ext cx="2303463" cy="427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795962" y="2708920"/>
            <a:ext cx="3348038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dirty="0"/>
              <a:t>有何不</a:t>
            </a:r>
            <a:r>
              <a:rPr lang="zh-CN" altLang="en-US" sz="4400" dirty="0" smtClean="0"/>
              <a:t>同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???</a:t>
            </a:r>
            <a:endParaRPr lang="zh-CN" altLang="en-US" sz="4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232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043608" y="404664"/>
            <a:ext cx="7344990" cy="11985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ea"/>
                <a:ea typeface="+mn-ea"/>
              </a:rPr>
              <a:t>图像的数字化 </a:t>
            </a:r>
            <a:r>
              <a:rPr lang="zh-CN" altLang="en-US" sz="3600" dirty="0" smtClean="0">
                <a:latin typeface="+mn-ea"/>
                <a:ea typeface="+mn-ea"/>
              </a:rPr>
              <a:t/>
            </a:r>
            <a:br>
              <a:rPr lang="zh-CN" altLang="en-US" sz="3600" dirty="0" smtClean="0">
                <a:latin typeface="+mn-ea"/>
                <a:ea typeface="+mn-ea"/>
              </a:rPr>
            </a:br>
            <a:r>
              <a:rPr lang="zh-CN" altLang="en-US" sz="3600" dirty="0" smtClean="0">
                <a:latin typeface="+mn-ea"/>
                <a:ea typeface="+mn-ea"/>
              </a:rPr>
              <a:t>                 </a:t>
            </a:r>
            <a:r>
              <a:rPr lang="en-US" altLang="zh-CN" sz="3200" b="1" dirty="0" smtClean="0">
                <a:latin typeface="+mn-ea"/>
                <a:ea typeface="+mn-ea"/>
              </a:rPr>
              <a:t>—— </a:t>
            </a:r>
            <a:r>
              <a:rPr lang="zh-CN" altLang="en-US" sz="3200" b="1" dirty="0" smtClean="0">
                <a:latin typeface="+mn-ea"/>
                <a:ea typeface="+mn-ea"/>
              </a:rPr>
              <a:t>采样的概念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idx="4294967295"/>
          </p:nvPr>
        </p:nvSpPr>
        <p:spPr>
          <a:xfrm>
            <a:off x="684213" y="1916113"/>
            <a:ext cx="7993062" cy="3889375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采样</a:t>
            </a:r>
            <a:r>
              <a:rPr lang="zh-CN" altLang="en-US" dirty="0" smtClean="0">
                <a:latin typeface="+mn-ea"/>
              </a:rPr>
              <a:t> 是指将在空间上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连续的图像</a:t>
            </a:r>
            <a:r>
              <a:rPr lang="zh-CN" altLang="en-US" dirty="0" smtClean="0">
                <a:latin typeface="+mn-ea"/>
              </a:rPr>
              <a:t>转换成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离散</a:t>
            </a:r>
            <a:r>
              <a:rPr lang="zh-CN" altLang="en-US" dirty="0" smtClean="0">
                <a:latin typeface="+mn-ea"/>
              </a:rPr>
              <a:t>的采样点（即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像素</a:t>
            </a:r>
            <a:r>
              <a:rPr lang="zh-CN" altLang="en-US" dirty="0" smtClean="0">
                <a:latin typeface="+mn-ea"/>
              </a:rPr>
              <a:t>）集的操作。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>
                <a:latin typeface="+mn-ea"/>
              </a:rPr>
              <a:t>由于图像是二维分布的信息，所以采样是在 </a:t>
            </a:r>
            <a:r>
              <a:rPr lang="en-US" altLang="zh-CN" b="1" dirty="0" smtClean="0">
                <a:solidFill>
                  <a:srgbClr val="0000FF"/>
                </a:solidFill>
                <a:latin typeface="+mn-ea"/>
              </a:rPr>
              <a:t>x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轴和</a:t>
            </a:r>
            <a:r>
              <a:rPr lang="en-US" altLang="zh-CN" b="1" dirty="0" smtClean="0">
                <a:solidFill>
                  <a:srgbClr val="0000FF"/>
                </a:solidFill>
                <a:latin typeface="+mn-ea"/>
              </a:rPr>
              <a:t>y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轴</a:t>
            </a:r>
            <a:r>
              <a:rPr lang="zh-CN" altLang="en-US" dirty="0" smtClean="0">
                <a:latin typeface="+mn-ea"/>
              </a:rPr>
              <a:t>两个方向上进行的。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>
                <a:latin typeface="+mn-ea"/>
              </a:rPr>
              <a:t>一般情况下， </a:t>
            </a:r>
            <a:r>
              <a:rPr lang="en-US" altLang="zh-CN" dirty="0" smtClean="0">
                <a:latin typeface="+mn-ea"/>
              </a:rPr>
              <a:t>x</a:t>
            </a:r>
            <a:r>
              <a:rPr lang="zh-CN" altLang="en-US" dirty="0" smtClean="0">
                <a:latin typeface="+mn-ea"/>
              </a:rPr>
              <a:t>轴方向与</a:t>
            </a:r>
            <a:r>
              <a:rPr lang="en-US" altLang="zh-CN" dirty="0" smtClean="0">
                <a:latin typeface="+mn-ea"/>
              </a:rPr>
              <a:t>y</a:t>
            </a:r>
            <a:r>
              <a:rPr lang="zh-CN" altLang="en-US" dirty="0" smtClean="0">
                <a:latin typeface="+mn-ea"/>
              </a:rPr>
              <a:t>轴方向的采样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间隔相同</a:t>
            </a:r>
            <a:r>
              <a:rPr lang="zh-CN" altLang="en-US" dirty="0" smtClean="0">
                <a:latin typeface="+mn-ea"/>
              </a:rPr>
              <a:t>。　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120576"/>
            <a:ext cx="8358246" cy="288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08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3956769"/>
            <a:ext cx="7929618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3491880" y="260648"/>
            <a:ext cx="30139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latin typeface="+mn-ea"/>
              </a:rPr>
              <a:t>采样的概念</a:t>
            </a:r>
            <a:endParaRPr lang="zh-CN" altLang="en-US" sz="4400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740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7408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597" y="1303339"/>
            <a:ext cx="8494578" cy="462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9" name="Rectangle 5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Sampling</a:t>
            </a:r>
            <a:r>
              <a:rPr lang="en-US" altLang="zh-CN" sz="4400" b="1" dirty="0"/>
              <a:t> </a:t>
            </a:r>
            <a:r>
              <a:rPr lang="zh-CN" altLang="en-US" sz="4400" b="1" dirty="0"/>
              <a:t>采样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116013" y="430213"/>
            <a:ext cx="7200900" cy="1270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Times New Roman" pitchFamily="18" charset="0"/>
                <a:ea typeface="+mn-ea"/>
                <a:cs typeface="Times New Roman" pitchFamily="18" charset="0"/>
              </a:rPr>
              <a:t>图像的数字化  </a:t>
            </a:r>
            <a:r>
              <a:rPr lang="zh-CN" altLang="en-US" sz="36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zh-CN" altLang="en-US" sz="3600" b="1" dirty="0" smtClean="0"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zh-CN" altLang="en-US" sz="36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          </a:t>
            </a:r>
            <a:r>
              <a:rPr lang="en-US" altLang="zh-CN" sz="32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—— </a:t>
            </a:r>
            <a:r>
              <a:rPr lang="zh-CN" altLang="en-US" sz="32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采样指标分辨率</a:t>
            </a:r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idx="4294967295"/>
          </p:nvPr>
        </p:nvSpPr>
        <p:spPr>
          <a:xfrm>
            <a:off x="500034" y="1844675"/>
            <a:ext cx="8286808" cy="2232025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分辨率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是指映射到图像平面上的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单个像素的景物元素的尺寸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单位：像素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英寸，像素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厘米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    （如：扫描仪的指标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300dpi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）  </a:t>
            </a:r>
          </a:p>
        </p:txBody>
      </p:sp>
      <p:sp>
        <p:nvSpPr>
          <p:cNvPr id="24580" name="Rectangle 6"/>
          <p:cNvSpPr>
            <a:spLocks noChangeArrowheads="1"/>
          </p:cNvSpPr>
          <p:nvPr/>
        </p:nvSpPr>
        <p:spPr bwMode="auto">
          <a:xfrm>
            <a:off x="605672" y="3861048"/>
            <a:ext cx="8286808" cy="20002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•"/>
              <a:defRPr/>
            </a:pPr>
            <a:r>
              <a:rPr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分辨率</a:t>
            </a:r>
            <a:r>
              <a:rPr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 或者是指要精确测量和再现一定尺寸的图像所必需的</a:t>
            </a: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像素个数</a:t>
            </a:r>
            <a:r>
              <a:rPr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。</a:t>
            </a:r>
          </a:p>
          <a:p>
            <a:pPr>
              <a:buFontTx/>
              <a:buChar char="•"/>
              <a:defRPr/>
            </a:pPr>
            <a:r>
              <a:rPr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 单位：像素*像素</a:t>
            </a:r>
          </a:p>
          <a:p>
            <a:pPr>
              <a:defRPr/>
            </a:pPr>
            <a:r>
              <a:rPr lang="zh-CN" altLang="en-US" sz="2800" dirty="0">
                <a:latin typeface="Times New Roman" pitchFamily="18" charset="0"/>
                <a:ea typeface="+mn-ea"/>
                <a:cs typeface="Times New Roman" pitchFamily="18" charset="0"/>
              </a:rPr>
              <a:t> （如：数码相机指标</a:t>
            </a:r>
            <a:r>
              <a:rPr lang="en-US" altLang="zh-CN" sz="2800" dirty="0">
                <a:latin typeface="Times New Roman" pitchFamily="18" charset="0"/>
                <a:ea typeface="+mn-ea"/>
                <a:cs typeface="Times New Roman" pitchFamily="18" charset="0"/>
              </a:rPr>
              <a:t>30</a:t>
            </a:r>
            <a:r>
              <a:rPr lang="zh-CN" altLang="en-US" sz="2800" dirty="0">
                <a:latin typeface="Times New Roman" pitchFamily="18" charset="0"/>
                <a:ea typeface="+mn-ea"/>
                <a:cs typeface="Times New Roman" pitchFamily="18" charset="0"/>
              </a:rPr>
              <a:t>万像素（</a:t>
            </a:r>
            <a:r>
              <a:rPr lang="en-US" altLang="zh-CN" sz="2800" dirty="0">
                <a:latin typeface="Times New Roman" pitchFamily="18" charset="0"/>
                <a:ea typeface="+mn-ea"/>
                <a:cs typeface="Times New Roman" pitchFamily="18" charset="0"/>
              </a:rPr>
              <a:t>640*480</a:t>
            </a:r>
            <a:r>
              <a:rPr lang="zh-CN" altLang="en-US" sz="2800" dirty="0">
                <a:latin typeface="Times New Roman" pitchFamily="18" charset="0"/>
                <a:ea typeface="+mn-ea"/>
                <a:cs typeface="Times New Roman" pitchFamily="18" charset="0"/>
              </a:rPr>
              <a:t>））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539750" y="5492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b="1" dirty="0" smtClean="0">
                <a:latin typeface="+mn-ea"/>
                <a:ea typeface="+mn-ea"/>
              </a:rPr>
              <a:t>第二章 图像的</a:t>
            </a:r>
            <a:r>
              <a:rPr lang="zh-CN" altLang="en-US" b="1" dirty="0" smtClean="0">
                <a:latin typeface="宋体" pitchFamily="2" charset="-122"/>
              </a:rPr>
              <a:t>数字化</a:t>
            </a:r>
            <a:endParaRPr lang="zh-CN" b="1" dirty="0" smtClean="0">
              <a:latin typeface="+mn-ea"/>
              <a:ea typeface="+mn-ea"/>
            </a:endParaRP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idx="4294967295"/>
          </p:nvPr>
        </p:nvSpPr>
        <p:spPr>
          <a:xfrm>
            <a:off x="1403350" y="1989138"/>
            <a:ext cx="6264275" cy="3654440"/>
          </a:xfrm>
          <a:solidFill>
            <a:schemeClr val="bg1"/>
          </a:solidFill>
          <a:ln w="57150" cmpd="thickThin">
            <a:solidFill>
              <a:schemeClr val="bg1"/>
            </a:solidFill>
          </a:ln>
        </p:spPr>
        <p:txBody>
          <a:bodyPr/>
          <a:lstStyle/>
          <a:p>
            <a:pPr eaLnBrk="1" hangingPunct="1">
              <a:buNone/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b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人眼的视觉特性</a:t>
            </a:r>
            <a:endParaRPr lang="en-US" altLang="zh-CN" dirty="0" smtClean="0">
              <a:latin typeface="+mn-ea"/>
            </a:endParaRPr>
          </a:p>
          <a:p>
            <a:pPr eaLnBrk="1" hangingPunct="1">
              <a:buNone/>
              <a:defRPr/>
            </a:pP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2.2</a:t>
            </a:r>
            <a:r>
              <a:rPr lang="en-US" altLang="zh-CN" b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图像的数字化</a:t>
            </a:r>
          </a:p>
          <a:p>
            <a:pPr eaLnBrk="1" hangingPunct="1">
              <a:buNone/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2.3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数字图像的数值描述</a:t>
            </a:r>
            <a:endParaRPr lang="en-US" altLang="zh-CN" dirty="0" smtClean="0">
              <a:latin typeface="+mn-ea"/>
            </a:endParaRPr>
          </a:p>
          <a:p>
            <a:pPr eaLnBrk="1" hangingPunct="1">
              <a:buNone/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2.4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数字图像的位图文件结构</a:t>
            </a:r>
          </a:p>
          <a:p>
            <a:pPr eaLnBrk="1" hangingPunct="1">
              <a:buNone/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2.5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dirty="0" smtClean="0">
                <a:latin typeface="+mn-ea"/>
              </a:rPr>
              <a:t>数字图像的灰度直方图</a:t>
            </a:r>
            <a:endParaRPr lang="en-US" altLang="zh-CN" dirty="0" smtClean="0">
              <a:latin typeface="+mn-ea"/>
            </a:endParaRPr>
          </a:p>
          <a:p>
            <a:pPr eaLnBrk="1" hangingPunct="1">
              <a:buNone/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2.6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非均匀量化与矢量量化</a:t>
            </a:r>
            <a:endParaRPr lang="zh-CN" dirty="0" smtClean="0">
              <a:latin typeface="+mn-ea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2246313" y="4691063"/>
            <a:ext cx="211137" cy="889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 type="none" w="sm" len="lg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pic>
        <p:nvPicPr>
          <p:cNvPr id="48131" name="Picture 3" descr="101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4427" y="1535112"/>
            <a:ext cx="6958035" cy="4981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85498" y="285728"/>
            <a:ext cx="6125395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4400" dirty="0">
                <a:latin typeface="Times New Roman" pitchFamily="18" charset="0"/>
                <a:ea typeface="华文新魏" pitchFamily="2" charset="-122"/>
              </a:rPr>
              <a:t>Sight Test </a:t>
            </a:r>
          </a:p>
          <a:p>
            <a:pPr algn="ctr"/>
            <a:r>
              <a:rPr kumimoji="1" lang="zh-CN" altLang="en-US" sz="4400" b="1" dirty="0" smtClean="0">
                <a:latin typeface="+mn-ea"/>
                <a:ea typeface="+mn-ea"/>
              </a:rPr>
              <a:t>检查视力</a:t>
            </a:r>
            <a:r>
              <a:rPr kumimoji="1" lang="en-US" altLang="zh-CN" sz="4400" b="1" dirty="0" smtClean="0">
                <a:latin typeface="+mn-ea"/>
                <a:ea typeface="+mn-ea"/>
              </a:rPr>
              <a:t>=</a:t>
            </a:r>
            <a:r>
              <a:rPr kumimoji="1" lang="zh-CN" altLang="en-US" sz="4400" b="1" dirty="0" smtClean="0">
                <a:latin typeface="+mn-ea"/>
                <a:ea typeface="+mn-ea"/>
              </a:rPr>
              <a:t>分辨率检测</a:t>
            </a:r>
            <a:r>
              <a:rPr kumimoji="1" lang="zh-CN" altLang="en-US" sz="4400" dirty="0" smtClean="0">
                <a:latin typeface="+mn-ea"/>
                <a:ea typeface="+mn-ea"/>
              </a:rPr>
              <a:t>？</a:t>
            </a:r>
            <a:endParaRPr kumimoji="1" lang="zh-CN" altLang="en-US" sz="440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8063" y="1098823"/>
            <a:ext cx="7669212" cy="55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7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Sampling </a:t>
            </a:r>
            <a:r>
              <a:rPr lang="zh-CN" altLang="en-US" b="1" dirty="0" smtClean="0"/>
              <a:t>采样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00113" y="620713"/>
            <a:ext cx="6696075" cy="11525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ea"/>
                <a:ea typeface="+mn-ea"/>
              </a:rPr>
              <a:t>图像的数字化 </a:t>
            </a:r>
            <a:r>
              <a:rPr lang="zh-CN" altLang="en-US" sz="3200" dirty="0" smtClean="0">
                <a:latin typeface="+mn-ea"/>
                <a:ea typeface="+mn-ea"/>
              </a:rPr>
              <a:t/>
            </a:r>
            <a:br>
              <a:rPr lang="zh-CN" altLang="en-US" sz="3200" dirty="0" smtClean="0">
                <a:latin typeface="+mn-ea"/>
                <a:ea typeface="+mn-ea"/>
              </a:rPr>
            </a:br>
            <a:r>
              <a:rPr lang="zh-CN" altLang="en-US" sz="3200" dirty="0" smtClean="0">
                <a:latin typeface="+mn-ea"/>
                <a:ea typeface="+mn-ea"/>
              </a:rPr>
              <a:t>             </a:t>
            </a:r>
            <a:r>
              <a:rPr lang="en-US" altLang="zh-CN" sz="2900" b="1" dirty="0" smtClean="0">
                <a:latin typeface="+mn-ea"/>
                <a:ea typeface="+mn-ea"/>
              </a:rPr>
              <a:t>—— </a:t>
            </a:r>
            <a:r>
              <a:rPr lang="zh-CN" altLang="en-US" sz="2900" b="1" dirty="0" smtClean="0">
                <a:latin typeface="+mn-ea"/>
                <a:ea typeface="+mn-ea"/>
              </a:rPr>
              <a:t>采样间隔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642910" y="2205038"/>
            <a:ext cx="7866090" cy="21113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altLang="zh-CN" sz="3200" dirty="0">
                <a:latin typeface="+mn-ea"/>
                <a:ea typeface="+mn-ea"/>
              </a:rPr>
              <a:t> </a:t>
            </a:r>
            <a:r>
              <a:rPr lang="zh-CN" altLang="en-US" sz="3200" dirty="0">
                <a:latin typeface="+mn-ea"/>
                <a:ea typeface="+mn-ea"/>
              </a:rPr>
              <a:t>采样时的</a:t>
            </a:r>
            <a:r>
              <a:rPr lang="zh-CN" altLang="en-US" sz="3200" b="1" dirty="0">
                <a:solidFill>
                  <a:srgbClr val="0000FF"/>
                </a:solidFill>
                <a:latin typeface="+mn-ea"/>
                <a:ea typeface="+mn-ea"/>
              </a:rPr>
              <a:t>注意点</a:t>
            </a:r>
            <a:r>
              <a:rPr lang="zh-CN" altLang="en-US" sz="3200" dirty="0">
                <a:latin typeface="+mn-ea"/>
                <a:ea typeface="+mn-ea"/>
              </a:rPr>
              <a:t>是：</a:t>
            </a:r>
            <a:r>
              <a:rPr lang="zh-CN" altLang="en-US" sz="3200" b="1" dirty="0">
                <a:solidFill>
                  <a:srgbClr val="0000FF"/>
                </a:solidFill>
                <a:latin typeface="+mn-ea"/>
                <a:ea typeface="+mn-ea"/>
              </a:rPr>
              <a:t>采样间隔</a:t>
            </a:r>
            <a:r>
              <a:rPr lang="zh-CN" altLang="en-US" sz="3200" dirty="0">
                <a:latin typeface="+mn-ea"/>
                <a:ea typeface="+mn-ea"/>
              </a:rPr>
              <a:t>的选取。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zh-CN" altLang="en-US" sz="3200" dirty="0">
                <a:latin typeface="+mn-ea"/>
                <a:ea typeface="+mn-ea"/>
              </a:rPr>
              <a:t> 采样间隔</a:t>
            </a:r>
            <a:r>
              <a:rPr lang="zh-CN" altLang="en-US" sz="3200" b="1" dirty="0">
                <a:solidFill>
                  <a:srgbClr val="0000FF"/>
                </a:solidFill>
                <a:latin typeface="+mn-ea"/>
                <a:ea typeface="+mn-ea"/>
              </a:rPr>
              <a:t>太小</a:t>
            </a:r>
            <a:r>
              <a:rPr lang="zh-CN" altLang="en-US" sz="3200" dirty="0">
                <a:latin typeface="+mn-ea"/>
                <a:ea typeface="+mn-ea"/>
              </a:rPr>
              <a:t>，则增大</a:t>
            </a:r>
            <a:r>
              <a:rPr lang="zh-CN" altLang="en-US" sz="3200" b="1" dirty="0">
                <a:solidFill>
                  <a:srgbClr val="0000FF"/>
                </a:solidFill>
                <a:latin typeface="+mn-ea"/>
                <a:ea typeface="+mn-ea"/>
              </a:rPr>
              <a:t>数据量</a:t>
            </a:r>
            <a:r>
              <a:rPr lang="zh-CN" altLang="en-US" sz="3200" dirty="0">
                <a:latin typeface="+mn-ea"/>
                <a:ea typeface="+mn-ea"/>
              </a:rPr>
              <a:t>；</a:t>
            </a:r>
            <a:r>
              <a:rPr lang="zh-CN" altLang="en-US" sz="3200" b="1" dirty="0">
                <a:solidFill>
                  <a:srgbClr val="0000FF"/>
                </a:solidFill>
                <a:latin typeface="+mn-ea"/>
                <a:ea typeface="+mn-ea"/>
              </a:rPr>
              <a:t>太大</a:t>
            </a:r>
            <a:r>
              <a:rPr lang="zh-CN" altLang="en-US" sz="3200" dirty="0">
                <a:latin typeface="+mn-ea"/>
                <a:ea typeface="+mn-ea"/>
              </a:rPr>
              <a:t>， 则会发生信息的</a:t>
            </a:r>
            <a:r>
              <a:rPr lang="zh-CN" altLang="en-US" sz="3200" b="1" dirty="0">
                <a:solidFill>
                  <a:srgbClr val="0000FF"/>
                </a:solidFill>
                <a:latin typeface="+mn-ea"/>
                <a:ea typeface="+mn-ea"/>
              </a:rPr>
              <a:t>混叠</a:t>
            </a:r>
            <a:r>
              <a:rPr lang="zh-CN" altLang="en-US" sz="3200" dirty="0">
                <a:latin typeface="+mn-ea"/>
                <a:ea typeface="+mn-ea"/>
              </a:rPr>
              <a:t>，导致</a:t>
            </a:r>
            <a:r>
              <a:rPr lang="zh-CN" altLang="en-US" sz="3200" b="1" dirty="0">
                <a:solidFill>
                  <a:srgbClr val="0000FF"/>
                </a:solidFill>
                <a:latin typeface="+mn-ea"/>
                <a:ea typeface="+mn-ea"/>
              </a:rPr>
              <a:t>细节无法辨认</a:t>
            </a:r>
            <a:r>
              <a:rPr lang="zh-CN" altLang="en-US" sz="3200" dirty="0">
                <a:latin typeface="+mn-ea"/>
                <a:ea typeface="+mn-ea"/>
              </a:rPr>
              <a:t>。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5412" y="944563"/>
            <a:ext cx="6877050" cy="564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3" name="Rectangle 5"/>
          <p:cNvSpPr>
            <a:spLocks noChangeArrowheads="1"/>
          </p:cNvSpPr>
          <p:nvPr/>
        </p:nvSpPr>
        <p:spPr bwMode="auto">
          <a:xfrm>
            <a:off x="457200" y="142852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Sampling</a:t>
            </a:r>
            <a:r>
              <a:rPr lang="en-US" altLang="zh-CN" sz="4400" b="1" dirty="0"/>
              <a:t> </a:t>
            </a:r>
            <a:r>
              <a:rPr lang="zh-CN" altLang="en-US" sz="4400" b="1" dirty="0"/>
              <a:t>采样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ea"/>
                <a:ea typeface="+mn-ea"/>
              </a:rPr>
              <a:t>图像的数字化  </a:t>
            </a:r>
            <a:r>
              <a:rPr lang="zh-CN" altLang="en-US" sz="3600" b="1" dirty="0" smtClean="0">
                <a:latin typeface="+mn-ea"/>
                <a:ea typeface="+mn-ea"/>
              </a:rPr>
              <a:t/>
            </a:r>
            <a:br>
              <a:rPr lang="zh-CN" altLang="en-US" sz="3600" b="1" dirty="0" smtClean="0">
                <a:latin typeface="+mn-ea"/>
                <a:ea typeface="+mn-ea"/>
              </a:rPr>
            </a:br>
            <a:r>
              <a:rPr lang="zh-CN" altLang="en-US" sz="3600" b="1" dirty="0" smtClean="0">
                <a:latin typeface="+mn-ea"/>
                <a:ea typeface="+mn-ea"/>
              </a:rPr>
              <a:t>           </a:t>
            </a:r>
            <a:r>
              <a:rPr lang="en-US" altLang="zh-CN" sz="3200" b="1" dirty="0" smtClean="0">
                <a:latin typeface="+mn-ea"/>
                <a:ea typeface="+mn-ea"/>
              </a:rPr>
              <a:t>—— </a:t>
            </a:r>
            <a:r>
              <a:rPr lang="zh-CN" altLang="en-US" sz="3200" b="1" dirty="0" smtClean="0">
                <a:latin typeface="+mn-ea"/>
                <a:ea typeface="+mn-ea"/>
              </a:rPr>
              <a:t>采样效果演示示例</a:t>
            </a:r>
          </a:p>
        </p:txBody>
      </p:sp>
      <p:sp>
        <p:nvSpPr>
          <p:cNvPr id="25603" name="Text Box 6"/>
          <p:cNvSpPr txBox="1">
            <a:spLocks noChangeArrowheads="1"/>
          </p:cNvSpPr>
          <p:nvPr/>
        </p:nvSpPr>
        <p:spPr bwMode="auto">
          <a:xfrm>
            <a:off x="357158" y="5105400"/>
            <a:ext cx="378621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dirty="0">
                <a:latin typeface="+mn-ea"/>
                <a:ea typeface="+mn-ea"/>
              </a:rPr>
              <a:t>细节清晰，数据量为</a:t>
            </a:r>
            <a:r>
              <a:rPr lang="en-US" altLang="zh-CN" sz="3200" dirty="0">
                <a:latin typeface="+mn-ea"/>
                <a:ea typeface="+mn-ea"/>
              </a:rPr>
              <a:t>100%</a:t>
            </a:r>
          </a:p>
        </p:txBody>
      </p:sp>
      <p:sp>
        <p:nvSpPr>
          <p:cNvPr id="25604" name="Text Box 7"/>
          <p:cNvSpPr txBox="1">
            <a:spLocks noChangeArrowheads="1"/>
          </p:cNvSpPr>
          <p:nvPr/>
        </p:nvSpPr>
        <p:spPr bwMode="auto">
          <a:xfrm>
            <a:off x="4071934" y="5943600"/>
            <a:ext cx="507206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dirty="0">
                <a:latin typeface="+mn-ea"/>
                <a:ea typeface="+mn-ea"/>
              </a:rPr>
              <a:t>细节无法辨认，数据量为</a:t>
            </a:r>
            <a:r>
              <a:rPr lang="en-US" altLang="zh-CN" sz="3200" dirty="0">
                <a:latin typeface="+mn-ea"/>
                <a:ea typeface="+mn-ea"/>
              </a:rPr>
              <a:t>1%</a:t>
            </a:r>
          </a:p>
        </p:txBody>
      </p:sp>
      <p:pic>
        <p:nvPicPr>
          <p:cNvPr id="36870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52600"/>
            <a:ext cx="4564063" cy="323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1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743200"/>
            <a:ext cx="4613275" cy="323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utoUpdateAnimBg="0"/>
      <p:bldP spid="2560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2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8576"/>
            <a:ext cx="5040560" cy="6562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5292725" y="2852738"/>
            <a:ext cx="2303463" cy="427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795962" y="2708920"/>
            <a:ext cx="3348038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dirty="0"/>
              <a:t>有何不</a:t>
            </a:r>
            <a:r>
              <a:rPr lang="zh-CN" altLang="en-US" sz="4400" dirty="0" smtClean="0"/>
              <a:t>同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???</a:t>
            </a:r>
            <a:endParaRPr lang="zh-CN" altLang="en-US" sz="4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232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00113" y="620713"/>
            <a:ext cx="6696075" cy="11525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ea"/>
                <a:ea typeface="+mn-ea"/>
              </a:rPr>
              <a:t>图像的数字化 </a:t>
            </a:r>
            <a:r>
              <a:rPr lang="zh-CN" altLang="en-US" sz="3200" dirty="0" smtClean="0">
                <a:latin typeface="+mn-ea"/>
                <a:ea typeface="+mn-ea"/>
              </a:rPr>
              <a:t/>
            </a:r>
            <a:br>
              <a:rPr lang="zh-CN" altLang="en-US" sz="3200" dirty="0" smtClean="0">
                <a:latin typeface="+mn-ea"/>
                <a:ea typeface="+mn-ea"/>
              </a:rPr>
            </a:br>
            <a:r>
              <a:rPr lang="zh-CN" altLang="en-US" sz="3200" dirty="0" smtClean="0">
                <a:latin typeface="+mn-ea"/>
                <a:ea typeface="+mn-ea"/>
              </a:rPr>
              <a:t>             </a:t>
            </a:r>
            <a:r>
              <a:rPr lang="en-US" altLang="zh-CN" sz="2900" b="1" dirty="0" smtClean="0">
                <a:latin typeface="+mn-ea"/>
                <a:ea typeface="+mn-ea"/>
              </a:rPr>
              <a:t>—— </a:t>
            </a:r>
            <a:r>
              <a:rPr lang="zh-CN" altLang="en-US" sz="2900" b="1" dirty="0" smtClean="0">
                <a:latin typeface="+mn-ea"/>
                <a:ea typeface="+mn-ea"/>
              </a:rPr>
              <a:t>采样间隔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539552" y="2205038"/>
            <a:ext cx="8136904" cy="29484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altLang="zh-CN" sz="3200" dirty="0">
                <a:latin typeface="+mn-ea"/>
                <a:ea typeface="+mn-ea"/>
              </a:rPr>
              <a:t> </a:t>
            </a:r>
            <a:r>
              <a:rPr lang="zh-CN" altLang="en-US" sz="3200" dirty="0">
                <a:latin typeface="+mn-ea"/>
                <a:ea typeface="+mn-ea"/>
              </a:rPr>
              <a:t>采样时的注意点是：采样间隔的选取。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zh-CN" altLang="en-US" sz="3200" dirty="0">
                <a:latin typeface="+mn-ea"/>
                <a:ea typeface="+mn-ea"/>
              </a:rPr>
              <a:t> 采样间隔太小，则增大数据量；太大</a:t>
            </a:r>
            <a:r>
              <a:rPr lang="zh-CN" altLang="en-US" sz="3200" dirty="0" smtClean="0">
                <a:latin typeface="+mn-ea"/>
                <a:ea typeface="+mn-ea"/>
              </a:rPr>
              <a:t>，则</a:t>
            </a:r>
            <a:r>
              <a:rPr lang="zh-CN" altLang="en-US" sz="3200" dirty="0">
                <a:latin typeface="+mn-ea"/>
                <a:ea typeface="+mn-ea"/>
              </a:rPr>
              <a:t>会发生信息的混叠，导致细节无法辨认</a:t>
            </a:r>
            <a:r>
              <a:rPr lang="zh-CN" altLang="en-US" sz="3200" dirty="0" smtClean="0">
                <a:latin typeface="+mn-ea"/>
                <a:ea typeface="+mn-ea"/>
              </a:rPr>
              <a:t>。</a:t>
            </a:r>
            <a:endParaRPr lang="en-US" altLang="zh-CN" sz="3200" dirty="0" smtClean="0"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zh-CN" altLang="en-US" sz="3200" dirty="0" smtClean="0">
                <a:latin typeface="+mn-ea"/>
                <a:ea typeface="+mn-ea"/>
              </a:rPr>
              <a:t>采样间隔 大 </a:t>
            </a:r>
            <a:r>
              <a:rPr lang="zh-CN" altLang="en-US" sz="3200" b="1" dirty="0" smtClean="0">
                <a:solidFill>
                  <a:srgbClr val="0000FF"/>
                </a:solidFill>
                <a:latin typeface="+mn-ea"/>
                <a:ea typeface="+mn-ea"/>
              </a:rPr>
              <a:t>一定</a:t>
            </a:r>
            <a:r>
              <a:rPr lang="zh-CN" altLang="en-US" sz="3200" b="1" dirty="0" smtClean="0">
                <a:solidFill>
                  <a:srgbClr val="0000FF"/>
                </a:solidFill>
                <a:latin typeface="+mn-ea"/>
                <a:ea typeface="+mn-ea"/>
              </a:rPr>
              <a:t>不好</a:t>
            </a:r>
            <a:r>
              <a:rPr lang="zh-CN" altLang="en-US" sz="3200" dirty="0" smtClean="0">
                <a:latin typeface="+mn-ea"/>
                <a:ea typeface="+mn-ea"/>
              </a:rPr>
              <a:t>吗</a:t>
            </a:r>
            <a:r>
              <a:rPr lang="en-US" altLang="zh-CN" sz="3200" dirty="0" smtClean="0">
                <a:latin typeface="+mn-ea"/>
                <a:ea typeface="+mn-ea"/>
              </a:rPr>
              <a:t>???</a:t>
            </a:r>
            <a:endParaRPr lang="zh-CN" altLang="en-US" sz="3200" dirty="0">
              <a:latin typeface="+mn-ea"/>
              <a:ea typeface="+mn-ea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597" y="1374777"/>
            <a:ext cx="8494578" cy="462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9" name="Rectangle 5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Sampling</a:t>
            </a:r>
            <a:r>
              <a:rPr lang="en-US" altLang="zh-CN" sz="4400" b="1" dirty="0"/>
              <a:t> </a:t>
            </a:r>
            <a:r>
              <a:rPr lang="zh-CN" altLang="en-US" sz="4400" b="1" dirty="0"/>
              <a:t>采样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95275" y="-200025"/>
            <a:ext cx="9734550" cy="725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634" y="1089025"/>
            <a:ext cx="7903455" cy="5446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7" name="Rectangle 5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Sampling </a:t>
            </a:r>
            <a:r>
              <a:rPr lang="zh-CN" altLang="en-US" sz="4400" b="1" dirty="0"/>
              <a:t>采样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539750" y="5492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Times New Roman" pitchFamily="18" charset="0"/>
                <a:ea typeface="+mn-ea"/>
                <a:cs typeface="Times New Roman" pitchFamily="18" charset="0"/>
              </a:rPr>
              <a:t>2.2</a:t>
            </a:r>
            <a:r>
              <a:rPr lang="zh-CN" b="1" dirty="0" smtClean="0">
                <a:latin typeface="+mn-ea"/>
                <a:ea typeface="+mn-ea"/>
              </a:rPr>
              <a:t> 图像的</a:t>
            </a:r>
            <a:r>
              <a:rPr lang="zh-CN" altLang="en-US" b="1" dirty="0" smtClean="0">
                <a:latin typeface="宋体" pitchFamily="2" charset="-122"/>
              </a:rPr>
              <a:t>数字化</a:t>
            </a:r>
            <a:endParaRPr lang="zh-CN" b="1" dirty="0" smtClean="0">
              <a:latin typeface="+mn-ea"/>
              <a:ea typeface="+mn-ea"/>
            </a:endParaRP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idx="4294967295"/>
          </p:nvPr>
        </p:nvSpPr>
        <p:spPr>
          <a:xfrm>
            <a:off x="1403350" y="1989138"/>
            <a:ext cx="6264275" cy="3654440"/>
          </a:xfrm>
          <a:solidFill>
            <a:schemeClr val="bg1"/>
          </a:solidFill>
          <a:ln w="57150" cmpd="thickThin">
            <a:solidFill>
              <a:schemeClr val="bg1"/>
            </a:solidFill>
          </a:ln>
        </p:spPr>
        <p:txBody>
          <a:bodyPr/>
          <a:lstStyle/>
          <a:p>
            <a:pPr eaLnBrk="1" hangingPunct="1">
              <a:buNone/>
              <a:defRPr/>
            </a:pP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2.2.1</a:t>
            </a:r>
            <a:r>
              <a:rPr lang="en-US" altLang="zh-CN" b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图像的获取</a:t>
            </a:r>
            <a:endParaRPr lang="en-US" altLang="zh-CN" dirty="0" smtClean="0">
              <a:latin typeface="+mn-ea"/>
            </a:endParaRPr>
          </a:p>
          <a:p>
            <a:pPr eaLnBrk="1" hangingPunct="1">
              <a:buNone/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2.2.2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图像的采样</a:t>
            </a:r>
          </a:p>
          <a:p>
            <a:pPr eaLnBrk="1" hangingPunct="1">
              <a:buNone/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2.2.3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图像的量化</a:t>
            </a:r>
            <a:endParaRPr lang="en-US" altLang="zh-CN" dirty="0" smtClean="0">
              <a:latin typeface="+mn-ea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612" name="ROBOT.AVI">
            <a:hlinkClick r:id="" action="ppaction://media"/>
          </p:cNvPr>
          <p:cNvPicPr>
            <a:picLocks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09" y="714356"/>
            <a:ext cx="8036775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66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966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6612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96612"/>
                </p:tgtEl>
              </p:cMediaNode>
            </p:video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539750" y="5492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Times New Roman" pitchFamily="18" charset="0"/>
                <a:ea typeface="+mn-ea"/>
                <a:cs typeface="Times New Roman" pitchFamily="18" charset="0"/>
              </a:rPr>
              <a:t>2.2</a:t>
            </a:r>
            <a:r>
              <a:rPr lang="zh-CN" b="1" dirty="0" smtClean="0">
                <a:latin typeface="+mn-ea"/>
                <a:ea typeface="+mn-ea"/>
              </a:rPr>
              <a:t> 图像的</a:t>
            </a:r>
            <a:r>
              <a:rPr lang="zh-CN" altLang="en-US" b="1" dirty="0" smtClean="0">
                <a:latin typeface="宋体" pitchFamily="2" charset="-122"/>
              </a:rPr>
              <a:t>数字化</a:t>
            </a:r>
            <a:endParaRPr lang="zh-CN" b="1" dirty="0" smtClean="0">
              <a:latin typeface="+mn-ea"/>
              <a:ea typeface="+mn-ea"/>
            </a:endParaRP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idx="4294967295"/>
          </p:nvPr>
        </p:nvSpPr>
        <p:spPr>
          <a:xfrm>
            <a:off x="1403350" y="1989138"/>
            <a:ext cx="6264275" cy="3654440"/>
          </a:xfrm>
          <a:solidFill>
            <a:schemeClr val="bg1"/>
          </a:solidFill>
          <a:ln w="57150" cmpd="thickThin">
            <a:solidFill>
              <a:schemeClr val="bg1"/>
            </a:solidFill>
          </a:ln>
        </p:spPr>
        <p:txBody>
          <a:bodyPr/>
          <a:lstStyle/>
          <a:p>
            <a:pPr eaLnBrk="1" hangingPunct="1">
              <a:buNone/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2.2.1</a:t>
            </a:r>
            <a:r>
              <a:rPr lang="en-US" altLang="zh-CN" b="1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图像的获取</a:t>
            </a:r>
            <a:endParaRPr lang="en-US" altLang="zh-CN" dirty="0" smtClean="0">
              <a:latin typeface="+mn-ea"/>
            </a:endParaRPr>
          </a:p>
          <a:p>
            <a:pPr eaLnBrk="1" hangingPunct="1">
              <a:buNone/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2.2.2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图像的采样</a:t>
            </a:r>
          </a:p>
          <a:p>
            <a:pPr eaLnBrk="1" hangingPunct="1">
              <a:buNone/>
              <a:defRPr/>
            </a:pP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2.2.3</a:t>
            </a:r>
            <a:r>
              <a:rPr lang="en-US" altLang="zh-CN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图像的量化</a:t>
            </a:r>
            <a:endParaRPr lang="en-US" altLang="zh-CN" b="1" dirty="0" smtClean="0">
              <a:solidFill>
                <a:srgbClr val="0000FF"/>
              </a:solidFill>
              <a:latin typeface="+mn-ea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2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981075"/>
            <a:ext cx="8693150" cy="536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971550" y="5949950"/>
            <a:ext cx="7489825" cy="369332"/>
          </a:xfrm>
          <a:prstGeom prst="rect">
            <a:avLst/>
          </a:prstGeom>
          <a:solidFill>
            <a:srgbClr val="000066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dirty="0">
              <a:solidFill>
                <a:srgbClr val="0000FF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419872" y="1887215"/>
            <a:ext cx="3348038" cy="769441"/>
          </a:xfrm>
          <a:prstGeom prst="rect">
            <a:avLst/>
          </a:prstGeom>
          <a:solidFill>
            <a:srgbClr val="0000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 dirty="0">
                <a:solidFill>
                  <a:schemeClr val="bg1"/>
                </a:solidFill>
                <a:latin typeface="+mn-ea"/>
                <a:ea typeface="+mn-ea"/>
              </a:rPr>
              <a:t>有何不</a:t>
            </a:r>
            <a:r>
              <a:rPr lang="zh-CN" altLang="en-US" sz="4400" b="1" dirty="0" smtClean="0">
                <a:solidFill>
                  <a:schemeClr val="bg1"/>
                </a:solidFill>
                <a:latin typeface="+mn-ea"/>
                <a:ea typeface="+mn-ea"/>
              </a:rPr>
              <a:t>同</a:t>
            </a:r>
            <a:r>
              <a:rPr lang="en-US" altLang="zh-CN" sz="4400" b="1" dirty="0" smtClean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???</a:t>
            </a:r>
            <a:endParaRPr lang="zh-CN" altLang="en-US" sz="4400" b="1" dirty="0">
              <a:solidFill>
                <a:schemeClr val="bg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242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042988" y="430213"/>
            <a:ext cx="6985000" cy="1270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j-ea"/>
              </a:rPr>
              <a:t>图像的数字化  </a:t>
            </a:r>
            <a:r>
              <a:rPr lang="zh-CN" altLang="en-US" sz="3600" b="1" dirty="0" smtClean="0">
                <a:latin typeface="+mj-ea"/>
              </a:rPr>
              <a:t/>
            </a:r>
            <a:br>
              <a:rPr lang="zh-CN" altLang="en-US" sz="3600" b="1" dirty="0" smtClean="0">
                <a:latin typeface="+mj-ea"/>
              </a:rPr>
            </a:br>
            <a:r>
              <a:rPr lang="zh-CN" altLang="en-US" sz="3600" b="1" dirty="0" smtClean="0">
                <a:latin typeface="+mj-ea"/>
              </a:rPr>
              <a:t>               </a:t>
            </a:r>
            <a:r>
              <a:rPr lang="en-US" altLang="zh-CN" sz="3200" b="1" dirty="0" smtClean="0">
                <a:latin typeface="+mj-ea"/>
              </a:rPr>
              <a:t>—— </a:t>
            </a:r>
            <a:r>
              <a:rPr lang="zh-CN" altLang="en-US" sz="3200" b="1" dirty="0" smtClean="0">
                <a:latin typeface="+mj-ea"/>
              </a:rPr>
              <a:t>量化的概念</a:t>
            </a:r>
          </a:p>
        </p:txBody>
      </p:sp>
      <p:sp>
        <p:nvSpPr>
          <p:cNvPr id="26627" name="Rectangle 3"/>
          <p:cNvSpPr>
            <a:spLocks noGrp="1" noRot="1" noChangeArrowheads="1"/>
          </p:cNvSpPr>
          <p:nvPr>
            <p:ph idx="4294967295"/>
          </p:nvPr>
        </p:nvSpPr>
        <p:spPr>
          <a:xfrm>
            <a:off x="467544" y="1844824"/>
            <a:ext cx="8398644" cy="4189264"/>
          </a:xfrm>
          <a:solidFill>
            <a:schemeClr val="bg1"/>
          </a:solidFill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+mj-ea"/>
                <a:ea typeface="+mj-ea"/>
              </a:rPr>
              <a:t>量化</a:t>
            </a:r>
            <a:r>
              <a:rPr lang="zh-CN" altLang="en-US" dirty="0" smtClean="0">
                <a:latin typeface="+mj-ea"/>
                <a:ea typeface="+mj-ea"/>
              </a:rPr>
              <a:t>是将各个像素所含的明暗信息离散化后，</a:t>
            </a:r>
            <a:r>
              <a:rPr lang="zh-CN" altLang="en-US" b="1" dirty="0" smtClean="0">
                <a:solidFill>
                  <a:srgbClr val="0000FF"/>
                </a:solidFill>
                <a:latin typeface="+mj-ea"/>
                <a:ea typeface="+mj-ea"/>
              </a:rPr>
              <a:t>用数字来表示</a:t>
            </a:r>
            <a:r>
              <a:rPr lang="zh-CN" altLang="en-US" dirty="0" smtClean="0">
                <a:latin typeface="+mj-ea"/>
                <a:ea typeface="+mj-ea"/>
              </a:rPr>
              <a:t>。一般的量化值为整数。</a:t>
            </a:r>
            <a:endParaRPr lang="zh-CN" altLang="en-US" sz="2800" dirty="0" smtClean="0">
              <a:latin typeface="+mj-ea"/>
              <a:ea typeface="+mj-ea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+mj-ea"/>
                <a:ea typeface="+mj-ea"/>
              </a:rPr>
              <a:t>充分考虑到人眼的识别能力之后，目前非特殊用途的图像均为</a:t>
            </a:r>
            <a:r>
              <a:rPr lang="en-US" altLang="zh-CN" dirty="0" smtClean="0">
                <a:latin typeface="+mj-ea"/>
                <a:ea typeface="+mj-ea"/>
              </a:rPr>
              <a:t>8bit</a:t>
            </a:r>
            <a:r>
              <a:rPr lang="zh-CN" altLang="en-US" dirty="0" smtClean="0">
                <a:latin typeface="+mj-ea"/>
                <a:ea typeface="+mj-ea"/>
              </a:rPr>
              <a:t>量化，即采用</a:t>
            </a:r>
            <a:r>
              <a:rPr lang="en-US" altLang="zh-CN" b="1" dirty="0" smtClean="0">
                <a:solidFill>
                  <a:srgbClr val="0000FF"/>
                </a:solidFill>
                <a:latin typeface="+mj-ea"/>
                <a:ea typeface="+mj-ea"/>
              </a:rPr>
              <a:t>0~255</a:t>
            </a:r>
            <a:r>
              <a:rPr lang="zh-CN" altLang="en-US" dirty="0" smtClean="0">
                <a:latin typeface="+mj-ea"/>
                <a:ea typeface="+mj-ea"/>
              </a:rPr>
              <a:t>的整数来描述“</a:t>
            </a:r>
            <a:r>
              <a:rPr lang="zh-CN" altLang="en-US" b="1" dirty="0" smtClean="0">
                <a:solidFill>
                  <a:srgbClr val="0000FF"/>
                </a:solidFill>
                <a:latin typeface="+mj-ea"/>
                <a:ea typeface="+mj-ea"/>
              </a:rPr>
              <a:t>从黑到白</a:t>
            </a:r>
            <a:r>
              <a:rPr lang="zh-CN" altLang="en-US" dirty="0" smtClean="0">
                <a:latin typeface="+mj-ea"/>
                <a:ea typeface="+mj-ea"/>
              </a:rPr>
              <a:t>”。</a:t>
            </a:r>
          </a:p>
          <a:p>
            <a:pPr eaLnBrk="1" hangingPunct="1">
              <a:defRPr/>
            </a:pPr>
            <a:r>
              <a:rPr lang="zh-CN" altLang="en-US" dirty="0" smtClean="0">
                <a:latin typeface="+mj-ea"/>
                <a:ea typeface="+mj-ea"/>
              </a:rPr>
              <a:t>在</a:t>
            </a:r>
            <a:r>
              <a:rPr lang="en-US" altLang="zh-CN" dirty="0" smtClean="0">
                <a:latin typeface="+mj-ea"/>
                <a:ea typeface="+mj-ea"/>
              </a:rPr>
              <a:t>3bit</a:t>
            </a:r>
            <a:r>
              <a:rPr lang="zh-CN" altLang="en-US" dirty="0" smtClean="0">
                <a:latin typeface="+mj-ea"/>
                <a:ea typeface="+mj-ea"/>
              </a:rPr>
              <a:t>以下的量化，会出现伪轮廓现象。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80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0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334401"/>
            <a:ext cx="5112568" cy="5338591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843808" y="404664"/>
            <a:ext cx="360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/>
              <a:t>什么是量化</a:t>
            </a:r>
            <a:endParaRPr lang="zh-CN" altLang="en-US" sz="4400" b="1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91880" y="260648"/>
            <a:ext cx="30139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latin typeface="+mj-ea"/>
              </a:rPr>
              <a:t>量化的概念</a:t>
            </a:r>
            <a:endParaRPr lang="zh-CN" altLang="en-US" sz="44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120576"/>
            <a:ext cx="8358246" cy="288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3956769"/>
            <a:ext cx="7929618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 Box 7"/>
          <p:cNvSpPr txBox="1">
            <a:spLocks noChangeArrowheads="1"/>
          </p:cNvSpPr>
          <p:nvPr/>
        </p:nvSpPr>
        <p:spPr bwMode="auto">
          <a:xfrm>
            <a:off x="6038890" y="1160207"/>
            <a:ext cx="310511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         Figure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demonstration 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sampling and quantization process</a:t>
            </a:r>
          </a:p>
        </p:txBody>
      </p:sp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0963"/>
            <a:ext cx="8229600" cy="7064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Image sampling and quantization</a:t>
            </a:r>
          </a:p>
        </p:txBody>
      </p:sp>
      <p:pic>
        <p:nvPicPr>
          <p:cNvPr id="2150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5" y="1500174"/>
            <a:ext cx="4988497" cy="5143536"/>
          </a:xfrm>
          <a:noFill/>
          <a:ln>
            <a:miter lim="800000"/>
            <a:headEnd/>
            <a:tailEnd/>
          </a:ln>
        </p:spPr>
      </p:pic>
      <p:sp>
        <p:nvSpPr>
          <p:cNvPr id="21509" name="Text Box 8"/>
          <p:cNvSpPr txBox="1">
            <a:spLocks noChangeArrowheads="1"/>
          </p:cNvSpPr>
          <p:nvPr/>
        </p:nvSpPr>
        <p:spPr bwMode="auto">
          <a:xfrm>
            <a:off x="6000760" y="3668160"/>
            <a:ext cx="285752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产生一副数字图像：</a:t>
            </a:r>
            <a:r>
              <a:rPr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a) </a:t>
            </a:r>
            <a:r>
              <a:rPr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连续图像；</a:t>
            </a:r>
            <a:r>
              <a:rPr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b)</a:t>
            </a:r>
            <a:r>
              <a:rPr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从</a:t>
            </a:r>
            <a:r>
              <a:rPr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到</a:t>
            </a:r>
            <a:r>
              <a:rPr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的扫描线；</a:t>
            </a:r>
            <a:r>
              <a:rPr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c)</a:t>
            </a:r>
            <a:r>
              <a:rPr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采样和量化；</a:t>
            </a:r>
            <a:r>
              <a:rPr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d)</a:t>
            </a:r>
            <a:r>
              <a:rPr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数字扫描线</a:t>
            </a:r>
          </a:p>
        </p:txBody>
      </p:sp>
      <p:sp>
        <p:nvSpPr>
          <p:cNvPr id="21510" name="Rectangle 9"/>
          <p:cNvSpPr>
            <a:spLocks noChangeArrowheads="1"/>
          </p:cNvSpPr>
          <p:nvPr/>
        </p:nvSpPr>
        <p:spPr bwMode="auto">
          <a:xfrm>
            <a:off x="2357422" y="836712"/>
            <a:ext cx="4500594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400" b="1" dirty="0" smtClean="0"/>
              <a:t>图像采样</a:t>
            </a:r>
            <a:r>
              <a:rPr lang="zh-CN" altLang="en-US" sz="4400" b="1" dirty="0"/>
              <a:t>和量化</a:t>
            </a:r>
          </a:p>
        </p:txBody>
      </p:sp>
      <p:cxnSp>
        <p:nvCxnSpPr>
          <p:cNvPr id="3" name="直接箭头连接符 2"/>
          <p:cNvCxnSpPr/>
          <p:nvPr/>
        </p:nvCxnSpPr>
        <p:spPr bwMode="auto">
          <a:xfrm flipH="1" flipV="1">
            <a:off x="2051720" y="6021288"/>
            <a:ext cx="792088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直接箭头连接符 4"/>
          <p:cNvCxnSpPr/>
          <p:nvPr/>
        </p:nvCxnSpPr>
        <p:spPr bwMode="auto">
          <a:xfrm flipH="1">
            <a:off x="3563888" y="4077072"/>
            <a:ext cx="936104" cy="864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0825"/>
            <a:ext cx="9144000" cy="4102100"/>
          </a:xfrm>
          <a:noFill/>
          <a:ln w="25400">
            <a:miter lim="800000"/>
            <a:headEnd/>
            <a:tailEnd type="none" w="sm" len="lg"/>
          </a:ln>
        </p:spPr>
      </p:pic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2808288" y="476250"/>
            <a:ext cx="3276600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Pixel = ? + ?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2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981075"/>
            <a:ext cx="8693150" cy="536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971550" y="5949950"/>
            <a:ext cx="7489825" cy="369332"/>
          </a:xfrm>
          <a:prstGeom prst="rect">
            <a:avLst/>
          </a:prstGeom>
          <a:solidFill>
            <a:srgbClr val="000066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dirty="0">
              <a:solidFill>
                <a:srgbClr val="0000FF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419872" y="1887215"/>
            <a:ext cx="3348038" cy="769441"/>
          </a:xfrm>
          <a:prstGeom prst="rect">
            <a:avLst/>
          </a:prstGeom>
          <a:solidFill>
            <a:srgbClr val="0000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 dirty="0">
                <a:solidFill>
                  <a:schemeClr val="bg1"/>
                </a:solidFill>
                <a:latin typeface="+mn-ea"/>
                <a:ea typeface="+mn-ea"/>
              </a:rPr>
              <a:t>有何不</a:t>
            </a:r>
            <a:r>
              <a:rPr lang="zh-CN" altLang="en-US" sz="4400" b="1" dirty="0" smtClean="0">
                <a:solidFill>
                  <a:schemeClr val="bg1"/>
                </a:solidFill>
                <a:latin typeface="+mn-ea"/>
                <a:ea typeface="+mn-ea"/>
              </a:rPr>
              <a:t>同</a:t>
            </a:r>
            <a:r>
              <a:rPr lang="en-US" altLang="zh-CN" sz="4400" b="1" dirty="0" smtClean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???</a:t>
            </a:r>
            <a:endParaRPr lang="zh-CN" altLang="en-US" sz="4400" b="1" dirty="0">
              <a:solidFill>
                <a:schemeClr val="bg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242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2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981075"/>
            <a:ext cx="8693150" cy="536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79" name="Rectangle 10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Quantization’s effect </a:t>
            </a:r>
            <a:r>
              <a:rPr lang="zh-CN" altLang="en-US" b="1" dirty="0" smtClean="0"/>
              <a:t>量化的影响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812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84250" y="244475"/>
            <a:ext cx="7651750" cy="1431925"/>
          </a:xfrm>
        </p:spPr>
        <p:txBody>
          <a:bodyPr/>
          <a:lstStyle/>
          <a:p>
            <a:pPr eaLnBrk="1" hangingPunct="1">
              <a:defRPr/>
            </a:pPr>
            <a:r>
              <a:rPr lang="zh-CN" b="1" dirty="0" smtClean="0">
                <a:latin typeface="+mn-ea"/>
                <a:ea typeface="+mn-ea"/>
              </a:rPr>
              <a:t>图像的数字化</a:t>
            </a:r>
          </a:p>
        </p:txBody>
      </p:sp>
      <p:sp>
        <p:nvSpPr>
          <p:cNvPr id="21507" name="Rectangle 3"/>
          <p:cNvSpPr>
            <a:spLocks noGrp="1" noRot="1" noChangeArrowheads="1"/>
          </p:cNvSpPr>
          <p:nvPr>
            <p:ph idx="4294967295"/>
          </p:nvPr>
        </p:nvSpPr>
        <p:spPr>
          <a:xfrm>
            <a:off x="755576" y="1844824"/>
            <a:ext cx="7920037" cy="2879725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dirty="0" smtClean="0">
                <a:latin typeface="+mn-ea"/>
              </a:rPr>
              <a:t>所谓的图像数字化，是指将</a:t>
            </a:r>
            <a:r>
              <a:rPr lang="zh-CN" b="1" dirty="0" smtClean="0">
                <a:solidFill>
                  <a:srgbClr val="0000FF"/>
                </a:solidFill>
                <a:latin typeface="+mn-ea"/>
              </a:rPr>
              <a:t>模拟图像</a:t>
            </a:r>
            <a:r>
              <a:rPr lang="zh-CN" dirty="0" smtClean="0">
                <a:latin typeface="+mn-ea"/>
              </a:rPr>
              <a:t>经过</a:t>
            </a:r>
            <a:r>
              <a:rPr lang="zh-CN" b="1" dirty="0" smtClean="0">
                <a:solidFill>
                  <a:srgbClr val="0000FF"/>
                </a:solidFill>
                <a:latin typeface="+mn-ea"/>
              </a:rPr>
              <a:t>离散化</a:t>
            </a:r>
            <a:r>
              <a:rPr lang="zh-CN" dirty="0" smtClean="0">
                <a:latin typeface="+mn-ea"/>
              </a:rPr>
              <a:t>之后，得到用</a:t>
            </a:r>
            <a:r>
              <a:rPr lang="zh-CN" b="1" dirty="0" smtClean="0">
                <a:solidFill>
                  <a:srgbClr val="0000FF"/>
                </a:solidFill>
                <a:latin typeface="+mn-ea"/>
              </a:rPr>
              <a:t>数字</a:t>
            </a:r>
            <a:r>
              <a:rPr lang="zh-CN" dirty="0" smtClean="0">
                <a:latin typeface="+mn-ea"/>
              </a:rPr>
              <a:t>表示的</a:t>
            </a:r>
            <a:r>
              <a:rPr lang="zh-CN" b="1" dirty="0" smtClean="0">
                <a:solidFill>
                  <a:srgbClr val="0000FF"/>
                </a:solidFill>
                <a:latin typeface="+mn-ea"/>
              </a:rPr>
              <a:t>图像</a:t>
            </a:r>
            <a:r>
              <a:rPr lang="zh-CN" dirty="0" smtClean="0">
                <a:latin typeface="+mn-ea"/>
              </a:rPr>
              <a:t>。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15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265219" name="Text Box 3"/>
          <p:cNvSpPr txBox="1">
            <a:spLocks noChangeArrowheads="1"/>
          </p:cNvSpPr>
          <p:nvPr/>
        </p:nvSpPr>
        <p:spPr bwMode="auto">
          <a:xfrm>
            <a:off x="6858000" y="419100"/>
            <a:ext cx="1946275" cy="617538"/>
          </a:xfrm>
          <a:prstGeom prst="rect">
            <a:avLst/>
          </a:prstGeom>
          <a:solidFill>
            <a:schemeClr val="tx2"/>
          </a:solidFill>
          <a:ln w="38100" cmpd="dbl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zh-CN" altLang="en-US" sz="3200" b="0">
                <a:solidFill>
                  <a:srgbClr val="FFFFFF"/>
                </a:solidFill>
                <a:latin typeface="Times New Roman" pitchFamily="18" charset="0"/>
                <a:ea typeface="华文新魏" pitchFamily="2" charset="-122"/>
              </a:rPr>
              <a:t>原始图象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95275" y="-200025"/>
            <a:ext cx="9734550" cy="7258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lg"/>
          </a:ln>
          <a:effectLst/>
        </p:spPr>
      </p:pic>
      <p:sp>
        <p:nvSpPr>
          <p:cNvPr id="266243" name="Text Box 3"/>
          <p:cNvSpPr txBox="1">
            <a:spLocks noChangeArrowheads="1"/>
          </p:cNvSpPr>
          <p:nvPr/>
        </p:nvSpPr>
        <p:spPr bwMode="auto">
          <a:xfrm>
            <a:off x="6629400" y="419100"/>
            <a:ext cx="2286000" cy="584775"/>
          </a:xfrm>
          <a:prstGeom prst="rect">
            <a:avLst/>
          </a:prstGeom>
          <a:solidFill>
            <a:schemeClr val="tx2"/>
          </a:solidFill>
          <a:ln w="38100" cmpd="dbl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en-US" altLang="zh-CN" sz="3200" b="0" dirty="0" smtClean="0">
                <a:solidFill>
                  <a:srgbClr val="FFFFFF"/>
                </a:solidFill>
                <a:latin typeface="Times New Roman" pitchFamily="18" charset="0"/>
                <a:ea typeface="华文新魏" pitchFamily="2" charset="-122"/>
              </a:rPr>
              <a:t>5</a:t>
            </a:r>
            <a:r>
              <a:rPr kumimoji="1" lang="zh-CN" altLang="en-US" sz="3200" b="0" dirty="0" smtClean="0">
                <a:solidFill>
                  <a:srgbClr val="FFFFFF"/>
                </a:solidFill>
                <a:latin typeface="Times New Roman" pitchFamily="18" charset="0"/>
                <a:ea typeface="华文新魏" pitchFamily="2" charset="-122"/>
              </a:rPr>
              <a:t>级灰度</a:t>
            </a:r>
            <a:endParaRPr kumimoji="1" lang="zh-CN" altLang="en-US" sz="3200" b="0" dirty="0">
              <a:solidFill>
                <a:srgbClr val="FFFFFF"/>
              </a:solidFill>
              <a:latin typeface="Times New Roman" pitchFamily="18" charset="0"/>
              <a:ea typeface="华文新魏" pitchFamily="2" charset="-122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267267" name="Text Box 3"/>
          <p:cNvSpPr txBox="1">
            <a:spLocks noChangeArrowheads="1"/>
          </p:cNvSpPr>
          <p:nvPr/>
        </p:nvSpPr>
        <p:spPr bwMode="auto">
          <a:xfrm>
            <a:off x="6858000" y="419100"/>
            <a:ext cx="1946275" cy="1104900"/>
          </a:xfrm>
          <a:prstGeom prst="rect">
            <a:avLst/>
          </a:prstGeom>
          <a:solidFill>
            <a:schemeClr val="tx2"/>
          </a:solidFill>
          <a:ln w="38100" cmpd="dbl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zh-CN" altLang="en-US" sz="3200" b="0">
                <a:solidFill>
                  <a:srgbClr val="FFFFFF"/>
                </a:solidFill>
                <a:latin typeface="Times New Roman" pitchFamily="18" charset="0"/>
                <a:ea typeface="华文新魏" pitchFamily="2" charset="-122"/>
              </a:rPr>
              <a:t>招贴画化</a:t>
            </a:r>
          </a:p>
          <a:p>
            <a:pPr algn="ctr"/>
            <a:r>
              <a:rPr kumimoji="1" lang="en-US" altLang="zh-CN" sz="3200" b="0">
                <a:solidFill>
                  <a:srgbClr val="FFFFFF"/>
                </a:solidFill>
                <a:latin typeface="Times New Roman" pitchFamily="18" charset="0"/>
                <a:ea typeface="华文新魏" pitchFamily="2" charset="-122"/>
              </a:rPr>
              <a:t>4</a:t>
            </a:r>
            <a:r>
              <a:rPr kumimoji="1" lang="zh-CN" altLang="en-US" sz="3200" b="0">
                <a:solidFill>
                  <a:srgbClr val="FFFFFF"/>
                </a:solidFill>
                <a:latin typeface="Times New Roman" pitchFamily="18" charset="0"/>
                <a:ea typeface="华文新魏" pitchFamily="2" charset="-122"/>
              </a:rPr>
              <a:t>级灰度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268291" name="Text Box 3"/>
          <p:cNvSpPr txBox="1">
            <a:spLocks noChangeArrowheads="1"/>
          </p:cNvSpPr>
          <p:nvPr/>
        </p:nvSpPr>
        <p:spPr bwMode="auto">
          <a:xfrm>
            <a:off x="6858000" y="419100"/>
            <a:ext cx="1946275" cy="1104900"/>
          </a:xfrm>
          <a:prstGeom prst="rect">
            <a:avLst/>
          </a:prstGeom>
          <a:solidFill>
            <a:schemeClr val="tx2"/>
          </a:solidFill>
          <a:ln w="38100" cmpd="dbl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zh-CN" altLang="en-US" sz="3200" b="0">
                <a:solidFill>
                  <a:srgbClr val="FFFFFF"/>
                </a:solidFill>
                <a:latin typeface="Times New Roman" pitchFamily="18" charset="0"/>
                <a:ea typeface="华文新魏" pitchFamily="2" charset="-122"/>
              </a:rPr>
              <a:t>招贴画化</a:t>
            </a:r>
          </a:p>
          <a:p>
            <a:pPr algn="ctr"/>
            <a:r>
              <a:rPr kumimoji="1" lang="en-US" altLang="zh-CN" sz="3200" b="0">
                <a:solidFill>
                  <a:srgbClr val="FFFFFF"/>
                </a:solidFill>
                <a:latin typeface="Times New Roman" pitchFamily="18" charset="0"/>
                <a:ea typeface="华文新魏" pitchFamily="2" charset="-122"/>
              </a:rPr>
              <a:t>3</a:t>
            </a:r>
            <a:r>
              <a:rPr kumimoji="1" lang="zh-CN" altLang="en-US" sz="3200" b="0">
                <a:solidFill>
                  <a:srgbClr val="FFFFFF"/>
                </a:solidFill>
                <a:latin typeface="Times New Roman" pitchFamily="18" charset="0"/>
                <a:ea typeface="华文新魏" pitchFamily="2" charset="-122"/>
              </a:rPr>
              <a:t>级灰度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269315" name="Text Box 3"/>
          <p:cNvSpPr txBox="1">
            <a:spLocks noChangeArrowheads="1"/>
          </p:cNvSpPr>
          <p:nvPr/>
        </p:nvSpPr>
        <p:spPr bwMode="auto">
          <a:xfrm>
            <a:off x="6858000" y="419100"/>
            <a:ext cx="1946275" cy="1592263"/>
          </a:xfrm>
          <a:prstGeom prst="rect">
            <a:avLst/>
          </a:prstGeom>
          <a:solidFill>
            <a:schemeClr val="tx2"/>
          </a:solidFill>
          <a:ln w="38100" cmpd="dbl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zh-CN" altLang="en-US" sz="3200" b="0">
                <a:solidFill>
                  <a:srgbClr val="FFFFFF"/>
                </a:solidFill>
                <a:latin typeface="Times New Roman" pitchFamily="18" charset="0"/>
                <a:ea typeface="华文新魏" pitchFamily="2" charset="-122"/>
              </a:rPr>
              <a:t>招贴画化</a:t>
            </a:r>
          </a:p>
          <a:p>
            <a:pPr algn="ctr"/>
            <a:r>
              <a:rPr kumimoji="1" lang="en-US" altLang="zh-CN" sz="3200" b="0">
                <a:solidFill>
                  <a:srgbClr val="FFFFFF"/>
                </a:solidFill>
                <a:latin typeface="Times New Roman" pitchFamily="18" charset="0"/>
                <a:ea typeface="华文新魏" pitchFamily="2" charset="-122"/>
              </a:rPr>
              <a:t>2</a:t>
            </a:r>
            <a:r>
              <a:rPr kumimoji="1" lang="zh-CN" altLang="en-US" sz="3200" b="0">
                <a:solidFill>
                  <a:srgbClr val="FFFFFF"/>
                </a:solidFill>
                <a:latin typeface="Times New Roman" pitchFamily="18" charset="0"/>
                <a:ea typeface="华文新魏" pitchFamily="2" charset="-122"/>
              </a:rPr>
              <a:t>级灰度</a:t>
            </a:r>
          </a:p>
          <a:p>
            <a:pPr algn="ctr"/>
            <a:r>
              <a:rPr kumimoji="1" lang="zh-CN" altLang="en-US" sz="3200" b="0">
                <a:solidFill>
                  <a:srgbClr val="FFFFFF"/>
                </a:solidFill>
                <a:latin typeface="Times New Roman" pitchFamily="18" charset="0"/>
                <a:ea typeface="华文新魏" pitchFamily="2" charset="-122"/>
              </a:rPr>
              <a:t>即二值化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042988" y="430213"/>
            <a:ext cx="6985000" cy="1270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j-ea"/>
              </a:rPr>
              <a:t>图像的数字化  </a:t>
            </a:r>
            <a:r>
              <a:rPr lang="zh-CN" altLang="en-US" sz="3600" b="1" dirty="0" smtClean="0">
                <a:latin typeface="+mj-ea"/>
              </a:rPr>
              <a:t/>
            </a:r>
            <a:br>
              <a:rPr lang="zh-CN" altLang="en-US" sz="3600" b="1" dirty="0" smtClean="0">
                <a:latin typeface="+mj-ea"/>
              </a:rPr>
            </a:br>
            <a:r>
              <a:rPr lang="zh-CN" altLang="en-US" sz="3600" b="1" dirty="0" smtClean="0">
                <a:latin typeface="+mj-ea"/>
              </a:rPr>
              <a:t>               </a:t>
            </a:r>
            <a:r>
              <a:rPr lang="en-US" altLang="zh-CN" sz="3200" b="1" dirty="0" smtClean="0">
                <a:latin typeface="+mj-ea"/>
              </a:rPr>
              <a:t>—— </a:t>
            </a:r>
            <a:r>
              <a:rPr lang="zh-CN" altLang="en-US" sz="3200" b="1" dirty="0" smtClean="0">
                <a:latin typeface="+mj-ea"/>
              </a:rPr>
              <a:t>量化概念</a:t>
            </a:r>
          </a:p>
        </p:txBody>
      </p:sp>
      <p:sp>
        <p:nvSpPr>
          <p:cNvPr id="26627" name="Rectangle 3"/>
          <p:cNvSpPr>
            <a:spLocks noGrp="1" noRot="1" noChangeArrowheads="1"/>
          </p:cNvSpPr>
          <p:nvPr>
            <p:ph idx="4294967295"/>
          </p:nvPr>
        </p:nvSpPr>
        <p:spPr>
          <a:xfrm>
            <a:off x="611560" y="1988840"/>
            <a:ext cx="8136904" cy="4260850"/>
          </a:xfrm>
          <a:solidFill>
            <a:schemeClr val="bg1"/>
          </a:solidFill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+mj-ea"/>
                <a:ea typeface="+mj-ea"/>
              </a:rPr>
              <a:t>量化是将各个像素所含的明暗信息离散化后，用数字来表示。一般的量化值为整数。</a:t>
            </a:r>
          </a:p>
          <a:p>
            <a:pPr eaLnBrk="1" hangingPunct="1">
              <a:defRPr/>
            </a:pPr>
            <a:r>
              <a:rPr lang="zh-CN" altLang="en-US" dirty="0" smtClean="0">
                <a:latin typeface="+mj-ea"/>
                <a:ea typeface="+mj-ea"/>
              </a:rPr>
              <a:t>充分考虑到人眼的识别能力之后，目前非特殊用途的图像均为</a:t>
            </a:r>
            <a:r>
              <a:rPr lang="en-US" altLang="zh-CN" dirty="0" smtClean="0">
                <a:latin typeface="+mj-ea"/>
                <a:ea typeface="+mj-ea"/>
              </a:rPr>
              <a:t>8bit</a:t>
            </a:r>
            <a:r>
              <a:rPr lang="zh-CN" altLang="en-US" dirty="0" smtClean="0">
                <a:latin typeface="+mj-ea"/>
                <a:ea typeface="+mj-ea"/>
              </a:rPr>
              <a:t>量化，即采用</a:t>
            </a:r>
            <a:r>
              <a:rPr lang="en-US" altLang="zh-CN" dirty="0" smtClean="0">
                <a:latin typeface="+mj-ea"/>
                <a:ea typeface="+mj-ea"/>
              </a:rPr>
              <a:t>0 ~ 255</a:t>
            </a:r>
            <a:r>
              <a:rPr lang="zh-CN" altLang="en-US" dirty="0" smtClean="0">
                <a:latin typeface="+mj-ea"/>
                <a:ea typeface="+mj-ea"/>
              </a:rPr>
              <a:t>的整数来描述“从黑到白”。</a:t>
            </a:r>
          </a:p>
          <a:p>
            <a:pPr eaLnBrk="1" hangingPunct="1">
              <a:defRPr/>
            </a:pPr>
            <a:r>
              <a:rPr lang="zh-CN" altLang="en-US" dirty="0" smtClean="0">
                <a:latin typeface="+mj-ea"/>
                <a:ea typeface="+mj-ea"/>
              </a:rPr>
              <a:t>在</a:t>
            </a:r>
            <a:r>
              <a:rPr lang="en-US" altLang="zh-CN" dirty="0" smtClean="0">
                <a:latin typeface="+mj-ea"/>
                <a:ea typeface="+mj-ea"/>
              </a:rPr>
              <a:t>3bit</a:t>
            </a:r>
            <a:r>
              <a:rPr lang="zh-CN" altLang="en-US" dirty="0" smtClean="0">
                <a:latin typeface="+mj-ea"/>
                <a:ea typeface="+mj-ea"/>
              </a:rPr>
              <a:t>以下的量化，会出现</a:t>
            </a:r>
            <a:r>
              <a:rPr lang="zh-CN" altLang="en-US" b="1" dirty="0" smtClean="0">
                <a:solidFill>
                  <a:srgbClr val="0000FF"/>
                </a:solidFill>
                <a:latin typeface="+mj-ea"/>
                <a:ea typeface="+mj-ea"/>
              </a:rPr>
              <a:t>伪轮廓现象</a:t>
            </a:r>
            <a:r>
              <a:rPr lang="zh-CN" altLang="en-US" dirty="0" smtClean="0">
                <a:latin typeface="+mj-ea"/>
                <a:ea typeface="+mj-ea"/>
              </a:rPr>
              <a:t>。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80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宋体" pitchFamily="2" charset="-122"/>
              </a:rPr>
              <a:t>低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bit</a:t>
            </a:r>
            <a:r>
              <a:rPr lang="zh-CN" altLang="en-US" b="1" dirty="0" smtClean="0">
                <a:latin typeface="宋体" pitchFamily="2" charset="-122"/>
              </a:rPr>
              <a:t>量化的伪轮廓现象图例</a:t>
            </a:r>
          </a:p>
        </p:txBody>
      </p:sp>
      <p:pic>
        <p:nvPicPr>
          <p:cNvPr id="51203" name="Picture 9" descr="tt00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600" y="1981200"/>
            <a:ext cx="4121150" cy="3238500"/>
          </a:xfrm>
          <a:noFill/>
        </p:spPr>
      </p:pic>
      <p:pic>
        <p:nvPicPr>
          <p:cNvPr id="51204" name="Picture 11" descr="tt002ss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419600" y="1981200"/>
            <a:ext cx="4368800" cy="3236913"/>
          </a:xfrm>
          <a:noFill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04664"/>
            <a:ext cx="6048375" cy="587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Rectangle 5"/>
          <p:cNvSpPr>
            <a:spLocks noChangeArrowheads="1"/>
          </p:cNvSpPr>
          <p:nvPr/>
        </p:nvSpPr>
        <p:spPr bwMode="auto">
          <a:xfrm>
            <a:off x="5282045" y="2852936"/>
            <a:ext cx="3861955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400" b="1" dirty="0"/>
              <a:t>“</a:t>
            </a:r>
            <a:r>
              <a:rPr kumimoji="1" lang="zh-CN" altLang="en-US" sz="4400" b="1" dirty="0"/>
              <a:t>伪轮廓”现象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555875" y="2636838"/>
            <a:ext cx="3462338" cy="1455737"/>
            <a:chOff x="2381" y="55"/>
            <a:chExt cx="2181" cy="917"/>
          </a:xfrm>
        </p:grpSpPr>
        <p:sp>
          <p:nvSpPr>
            <p:cNvPr id="51205" name="Line 7"/>
            <p:cNvSpPr>
              <a:spLocks noChangeShapeType="1"/>
            </p:cNvSpPr>
            <p:nvPr/>
          </p:nvSpPr>
          <p:spPr bwMode="auto">
            <a:xfrm flipV="1">
              <a:off x="2381" y="337"/>
              <a:ext cx="975" cy="612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6" name="Line 8"/>
            <p:cNvSpPr>
              <a:spLocks noChangeShapeType="1"/>
            </p:cNvSpPr>
            <p:nvPr/>
          </p:nvSpPr>
          <p:spPr bwMode="auto">
            <a:xfrm flipH="1" flipV="1">
              <a:off x="3379" y="359"/>
              <a:ext cx="544" cy="613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7" name="Text Box 9"/>
            <p:cNvSpPr txBox="1">
              <a:spLocks noChangeArrowheads="1"/>
            </p:cNvSpPr>
            <p:nvPr/>
          </p:nvSpPr>
          <p:spPr bwMode="auto">
            <a:xfrm>
              <a:off x="3094" y="55"/>
              <a:ext cx="146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False contouring</a:t>
              </a:r>
              <a:r>
                <a:rPr lang="en-US" altLang="zh-CN"/>
                <a:t> 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692696"/>
            <a:ext cx="5905500" cy="570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7" name="Freeform 5"/>
          <p:cNvSpPr>
            <a:spLocks/>
          </p:cNvSpPr>
          <p:nvPr/>
        </p:nvSpPr>
        <p:spPr bwMode="auto">
          <a:xfrm>
            <a:off x="5000628" y="1142984"/>
            <a:ext cx="876300" cy="887412"/>
          </a:xfrm>
          <a:custGeom>
            <a:avLst/>
            <a:gdLst>
              <a:gd name="T0" fmla="*/ 234 w 578"/>
              <a:gd name="T1" fmla="*/ 38 h 559"/>
              <a:gd name="T2" fmla="*/ 98 w 578"/>
              <a:gd name="T3" fmla="*/ 106 h 559"/>
              <a:gd name="T4" fmla="*/ 53 w 578"/>
              <a:gd name="T5" fmla="*/ 265 h 559"/>
              <a:gd name="T6" fmla="*/ 7 w 578"/>
              <a:gd name="T7" fmla="*/ 333 h 559"/>
              <a:gd name="T8" fmla="*/ 98 w 578"/>
              <a:gd name="T9" fmla="*/ 514 h 559"/>
              <a:gd name="T10" fmla="*/ 166 w 578"/>
              <a:gd name="T11" fmla="*/ 491 h 559"/>
              <a:gd name="T12" fmla="*/ 302 w 578"/>
              <a:gd name="T13" fmla="*/ 559 h 559"/>
              <a:gd name="T14" fmla="*/ 348 w 578"/>
              <a:gd name="T15" fmla="*/ 491 h 559"/>
              <a:gd name="T16" fmla="*/ 438 w 578"/>
              <a:gd name="T17" fmla="*/ 537 h 559"/>
              <a:gd name="T18" fmla="*/ 506 w 578"/>
              <a:gd name="T19" fmla="*/ 446 h 559"/>
              <a:gd name="T20" fmla="*/ 574 w 578"/>
              <a:gd name="T21" fmla="*/ 378 h 559"/>
              <a:gd name="T22" fmla="*/ 529 w 578"/>
              <a:gd name="T23" fmla="*/ 242 h 559"/>
              <a:gd name="T24" fmla="*/ 461 w 578"/>
              <a:gd name="T25" fmla="*/ 129 h 559"/>
              <a:gd name="T26" fmla="*/ 280 w 578"/>
              <a:gd name="T27" fmla="*/ 15 h 559"/>
              <a:gd name="T28" fmla="*/ 234 w 578"/>
              <a:gd name="T29" fmla="*/ 38 h 55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78"/>
              <a:gd name="T46" fmla="*/ 0 h 559"/>
              <a:gd name="T47" fmla="*/ 578 w 578"/>
              <a:gd name="T48" fmla="*/ 559 h 55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78" h="559">
                <a:moveTo>
                  <a:pt x="234" y="38"/>
                </a:moveTo>
                <a:cubicBezTo>
                  <a:pt x="204" y="53"/>
                  <a:pt x="128" y="68"/>
                  <a:pt x="98" y="106"/>
                </a:cubicBezTo>
                <a:cubicBezTo>
                  <a:pt x="68" y="144"/>
                  <a:pt x="68" y="227"/>
                  <a:pt x="53" y="265"/>
                </a:cubicBezTo>
                <a:cubicBezTo>
                  <a:pt x="38" y="303"/>
                  <a:pt x="0" y="292"/>
                  <a:pt x="7" y="333"/>
                </a:cubicBezTo>
                <a:cubicBezTo>
                  <a:pt x="14" y="374"/>
                  <a:pt x="72" y="488"/>
                  <a:pt x="98" y="514"/>
                </a:cubicBezTo>
                <a:cubicBezTo>
                  <a:pt x="124" y="540"/>
                  <a:pt x="132" y="484"/>
                  <a:pt x="166" y="491"/>
                </a:cubicBezTo>
                <a:cubicBezTo>
                  <a:pt x="200" y="498"/>
                  <a:pt x="272" y="559"/>
                  <a:pt x="302" y="559"/>
                </a:cubicBezTo>
                <a:cubicBezTo>
                  <a:pt x="332" y="559"/>
                  <a:pt x="325" y="495"/>
                  <a:pt x="348" y="491"/>
                </a:cubicBezTo>
                <a:cubicBezTo>
                  <a:pt x="371" y="487"/>
                  <a:pt x="412" y="544"/>
                  <a:pt x="438" y="537"/>
                </a:cubicBezTo>
                <a:cubicBezTo>
                  <a:pt x="464" y="530"/>
                  <a:pt x="483" y="472"/>
                  <a:pt x="506" y="446"/>
                </a:cubicBezTo>
                <a:cubicBezTo>
                  <a:pt x="529" y="420"/>
                  <a:pt x="570" y="412"/>
                  <a:pt x="574" y="378"/>
                </a:cubicBezTo>
                <a:cubicBezTo>
                  <a:pt x="578" y="344"/>
                  <a:pt x="548" y="283"/>
                  <a:pt x="529" y="242"/>
                </a:cubicBezTo>
                <a:cubicBezTo>
                  <a:pt x="510" y="201"/>
                  <a:pt x="502" y="167"/>
                  <a:pt x="461" y="129"/>
                </a:cubicBezTo>
                <a:cubicBezTo>
                  <a:pt x="420" y="91"/>
                  <a:pt x="325" y="30"/>
                  <a:pt x="280" y="15"/>
                </a:cubicBezTo>
                <a:cubicBezTo>
                  <a:pt x="235" y="0"/>
                  <a:pt x="264" y="23"/>
                  <a:pt x="234" y="38"/>
                </a:cubicBez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28" name="Oval 6"/>
          <p:cNvSpPr>
            <a:spLocks noChangeArrowheads="1"/>
          </p:cNvSpPr>
          <p:nvPr/>
        </p:nvSpPr>
        <p:spPr bwMode="auto">
          <a:xfrm>
            <a:off x="7143768" y="1071546"/>
            <a:ext cx="1403350" cy="1212841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303874" y="58738"/>
            <a:ext cx="3125788" cy="1484312"/>
            <a:chOff x="2329" y="37"/>
            <a:chExt cx="1969" cy="935"/>
          </a:xfrm>
        </p:grpSpPr>
        <p:sp>
          <p:nvSpPr>
            <p:cNvPr id="52231" name="Line 7"/>
            <p:cNvSpPr>
              <a:spLocks noChangeShapeType="1"/>
            </p:cNvSpPr>
            <p:nvPr/>
          </p:nvSpPr>
          <p:spPr bwMode="auto">
            <a:xfrm flipV="1">
              <a:off x="2381" y="337"/>
              <a:ext cx="975" cy="612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2" name="Line 8"/>
            <p:cNvSpPr>
              <a:spLocks noChangeShapeType="1"/>
            </p:cNvSpPr>
            <p:nvPr/>
          </p:nvSpPr>
          <p:spPr bwMode="auto">
            <a:xfrm flipH="1" flipV="1">
              <a:off x="3379" y="359"/>
              <a:ext cx="544" cy="613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3" name="Text Box 9"/>
            <p:cNvSpPr txBox="1">
              <a:spLocks noChangeArrowheads="1"/>
            </p:cNvSpPr>
            <p:nvPr/>
          </p:nvSpPr>
          <p:spPr bwMode="auto">
            <a:xfrm>
              <a:off x="2329" y="37"/>
              <a:ext cx="196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latin typeface="Times New Roman" pitchFamily="18" charset="0"/>
                  <a:cs typeface="Times New Roman" pitchFamily="18" charset="0"/>
                </a:rPr>
                <a:t>False </a:t>
              </a:r>
              <a:r>
                <a:rPr lang="en-US" altLang="zh-CN" sz="3200" dirty="0" smtClean="0">
                  <a:latin typeface="Times New Roman" pitchFamily="18" charset="0"/>
                  <a:cs typeface="Times New Roman" pitchFamily="18" charset="0"/>
                </a:rPr>
                <a:t>Contouring </a:t>
              </a:r>
              <a:endParaRPr lang="en-US" altLang="zh-CN" sz="3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33981" y="4005064"/>
            <a:ext cx="3861955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400" b="1" dirty="0"/>
              <a:t>“</a:t>
            </a:r>
            <a:r>
              <a:rPr kumimoji="1" lang="zh-CN" altLang="en-US" sz="4400" b="1" dirty="0"/>
              <a:t>伪轮廓”现象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279555" name="Text Box 3"/>
          <p:cNvSpPr txBox="1">
            <a:spLocks noChangeArrowheads="1"/>
          </p:cNvSpPr>
          <p:nvPr/>
        </p:nvSpPr>
        <p:spPr bwMode="auto">
          <a:xfrm>
            <a:off x="5791200" y="419100"/>
            <a:ext cx="1946275" cy="617538"/>
          </a:xfrm>
          <a:prstGeom prst="rect">
            <a:avLst/>
          </a:prstGeom>
          <a:solidFill>
            <a:schemeClr val="tx2"/>
          </a:solidFill>
          <a:ln w="38100" cmpd="dbl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zh-CN" altLang="en-US" sz="3200" b="0">
                <a:solidFill>
                  <a:srgbClr val="FFFFFF"/>
                </a:solidFill>
                <a:latin typeface="Times New Roman" pitchFamily="18" charset="0"/>
                <a:ea typeface="华文新魏" pitchFamily="2" charset="-122"/>
              </a:rPr>
              <a:t>原始图象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14282" y="115888"/>
            <a:ext cx="8686800" cy="16700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Light and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Electromagnetic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pectrum 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9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981075"/>
            <a:ext cx="8135938" cy="5403850"/>
          </a:xfrm>
          <a:noFill/>
          <a:ln>
            <a:miter lim="800000"/>
            <a:headEnd/>
            <a:tailEnd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282627" name="Text Box 3"/>
          <p:cNvSpPr txBox="1">
            <a:spLocks noChangeArrowheads="1"/>
          </p:cNvSpPr>
          <p:nvPr/>
        </p:nvSpPr>
        <p:spPr bwMode="auto">
          <a:xfrm>
            <a:off x="6477000" y="419100"/>
            <a:ext cx="1946275" cy="1104900"/>
          </a:xfrm>
          <a:prstGeom prst="rect">
            <a:avLst/>
          </a:prstGeom>
          <a:solidFill>
            <a:schemeClr val="tx2"/>
          </a:solidFill>
          <a:ln w="38100" cmpd="dbl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zh-CN" altLang="en-US" sz="3200" b="0">
                <a:solidFill>
                  <a:srgbClr val="FFFFFF"/>
                </a:solidFill>
                <a:latin typeface="Times New Roman" pitchFamily="18" charset="0"/>
                <a:ea typeface="华文新魏" pitchFamily="2" charset="-122"/>
              </a:rPr>
              <a:t>招贴画化</a:t>
            </a:r>
          </a:p>
          <a:p>
            <a:pPr algn="ctr"/>
            <a:r>
              <a:rPr kumimoji="1" lang="en-US" altLang="zh-CN" sz="3200" b="0">
                <a:solidFill>
                  <a:srgbClr val="FFFFFF"/>
                </a:solidFill>
                <a:latin typeface="Times New Roman" pitchFamily="18" charset="0"/>
                <a:ea typeface="华文新魏" pitchFamily="2" charset="-122"/>
              </a:rPr>
              <a:t>16</a:t>
            </a:r>
            <a:r>
              <a:rPr kumimoji="1" lang="zh-CN" altLang="en-US" sz="3200" b="0">
                <a:solidFill>
                  <a:srgbClr val="FFFFFF"/>
                </a:solidFill>
                <a:latin typeface="Times New Roman" pitchFamily="18" charset="0"/>
                <a:ea typeface="华文新魏" pitchFamily="2" charset="-122"/>
              </a:rPr>
              <a:t>级亮度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280579" name="Text Box 3"/>
          <p:cNvSpPr txBox="1">
            <a:spLocks noChangeArrowheads="1"/>
          </p:cNvSpPr>
          <p:nvPr/>
        </p:nvSpPr>
        <p:spPr bwMode="auto">
          <a:xfrm>
            <a:off x="5638800" y="419100"/>
            <a:ext cx="2286000" cy="1104900"/>
          </a:xfrm>
          <a:prstGeom prst="rect">
            <a:avLst/>
          </a:prstGeom>
          <a:solidFill>
            <a:schemeClr val="tx2"/>
          </a:solidFill>
          <a:ln w="38100" cmpd="dbl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zh-CN" altLang="en-US" sz="3200" b="0">
                <a:solidFill>
                  <a:srgbClr val="FFFFFF"/>
                </a:solidFill>
                <a:latin typeface="Times New Roman" pitchFamily="18" charset="0"/>
                <a:ea typeface="华文新魏" pitchFamily="2" charset="-122"/>
              </a:rPr>
              <a:t>分段线性化</a:t>
            </a:r>
          </a:p>
          <a:p>
            <a:pPr algn="ctr"/>
            <a:r>
              <a:rPr kumimoji="1" lang="zh-CN" altLang="en-US" sz="3200" b="0">
                <a:solidFill>
                  <a:srgbClr val="FFFFFF"/>
                </a:solidFill>
                <a:latin typeface="Times New Roman" pitchFamily="18" charset="0"/>
                <a:ea typeface="华文新魏" pitchFamily="2" charset="-122"/>
              </a:rPr>
              <a:t>出现假轮廓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281603" name="Text Box 3"/>
          <p:cNvSpPr txBox="1">
            <a:spLocks noChangeArrowheads="1"/>
          </p:cNvSpPr>
          <p:nvPr/>
        </p:nvSpPr>
        <p:spPr bwMode="auto">
          <a:xfrm>
            <a:off x="6477000" y="419100"/>
            <a:ext cx="1946275" cy="1104900"/>
          </a:xfrm>
          <a:prstGeom prst="rect">
            <a:avLst/>
          </a:prstGeom>
          <a:solidFill>
            <a:schemeClr val="tx2"/>
          </a:solidFill>
          <a:ln w="38100" cmpd="dbl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zh-CN" altLang="en-US" sz="3200" b="0">
                <a:solidFill>
                  <a:srgbClr val="FFFFFF"/>
                </a:solidFill>
                <a:latin typeface="Times New Roman" pitchFamily="18" charset="0"/>
                <a:ea typeface="华文新魏" pitchFamily="2" charset="-122"/>
              </a:rPr>
              <a:t>招贴画化</a:t>
            </a:r>
          </a:p>
          <a:p>
            <a:pPr algn="ctr"/>
            <a:r>
              <a:rPr kumimoji="1" lang="en-US" altLang="zh-CN" sz="3200" b="0">
                <a:solidFill>
                  <a:srgbClr val="FFFFFF"/>
                </a:solidFill>
                <a:latin typeface="Times New Roman" pitchFamily="18" charset="0"/>
                <a:ea typeface="华文新魏" pitchFamily="2" charset="-122"/>
              </a:rPr>
              <a:t>4</a:t>
            </a:r>
            <a:r>
              <a:rPr kumimoji="1" lang="zh-CN" altLang="en-US" sz="3200" b="0">
                <a:solidFill>
                  <a:srgbClr val="FFFFFF"/>
                </a:solidFill>
                <a:latin typeface="Times New Roman" pitchFamily="18" charset="0"/>
                <a:ea typeface="华文新魏" pitchFamily="2" charset="-122"/>
              </a:rPr>
              <a:t>级亮度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283651" name="Text Box 3"/>
          <p:cNvSpPr txBox="1">
            <a:spLocks noChangeArrowheads="1"/>
          </p:cNvSpPr>
          <p:nvPr/>
        </p:nvSpPr>
        <p:spPr bwMode="auto">
          <a:xfrm>
            <a:off x="6477000" y="419100"/>
            <a:ext cx="1946275" cy="1104900"/>
          </a:xfrm>
          <a:prstGeom prst="rect">
            <a:avLst/>
          </a:prstGeom>
          <a:solidFill>
            <a:schemeClr val="tx2"/>
          </a:solidFill>
          <a:ln w="38100" cmpd="dbl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zh-CN" altLang="en-US" sz="3200" b="0">
                <a:solidFill>
                  <a:srgbClr val="FFFFFF"/>
                </a:solidFill>
                <a:latin typeface="Times New Roman" pitchFamily="18" charset="0"/>
                <a:ea typeface="华文新魏" pitchFamily="2" charset="-122"/>
              </a:rPr>
              <a:t>招贴画化</a:t>
            </a:r>
          </a:p>
          <a:p>
            <a:pPr algn="ctr"/>
            <a:r>
              <a:rPr kumimoji="1" lang="en-US" altLang="zh-CN" sz="3200" b="0">
                <a:solidFill>
                  <a:srgbClr val="FFFFFF"/>
                </a:solidFill>
                <a:latin typeface="Times New Roman" pitchFamily="18" charset="0"/>
                <a:ea typeface="华文新魏" pitchFamily="2" charset="-122"/>
              </a:rPr>
              <a:t>3</a:t>
            </a:r>
            <a:r>
              <a:rPr kumimoji="1" lang="zh-CN" altLang="en-US" sz="3200" b="0">
                <a:solidFill>
                  <a:srgbClr val="FFFFFF"/>
                </a:solidFill>
                <a:latin typeface="Times New Roman" pitchFamily="18" charset="0"/>
                <a:ea typeface="华文新魏" pitchFamily="2" charset="-122"/>
              </a:rPr>
              <a:t>级亮度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284675" name="Text Box 3"/>
          <p:cNvSpPr txBox="1">
            <a:spLocks noChangeArrowheads="1"/>
          </p:cNvSpPr>
          <p:nvPr/>
        </p:nvSpPr>
        <p:spPr bwMode="auto">
          <a:xfrm>
            <a:off x="6477000" y="419100"/>
            <a:ext cx="1946275" cy="1104900"/>
          </a:xfrm>
          <a:prstGeom prst="rect">
            <a:avLst/>
          </a:prstGeom>
          <a:solidFill>
            <a:schemeClr val="tx2"/>
          </a:solidFill>
          <a:ln w="38100" cmpd="dbl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zh-CN" altLang="en-US" sz="3200" b="0">
                <a:solidFill>
                  <a:srgbClr val="FFFFFF"/>
                </a:solidFill>
                <a:latin typeface="Times New Roman" pitchFamily="18" charset="0"/>
                <a:ea typeface="华文新魏" pitchFamily="2" charset="-122"/>
              </a:rPr>
              <a:t>招贴画化</a:t>
            </a:r>
          </a:p>
          <a:p>
            <a:pPr algn="ctr"/>
            <a:r>
              <a:rPr kumimoji="1" lang="en-US" altLang="zh-CN" sz="3200" b="0">
                <a:solidFill>
                  <a:srgbClr val="FFFFFF"/>
                </a:solidFill>
                <a:latin typeface="Times New Roman" pitchFamily="18" charset="0"/>
                <a:ea typeface="华文新魏" pitchFamily="2" charset="-122"/>
              </a:rPr>
              <a:t>2</a:t>
            </a:r>
            <a:r>
              <a:rPr kumimoji="1" lang="zh-CN" altLang="en-US" sz="3200" b="0">
                <a:solidFill>
                  <a:srgbClr val="FFFFFF"/>
                </a:solidFill>
                <a:latin typeface="Times New Roman" pitchFamily="18" charset="0"/>
                <a:ea typeface="华文新魏" pitchFamily="2" charset="-122"/>
              </a:rPr>
              <a:t>级亮度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539750" y="5492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Times New Roman" pitchFamily="18" charset="0"/>
                <a:ea typeface="+mn-ea"/>
                <a:cs typeface="Times New Roman" pitchFamily="18" charset="0"/>
              </a:rPr>
              <a:t>2.2</a:t>
            </a:r>
            <a:r>
              <a:rPr lang="zh-CN" b="1" dirty="0" smtClean="0">
                <a:latin typeface="+mn-ea"/>
                <a:ea typeface="+mn-ea"/>
              </a:rPr>
              <a:t> 图像的</a:t>
            </a:r>
            <a:r>
              <a:rPr lang="zh-CN" altLang="en-US" b="1" dirty="0" smtClean="0">
                <a:latin typeface="宋体" pitchFamily="2" charset="-122"/>
              </a:rPr>
              <a:t>数字化</a:t>
            </a:r>
            <a:endParaRPr lang="zh-CN" b="1" dirty="0" smtClean="0">
              <a:latin typeface="+mn-ea"/>
              <a:ea typeface="+mn-ea"/>
            </a:endParaRP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idx="4294967295"/>
          </p:nvPr>
        </p:nvSpPr>
        <p:spPr>
          <a:xfrm>
            <a:off x="1403350" y="1989138"/>
            <a:ext cx="6264275" cy="3654440"/>
          </a:xfrm>
          <a:solidFill>
            <a:schemeClr val="bg1"/>
          </a:solidFill>
          <a:ln w="57150" cmpd="thickThin">
            <a:solidFill>
              <a:schemeClr val="bg1"/>
            </a:solidFill>
          </a:ln>
        </p:spPr>
        <p:txBody>
          <a:bodyPr/>
          <a:lstStyle/>
          <a:p>
            <a:pPr eaLnBrk="1" hangingPunct="1">
              <a:buNone/>
              <a:defRPr/>
            </a:pP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2.2.1</a:t>
            </a:r>
            <a:r>
              <a:rPr lang="en-US" altLang="zh-CN" b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图像的获取</a:t>
            </a:r>
            <a:endParaRPr lang="en-US" altLang="zh-CN" b="1" dirty="0" smtClean="0">
              <a:solidFill>
                <a:srgbClr val="0000FF"/>
              </a:solidFill>
              <a:latin typeface="+mn-ea"/>
            </a:endParaRPr>
          </a:p>
          <a:p>
            <a:pPr eaLnBrk="1" hangingPunct="1">
              <a:buNone/>
              <a:defRPr/>
            </a:pP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2.2.2</a:t>
            </a:r>
            <a:r>
              <a:rPr lang="en-US" altLang="zh-CN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图像的采样</a:t>
            </a:r>
          </a:p>
          <a:p>
            <a:pPr eaLnBrk="1" hangingPunct="1">
              <a:buNone/>
              <a:defRPr/>
            </a:pP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2.2.3</a:t>
            </a:r>
            <a:r>
              <a:rPr lang="en-US" altLang="zh-CN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图像的量化</a:t>
            </a:r>
            <a:endParaRPr lang="en-US" altLang="zh-CN" b="1" dirty="0" smtClean="0">
              <a:solidFill>
                <a:srgbClr val="0000FF"/>
              </a:solidFill>
              <a:latin typeface="+mn-ea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539750" y="5492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b="1" dirty="0" smtClean="0">
                <a:latin typeface="+mn-ea"/>
                <a:ea typeface="+mn-ea"/>
              </a:rPr>
              <a:t>第二章 图像的</a:t>
            </a:r>
            <a:r>
              <a:rPr lang="zh-CN" altLang="en-US" b="1" dirty="0" smtClean="0">
                <a:latin typeface="宋体" pitchFamily="2" charset="-122"/>
              </a:rPr>
              <a:t>数字化</a:t>
            </a:r>
            <a:endParaRPr lang="zh-CN" b="1" dirty="0" smtClean="0">
              <a:latin typeface="+mn-ea"/>
              <a:ea typeface="+mn-ea"/>
            </a:endParaRP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idx="4294967295"/>
          </p:nvPr>
        </p:nvSpPr>
        <p:spPr>
          <a:xfrm>
            <a:off x="1403350" y="1989138"/>
            <a:ext cx="6264275" cy="3654440"/>
          </a:xfrm>
          <a:solidFill>
            <a:schemeClr val="bg1"/>
          </a:solidFill>
          <a:ln w="57150" cmpd="thickThin">
            <a:solidFill>
              <a:schemeClr val="bg1"/>
            </a:solidFill>
          </a:ln>
        </p:spPr>
        <p:txBody>
          <a:bodyPr/>
          <a:lstStyle/>
          <a:p>
            <a:pPr eaLnBrk="1" hangingPunct="1">
              <a:buNone/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b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人眼的视觉特性</a:t>
            </a:r>
            <a:endParaRPr lang="en-US" altLang="zh-CN" dirty="0" smtClean="0">
              <a:latin typeface="+mn-ea"/>
            </a:endParaRPr>
          </a:p>
          <a:p>
            <a:pPr eaLnBrk="1" hangingPunct="1">
              <a:buNone/>
              <a:defRPr/>
            </a:pP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2.2</a:t>
            </a:r>
            <a:r>
              <a:rPr lang="en-US" altLang="zh-CN" b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图像的数字化</a:t>
            </a:r>
          </a:p>
          <a:p>
            <a:pPr eaLnBrk="1" hangingPunct="1">
              <a:buNone/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2.3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数字图像的数值描述</a:t>
            </a:r>
            <a:endParaRPr lang="en-US" altLang="zh-CN" dirty="0" smtClean="0">
              <a:latin typeface="+mn-ea"/>
            </a:endParaRPr>
          </a:p>
          <a:p>
            <a:pPr eaLnBrk="1" hangingPunct="1">
              <a:buNone/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2.4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数字图像的位图文件结构</a:t>
            </a:r>
          </a:p>
          <a:p>
            <a:pPr eaLnBrk="1" hangingPunct="1">
              <a:buNone/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2.5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dirty="0" smtClean="0">
                <a:latin typeface="+mn-ea"/>
              </a:rPr>
              <a:t>数字图像的灰度直方图</a:t>
            </a:r>
            <a:endParaRPr lang="en-US" altLang="zh-CN" dirty="0" smtClean="0">
              <a:latin typeface="+mn-ea"/>
            </a:endParaRPr>
          </a:p>
          <a:p>
            <a:pPr eaLnBrk="1" hangingPunct="1">
              <a:buNone/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2.6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非均匀量化与矢量量化</a:t>
            </a:r>
            <a:endParaRPr lang="zh-CN" dirty="0" smtClean="0">
              <a:latin typeface="+mn-ea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00113" y="1196975"/>
            <a:ext cx="7651750" cy="1431925"/>
          </a:xfrm>
        </p:spPr>
        <p:txBody>
          <a:bodyPr/>
          <a:lstStyle/>
          <a:p>
            <a:pPr eaLnBrk="1" hangingPunct="1"/>
            <a:r>
              <a:rPr lang="zh-CN" sz="4800" b="1" dirty="0" smtClean="0">
                <a:latin typeface="宋体" pitchFamily="2" charset="-122"/>
              </a:rPr>
              <a:t>第二章</a:t>
            </a:r>
            <a:r>
              <a:rPr lang="en-US" altLang="zh-CN" sz="4800" b="1" dirty="0" smtClean="0">
                <a:latin typeface="宋体" pitchFamily="2" charset="-122"/>
              </a:rPr>
              <a:t> </a:t>
            </a:r>
            <a:r>
              <a:rPr lang="zh-CN" sz="4800" b="1" dirty="0" smtClean="0">
                <a:latin typeface="宋体" pitchFamily="2" charset="-122"/>
              </a:rPr>
              <a:t>图像的</a:t>
            </a:r>
            <a:r>
              <a:rPr lang="zh-CN" altLang="en-US" sz="4800" b="1" dirty="0" smtClean="0">
                <a:latin typeface="宋体" pitchFamily="2" charset="-122"/>
              </a:rPr>
              <a:t>数字化</a:t>
            </a:r>
            <a:endParaRPr lang="zh-CN" sz="4800" b="1" dirty="0" smtClean="0">
              <a:latin typeface="宋体" pitchFamily="2" charset="-122"/>
            </a:endParaRPr>
          </a:p>
        </p:txBody>
      </p:sp>
      <p:sp>
        <p:nvSpPr>
          <p:cNvPr id="8195" name="副标题 2"/>
          <p:cNvSpPr txBox="1">
            <a:spLocks noChangeArrowheads="1"/>
          </p:cNvSpPr>
          <p:nvPr/>
        </p:nvSpPr>
        <p:spPr bwMode="auto">
          <a:xfrm>
            <a:off x="1525588" y="4005064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3200" b="1" dirty="0">
                <a:latin typeface="Calibri" pitchFamily="34" charset="0"/>
              </a:rPr>
              <a:t>童立靖</a:t>
            </a:r>
            <a:endParaRPr lang="en-US" sz="3200" b="1" dirty="0">
              <a:latin typeface="Calibri" pitchFamily="34" charset="0"/>
            </a:endParaRP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3200" b="1" dirty="0" smtClean="0"/>
              <a:t>北方</a:t>
            </a:r>
            <a:r>
              <a:rPr lang="zh-CN" altLang="en-US" sz="3200" b="1" dirty="0"/>
              <a:t>工业大学计算机学院</a:t>
            </a:r>
            <a:endParaRPr lang="en-US" altLang="zh-CN" sz="3200" b="1" dirty="0"/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tong_lijing@163.com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27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663164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6" name="Picture 6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 l="19402"/>
          <a:stretch>
            <a:fillRect/>
          </a:stretch>
        </p:blipFill>
        <p:spPr bwMode="auto">
          <a:xfrm>
            <a:off x="3286116" y="1484619"/>
            <a:ext cx="5678497" cy="4944778"/>
          </a:xfrm>
          <a:noFill/>
          <a:ln>
            <a:miter lim="800000"/>
            <a:headEnd/>
            <a:tailEnd/>
          </a:ln>
        </p:spPr>
      </p:pic>
      <p:pic>
        <p:nvPicPr>
          <p:cNvPr id="133128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 r="82272" b="75435"/>
          <a:stretch>
            <a:fillRect/>
          </a:stretch>
        </p:blipFill>
        <p:spPr bwMode="auto">
          <a:xfrm>
            <a:off x="7429520" y="1142984"/>
            <a:ext cx="1479552" cy="1786480"/>
          </a:xfrm>
          <a:noFill/>
          <a:ln>
            <a:miter lim="800000"/>
            <a:headEnd/>
            <a:tailEnd/>
          </a:ln>
        </p:spPr>
      </p:pic>
      <p:sp>
        <p:nvSpPr>
          <p:cNvPr id="13312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00034" y="1142984"/>
            <a:ext cx="2857520" cy="72547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Image sensing and acquisition</a:t>
            </a:r>
          </a:p>
        </p:txBody>
      </p:sp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428596" y="2071678"/>
            <a:ext cx="3000396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Three principal sensor arrangement used to transform illumination </a:t>
            </a:r>
            <a:r>
              <a:rPr lang="en-US" altLang="zh-CN" sz="3200" dirty="0" err="1">
                <a:latin typeface="Times New Roman" pitchFamily="18" charset="0"/>
                <a:cs typeface="Times New Roman" pitchFamily="18" charset="0"/>
              </a:rPr>
              <a:t>illumination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energy into digital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images</a:t>
            </a:r>
            <a:endParaRPr lang="en-US" altLang="zh-C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30" name="Text Box 10"/>
          <p:cNvSpPr txBox="1">
            <a:spLocks noChangeArrowheads="1"/>
          </p:cNvSpPr>
          <p:nvPr/>
        </p:nvSpPr>
        <p:spPr bwMode="auto">
          <a:xfrm>
            <a:off x="2714612" y="285728"/>
            <a:ext cx="4500594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 dirty="0"/>
              <a:t>图像感知与获取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2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3368" y="1268412"/>
            <a:ext cx="8390664" cy="3660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285720" y="1517397"/>
            <a:ext cx="207170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Image acquisition using a single sensor</a:t>
            </a:r>
          </a:p>
        </p:txBody>
      </p:sp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2071670" y="5214950"/>
            <a:ext cx="5472137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latin typeface="+mn-ea"/>
                <a:ea typeface="+mn-ea"/>
              </a:rPr>
              <a:t>单传感器</a:t>
            </a:r>
            <a:r>
              <a:rPr lang="en-US" altLang="zh-CN" sz="3200" dirty="0">
                <a:latin typeface="+mn-ea"/>
                <a:ea typeface="+mn-ea"/>
              </a:rPr>
              <a:t>+</a:t>
            </a:r>
            <a:r>
              <a:rPr lang="zh-CN" altLang="en-US" sz="3200" dirty="0">
                <a:latin typeface="+mn-ea"/>
                <a:ea typeface="+mn-ea"/>
              </a:rPr>
              <a:t>线性扫描</a:t>
            </a:r>
            <a:r>
              <a:rPr lang="en-US" altLang="zh-CN" sz="3200" dirty="0">
                <a:latin typeface="+mn-ea"/>
                <a:ea typeface="+mn-ea"/>
              </a:rPr>
              <a:t>+</a:t>
            </a:r>
            <a:r>
              <a:rPr lang="zh-CN" altLang="en-US" sz="3200" dirty="0" smtClean="0">
                <a:latin typeface="+mn-ea"/>
                <a:ea typeface="+mn-ea"/>
              </a:rPr>
              <a:t>旋转</a:t>
            </a:r>
            <a:endParaRPr lang="en-US" altLang="zh-CN" sz="3200" dirty="0" smtClean="0">
              <a:latin typeface="+mn-ea"/>
              <a:ea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sz="3200" dirty="0" smtClean="0">
                <a:latin typeface="+mn-ea"/>
                <a:ea typeface="+mn-ea"/>
              </a:rPr>
              <a:t>胶片的扫描</a:t>
            </a:r>
            <a:endParaRPr lang="zh-CN" altLang="en-US" sz="3200" dirty="0">
              <a:latin typeface="+mn-ea"/>
              <a:ea typeface="+mn-ea"/>
            </a:endParaRPr>
          </a:p>
        </p:txBody>
      </p:sp>
      <p:sp>
        <p:nvSpPr>
          <p:cNvPr id="137223" name="Text Box 7"/>
          <p:cNvSpPr txBox="1">
            <a:spLocks noChangeArrowheads="1"/>
          </p:cNvSpPr>
          <p:nvPr/>
        </p:nvSpPr>
        <p:spPr bwMode="auto">
          <a:xfrm>
            <a:off x="3143240" y="285728"/>
            <a:ext cx="364234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400" b="1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altLang="en-US" sz="4400" b="1" dirty="0"/>
              <a:t>单个传感器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981074"/>
            <a:ext cx="7816879" cy="5646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3571868" y="285728"/>
            <a:ext cx="307648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4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altLang="en-US" sz="4400" b="1" dirty="0"/>
              <a:t>传感器带</a:t>
            </a:r>
          </a:p>
        </p:txBody>
      </p:sp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571472" y="4000504"/>
            <a:ext cx="357186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Image acquisition using sensor strips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26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138" y="911246"/>
            <a:ext cx="7813675" cy="544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5580112" y="4077072"/>
            <a:ext cx="3311353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 smtClean="0"/>
              <a:t>镜头的入射光强取决于哪些因素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？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271" name="Text Box 7"/>
          <p:cNvSpPr txBox="1">
            <a:spLocks noChangeArrowheads="1"/>
          </p:cNvSpPr>
          <p:nvPr/>
        </p:nvSpPr>
        <p:spPr bwMode="auto">
          <a:xfrm>
            <a:off x="3357554" y="142852"/>
            <a:ext cx="364234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4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44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sz="4400" b="1" dirty="0"/>
              <a:t>传感器阵列</a:t>
            </a:r>
          </a:p>
        </p:txBody>
      </p:sp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428596" y="1428736"/>
            <a:ext cx="285752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Image acquisition using sensor arrays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</TotalTime>
  <Pages>0</Pages>
  <Words>900</Words>
  <Characters>0</Characters>
  <Application>Microsoft Office PowerPoint</Application>
  <DocSecurity>0</DocSecurity>
  <PresentationFormat>全屏显示(4:3)</PresentationFormat>
  <Lines>0</Lines>
  <Paragraphs>152</Paragraphs>
  <Slides>57</Slides>
  <Notes>5</Notes>
  <HiddenSlides>0</HiddenSlides>
  <MMClips>2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6" baseType="lpstr">
      <vt:lpstr>华文新魏</vt:lpstr>
      <vt:lpstr>宋体</vt:lpstr>
      <vt:lpstr>Arial</vt:lpstr>
      <vt:lpstr>Calibri</vt:lpstr>
      <vt:lpstr>Times New Roman</vt:lpstr>
      <vt:lpstr>Wingdings</vt:lpstr>
      <vt:lpstr>Office 主题</vt:lpstr>
      <vt:lpstr>1_Office 主题</vt:lpstr>
      <vt:lpstr>Equation</vt:lpstr>
      <vt:lpstr>第二章 图像的数字化</vt:lpstr>
      <vt:lpstr>第二章 图像的数字化</vt:lpstr>
      <vt:lpstr>2.2 图像的数字化</vt:lpstr>
      <vt:lpstr>图像的数字化</vt:lpstr>
      <vt:lpstr>Light and Electromagnetic Spectrum </vt:lpstr>
      <vt:lpstr>Image sensing and acquisition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2.2 图像的数字化</vt:lpstr>
      <vt:lpstr>PowerPoint 演示文稿</vt:lpstr>
      <vt:lpstr>图像的数字化                   —— 采样的概念</vt:lpstr>
      <vt:lpstr>PowerPoint 演示文稿</vt:lpstr>
      <vt:lpstr>PowerPoint 演示文稿</vt:lpstr>
      <vt:lpstr>图像的数字化              —— 采样指标分辨率</vt:lpstr>
      <vt:lpstr>PowerPoint 演示文稿</vt:lpstr>
      <vt:lpstr>Sampling 采样</vt:lpstr>
      <vt:lpstr>图像的数字化               —— 采样间隔</vt:lpstr>
      <vt:lpstr>PowerPoint 演示文稿</vt:lpstr>
      <vt:lpstr>图像的数字化              —— 采样效果演示示例</vt:lpstr>
      <vt:lpstr>PowerPoint 演示文稿</vt:lpstr>
      <vt:lpstr>图像的数字化               —— 采样间隔</vt:lpstr>
      <vt:lpstr>PowerPoint 演示文稿</vt:lpstr>
      <vt:lpstr>PowerPoint 演示文稿</vt:lpstr>
      <vt:lpstr>PowerPoint 演示文稿</vt:lpstr>
      <vt:lpstr>PowerPoint 演示文稿</vt:lpstr>
      <vt:lpstr>2.2 图像的数字化</vt:lpstr>
      <vt:lpstr>PowerPoint 演示文稿</vt:lpstr>
      <vt:lpstr>图像的数字化                  —— 量化的概念</vt:lpstr>
      <vt:lpstr>PowerPoint 演示文稿</vt:lpstr>
      <vt:lpstr>PowerPoint 演示文稿</vt:lpstr>
      <vt:lpstr>Image sampling and quantization</vt:lpstr>
      <vt:lpstr>PowerPoint 演示文稿</vt:lpstr>
      <vt:lpstr>PowerPoint 演示文稿</vt:lpstr>
      <vt:lpstr>Quantization’s effect 量化的影响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图像的数字化                  —— 量化概念</vt:lpstr>
      <vt:lpstr>低bit量化的伪轮廓现象图例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2.2 图像的数字化</vt:lpstr>
      <vt:lpstr>第二章 图像的数字化</vt:lpstr>
      <vt:lpstr>第二章 图像的数字化</vt:lpstr>
    </vt:vector>
  </TitlesOfParts>
  <Manager/>
  <Company>diph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多媒体技术中的数字图象处理</dc:title>
  <dc:subject/>
  <dc:creator>diph1</dc:creator>
  <cp:keywords/>
  <dc:description/>
  <cp:lastModifiedBy>Administrator</cp:lastModifiedBy>
  <cp:revision>744</cp:revision>
  <dcterms:created xsi:type="dcterms:W3CDTF">2000-08-11T08:01:46Z</dcterms:created>
  <dcterms:modified xsi:type="dcterms:W3CDTF">2019-02-26T07:35:27Z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2052-8.1.0.3363</vt:lpwstr>
  </property>
</Properties>
</file>