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33" r:id="rId2"/>
    <p:sldMasterId id="2147483734" r:id="rId3"/>
  </p:sldMasterIdLst>
  <p:notesMasterIdLst>
    <p:notesMasterId r:id="rId49"/>
  </p:notesMasterIdLst>
  <p:handoutMasterIdLst>
    <p:handoutMasterId r:id="rId50"/>
  </p:handoutMasterIdLst>
  <p:sldIdLst>
    <p:sldId id="375" r:id="rId4"/>
    <p:sldId id="508" r:id="rId5"/>
    <p:sldId id="480" r:id="rId6"/>
    <p:sldId id="423" r:id="rId7"/>
    <p:sldId id="432" r:id="rId8"/>
    <p:sldId id="433" r:id="rId9"/>
    <p:sldId id="481" r:id="rId10"/>
    <p:sldId id="482" r:id="rId11"/>
    <p:sldId id="435" r:id="rId12"/>
    <p:sldId id="456" r:id="rId13"/>
    <p:sldId id="483" r:id="rId14"/>
    <p:sldId id="436" r:id="rId15"/>
    <p:sldId id="437" r:id="rId16"/>
    <p:sldId id="457" r:id="rId17"/>
    <p:sldId id="484" r:id="rId18"/>
    <p:sldId id="509" r:id="rId19"/>
    <p:sldId id="438" r:id="rId20"/>
    <p:sldId id="474" r:id="rId21"/>
    <p:sldId id="503" r:id="rId22"/>
    <p:sldId id="439" r:id="rId23"/>
    <p:sldId id="504" r:id="rId24"/>
    <p:sldId id="505" r:id="rId25"/>
    <p:sldId id="440" r:id="rId26"/>
    <p:sldId id="478" r:id="rId27"/>
    <p:sldId id="442" r:id="rId28"/>
    <p:sldId id="479" r:id="rId29"/>
    <p:sldId id="441" r:id="rId30"/>
    <p:sldId id="443" r:id="rId31"/>
    <p:sldId id="506" r:id="rId32"/>
    <p:sldId id="488" r:id="rId33"/>
    <p:sldId id="491" r:id="rId34"/>
    <p:sldId id="502" r:id="rId35"/>
    <p:sldId id="485" r:id="rId36"/>
    <p:sldId id="486" r:id="rId37"/>
    <p:sldId id="487" r:id="rId38"/>
    <p:sldId id="492" r:id="rId39"/>
    <p:sldId id="493" r:id="rId40"/>
    <p:sldId id="495" r:id="rId41"/>
    <p:sldId id="496" r:id="rId42"/>
    <p:sldId id="497" r:id="rId43"/>
    <p:sldId id="498" r:id="rId44"/>
    <p:sldId id="500" r:id="rId45"/>
    <p:sldId id="499" r:id="rId46"/>
    <p:sldId id="510" r:id="rId47"/>
    <p:sldId id="511" r:id="rId48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66"/>
    <a:srgbClr val="006666"/>
    <a:srgbClr val="009900"/>
    <a:srgbClr val="CBA7FF"/>
    <a:srgbClr val="000099"/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2524" autoAdjust="0"/>
  </p:normalViewPr>
  <p:slideViewPr>
    <p:cSldViewPr>
      <p:cViewPr varScale="1">
        <p:scale>
          <a:sx n="59" d="100"/>
          <a:sy n="59" d="100"/>
        </p:scale>
        <p:origin x="12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9FE78-933E-45B7-9FEB-7A877D63355E}" type="datetimeFigureOut">
              <a:rPr lang="zh-CN" altLang="en-US" smtClean="0"/>
              <a:pPr/>
              <a:t>2019-3-5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CC988-F233-4157-8F1E-4AD8D287B8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1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153"/>
            <a:ext cx="497332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0306"/>
            <a:ext cx="293878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01F667B-EB19-4677-8CD5-348A83D69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LZ77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zh.wikipedia.org/wiki/DEFLATE" TargetMode="External"/><Relationship Id="rId4" Type="http://schemas.openxmlformats.org/officeDocument/2006/relationships/hyperlink" Target="http://zh.wikipedia.org/wiki/%E6%97%A0%E6%8D%9F%E6%95%B0%E6%8D%AE%E5%8E%8B%E7%BC%A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B8000-4EE6-4C92-8FCD-3EFCC78B64A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601248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光片的肿瘤位置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对于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&lt;=256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色的位图，象素阵列中的象素的值不代表实际的颜色值，而是颜色表的索引，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bfOffBits</a:t>
            </a:r>
            <a:endParaRPr lang="en-US" altLang="zh-CN" dirty="0" smtClean="0"/>
          </a:p>
          <a:p>
            <a:r>
              <a:rPr lang="zh-CN" altLang="en-US" dirty="0" smtClean="0"/>
              <a:t>为从文件头到实际的位图数据的偏移字节数，即图</a:t>
            </a:r>
            <a:r>
              <a:rPr lang="en-US" altLang="zh-CN" dirty="0" smtClean="0"/>
              <a:t>1.3</a:t>
            </a:r>
            <a:r>
              <a:rPr lang="zh-CN" altLang="en-US" dirty="0" smtClean="0"/>
              <a:t>中前三个部分的长度之和。</a:t>
            </a:r>
          </a:p>
          <a:p>
            <a:r>
              <a:rPr lang="zh-CN" altLang="en-US" dirty="0" smtClean="0"/>
              <a:t>据此可以判断是否有调色板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BI_RGB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An uncompressed format.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BI_BITFIELDS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Specifies that the bitmap is not compressed and that the color table consists of three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DWORD color masks that specify the red, green, and blue components, respectively, of each pixel. This is valid when used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with 4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bpp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BI_JPEG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Windows 98/Me,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Windowith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16- and 32-bpp bitmaps.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BI_RLE8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 run-length encoded (RLE) format for bitmaps with 8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bpp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BI_RLE4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An RLE format for bitmaps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ws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2000/XP: Indicates that the image is a JPEG image.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BI_PNG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Windows 98/Me, Windows 2000/XP: Indicates that the image is a PNG image. </a:t>
            </a:r>
          </a:p>
          <a:p>
            <a:endParaRPr lang="en-US" altLang="zh-CN" sz="1200" b="1" kern="1200" baseline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使用了从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  <a:hlinkClick r:id="rId3" tooltip="LZ77"/>
              </a:rPr>
              <a:t>LZ77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派生的一个非专利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  <a:hlinkClick r:id="rId4" tooltip="无损数据压缩"/>
              </a:rPr>
              <a:t>無失真式壓縮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算法（名为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  <a:hlinkClick r:id="rId5" tooltip="DEFLATE"/>
              </a:rPr>
              <a:t>DEFLATE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）。这个算法对图像裡的直线进行预测然后存储颜色差值，这使得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经常能获得比原始图像甚至比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GIF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更大的压缩率。但也有一些软件不能使用适合的预测，而造成过分臃肿的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文件。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因为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是采用无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损压缩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方式来减少文件的大小，这一点与牺牲图像品质以换取高压缩率的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有所不同；</a:t>
            </a:r>
          </a:p>
          <a:p>
            <a:endParaRPr lang="en-US" altLang="zh-CN" sz="1200" b="1" kern="1200" baseline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sz="1200" b="1" kern="1200" baseline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BiClrUsed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表示最大的项数，即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baseline="30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（位数）</a:t>
            </a:r>
            <a:r>
              <a:rPr lang="en-US" altLang="zh-CN" sz="1200" kern="1200" baseline="300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biBitCount</a:t>
            </a:r>
            <a:endParaRPr lang="en-US" altLang="zh-CN" sz="1200" kern="1200" baseline="300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BiClrImportant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字段指出显示位图实际所需的项数。如果为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，表示颜色表中的每一项都是必须的。 </a:t>
            </a:r>
            <a:endParaRPr lang="en-US" altLang="zh-CN" sz="1200" kern="1200" baseline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这两项均与索引表有关。</a:t>
            </a:r>
            <a:endParaRPr lang="zh-CN" altLang="en-US" dirty="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8E53B-0CDC-47C2-AF9F-7993D0661898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8025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16 24 32 </a:t>
            </a:r>
            <a:r>
              <a:rPr lang="zh-CN" altLang="en-US" dirty="0" smtClean="0"/>
              <a:t>均不用调色板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256</a:t>
            </a:r>
            <a:r>
              <a:rPr lang="zh-CN" altLang="en-US" dirty="0" smtClean="0"/>
              <a:t>色）及以下（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位）有颜色表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调色板</a:t>
            </a:r>
            <a:r>
              <a:rPr lang="zh-CN" altLang="en-US" dirty="0" smtClean="0"/>
              <a:t>，以上没有。。这是可控制颜色，</a:t>
            </a:r>
            <a:r>
              <a:rPr lang="en-US" altLang="zh-CN" dirty="0" smtClean="0"/>
              <a:t>24</a:t>
            </a:r>
            <a:r>
              <a:rPr lang="zh-CN" altLang="en-US" smtClean="0"/>
              <a:t>位以上不是颜色表需要来控制的。。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C# </a:t>
            </a:r>
            <a:r>
              <a:rPr lang="zh-CN" altLang="en-US" smtClean="0"/>
              <a:t>没有指针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5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可考虑放在图像增强一章</a:t>
            </a:r>
            <a:endParaRPr lang="en-US" altLang="zh-CN" dirty="0" smtClean="0"/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与文件数据的对应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程序演示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灰度图像（可留作二值化处理）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负片（下一页，可留作图像增强）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F667B-EB19-4677-8CD5-348A83D69DE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6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C2938-AF29-43D4-9E58-89A794A90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B277F-1453-47EF-B7C9-D33E012EB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FA88-EA7D-4D66-B528-CFA923D5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8617B-FF9A-4424-9D40-BABF7AE68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4963C-6DD6-44B0-978A-CDECEFB37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A644C-F9C9-4BC6-8C0C-820E9B8F7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5A52C-D81E-4761-A968-82C562DF2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ED01A-8738-49F3-9D86-0C97F71E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96F8F-5AFE-488A-8147-12259C14F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605C-EDA2-4079-9171-892B7C41B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D4766-CA5D-4976-A42A-8B05F252E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B595-5E6D-44D6-A09D-433275336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06B08-92B6-4413-8B0F-E3B8944B1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E0937-E1F8-45E8-AE25-4ECAD76F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DE851-3FD7-4905-A3D3-2EE987B9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EF325-1157-497E-9A14-DA11B47F3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EAA91-19A3-4B98-BCDF-3BAE8A6BF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D9B7-3497-4E32-91E7-4C85A5F9F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299A2-9FB7-4DD9-A7F5-AEB56968F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F34D3-4DD2-455A-A125-641C44AF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9F750-0D02-4879-B65C-B69234C83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C7EA7-EE64-45FE-957A-47C4D3A7D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28E6B-3030-44D4-A817-326F937A3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D2B38-6C4E-45C1-9069-D852AEA3A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68426-588B-4A6D-9D23-11A7F654D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A85D-1A93-4C7B-B732-7D6E2B5E1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7E8A2-FB1F-4CF6-8EE7-C49BB5FEF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D88DA-CBB7-4561-AB0C-BA6802FEC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8C298-7B8B-4D7C-B357-1320387F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5E071-E362-4F37-B5CE-52F15B01B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B0512-465C-48BB-B9EB-AD8A3ABDB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E113-52D9-4810-9204-9456B58DC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F1C05-CE59-4093-BD7E-BD1DA3701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4C15C00-C809-4562-8D05-ADC9A5D86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DCA70F-055D-42F1-A959-14BC3F131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E8FE2FC-E71C-4151-8E43-A31B04A6A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第二章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sz="4800" b="1" dirty="0" smtClean="0">
                <a:latin typeface="宋体" pitchFamily="2" charset="-122"/>
              </a:rPr>
              <a:t>图像的</a:t>
            </a:r>
            <a:r>
              <a:rPr lang="zh-CN" altLang="en-US" sz="4800" b="1" dirty="0" smtClean="0">
                <a:latin typeface="宋体" pitchFamily="2" charset="-122"/>
              </a:rPr>
              <a:t>数字化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525588" y="422108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j-ea"/>
              </a:rPr>
              <a:t>灰度图像例</a:t>
            </a:r>
          </a:p>
        </p:txBody>
      </p:sp>
      <p:pic>
        <p:nvPicPr>
          <p:cNvPr id="14339" name="Picture 4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133600"/>
            <a:ext cx="3840162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0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101013" y="5949950"/>
            <a:ext cx="504825" cy="431800"/>
          </a:xfrm>
          <a:prstGeom prst="flowChartPunchedTape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41" name="Picture 10" descr="DSCN0005_400gr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2133600"/>
            <a:ext cx="38401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AutoShape 3"/>
          <p:cNvSpPr>
            <a:spLocks noChangeArrowheads="1"/>
          </p:cNvSpPr>
          <p:nvPr/>
        </p:nvSpPr>
        <p:spPr bwMode="auto">
          <a:xfrm>
            <a:off x="6781800" y="3886200"/>
            <a:ext cx="990600" cy="838200"/>
          </a:xfrm>
          <a:custGeom>
            <a:avLst/>
            <a:gdLst>
              <a:gd name="T0" fmla="*/ 707591 w 21600"/>
              <a:gd name="T1" fmla="*/ 0 h 21600"/>
              <a:gd name="T2" fmla="*/ 424536 w 21600"/>
              <a:gd name="T3" fmla="*/ 279400 h 21600"/>
              <a:gd name="T4" fmla="*/ 0 w 21600"/>
              <a:gd name="T5" fmla="*/ 698539 h 21600"/>
              <a:gd name="T6" fmla="*/ 424536 w 21600"/>
              <a:gd name="T7" fmla="*/ 838200 h 21600"/>
              <a:gd name="T8" fmla="*/ 849073 w 21600"/>
              <a:gd name="T9" fmla="*/ 582083 h 21600"/>
              <a:gd name="T10" fmla="*/ 990600 w 21600"/>
              <a:gd name="T11" fmla="*/ 2794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609600" y="4057650"/>
            <a:ext cx="5722938" cy="2540000"/>
            <a:chOff x="2138" y="11522"/>
            <a:chExt cx="6930" cy="3073"/>
          </a:xfrm>
        </p:grpSpPr>
        <p:pic>
          <p:nvPicPr>
            <p:cNvPr id="3079" name="Picture 5" descr="˙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8" y="11522"/>
              <a:ext cx="3073" cy="30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080" name="Rectangle 6"/>
            <p:cNvSpPr>
              <a:spLocks noChangeAspect="1" noChangeArrowheads="1"/>
            </p:cNvSpPr>
            <p:nvPr/>
          </p:nvSpPr>
          <p:spPr bwMode="auto">
            <a:xfrm>
              <a:off x="3758" y="12614"/>
              <a:ext cx="18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Line 7"/>
            <p:cNvSpPr>
              <a:spLocks noChangeAspect="1" noChangeShapeType="1"/>
            </p:cNvSpPr>
            <p:nvPr/>
          </p:nvSpPr>
          <p:spPr bwMode="auto">
            <a:xfrm flipV="1">
              <a:off x="3758" y="11678"/>
              <a:ext cx="3420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8"/>
            <p:cNvSpPr>
              <a:spLocks noChangeAspect="1" noChangeShapeType="1"/>
            </p:cNvSpPr>
            <p:nvPr/>
          </p:nvSpPr>
          <p:spPr bwMode="auto">
            <a:xfrm>
              <a:off x="3938" y="12770"/>
              <a:ext cx="324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3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78" y="11678"/>
              <a:ext cx="1890" cy="12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57600" y="1651000"/>
            <a:ext cx="5105400" cy="2209800"/>
            <a:chOff x="2304" y="1056"/>
            <a:chExt cx="3216" cy="1392"/>
          </a:xfrm>
        </p:grpSpPr>
        <p:sp>
          <p:nvSpPr>
            <p:cNvPr id="3078" name="Rectangle 11"/>
            <p:cNvSpPr>
              <a:spLocks noChangeArrowheads="1"/>
            </p:cNvSpPr>
            <p:nvPr/>
          </p:nvSpPr>
          <p:spPr bwMode="auto">
            <a:xfrm>
              <a:off x="2304" y="1056"/>
              <a:ext cx="3216" cy="1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4" name="Object 12"/>
            <p:cNvGraphicFramePr>
              <a:graphicFrameLocks noChangeAspect="1"/>
            </p:cNvGraphicFramePr>
            <p:nvPr/>
          </p:nvGraphicFramePr>
          <p:xfrm>
            <a:off x="2304" y="1104"/>
            <a:ext cx="3211" cy="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6" name="Equation" r:id="rId5" imgW="6045200" imgH="2286000" progId="">
                    <p:embed/>
                  </p:oleObj>
                </mc:Choice>
                <mc:Fallback>
                  <p:oleObj name="Equation" r:id="rId5" imgW="6045200" imgH="22860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104"/>
                          <a:ext cx="3211" cy="12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j-ea"/>
              </a:rPr>
              <a:t>灰度图像例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42988" y="549275"/>
            <a:ext cx="7632700" cy="1223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数字图像的</a:t>
            </a:r>
            <a:r>
              <a:rPr lang="zh-CN" altLang="en-US" b="1" dirty="0" smtClean="0">
                <a:latin typeface="+mn-ea"/>
              </a:rPr>
              <a:t>数值</a:t>
            </a:r>
            <a:r>
              <a:rPr lang="zh-CN" altLang="en-US" b="1" dirty="0" smtClean="0">
                <a:latin typeface="+mn-ea"/>
                <a:ea typeface="+mn-ea"/>
              </a:rPr>
              <a:t>描述</a:t>
            </a:r>
            <a:r>
              <a:rPr lang="zh-CN" altLang="en-US" sz="3600" b="1" dirty="0" smtClean="0">
                <a:latin typeface="+mn-ea"/>
                <a:ea typeface="+mn-ea"/>
              </a:rPr>
              <a:t/>
            </a:r>
            <a:br>
              <a:rPr lang="zh-CN" altLang="en-US" sz="3600" b="1" dirty="0" smtClean="0">
                <a:latin typeface="+mn-ea"/>
                <a:ea typeface="+mn-ea"/>
              </a:rPr>
            </a:br>
            <a:r>
              <a:rPr lang="zh-CN" altLang="en-US" sz="3200" b="1" dirty="0" smtClean="0">
                <a:latin typeface="+mn-ea"/>
                <a:ea typeface="+mn-ea"/>
              </a:rPr>
              <a:t>                   </a:t>
            </a:r>
            <a:r>
              <a:rPr lang="en-US" altLang="zh-CN" sz="3200" b="1" dirty="0" smtClean="0">
                <a:latin typeface="+mn-ea"/>
                <a:ea typeface="+mn-ea"/>
              </a:rPr>
              <a:t>—— </a:t>
            </a:r>
            <a:r>
              <a:rPr lang="zh-CN" altLang="en-US" sz="3200" b="1" dirty="0" smtClean="0">
                <a:latin typeface="+mn-ea"/>
                <a:ea typeface="+mn-ea"/>
              </a:rPr>
              <a:t>彩色图像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755576" y="2133600"/>
            <a:ext cx="7632848" cy="21193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彩色图像</a:t>
            </a:r>
            <a:r>
              <a:rPr lang="zh-CN" altLang="en-US" dirty="0" smtClean="0">
                <a:latin typeface="+mn-ea"/>
              </a:rPr>
              <a:t>是指每个像素的信息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三原色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构成的图像，其中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是由不同的灰度级来描述的。</a:t>
            </a:r>
          </a:p>
          <a:p>
            <a:pPr eaLnBrk="1" hangingPunct="1">
              <a:defRPr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316" name="Rectangle 4"/>
          <p:cNvSpPr>
            <a:spLocks noRot="1" noChangeArrowheads="1"/>
          </p:cNvSpPr>
          <p:nvPr/>
        </p:nvSpPr>
        <p:spPr bwMode="auto">
          <a:xfrm>
            <a:off x="755576" y="3933825"/>
            <a:ext cx="7559749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sz="3200" dirty="0">
                <a:latin typeface="+mn-ea"/>
                <a:ea typeface="+mn-ea"/>
              </a:rPr>
              <a:t>彩色图像不能用一个矩阵来描述了，一般是用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三个矩阵</a:t>
            </a:r>
            <a:r>
              <a:rPr lang="zh-CN" altLang="en-US" sz="3200" dirty="0">
                <a:latin typeface="+mn-ea"/>
                <a:ea typeface="+mn-ea"/>
              </a:rPr>
              <a:t>同时来描述。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42988" y="549275"/>
            <a:ext cx="7632700" cy="1223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数字图像的</a:t>
            </a:r>
            <a:r>
              <a:rPr lang="zh-CN" altLang="en-US" b="1" dirty="0" smtClean="0">
                <a:latin typeface="+mn-ea"/>
              </a:rPr>
              <a:t>数值</a:t>
            </a:r>
            <a:r>
              <a:rPr lang="zh-CN" altLang="en-US" b="1" dirty="0" smtClean="0">
                <a:latin typeface="+mn-ea"/>
                <a:ea typeface="+mn-ea"/>
              </a:rPr>
              <a:t>描述</a:t>
            </a:r>
            <a:r>
              <a:rPr lang="zh-CN" altLang="en-US" sz="3200" b="1" dirty="0" smtClean="0">
                <a:latin typeface="+mn-ea"/>
                <a:ea typeface="+mn-ea"/>
              </a:rPr>
              <a:t/>
            </a:r>
            <a:br>
              <a:rPr lang="zh-CN" altLang="en-US" sz="3200" b="1" dirty="0" smtClean="0">
                <a:latin typeface="+mn-ea"/>
                <a:ea typeface="+mn-ea"/>
              </a:rPr>
            </a:br>
            <a:r>
              <a:rPr lang="zh-CN" altLang="en-US" sz="4000" b="1" dirty="0" smtClean="0">
                <a:latin typeface="+mn-ea"/>
                <a:ea typeface="+mn-ea"/>
              </a:rPr>
              <a:t>                </a:t>
            </a:r>
            <a:r>
              <a:rPr lang="en-US" altLang="zh-CN" sz="2900" b="1" dirty="0" smtClean="0">
                <a:latin typeface="+mn-ea"/>
                <a:ea typeface="+mn-ea"/>
              </a:rPr>
              <a:t>—— </a:t>
            </a:r>
            <a:r>
              <a:rPr lang="zh-CN" altLang="en-US" sz="2900" b="1" dirty="0" smtClean="0">
                <a:latin typeface="+mn-ea"/>
                <a:ea typeface="+mn-ea"/>
              </a:rPr>
              <a:t>彩色图像</a:t>
            </a:r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116013" y="4459288"/>
          <a:ext cx="2120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r:id="rId3" imgW="1397000" imgH="711200" progId="Equation.3">
                  <p:embed/>
                </p:oleObj>
              </mc:Choice>
              <mc:Fallback>
                <p:oleObj r:id="rId3" imgW="1397000" imgH="7112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59288"/>
                        <a:ext cx="21209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492500" y="4291013"/>
          <a:ext cx="232886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r:id="rId5" imgW="1397000" imgH="711200" progId="Equation.3">
                  <p:embed/>
                </p:oleObj>
              </mc:Choice>
              <mc:Fallback>
                <p:oleObj r:id="rId5" imgW="1397000" imgH="71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91013"/>
                        <a:ext cx="2328863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156325" y="4291013"/>
          <a:ext cx="232886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r:id="rId7" imgW="1397000" imgH="711200" progId="Equation.3">
                  <p:embed/>
                </p:oleObj>
              </mc:Choice>
              <mc:Fallback>
                <p:oleObj r:id="rId7" imgW="1397000" imgH="71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91013"/>
                        <a:ext cx="2328863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3563938" y="2708275"/>
            <a:ext cx="12192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58888" y="1916113"/>
            <a:ext cx="1371600" cy="1219200"/>
            <a:chOff x="0" y="0"/>
            <a:chExt cx="864" cy="768"/>
          </a:xfrm>
        </p:grpSpPr>
        <p:grpSp>
          <p:nvGrpSpPr>
            <p:cNvPr id="3081" name="Group 8"/>
            <p:cNvGrpSpPr>
              <a:grpSpLocks/>
            </p:cNvGrpSpPr>
            <p:nvPr/>
          </p:nvGrpSpPr>
          <p:grpSpPr bwMode="auto">
            <a:xfrm>
              <a:off x="0" y="0"/>
              <a:ext cx="864" cy="768"/>
              <a:chOff x="0" y="0"/>
              <a:chExt cx="864" cy="768"/>
            </a:xfrm>
          </p:grpSpPr>
          <p:sp>
            <p:nvSpPr>
              <p:cNvPr id="3088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4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9" name="Line 9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90" name="Line 10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91" name="Line 11"/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92" name="Line 12"/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93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4" name="Rectangle 14"/>
              <p:cNvSpPr>
                <a:spLocks noChangeArrowheads="1"/>
              </p:cNvSpPr>
              <p:nvPr/>
            </p:nvSpPr>
            <p:spPr bwMode="auto">
              <a:xfrm>
                <a:off x="288" y="240"/>
                <a:ext cx="288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5" name="Rectangle 15"/>
              <p:cNvSpPr>
                <a:spLocks noChangeArrowheads="1"/>
              </p:cNvSpPr>
              <p:nvPr/>
            </p:nvSpPr>
            <p:spPr bwMode="auto">
              <a:xfrm>
                <a:off x="576" y="528"/>
                <a:ext cx="288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82" name="Rectangle 16"/>
            <p:cNvSpPr>
              <a:spLocks noChangeArrowheads="1"/>
            </p:cNvSpPr>
            <p:nvPr/>
          </p:nvSpPr>
          <p:spPr bwMode="auto">
            <a:xfrm>
              <a:off x="0" y="240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Rectangle 17"/>
            <p:cNvSpPr>
              <a:spLocks noChangeArrowheads="1"/>
            </p:cNvSpPr>
            <p:nvPr/>
          </p:nvSpPr>
          <p:spPr bwMode="auto">
            <a:xfrm>
              <a:off x="0" y="528"/>
              <a:ext cx="288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Rectangle 18"/>
            <p:cNvSpPr>
              <a:spLocks noChangeArrowheads="1"/>
            </p:cNvSpPr>
            <p:nvPr/>
          </p:nvSpPr>
          <p:spPr bwMode="auto">
            <a:xfrm>
              <a:off x="288" y="528"/>
              <a:ext cx="288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Rectangle 19"/>
            <p:cNvSpPr>
              <a:spLocks noChangeArrowheads="1"/>
            </p:cNvSpPr>
            <p:nvPr/>
          </p:nvSpPr>
          <p:spPr bwMode="auto">
            <a:xfrm>
              <a:off x="288" y="0"/>
              <a:ext cx="288" cy="240"/>
            </a:xfrm>
            <a:prstGeom prst="rect">
              <a:avLst/>
            </a:prstGeom>
            <a:solidFill>
              <a:srgbClr val="DCA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Rectangle 20"/>
            <p:cNvSpPr>
              <a:spLocks noChangeArrowheads="1"/>
            </p:cNvSpPr>
            <p:nvPr/>
          </p:nvSpPr>
          <p:spPr bwMode="auto">
            <a:xfrm>
              <a:off x="576" y="0"/>
              <a:ext cx="288" cy="240"/>
            </a:xfrm>
            <a:prstGeom prst="rect">
              <a:avLst/>
            </a:prstGeom>
            <a:solidFill>
              <a:srgbClr val="F05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21"/>
            <p:cNvSpPr>
              <a:spLocks noChangeArrowheads="1"/>
            </p:cNvSpPr>
            <p:nvPr/>
          </p:nvSpPr>
          <p:spPr bwMode="auto">
            <a:xfrm>
              <a:off x="576" y="240"/>
              <a:ext cx="288" cy="288"/>
            </a:xfrm>
            <a:prstGeom prst="rect">
              <a:avLst/>
            </a:prstGeom>
            <a:solidFill>
              <a:srgbClr val="50A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87675" y="333375"/>
            <a:ext cx="352425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彩色图像例</a:t>
            </a:r>
          </a:p>
        </p:txBody>
      </p:sp>
      <p:pic>
        <p:nvPicPr>
          <p:cNvPr id="16387" name="Picture 4" descr="x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060575"/>
            <a:ext cx="3840162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89" name="Picture 8" descr="DSCN0005_4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2060575"/>
            <a:ext cx="38401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2165350"/>
          <a:ext cx="1806575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位图图像" r:id="rId4" imgW="1238423" imgH="1228571" progId="PBrush">
                  <p:embed/>
                </p:oleObj>
              </mc:Choice>
              <mc:Fallback>
                <p:oleObj name="位图图像" r:id="rId4" imgW="1238423" imgH="1228571" progId="PBrush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5350"/>
                        <a:ext cx="1806575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1778000" y="2133600"/>
          <a:ext cx="73660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9" name="位图图像" r:id="rId6" imgW="4791744" imgH="1181265" progId="PBrush">
                  <p:embed/>
                </p:oleObj>
              </mc:Choice>
              <mc:Fallback>
                <p:oleObj name="位图图像" r:id="rId6" imgW="4791744" imgH="1181265" progId="PBrush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133600"/>
                        <a:ext cx="73660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0" y="4117975"/>
          <a:ext cx="1785938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位图图像" r:id="rId8" imgW="1219370" imgH="1219370" progId="PBrush">
                  <p:embed/>
                </p:oleObj>
              </mc:Choice>
              <mc:Fallback>
                <p:oleObj name="位图图像" r:id="rId8" imgW="1219370" imgH="1219370" progId="PBrush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7975"/>
                        <a:ext cx="1785938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/>
        </p:nvGraphicFramePr>
        <p:xfrm>
          <a:off x="1738313" y="4127500"/>
          <a:ext cx="7405687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1" name="位图图像" r:id="rId10" imgW="4933333" imgH="1171429" progId="PBrush">
                  <p:embed/>
                </p:oleObj>
              </mc:Choice>
              <mc:Fallback>
                <p:oleObj name="位图图像" r:id="rId10" imgW="4933333" imgH="1171429" progId="PBrush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127500"/>
                        <a:ext cx="7405687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87675" y="333375"/>
            <a:ext cx="352425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彩色图像例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第二章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人眼的视觉特性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图像的数字化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数字图像的数值描述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数字图像的位图文件结构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dirty="0" smtClean="0">
                <a:latin typeface="+mn-ea"/>
              </a:rPr>
              <a:t>数字图像的灰度直方图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非均匀量化与矢量量化</a:t>
            </a:r>
            <a:endParaRPr lang="zh-CN" dirty="0" smtClean="0"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11188" y="115888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j-ea"/>
              </a:rPr>
              <a:t>数字图像的位图文件结构</a:t>
            </a:r>
            <a:r>
              <a:rPr lang="zh-CN" altLang="en-US" sz="3600" dirty="0" smtClean="0">
                <a:latin typeface="+mj-ea"/>
              </a:rPr>
              <a:t/>
            </a:r>
            <a:br>
              <a:rPr lang="zh-CN" altLang="en-US" sz="3600" dirty="0" smtClean="0">
                <a:latin typeface="+mj-ea"/>
              </a:rPr>
            </a:br>
            <a:r>
              <a:rPr lang="zh-CN" altLang="en-US" dirty="0" smtClean="0">
                <a:latin typeface="+mj-ea"/>
              </a:rPr>
              <a:t>              </a:t>
            </a:r>
            <a:r>
              <a:rPr lang="en-US" altLang="zh-CN" sz="3200" b="1" dirty="0" smtClean="0">
                <a:latin typeface="+mj-ea"/>
              </a:rPr>
              <a:t>—— </a:t>
            </a:r>
            <a:r>
              <a:rPr lang="zh-CN" altLang="en-US" sz="3200" b="1" dirty="0" smtClean="0">
                <a:latin typeface="+mj-ea"/>
              </a:rPr>
              <a:t>文件的总体结构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0413" y="1643050"/>
            <a:ext cx="4572000" cy="4279900"/>
            <a:chOff x="-68" y="0"/>
            <a:chExt cx="2880" cy="2696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-68" y="0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latin typeface="+mj-ea"/>
                  <a:ea typeface="+mj-ea"/>
                </a:rPr>
                <a:t>    </a:t>
              </a:r>
              <a:r>
                <a:rPr lang="zh-CN" altLang="en-US" sz="2800" dirty="0">
                  <a:latin typeface="+mj-ea"/>
                  <a:ea typeface="+mj-ea"/>
                </a:rPr>
                <a:t>文件头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latin typeface="+mj-ea"/>
                  <a:ea typeface="+mj-ea"/>
                </a:rPr>
                <a:t>BITMAPFILEHEADER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-67" y="771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latin typeface="+mj-ea"/>
                  <a:ea typeface="+mj-ea"/>
                </a:rPr>
                <a:t>    </a:t>
              </a:r>
              <a:r>
                <a:rPr lang="zh-CN" altLang="en-US" sz="2800" dirty="0">
                  <a:latin typeface="+mj-ea"/>
                  <a:ea typeface="+mj-ea"/>
                </a:rPr>
                <a:t>信息头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latin typeface="+mj-ea"/>
                  <a:ea typeface="+mj-ea"/>
                </a:rPr>
                <a:t>BITMAPINFOHEADER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-67" y="1542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latin typeface="+mj-ea"/>
                  <a:ea typeface="+mj-ea"/>
                </a:rPr>
                <a:t>     </a:t>
              </a:r>
              <a:r>
                <a:rPr lang="zh-CN" altLang="en-US" sz="2800" dirty="0">
                  <a:latin typeface="+mj-ea"/>
                  <a:ea typeface="+mj-ea"/>
                </a:rPr>
                <a:t>调色板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latin typeface="+mj-ea"/>
                  <a:ea typeface="+mj-ea"/>
                </a:rPr>
                <a:t>RGBQUAD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0" y="2313"/>
              <a:ext cx="2812" cy="383"/>
            </a:xfrm>
            <a:prstGeom prst="rect">
              <a:avLst/>
            </a:prstGeom>
            <a:solidFill>
              <a:srgbClr val="004846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+mj-ea"/>
                  <a:ea typeface="+mj-ea"/>
                </a:rPr>
                <a:t>                        </a:t>
              </a:r>
              <a:r>
                <a:rPr lang="zh-CN" altLang="en-US" sz="3200">
                  <a:latin typeface="+mj-ea"/>
                  <a:ea typeface="+mj-ea"/>
                </a:rPr>
                <a:t>数据区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6363" y="1643050"/>
            <a:ext cx="4465637" cy="4217987"/>
            <a:chOff x="0" y="0"/>
            <a:chExt cx="2813" cy="2657"/>
          </a:xfrm>
        </p:grpSpPr>
        <p:sp>
          <p:nvSpPr>
            <p:cNvPr id="15369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latin typeface="+mj-ea"/>
                  <a:ea typeface="+mj-ea"/>
                </a:rPr>
                <a:t>    </a:t>
              </a:r>
              <a:r>
                <a:rPr lang="zh-CN" altLang="en-US" sz="2800" dirty="0">
                  <a:latin typeface="+mj-ea"/>
                  <a:ea typeface="+mj-ea"/>
                </a:rPr>
                <a:t>文件头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latin typeface="+mj-ea"/>
                  <a:ea typeface="+mj-ea"/>
                </a:rPr>
                <a:t>BITMAPFILEHEADER</a:t>
              </a:r>
            </a:p>
          </p:txBody>
        </p:sp>
        <p:sp>
          <p:nvSpPr>
            <p:cNvPr id="15370" name="Text Box 13"/>
            <p:cNvSpPr txBox="1">
              <a:spLocks noChangeArrowheads="1"/>
            </p:cNvSpPr>
            <p:nvPr/>
          </p:nvSpPr>
          <p:spPr bwMode="auto">
            <a:xfrm>
              <a:off x="0" y="771"/>
              <a:ext cx="2813" cy="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latin typeface="+mj-ea"/>
                  <a:ea typeface="+mj-ea"/>
                </a:rPr>
                <a:t>    </a:t>
              </a:r>
              <a:r>
                <a:rPr lang="zh-CN" altLang="en-US" sz="2800" dirty="0">
                  <a:latin typeface="+mj-ea"/>
                  <a:ea typeface="+mj-ea"/>
                </a:rPr>
                <a:t>信息头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latin typeface="+mj-ea"/>
                  <a:ea typeface="+mj-ea"/>
                </a:rPr>
                <a:t>   </a:t>
              </a:r>
              <a:r>
                <a:rPr lang="en-US" altLang="zh-CN" sz="2800" dirty="0">
                  <a:latin typeface="+mj-ea"/>
                  <a:ea typeface="+mj-ea"/>
                </a:rPr>
                <a:t>BITMAPINFOHEADER</a:t>
              </a:r>
            </a:p>
          </p:txBody>
        </p:sp>
        <p:sp>
          <p:nvSpPr>
            <p:cNvPr id="15371" name="Text Box 15"/>
            <p:cNvSpPr txBox="1">
              <a:spLocks noChangeArrowheads="1"/>
            </p:cNvSpPr>
            <p:nvPr/>
          </p:nvSpPr>
          <p:spPr bwMode="auto">
            <a:xfrm>
              <a:off x="0" y="1543"/>
              <a:ext cx="2812" cy="1114"/>
            </a:xfrm>
            <a:prstGeom prst="rect">
              <a:avLst/>
            </a:prstGeom>
            <a:solidFill>
              <a:srgbClr val="115F1E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+mj-ea"/>
                  <a:ea typeface="+mj-ea"/>
                </a:rPr>
                <a:t>                      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3200">
                  <a:latin typeface="+mj-ea"/>
                  <a:ea typeface="+mj-ea"/>
                </a:rPr>
                <a:t>            </a:t>
              </a:r>
              <a:r>
                <a:rPr lang="zh-CN" altLang="en-US" sz="3200">
                  <a:latin typeface="+mj-ea"/>
                  <a:ea typeface="+mj-ea"/>
                </a:rPr>
                <a:t>数据区</a:t>
              </a:r>
            </a:p>
            <a:p>
              <a:pPr>
                <a:spcBef>
                  <a:spcPct val="50000"/>
                </a:spcBef>
                <a:defRPr/>
              </a:pPr>
              <a:endParaRPr lang="en-US" altLang="zh-CN" sz="2800">
                <a:latin typeface="+mj-ea"/>
                <a:ea typeface="+mj-ea"/>
              </a:endParaRPr>
            </a:p>
          </p:txBody>
        </p:sp>
      </p:grpSp>
      <p:sp>
        <p:nvSpPr>
          <p:cNvPr id="15372" name="Text Box 17"/>
          <p:cNvSpPr txBox="1">
            <a:spLocks noChangeArrowheads="1"/>
          </p:cNvSpPr>
          <p:nvPr/>
        </p:nvSpPr>
        <p:spPr bwMode="auto">
          <a:xfrm>
            <a:off x="107950" y="4092562"/>
            <a:ext cx="4354513" cy="1857375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latin typeface="+mj-ea"/>
                <a:ea typeface="+mj-ea"/>
              </a:rPr>
              <a:t>      </a:t>
            </a:r>
            <a:r>
              <a:rPr lang="zh-CN" altLang="en-US" sz="2800" b="1" dirty="0">
                <a:solidFill>
                  <a:srgbClr val="9900FF"/>
                </a:solidFill>
                <a:latin typeface="+mj-ea"/>
                <a:ea typeface="+mj-ea"/>
              </a:rPr>
              <a:t>像素的</a:t>
            </a:r>
            <a:r>
              <a:rPr lang="en-US" altLang="zh-CN" sz="2800" b="1" dirty="0">
                <a:solidFill>
                  <a:srgbClr val="9900FF"/>
                </a:solidFill>
                <a:latin typeface="+mj-ea"/>
                <a:ea typeface="+mj-ea"/>
              </a:rPr>
              <a:t>RGB</a:t>
            </a:r>
            <a:r>
              <a:rPr lang="zh-CN" altLang="en-US" sz="2800" b="1" dirty="0">
                <a:solidFill>
                  <a:srgbClr val="9900FF"/>
                </a:solidFill>
                <a:latin typeface="+mj-ea"/>
                <a:ea typeface="+mj-ea"/>
              </a:rPr>
              <a:t>值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+mj-ea"/>
                <a:ea typeface="+mj-ea"/>
              </a:rPr>
              <a:t> </a:t>
            </a:r>
          </a:p>
        </p:txBody>
      </p:sp>
      <p:sp>
        <p:nvSpPr>
          <p:cNvPr id="15373" name="Text Box 18"/>
          <p:cNvSpPr txBox="1">
            <a:spLocks noChangeArrowheads="1"/>
          </p:cNvSpPr>
          <p:nvPr/>
        </p:nvSpPr>
        <p:spPr bwMode="auto">
          <a:xfrm>
            <a:off x="4500563" y="5316525"/>
            <a:ext cx="4572000" cy="523875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latin typeface="+mj-ea"/>
                <a:ea typeface="+mj-ea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像素的调色板索引值</a:t>
            </a:r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857225" y="6108687"/>
            <a:ext cx="2274914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+mn-ea"/>
                <a:ea typeface="+mn-ea"/>
              </a:rPr>
              <a:t>真彩色模式</a:t>
            </a:r>
          </a:p>
        </p:txBody>
      </p:sp>
      <p:sp>
        <p:nvSpPr>
          <p:cNvPr id="15375" name="Text Box 21"/>
          <p:cNvSpPr txBox="1">
            <a:spLocks noChangeArrowheads="1"/>
          </p:cNvSpPr>
          <p:nvPr/>
        </p:nvSpPr>
        <p:spPr bwMode="auto">
          <a:xfrm>
            <a:off x="5572132" y="6130373"/>
            <a:ext cx="2428891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+mj-ea"/>
                <a:ea typeface="+mj-ea"/>
              </a:rPr>
              <a:t>索引色模式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 bldLvl="0" animBg="1" autoUpdateAnimBg="0"/>
      <p:bldP spid="15373" grpId="0" animBg="1" autoUpdateAnimBg="0"/>
      <p:bldP spid="15374" grpId="0" animBg="1" autoUpdateAnimBg="0"/>
      <p:bldP spid="1537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-71470" y="71414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BMP 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File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ormat  BMP</a:t>
            </a:r>
            <a:r>
              <a:rPr lang="zh-CN" altLang="en-US" sz="4400" b="1" dirty="0">
                <a:latin typeface="+mn-ea"/>
                <a:ea typeface="+mn-ea"/>
              </a:rPr>
              <a:t>图像文件格式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91440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67544" y="116632"/>
            <a:ext cx="8353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7338" indent="-1588" algn="ctr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lang="en-US" altLang="zh-CN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部分 位图文件头</a:t>
            </a:r>
            <a:endParaRPr lang="en-US" altLang="zh-CN" sz="44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7338" indent="-1588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BITMAPFILEHEADER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，它是一个结构体</a:t>
            </a:r>
            <a:r>
              <a:rPr lang="zh-CN" alt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endParaRPr lang="zh-CN" altLang="en-US" sz="3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7338" indent="-1588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typedef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struct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tagBITMAPFILEHEADER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{</a:t>
            </a:r>
          </a:p>
          <a:p>
            <a:pPr marL="287338" indent="-1588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 WORD   	</a:t>
            </a:r>
            <a:r>
              <a:rPr lang="en-US" altLang="zh-CN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lang="en-US" altLang="zh-CN" sz="28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bfType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; </a:t>
            </a:r>
          </a:p>
          <a:p>
            <a:pPr marL="287338" indent="-1588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DWORD 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bfSize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; </a:t>
            </a:r>
          </a:p>
          <a:p>
            <a:pPr marL="287338" indent="-1588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 WORD	</a:t>
            </a:r>
            <a:r>
              <a:rPr lang="en-US" altLang="zh-CN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bfReserved1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87338" indent="-1588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 WORD	</a:t>
            </a:r>
            <a:r>
              <a:rPr lang="en-US" altLang="zh-CN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bfReserved2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87338" indent="-1588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 DWORD	</a:t>
            </a:r>
            <a:r>
              <a:rPr lang="en-US" altLang="zh-CN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</a:t>
            </a:r>
            <a:r>
              <a:rPr lang="en-US" altLang="zh-CN" sz="28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bfOffBits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87338" indent="-1588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} BITMAPFILEHEADER;</a:t>
            </a:r>
          </a:p>
          <a:p>
            <a:pPr marL="287338" indent="-1588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这个结构的长度是固定的，为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个字节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WORD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为无符号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16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位二进制整数，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DWORD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为无符号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32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位二进制整数）。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第二章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人眼的视觉特性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图像的数字化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数字图像的数值描述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数字图像的位图文件结构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dirty="0" smtClean="0">
                <a:latin typeface="+mn-ea"/>
              </a:rPr>
              <a:t>数字图像的灰度直方图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非均匀量化与矢量量化</a:t>
            </a:r>
            <a:endParaRPr lang="zh-CN" dirty="0" smtClean="0"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11188" y="115888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j-ea"/>
              </a:rPr>
              <a:t>数字图像的位图文件结构</a:t>
            </a:r>
            <a:r>
              <a:rPr lang="zh-CN" altLang="en-US" sz="3600" b="1" dirty="0" smtClean="0">
                <a:latin typeface="+mj-ea"/>
              </a:rPr>
              <a:t/>
            </a:r>
            <a:br>
              <a:rPr lang="zh-CN" altLang="en-US" sz="3600" b="1" dirty="0" smtClean="0">
                <a:latin typeface="+mj-ea"/>
              </a:rPr>
            </a:br>
            <a:r>
              <a:rPr lang="zh-CN" altLang="en-US" b="1" dirty="0" smtClean="0">
                <a:latin typeface="+mj-ea"/>
              </a:rPr>
              <a:t>              </a:t>
            </a:r>
            <a:r>
              <a:rPr lang="en-US" altLang="zh-CN" sz="3200" b="1" dirty="0" smtClean="0">
                <a:latin typeface="+mj-ea"/>
              </a:rPr>
              <a:t>—— </a:t>
            </a:r>
            <a:r>
              <a:rPr lang="zh-CN" altLang="en-US" sz="3200" b="1" dirty="0" smtClean="0">
                <a:latin typeface="+mj-ea"/>
              </a:rPr>
              <a:t>文件头信息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042988" y="1700808"/>
            <a:ext cx="3816350" cy="95408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文件头</a:t>
            </a:r>
            <a:r>
              <a:rPr lang="zh-CN" altLang="en-US" sz="2800" dirty="0">
                <a:latin typeface="+mj-ea"/>
                <a:ea typeface="+mj-ea"/>
              </a:rPr>
              <a:t>   </a:t>
            </a:r>
            <a:r>
              <a:rPr lang="en-US" altLang="zh-CN" sz="2800" dirty="0">
                <a:latin typeface="+mj-ea"/>
                <a:ea typeface="+mj-ea"/>
              </a:rPr>
              <a:t>BITMAPFILEHEADER</a:t>
            </a:r>
          </a:p>
        </p:txBody>
      </p:sp>
      <p:sp>
        <p:nvSpPr>
          <p:cNvPr id="16388" name="Text Box 17"/>
          <p:cNvSpPr txBox="1">
            <a:spLocks noChangeArrowheads="1"/>
          </p:cNvSpPr>
          <p:nvPr/>
        </p:nvSpPr>
        <p:spPr bwMode="auto">
          <a:xfrm>
            <a:off x="1643042" y="2714620"/>
            <a:ext cx="6601366" cy="378565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8646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bfType</a:t>
            </a:r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zh-CN" altLang="en-US" sz="2400" dirty="0">
                <a:latin typeface="+mj-ea"/>
                <a:ea typeface="+mj-ea"/>
              </a:rPr>
              <a:t>文件类型标识“</a:t>
            </a:r>
            <a:r>
              <a:rPr lang="en-US" altLang="zh-CN" sz="2400" dirty="0">
                <a:latin typeface="+mj-ea"/>
                <a:ea typeface="+mj-ea"/>
              </a:rPr>
              <a:t>BM”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bfSize</a:t>
            </a:r>
            <a:r>
              <a:rPr lang="en-US" altLang="zh-CN" sz="2400" dirty="0">
                <a:latin typeface="+mj-ea"/>
                <a:ea typeface="+mj-ea"/>
              </a:rPr>
              <a:t>         </a:t>
            </a:r>
            <a:r>
              <a:rPr lang="zh-CN" altLang="en-US" sz="2400" dirty="0">
                <a:latin typeface="+mj-ea"/>
                <a:ea typeface="+mj-ea"/>
              </a:rPr>
              <a:t>文件总字节数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400" dirty="0">
                <a:latin typeface="+mj-ea"/>
                <a:ea typeface="+mj-ea"/>
              </a:rPr>
              <a:t> bfReserved1    </a:t>
            </a:r>
            <a:r>
              <a:rPr lang="zh-CN" altLang="en-US" sz="2400" dirty="0" err="1">
                <a:latin typeface="+mj-ea"/>
                <a:ea typeface="+mj-ea"/>
              </a:rPr>
              <a:t>保留字“</a:t>
            </a:r>
            <a:r>
              <a:rPr lang="en-US" altLang="zh-CN" sz="2400" dirty="0">
                <a:latin typeface="+mj-ea"/>
                <a:ea typeface="+mj-ea"/>
              </a:rPr>
              <a:t>0”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400" dirty="0" err="1">
                <a:latin typeface="+mj-ea"/>
                <a:ea typeface="+mj-ea"/>
              </a:rPr>
              <a:t> bfReserved2    </a:t>
            </a:r>
            <a:r>
              <a:rPr lang="zh-CN" altLang="en-US" sz="2400" dirty="0" err="1">
                <a:latin typeface="+mj-ea"/>
                <a:ea typeface="+mj-ea"/>
              </a:rPr>
              <a:t>保留字“</a:t>
            </a:r>
            <a:r>
              <a:rPr lang="en-US" altLang="zh-CN" sz="2400" dirty="0" err="1">
                <a:latin typeface="+mj-ea"/>
                <a:ea typeface="+mj-ea"/>
              </a:rPr>
              <a:t>0”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bfOffBits</a:t>
            </a:r>
            <a:r>
              <a:rPr lang="en-US" altLang="zh-CN" sz="2400" dirty="0">
                <a:latin typeface="+mj-ea"/>
                <a:ea typeface="+mj-ea"/>
              </a:rPr>
              <a:t>      </a:t>
            </a:r>
            <a:r>
              <a:rPr lang="zh-CN" altLang="en-US" sz="2400" dirty="0">
                <a:latin typeface="+mj-ea"/>
                <a:ea typeface="+mj-ea"/>
              </a:rPr>
              <a:t>为从文件头到实际的位图</a:t>
            </a:r>
            <a:r>
              <a:rPr lang="zh-CN" altLang="en-US" sz="2400" dirty="0" smtClean="0">
                <a:latin typeface="+mj-ea"/>
                <a:ea typeface="+mj-ea"/>
              </a:rPr>
              <a:t>数    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                 </a:t>
            </a:r>
            <a:r>
              <a:rPr lang="zh-CN" altLang="en-US" sz="2400" dirty="0" smtClean="0">
                <a:latin typeface="+mj-ea"/>
                <a:ea typeface="+mj-ea"/>
              </a:rPr>
              <a:t>据</a:t>
            </a:r>
            <a:r>
              <a:rPr lang="zh-CN" altLang="en-US" sz="2400" dirty="0">
                <a:latin typeface="+mj-ea"/>
                <a:ea typeface="+mj-ea"/>
              </a:rPr>
              <a:t>的偏移字节数，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即前三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个</a:t>
            </a:r>
            <a:endParaRPr lang="en-US" altLang="zh-CN" sz="24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    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+mj-ea"/>
                <a:ea typeface="+mj-ea"/>
              </a:rPr>
              <a:t>部分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的长度之和</a:t>
            </a:r>
          </a:p>
        </p:txBody>
      </p:sp>
      <p:sp>
        <p:nvSpPr>
          <p:cNvPr id="16389" name="AutoShape 18"/>
          <p:cNvSpPr>
            <a:spLocks noChangeArrowheads="1"/>
          </p:cNvSpPr>
          <p:nvPr/>
        </p:nvSpPr>
        <p:spPr bwMode="auto">
          <a:xfrm>
            <a:off x="1116013" y="2997796"/>
            <a:ext cx="142875" cy="1008062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ldLvl="0" animBg="1" autoUpdateAnimBg="0"/>
      <p:bldP spid="16388" grpId="0" animBg="1" autoUpdateAnimBg="0"/>
      <p:bldP spid="1638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39552" y="10277"/>
            <a:ext cx="8353425" cy="590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lang="en-US" altLang="zh-CN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部分  位图</a:t>
            </a:r>
            <a:r>
              <a:rPr lang="zh-CN" altLang="en-US" sz="4400" b="1" dirty="0">
                <a:latin typeface="Times New Roman" pitchFamily="18" charset="0"/>
                <a:ea typeface="+mn-ea"/>
                <a:cs typeface="Times New Roman" pitchFamily="18" charset="0"/>
              </a:rPr>
              <a:t>信息</a:t>
            </a: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头</a:t>
            </a:r>
            <a:endParaRPr lang="en-US" altLang="zh-CN" sz="44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BITMAPINFOHEADER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，也是一个结构，其定义如下：</a:t>
            </a:r>
          </a:p>
          <a:p>
            <a:pPr>
              <a:spcBef>
                <a:spcPct val="20000"/>
              </a:spcBef>
            </a:pP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typedef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struct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tagBITMAPINFOHEADER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 DWORD   	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biSize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LONG	</a:t>
            </a:r>
            <a:r>
              <a:rPr lang="en-US" altLang="zh-CN" sz="24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biWidth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 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LONG	</a:t>
            </a:r>
            <a:r>
              <a:rPr lang="en-US" altLang="zh-CN" sz="24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biHeight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WORD	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biPlanes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WORD	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biBitCount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DWORD	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biCompression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DWORD	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biSizeImage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LONG	</a:t>
            </a:r>
            <a:r>
              <a:rPr lang="en-US" altLang="zh-CN" sz="24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biXPelsPerMeter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LONG	</a:t>
            </a:r>
            <a:r>
              <a:rPr lang="en-US" altLang="zh-CN" sz="24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biYPelsPerMeter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DWORD	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biClrUsed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DWORD	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biClrImportant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 BITMAPINFOHEADER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85786" y="2204864"/>
            <a:ext cx="778674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这个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结构的长度是固定的，为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40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个字节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LONG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32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位二进制整数）。其中，</a:t>
            </a:r>
            <a:r>
              <a:rPr lang="en-US" altLang="zh-CN" sz="3200" dirty="0" err="1">
                <a:latin typeface="Times New Roman" pitchFamily="18" charset="0"/>
                <a:ea typeface="+mn-ea"/>
                <a:cs typeface="Times New Roman" pitchFamily="18" charset="0"/>
              </a:rPr>
              <a:t>biCompression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的有效值为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BI_RGB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、 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BI_RLE8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、 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BI_RLE4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BI_BITFIELDS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1835696" y="404664"/>
            <a:ext cx="59202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latin typeface="Times New Roman" pitchFamily="18" charset="0"/>
                <a:cs typeface="Times New Roman" pitchFamily="18" charset="0"/>
              </a:rPr>
              <a:t>信息头</a:t>
            </a:r>
            <a:endParaRPr lang="en-US" altLang="zh-CN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BITMAPINFOHEADER</a:t>
            </a:r>
            <a:endParaRPr lang="zh-CN" altLang="en-US" sz="44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11188" y="115888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数字图像的</a:t>
            </a:r>
            <a:r>
              <a:rPr lang="zh-CN" altLang="en-US" b="1" dirty="0" smtClean="0">
                <a:latin typeface="+mj-ea"/>
              </a:rPr>
              <a:t>位图文件结构</a:t>
            </a:r>
            <a:r>
              <a:rPr lang="zh-CN" altLang="en-US" sz="3600" b="1" dirty="0" smtClean="0">
                <a:latin typeface="+mn-ea"/>
                <a:ea typeface="+mn-ea"/>
              </a:rPr>
              <a:t/>
            </a:r>
            <a:br>
              <a:rPr lang="zh-CN" altLang="en-US" sz="3600" b="1" dirty="0" smtClean="0">
                <a:latin typeface="+mn-ea"/>
                <a:ea typeface="+mn-ea"/>
              </a:rPr>
            </a:br>
            <a:r>
              <a:rPr lang="zh-CN" altLang="en-US" b="1" dirty="0" smtClean="0">
                <a:latin typeface="+mn-ea"/>
                <a:ea typeface="+mn-ea"/>
              </a:rPr>
              <a:t>              </a:t>
            </a:r>
            <a:r>
              <a:rPr lang="en-US" altLang="zh-CN" sz="3200" b="1" dirty="0" smtClean="0">
                <a:latin typeface="+mn-ea"/>
                <a:ea typeface="+mn-ea"/>
              </a:rPr>
              <a:t>—— </a:t>
            </a:r>
            <a:r>
              <a:rPr lang="zh-CN" altLang="en-US" sz="3200" b="1" dirty="0" smtClean="0">
                <a:latin typeface="+mn-ea"/>
                <a:ea typeface="+mn-ea"/>
              </a:rPr>
              <a:t>信息头信息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500298" y="2214554"/>
            <a:ext cx="5976937" cy="452431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86464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biSize</a:t>
            </a:r>
            <a:r>
              <a:rPr lang="en-US" altLang="zh-CN" dirty="0">
                <a:latin typeface="+mn-ea"/>
                <a:ea typeface="+mn-ea"/>
              </a:rPr>
              <a:t>            </a:t>
            </a:r>
            <a:r>
              <a:rPr lang="zh-CN" altLang="en-US" dirty="0">
                <a:latin typeface="+mn-ea"/>
                <a:ea typeface="+mn-ea"/>
              </a:rPr>
              <a:t>信息头结构体长度，为</a:t>
            </a:r>
            <a:r>
              <a:rPr lang="en-US" altLang="zh-CN" dirty="0">
                <a:latin typeface="+mn-ea"/>
                <a:ea typeface="+mn-ea"/>
              </a:rPr>
              <a:t>40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biWidth</a:t>
            </a:r>
            <a:r>
              <a:rPr lang="en-US" altLang="zh-CN" dirty="0">
                <a:latin typeface="+mn-ea"/>
                <a:ea typeface="+mn-ea"/>
              </a:rPr>
              <a:t>           </a:t>
            </a:r>
            <a:r>
              <a:rPr lang="zh-CN" altLang="en-US" dirty="0">
                <a:latin typeface="+mn-ea"/>
                <a:ea typeface="+mn-ea"/>
              </a:rPr>
              <a:t>图像宽度，单位是像素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biHeight</a:t>
            </a:r>
            <a:r>
              <a:rPr lang="en-US" altLang="zh-CN" dirty="0">
                <a:latin typeface="+mn-ea"/>
                <a:ea typeface="+mn-ea"/>
              </a:rPr>
              <a:t>          </a:t>
            </a:r>
            <a:r>
              <a:rPr lang="zh-CN" altLang="en-US" dirty="0">
                <a:latin typeface="+mn-ea"/>
                <a:ea typeface="+mn-ea"/>
              </a:rPr>
              <a:t>图像高度，单位是像素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biPlanes</a:t>
            </a:r>
            <a:r>
              <a:rPr lang="en-US" altLang="zh-CN" dirty="0">
                <a:latin typeface="+mn-ea"/>
                <a:ea typeface="+mn-ea"/>
              </a:rPr>
              <a:t>          </a:t>
            </a:r>
            <a:r>
              <a:rPr lang="zh-CN" altLang="en-US" dirty="0">
                <a:latin typeface="+mn-ea"/>
                <a:ea typeface="+mn-ea"/>
              </a:rPr>
              <a:t>必须为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，暂无意义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位平面</a:t>
            </a:r>
            <a:r>
              <a:rPr lang="zh-CN" altLang="en-US" dirty="0" smtClean="0">
                <a:latin typeface="+mn-ea"/>
                <a:ea typeface="+mn-ea"/>
              </a:rPr>
              <a:t>数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biBitCount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每个象素占有的</a:t>
            </a:r>
            <a:r>
              <a:rPr lang="en-US" altLang="zh-CN" dirty="0" smtClean="0">
                <a:latin typeface="+mn-ea"/>
                <a:ea typeface="+mn-ea"/>
              </a:rPr>
              <a:t>bit</a:t>
            </a:r>
            <a:r>
              <a:rPr lang="zh-CN" altLang="en-US" dirty="0" smtClean="0">
                <a:latin typeface="+mn-ea"/>
                <a:ea typeface="+mn-ea"/>
              </a:rPr>
              <a:t>数目</a:t>
            </a:r>
            <a:endParaRPr lang="zh-CN" altLang="en-US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biCompression</a:t>
            </a:r>
            <a:r>
              <a:rPr lang="en-US" altLang="zh-CN" dirty="0">
                <a:latin typeface="+mn-ea"/>
                <a:ea typeface="+mn-ea"/>
              </a:rPr>
              <a:t>     </a:t>
            </a:r>
            <a:r>
              <a:rPr lang="zh-CN" altLang="en-US" dirty="0">
                <a:latin typeface="+mn-ea"/>
                <a:ea typeface="+mn-ea"/>
              </a:rPr>
              <a:t>指定位图是否压缩，</a:t>
            </a:r>
            <a:r>
              <a:rPr lang="en-US" altLang="zh-CN" dirty="0">
                <a:latin typeface="+mn-ea"/>
                <a:ea typeface="+mn-ea"/>
              </a:rPr>
              <a:t>RGB</a:t>
            </a:r>
            <a:endParaRPr lang="zh-CN" altLang="en-US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biSizeImage</a:t>
            </a:r>
            <a:r>
              <a:rPr lang="en-US" altLang="zh-CN" dirty="0">
                <a:latin typeface="+mn-ea"/>
                <a:ea typeface="+mn-ea"/>
              </a:rPr>
              <a:t>       </a:t>
            </a:r>
            <a:r>
              <a:rPr lang="zh-CN" altLang="en-US" dirty="0">
                <a:latin typeface="+mn-ea"/>
                <a:ea typeface="+mn-ea"/>
              </a:rPr>
              <a:t>实际位图数据所占字节数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biXperlsPerMeter</a:t>
            </a:r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指定目标设备的水平分辨率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biYperlsPerMeter</a:t>
            </a:r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指定目标设备的垂直</a:t>
            </a:r>
            <a:r>
              <a:rPr lang="zh-CN" altLang="en-US" dirty="0" smtClean="0">
                <a:latin typeface="+mn-ea"/>
                <a:ea typeface="+mn-ea"/>
              </a:rPr>
              <a:t>分辨率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BiClrUsed</a:t>
            </a:r>
            <a:r>
              <a:rPr lang="en-US" altLang="zh-CN" dirty="0" smtClean="0">
                <a:latin typeface="+mn-ea"/>
                <a:ea typeface="+mn-ea"/>
              </a:rPr>
              <a:t>         </a:t>
            </a:r>
            <a:r>
              <a:rPr lang="zh-CN" altLang="en-US" dirty="0" smtClean="0">
                <a:latin typeface="+mn-ea"/>
                <a:ea typeface="+mn-ea"/>
              </a:rPr>
              <a:t>实际使用的颜色数</a:t>
            </a:r>
            <a:endParaRPr lang="zh-CN" altLang="en-US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biClrImportant</a:t>
            </a: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zh-CN" altLang="en-US" dirty="0">
                <a:latin typeface="+mn-ea"/>
                <a:ea typeface="+mn-ea"/>
              </a:rPr>
              <a:t>图像中重要的颜色数</a:t>
            </a:r>
            <a:r>
              <a:rPr lang="en-US" altLang="zh-CN" dirty="0">
                <a:latin typeface="+mn-ea"/>
                <a:ea typeface="+mn-ea"/>
              </a:rPr>
              <a:t>,0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1544641" y="2071678"/>
            <a:ext cx="527029" cy="4286280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85720" y="785794"/>
            <a:ext cx="4465638" cy="132343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latin typeface="+mn-ea"/>
                <a:ea typeface="+mn-ea"/>
              </a:rPr>
              <a:t>    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信息头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BITMAPINFOHEADER</a:t>
            </a:r>
            <a:endParaRPr lang="en-US" altLang="zh-CN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95536" y="548680"/>
            <a:ext cx="8353425" cy="590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latinLnBrk="1">
              <a:spcBef>
                <a:spcPct val="20000"/>
              </a:spcBef>
            </a:pP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lang="en-US" altLang="zh-CN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部分 调色板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(Palette) </a:t>
            </a:r>
            <a:endParaRPr lang="en-US" altLang="zh-CN" sz="4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atinLnBrk="1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真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彩色图像不需要调色板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。调色板实际上是一个数组，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共有</a:t>
            </a:r>
            <a:r>
              <a:rPr lang="en-US" altLang="zh-CN" sz="3200" dirty="0" err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biClrUsed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个元素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。数组中每个元素的类型是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RGBQUAD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结构，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占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个字节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，其定义如下： 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typedef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struct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tagRGBQUAD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{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 BYTE  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rgbBlue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;   		//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该颜色的蓝色分量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BYTE  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rgbGreen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;		//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该颜色的绿色分量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BYTE  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rgbRed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;		//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该颜色的红色分量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BYTE  </a:t>
            </a:r>
            <a:r>
              <a:rPr lang="en-US" altLang="zh-CN" sz="2800" dirty="0" err="1">
                <a:latin typeface="Times New Roman" pitchFamily="18" charset="0"/>
                <a:ea typeface="+mn-ea"/>
                <a:cs typeface="Times New Roman" pitchFamily="18" charset="0"/>
              </a:rPr>
              <a:t>rgbReserved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;		//</a:t>
            </a:r>
            <a:r>
              <a:rPr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保留值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} RGBQUAD;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数字图像的</a:t>
            </a:r>
            <a:r>
              <a:rPr lang="zh-CN" altLang="en-US" b="1" dirty="0" smtClean="0">
                <a:latin typeface="+mj-ea"/>
              </a:rPr>
              <a:t>位图文件结构</a:t>
            </a:r>
            <a:r>
              <a:rPr lang="zh-CN" altLang="en-US" sz="3600" dirty="0" smtClean="0">
                <a:latin typeface="Times New Roman" pitchFamily="18" charset="0"/>
              </a:rPr>
              <a:t/>
            </a:r>
            <a:br>
              <a:rPr lang="zh-CN" altLang="en-US" sz="3600" dirty="0" smtClean="0">
                <a:latin typeface="Times New Roman" pitchFamily="18" charset="0"/>
              </a:rPr>
            </a:br>
            <a:r>
              <a:rPr lang="zh-CN" altLang="en-US" dirty="0" smtClean="0">
                <a:latin typeface="Times New Roman" pitchFamily="18" charset="0"/>
              </a:rPr>
              <a:t>           </a:t>
            </a:r>
            <a:r>
              <a:rPr lang="en-US" altLang="zh-CN" sz="3200" b="1" dirty="0" smtClean="0">
                <a:latin typeface="Times New Roman" pitchFamily="18" charset="0"/>
              </a:rPr>
              <a:t>——</a:t>
            </a:r>
            <a:r>
              <a:rPr lang="zh-CN" altLang="en-US" sz="3200" b="1" dirty="0" smtClean="0">
                <a:latin typeface="Times New Roman" pitchFamily="18" charset="0"/>
              </a:rPr>
              <a:t>索引色模式的调色板</a:t>
            </a:r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3348038" y="3284538"/>
          <a:ext cx="4262437" cy="2654302"/>
        </p:xfrm>
        <a:graphic>
          <a:graphicData uri="http://schemas.openxmlformats.org/drawingml/2006/table">
            <a:tbl>
              <a:tblPr/>
              <a:tblGrid>
                <a:gridCol w="1065212"/>
                <a:gridCol w="1066800"/>
                <a:gridCol w="1065213"/>
                <a:gridCol w="106521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华文细黑" pitchFamily="2" charset="-122"/>
                        </a:rPr>
                        <a:t>索引值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华文细黑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 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：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 :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 :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 :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C5FF"/>
                    </a:solidFill>
                  </a:tcPr>
                </a:tc>
              </a:tr>
            </a:tbl>
          </a:graphicData>
        </a:graphic>
      </p:graphicFrame>
      <p:sp>
        <p:nvSpPr>
          <p:cNvPr id="19491" name="AutoShape 5"/>
          <p:cNvSpPr>
            <a:spLocks noChangeArrowheads="1"/>
          </p:cNvSpPr>
          <p:nvPr/>
        </p:nvSpPr>
        <p:spPr bwMode="auto">
          <a:xfrm>
            <a:off x="2411413" y="3213100"/>
            <a:ext cx="142875" cy="1008063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19492" name="Text Box 171"/>
          <p:cNvSpPr txBox="1">
            <a:spLocks noChangeArrowheads="1"/>
          </p:cNvSpPr>
          <p:nvPr/>
        </p:nvSpPr>
        <p:spPr bwMode="auto">
          <a:xfrm>
            <a:off x="971550" y="1916113"/>
            <a:ext cx="2880370" cy="107721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</a:rPr>
              <a:t>调色板            </a:t>
            </a:r>
            <a:r>
              <a:rPr lang="en-US" altLang="zh-CN" sz="3200" dirty="0">
                <a:latin typeface="Times New Roman" pitchFamily="18" charset="0"/>
              </a:rPr>
              <a:t>RGBQUAD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1" grpId="0" animBg="1" autoUpdateAnimBg="0"/>
      <p:bldP spid="1949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95536" y="332656"/>
            <a:ext cx="835342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lang="en-US" altLang="zh-CN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部分 实际</a:t>
            </a:r>
            <a:r>
              <a:rPr lang="zh-CN" altLang="en-US" sz="4400" b="1" dirty="0">
                <a:latin typeface="Times New Roman" pitchFamily="18" charset="0"/>
                <a:ea typeface="+mn-ea"/>
                <a:cs typeface="Times New Roman" pitchFamily="18" charset="0"/>
              </a:rPr>
              <a:t>的图像</a:t>
            </a:r>
            <a:r>
              <a:rPr lang="zh-CN" altLang="en-US" sz="4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数据</a:t>
            </a:r>
            <a:endParaRPr lang="en-US" altLang="zh-CN" sz="44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对于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用到调色板的位图，图像数据就是该像素颜色在调色板中的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索引值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，对于真彩色图像，图像数据就是实际的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值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对于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色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位图，用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位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就可以表示该像素的颜色（一般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表示黑，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表示白），所以一个字节可以表示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个像素。</a:t>
            </a:r>
          </a:p>
          <a:p>
            <a:pPr>
              <a:spcBef>
                <a:spcPct val="20000"/>
              </a:spcBef>
            </a:pP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对于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16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色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位图，用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位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可以表示一个像素的颜色，所以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个字节可以表示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个像素。</a:t>
            </a:r>
          </a:p>
          <a:p>
            <a:pPr>
              <a:spcBef>
                <a:spcPct val="20000"/>
              </a:spcBef>
            </a:pP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对于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256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色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位图，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一个字节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刚好可以表示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个像素。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数字图像的</a:t>
            </a:r>
            <a:r>
              <a:rPr lang="zh-CN" altLang="en-US" b="1" dirty="0" smtClean="0">
                <a:latin typeface="+mj-ea"/>
              </a:rPr>
              <a:t>位图文件结构</a:t>
            </a:r>
            <a:r>
              <a:rPr lang="zh-CN" altLang="en-US" sz="3600" b="1" dirty="0" smtClean="0">
                <a:latin typeface="+mn-ea"/>
                <a:ea typeface="+mn-ea"/>
              </a:rPr>
              <a:t/>
            </a:r>
            <a:br>
              <a:rPr lang="zh-CN" altLang="en-US" sz="3600" b="1" dirty="0" smtClean="0">
                <a:latin typeface="+mn-ea"/>
                <a:ea typeface="+mn-ea"/>
              </a:rPr>
            </a:br>
            <a:r>
              <a:rPr lang="zh-CN" altLang="en-US" b="1" dirty="0" smtClean="0">
                <a:latin typeface="+mn-ea"/>
                <a:ea typeface="+mn-ea"/>
              </a:rPr>
              <a:t>         </a:t>
            </a:r>
            <a:r>
              <a:rPr lang="en-US" altLang="zh-CN" sz="3200" b="1" dirty="0" smtClean="0">
                <a:latin typeface="+mn-ea"/>
                <a:ea typeface="+mn-ea"/>
              </a:rPr>
              <a:t>—— </a:t>
            </a:r>
            <a:r>
              <a:rPr lang="zh-CN" altLang="en-US" sz="3200" b="1" dirty="0" smtClean="0">
                <a:latin typeface="+mn-ea"/>
                <a:ea typeface="+mn-ea"/>
              </a:rPr>
              <a:t>真彩色模式的数据区结构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6156325" y="3141663"/>
          <a:ext cx="2016125" cy="3108960"/>
        </p:xfrm>
        <a:graphic>
          <a:graphicData uri="http://schemas.openxmlformats.org/drawingml/2006/table">
            <a:tbl>
              <a:tblPr/>
              <a:tblGrid>
                <a:gridCol w="360363"/>
                <a:gridCol w="312737"/>
                <a:gridCol w="334963"/>
                <a:gridCol w="334962"/>
                <a:gridCol w="338138"/>
                <a:gridCol w="33496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8486" name="Text Box 9"/>
          <p:cNvSpPr txBox="1">
            <a:spLocks noChangeArrowheads="1"/>
          </p:cNvSpPr>
          <p:nvPr/>
        </p:nvSpPr>
        <p:spPr bwMode="auto">
          <a:xfrm>
            <a:off x="250825" y="1844675"/>
            <a:ext cx="2808288" cy="6080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latin typeface="+mn-ea"/>
                <a:ea typeface="+mn-ea"/>
              </a:rPr>
              <a:t>真彩色数据区</a:t>
            </a:r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8487" name="Text Box 10"/>
          <p:cNvSpPr txBox="1">
            <a:spLocks noChangeArrowheads="1"/>
          </p:cNvSpPr>
          <p:nvPr/>
        </p:nvSpPr>
        <p:spPr bwMode="auto">
          <a:xfrm>
            <a:off x="250825" y="1844675"/>
            <a:ext cx="2808288" cy="584775"/>
          </a:xfrm>
          <a:prstGeom prst="rect">
            <a:avLst/>
          </a:prstGeom>
          <a:solidFill>
            <a:schemeClr val="bg1"/>
          </a:solidFill>
          <a:ln w="57150" cmpd="thickThin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dirty="0">
                <a:latin typeface="+mn-ea"/>
                <a:ea typeface="+mn-ea"/>
              </a:rPr>
              <a:t>像素的</a:t>
            </a:r>
            <a:r>
              <a:rPr lang="en-US" altLang="zh-CN" sz="3200" dirty="0">
                <a:latin typeface="+mn-ea"/>
                <a:ea typeface="+mn-ea"/>
              </a:rPr>
              <a:t>RGB</a:t>
            </a:r>
            <a:r>
              <a:rPr lang="zh-CN" altLang="en-US" sz="3200" dirty="0">
                <a:latin typeface="+mn-ea"/>
                <a:ea typeface="+mn-ea"/>
              </a:rPr>
              <a:t>值 </a:t>
            </a:r>
          </a:p>
        </p:txBody>
      </p:sp>
      <p:sp>
        <p:nvSpPr>
          <p:cNvPr id="18488" name="AutoShape 11"/>
          <p:cNvSpPr>
            <a:spLocks noChangeArrowheads="1"/>
          </p:cNvSpPr>
          <p:nvPr/>
        </p:nvSpPr>
        <p:spPr bwMode="auto">
          <a:xfrm>
            <a:off x="1476375" y="2781300"/>
            <a:ext cx="142875" cy="1008063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18489" name="Group 57"/>
          <p:cNvGraphicFramePr>
            <a:graphicFrameLocks noGrp="1"/>
          </p:cNvGraphicFramePr>
          <p:nvPr/>
        </p:nvGraphicFramePr>
        <p:xfrm>
          <a:off x="5795963" y="2781300"/>
          <a:ext cx="2016125" cy="3108960"/>
        </p:xfrm>
        <a:graphic>
          <a:graphicData uri="http://schemas.openxmlformats.org/drawingml/2006/table">
            <a:tbl>
              <a:tblPr/>
              <a:tblGrid>
                <a:gridCol w="334962"/>
                <a:gridCol w="338138"/>
                <a:gridCol w="334962"/>
                <a:gridCol w="334963"/>
                <a:gridCol w="338137"/>
                <a:gridCol w="33496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40" name="Group 108"/>
          <p:cNvGraphicFramePr>
            <a:graphicFrameLocks noGrp="1"/>
          </p:cNvGraphicFramePr>
          <p:nvPr/>
        </p:nvGraphicFramePr>
        <p:xfrm>
          <a:off x="5435600" y="2420938"/>
          <a:ext cx="2016125" cy="3108960"/>
        </p:xfrm>
        <a:graphic>
          <a:graphicData uri="http://schemas.openxmlformats.org/drawingml/2006/table">
            <a:tbl>
              <a:tblPr/>
              <a:tblGrid>
                <a:gridCol w="334963"/>
                <a:gridCol w="338137"/>
                <a:gridCol w="334963"/>
                <a:gridCol w="334962"/>
                <a:gridCol w="338138"/>
                <a:gridCol w="33496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2051050" y="3141663"/>
            <a:ext cx="649288" cy="3167062"/>
            <a:chOff x="0" y="0"/>
            <a:chExt cx="409" cy="1995"/>
          </a:xfrm>
        </p:grpSpPr>
        <p:sp>
          <p:nvSpPr>
            <p:cNvPr id="18593" name="Rectangle 276"/>
            <p:cNvSpPr>
              <a:spLocks noChangeArrowheads="1"/>
            </p:cNvSpPr>
            <p:nvPr/>
          </p:nvSpPr>
          <p:spPr bwMode="auto">
            <a:xfrm>
              <a:off x="0" y="0"/>
              <a:ext cx="409" cy="22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594" name="Rectangle 277"/>
            <p:cNvSpPr>
              <a:spLocks noChangeArrowheads="1"/>
            </p:cNvSpPr>
            <p:nvPr/>
          </p:nvSpPr>
          <p:spPr bwMode="auto">
            <a:xfrm>
              <a:off x="0" y="226"/>
              <a:ext cx="409" cy="22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595" name="Rectangle 278"/>
            <p:cNvSpPr>
              <a:spLocks noChangeArrowheads="1"/>
            </p:cNvSpPr>
            <p:nvPr/>
          </p:nvSpPr>
          <p:spPr bwMode="auto">
            <a:xfrm>
              <a:off x="0" y="453"/>
              <a:ext cx="409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596" name="Rectangle 279"/>
            <p:cNvSpPr>
              <a:spLocks noChangeArrowheads="1"/>
            </p:cNvSpPr>
            <p:nvPr/>
          </p:nvSpPr>
          <p:spPr bwMode="auto">
            <a:xfrm>
              <a:off x="0" y="1315"/>
              <a:ext cx="409" cy="22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597" name="Rectangle 280"/>
            <p:cNvSpPr>
              <a:spLocks noChangeArrowheads="1"/>
            </p:cNvSpPr>
            <p:nvPr/>
          </p:nvSpPr>
          <p:spPr bwMode="auto">
            <a:xfrm>
              <a:off x="0" y="1542"/>
              <a:ext cx="409" cy="22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598" name="Rectangle 281"/>
            <p:cNvSpPr>
              <a:spLocks noChangeArrowheads="1"/>
            </p:cNvSpPr>
            <p:nvPr/>
          </p:nvSpPr>
          <p:spPr bwMode="auto">
            <a:xfrm>
              <a:off x="0" y="1769"/>
              <a:ext cx="409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" name="Text Box 282"/>
            <p:cNvSpPr txBox="1">
              <a:spLocks noChangeArrowheads="1"/>
            </p:cNvSpPr>
            <p:nvPr/>
          </p:nvSpPr>
          <p:spPr bwMode="auto">
            <a:xfrm>
              <a:off x="91" y="771"/>
              <a:ext cx="318" cy="4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latin typeface="+mn-ea"/>
                  <a:ea typeface="+mn-ea"/>
                </a:rPr>
                <a:t>：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latin typeface="+mn-ea"/>
                  <a:ea typeface="+mn-ea"/>
                </a:rPr>
                <a:t>：</a:t>
              </a:r>
            </a:p>
          </p:txBody>
        </p:sp>
      </p:grpSp>
      <p:sp>
        <p:nvSpPr>
          <p:cNvPr id="18599" name="AutoShape 284"/>
          <p:cNvSpPr>
            <a:spLocks noChangeArrowheads="1"/>
          </p:cNvSpPr>
          <p:nvPr/>
        </p:nvSpPr>
        <p:spPr bwMode="auto">
          <a:xfrm>
            <a:off x="3779838" y="4292600"/>
            <a:ext cx="687387" cy="485775"/>
          </a:xfrm>
          <a:prstGeom prst="rightArrow">
            <a:avLst>
              <a:gd name="adj1" fmla="val 50000"/>
              <a:gd name="adj2" fmla="val 35376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6" grpId="0" animBg="1" autoUpdateAnimBg="0"/>
      <p:bldP spid="18487" grpId="0" animBg="1" autoUpdateAnimBg="0"/>
      <p:bldP spid="18488" grpId="0" animBg="1" autoUpdateAnimBg="0"/>
      <p:bldP spid="1859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数字图像的</a:t>
            </a:r>
            <a:r>
              <a:rPr lang="zh-CN" altLang="en-US" b="1" dirty="0" smtClean="0">
                <a:latin typeface="+mj-ea"/>
              </a:rPr>
              <a:t>位图文件结构</a:t>
            </a:r>
            <a:r>
              <a:rPr lang="zh-CN" altLang="en-US" sz="3600" b="1" dirty="0" smtClean="0">
                <a:latin typeface="+mn-ea"/>
                <a:ea typeface="+mn-ea"/>
              </a:rPr>
              <a:t/>
            </a:r>
            <a:br>
              <a:rPr lang="zh-CN" altLang="en-US" sz="3600" b="1" dirty="0" smtClean="0">
                <a:latin typeface="+mn-ea"/>
                <a:ea typeface="+mn-ea"/>
              </a:rPr>
            </a:br>
            <a:r>
              <a:rPr lang="zh-CN" altLang="en-US" b="1" dirty="0" smtClean="0">
                <a:latin typeface="+mn-ea"/>
                <a:ea typeface="+mn-ea"/>
              </a:rPr>
              <a:t>            </a:t>
            </a:r>
            <a:r>
              <a:rPr lang="en-US" altLang="zh-CN" sz="3200" b="1" dirty="0" smtClean="0">
                <a:latin typeface="+mn-ea"/>
                <a:ea typeface="+mn-ea"/>
              </a:rPr>
              <a:t>——</a:t>
            </a:r>
            <a:r>
              <a:rPr lang="zh-CN" altLang="en-US" sz="3200" b="1" dirty="0" smtClean="0">
                <a:latin typeface="+mn-ea"/>
                <a:ea typeface="+mn-ea"/>
              </a:rPr>
              <a:t>索引色模式的数据区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3203575" y="2636838"/>
          <a:ext cx="2808288" cy="2017714"/>
        </p:xfrm>
        <a:graphic>
          <a:graphicData uri="http://schemas.openxmlformats.org/drawingml/2006/table">
            <a:tbl>
              <a:tblPr/>
              <a:tblGrid>
                <a:gridCol w="701675"/>
                <a:gridCol w="703263"/>
                <a:gridCol w="701675"/>
                <a:gridCol w="701675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华文细黑" pitchFamily="2" charset="-122"/>
                        </a:rPr>
                        <a:t>索引值</a:t>
                      </a:r>
                      <a:endParaRPr kumimoji="0" 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华文细黑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 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R1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G1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B1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R2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G2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B2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：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 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 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 :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RN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GN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BN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C5FF"/>
                    </a:solidFill>
                  </a:tcPr>
                </a:tc>
              </a:tr>
            </a:tbl>
          </a:graphicData>
        </a:graphic>
      </p:graphicFrame>
      <p:sp>
        <p:nvSpPr>
          <p:cNvPr id="20515" name="Text Box 42"/>
          <p:cNvSpPr txBox="1">
            <a:spLocks noChangeArrowheads="1"/>
          </p:cNvSpPr>
          <p:nvPr/>
        </p:nvSpPr>
        <p:spPr bwMode="auto">
          <a:xfrm>
            <a:off x="323528" y="1844824"/>
            <a:ext cx="3600450" cy="60801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>
                <a:latin typeface="+mn-ea"/>
                <a:ea typeface="+mn-ea"/>
              </a:rPr>
              <a:t>         </a:t>
            </a:r>
            <a:r>
              <a:rPr lang="zh-CN" altLang="en-US" sz="3200">
                <a:latin typeface="+mn-ea"/>
                <a:ea typeface="+mn-ea"/>
              </a:rPr>
              <a:t>数据区</a:t>
            </a:r>
          </a:p>
        </p:txBody>
      </p:sp>
      <p:sp>
        <p:nvSpPr>
          <p:cNvPr id="20516" name="AutoShape 43"/>
          <p:cNvSpPr>
            <a:spLocks noChangeArrowheads="1"/>
          </p:cNvSpPr>
          <p:nvPr/>
        </p:nvSpPr>
        <p:spPr bwMode="auto">
          <a:xfrm>
            <a:off x="1403350" y="2852738"/>
            <a:ext cx="647700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F89"/>
          </a:solidFill>
          <a:ln w="9525">
            <a:solidFill>
              <a:srgbClr val="C8646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20517" name="Group 37"/>
          <p:cNvGraphicFramePr>
            <a:graphicFrameLocks noGrp="1"/>
          </p:cNvGraphicFramePr>
          <p:nvPr/>
        </p:nvGraphicFramePr>
        <p:xfrm>
          <a:off x="755650" y="3500438"/>
          <a:ext cx="2016125" cy="3108960"/>
        </p:xfrm>
        <a:graphic>
          <a:graphicData uri="http://schemas.openxmlformats.org/drawingml/2006/table">
            <a:tbl>
              <a:tblPr/>
              <a:tblGrid>
                <a:gridCol w="334963"/>
                <a:gridCol w="338137"/>
                <a:gridCol w="334963"/>
                <a:gridCol w="334962"/>
                <a:gridCol w="338138"/>
                <a:gridCol w="33496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68" name="Oval 151"/>
          <p:cNvSpPr>
            <a:spLocks noChangeArrowheads="1"/>
          </p:cNvSpPr>
          <p:nvPr/>
        </p:nvSpPr>
        <p:spPr bwMode="auto">
          <a:xfrm>
            <a:off x="2484438" y="36449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0569" name="Line 152"/>
          <p:cNvSpPr>
            <a:spLocks noChangeShapeType="1"/>
          </p:cNvSpPr>
          <p:nvPr/>
        </p:nvSpPr>
        <p:spPr bwMode="auto">
          <a:xfrm flipV="1">
            <a:off x="2627313" y="3284538"/>
            <a:ext cx="720725" cy="360362"/>
          </a:xfrm>
          <a:prstGeom prst="line">
            <a:avLst/>
          </a:prstGeom>
          <a:noFill/>
          <a:ln w="38100">
            <a:solidFill>
              <a:srgbClr val="C86464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20570" name="Group 90"/>
          <p:cNvGraphicFramePr>
            <a:graphicFrameLocks noGrp="1"/>
          </p:cNvGraphicFramePr>
          <p:nvPr/>
        </p:nvGraphicFramePr>
        <p:xfrm>
          <a:off x="6877050" y="4437063"/>
          <a:ext cx="2016125" cy="3108960"/>
        </p:xfrm>
        <a:graphic>
          <a:graphicData uri="http://schemas.openxmlformats.org/drawingml/2006/table">
            <a:tbl>
              <a:tblPr/>
              <a:tblGrid>
                <a:gridCol w="360363"/>
                <a:gridCol w="312737"/>
                <a:gridCol w="334963"/>
                <a:gridCol w="334962"/>
                <a:gridCol w="338138"/>
                <a:gridCol w="33496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21" name="Group 141"/>
          <p:cNvGraphicFramePr>
            <a:graphicFrameLocks noGrp="1"/>
          </p:cNvGraphicFramePr>
          <p:nvPr/>
        </p:nvGraphicFramePr>
        <p:xfrm>
          <a:off x="6516688" y="4076700"/>
          <a:ext cx="2016125" cy="3108960"/>
        </p:xfrm>
        <a:graphic>
          <a:graphicData uri="http://schemas.openxmlformats.org/drawingml/2006/table">
            <a:tbl>
              <a:tblPr/>
              <a:tblGrid>
                <a:gridCol w="334962"/>
                <a:gridCol w="338138"/>
                <a:gridCol w="334962"/>
                <a:gridCol w="334963"/>
                <a:gridCol w="338137"/>
                <a:gridCol w="33496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72" name="Group 192"/>
          <p:cNvGraphicFramePr>
            <a:graphicFrameLocks noGrp="1"/>
          </p:cNvGraphicFramePr>
          <p:nvPr/>
        </p:nvGraphicFramePr>
        <p:xfrm>
          <a:off x="6156325" y="3716338"/>
          <a:ext cx="2016125" cy="3108960"/>
        </p:xfrm>
        <a:graphic>
          <a:graphicData uri="http://schemas.openxmlformats.org/drawingml/2006/table">
            <a:tbl>
              <a:tblPr/>
              <a:tblGrid>
                <a:gridCol w="334963"/>
                <a:gridCol w="338137"/>
                <a:gridCol w="334963"/>
                <a:gridCol w="334962"/>
                <a:gridCol w="338138"/>
                <a:gridCol w="33496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sp>
        <p:nvSpPr>
          <p:cNvPr id="20723" name="Line 306"/>
          <p:cNvSpPr>
            <a:spLocks noChangeShapeType="1"/>
          </p:cNvSpPr>
          <p:nvPr/>
        </p:nvSpPr>
        <p:spPr bwMode="auto">
          <a:xfrm>
            <a:off x="5724525" y="3213100"/>
            <a:ext cx="2232025" cy="720725"/>
          </a:xfrm>
          <a:prstGeom prst="line">
            <a:avLst/>
          </a:prstGeom>
          <a:noFill/>
          <a:ln w="38100">
            <a:solidFill>
              <a:srgbClr val="C86464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0724" name="Line 307"/>
          <p:cNvSpPr>
            <a:spLocks noChangeShapeType="1"/>
          </p:cNvSpPr>
          <p:nvPr/>
        </p:nvSpPr>
        <p:spPr bwMode="auto">
          <a:xfrm>
            <a:off x="5003800" y="3357563"/>
            <a:ext cx="3384550" cy="863600"/>
          </a:xfrm>
          <a:prstGeom prst="line">
            <a:avLst/>
          </a:prstGeom>
          <a:noFill/>
          <a:ln w="38100">
            <a:solidFill>
              <a:srgbClr val="C86464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0725" name="Line 308"/>
          <p:cNvSpPr>
            <a:spLocks noChangeShapeType="1"/>
          </p:cNvSpPr>
          <p:nvPr/>
        </p:nvSpPr>
        <p:spPr bwMode="auto">
          <a:xfrm>
            <a:off x="4427538" y="3357563"/>
            <a:ext cx="4248150" cy="1223962"/>
          </a:xfrm>
          <a:prstGeom prst="line">
            <a:avLst/>
          </a:prstGeom>
          <a:noFill/>
          <a:ln w="38100">
            <a:solidFill>
              <a:srgbClr val="C86464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0726" name="Text Box 37"/>
          <p:cNvSpPr txBox="1">
            <a:spLocks noChangeArrowheads="1"/>
          </p:cNvSpPr>
          <p:nvPr/>
        </p:nvSpPr>
        <p:spPr bwMode="auto">
          <a:xfrm>
            <a:off x="179388" y="1773238"/>
            <a:ext cx="4464620" cy="584775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+mn-ea"/>
                <a:ea typeface="+mn-ea"/>
              </a:rPr>
              <a:t>像素的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调色板索引值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5" grpId="0" animBg="1" autoUpdateAnimBg="0"/>
      <p:bldP spid="20516" grpId="0" animBg="1" autoUpdateAnimBg="0"/>
      <p:bldP spid="20568" grpId="0" animBg="1" autoUpdateAnimBg="0"/>
      <p:bldP spid="2072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-71470" y="71414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BMP 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File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ormat  BMP</a:t>
            </a:r>
            <a:r>
              <a:rPr lang="zh-CN" altLang="en-US" sz="4400" b="1" dirty="0">
                <a:latin typeface="+mn-ea"/>
                <a:ea typeface="+mn-ea"/>
              </a:rPr>
              <a:t>图像文件格式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91440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04664"/>
            <a:ext cx="8229600" cy="92211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问题的引入</a:t>
            </a:r>
            <a:endParaRPr lang="zh-CN" altLang="zh-CN" b="1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How to save and represent an image in our computer?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3419475" y="512763"/>
            <a:ext cx="2448106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4400" b="1" dirty="0"/>
              <a:t>程序演示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68313" y="1773238"/>
            <a:ext cx="8180387" cy="2160587"/>
            <a:chOff x="295" y="1117"/>
            <a:chExt cx="5153" cy="136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5" y="1117"/>
              <a:ext cx="5153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95" y="1158"/>
              <a:ext cx="9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00" y="1124"/>
              <a:ext cx="1440" cy="474"/>
              <a:chOff x="300" y="1124"/>
              <a:chExt cx="1440" cy="474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300" y="1124"/>
                <a:ext cx="1253" cy="4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300" y="1124"/>
                <a:ext cx="1440" cy="474"/>
              </a:xfrm>
              <a:prstGeom prst="rect">
                <a:avLst/>
              </a:prstGeom>
              <a:noFill/>
              <a:ln w="158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05" y="1248"/>
              <a:ext cx="96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m_pBKBitmap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98" y="1248"/>
              <a:ext cx="9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2387" y="1287"/>
              <a:ext cx="1298" cy="785"/>
              <a:chOff x="2387" y="1287"/>
              <a:chExt cx="1298" cy="785"/>
            </a:xfrm>
          </p:grpSpPr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431" y="1519"/>
                <a:ext cx="1254" cy="5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2387" y="1287"/>
                <a:ext cx="1254" cy="553"/>
              </a:xfrm>
              <a:prstGeom prst="rect">
                <a:avLst/>
              </a:prstGeom>
              <a:noFill/>
              <a:ln w="158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2476" y="1507"/>
              <a:ext cx="88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m_pMemDC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351" y="1642"/>
              <a:ext cx="9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4312" y="1519"/>
              <a:ext cx="1128" cy="474"/>
              <a:chOff x="4312" y="1519"/>
              <a:chExt cx="1128" cy="474"/>
            </a:xfrm>
          </p:grpSpPr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4312" y="1519"/>
                <a:ext cx="1128" cy="4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4312" y="1519"/>
                <a:ext cx="1128" cy="474"/>
              </a:xfrm>
              <a:prstGeom prst="rect">
                <a:avLst/>
              </a:prstGeom>
              <a:noFill/>
              <a:ln w="1587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4417" y="1645"/>
              <a:ext cx="34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pDC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4695" y="1652"/>
              <a:ext cx="37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（真的）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5280" y="1645"/>
              <a:ext cx="9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00" y="1993"/>
              <a:ext cx="1253" cy="474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405" y="2116"/>
              <a:ext cx="41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pData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756" y="2116"/>
              <a:ext cx="9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1708" y="1294"/>
              <a:ext cx="691" cy="357"/>
            </a:xfrm>
            <a:custGeom>
              <a:avLst/>
              <a:gdLst>
                <a:gd name="T0" fmla="*/ 90 w 8474"/>
                <a:gd name="T1" fmla="*/ 9 h 2350"/>
                <a:gd name="T2" fmla="*/ 7843 w 8474"/>
                <a:gd name="T3" fmla="*/ 1929 h 2350"/>
                <a:gd name="T4" fmla="*/ 7891 w 8474"/>
                <a:gd name="T5" fmla="*/ 2010 h 2350"/>
                <a:gd name="T6" fmla="*/ 7811 w 8474"/>
                <a:gd name="T7" fmla="*/ 2058 h 2350"/>
                <a:gd name="T8" fmla="*/ 58 w 8474"/>
                <a:gd name="T9" fmla="*/ 139 h 2350"/>
                <a:gd name="T10" fmla="*/ 9 w 8474"/>
                <a:gd name="T11" fmla="*/ 58 h 2350"/>
                <a:gd name="T12" fmla="*/ 90 w 8474"/>
                <a:gd name="T13" fmla="*/ 9 h 2350"/>
                <a:gd name="T14" fmla="*/ 7793 w 8474"/>
                <a:gd name="T15" fmla="*/ 1573 h 2350"/>
                <a:gd name="T16" fmla="*/ 8474 w 8474"/>
                <a:gd name="T17" fmla="*/ 2154 h 2350"/>
                <a:gd name="T18" fmla="*/ 7601 w 8474"/>
                <a:gd name="T19" fmla="*/ 2350 h 2350"/>
                <a:gd name="T20" fmla="*/ 7793 w 8474"/>
                <a:gd name="T21" fmla="*/ 1573 h 2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4" h="2350">
                  <a:moveTo>
                    <a:pt x="90" y="9"/>
                  </a:moveTo>
                  <a:lnTo>
                    <a:pt x="7843" y="1929"/>
                  </a:lnTo>
                  <a:cubicBezTo>
                    <a:pt x="7878" y="1938"/>
                    <a:pt x="7900" y="1974"/>
                    <a:pt x="7891" y="2010"/>
                  </a:cubicBezTo>
                  <a:cubicBezTo>
                    <a:pt x="7883" y="2045"/>
                    <a:pt x="7846" y="2067"/>
                    <a:pt x="7811" y="2058"/>
                  </a:cubicBezTo>
                  <a:lnTo>
                    <a:pt x="58" y="139"/>
                  </a:lnTo>
                  <a:cubicBezTo>
                    <a:pt x="22" y="130"/>
                    <a:pt x="0" y="94"/>
                    <a:pt x="9" y="58"/>
                  </a:cubicBezTo>
                  <a:cubicBezTo>
                    <a:pt x="18" y="22"/>
                    <a:pt x="54" y="0"/>
                    <a:pt x="90" y="9"/>
                  </a:cubicBezTo>
                  <a:close/>
                  <a:moveTo>
                    <a:pt x="7793" y="1573"/>
                  </a:moveTo>
                  <a:lnTo>
                    <a:pt x="8474" y="2154"/>
                  </a:lnTo>
                  <a:lnTo>
                    <a:pt x="7601" y="2350"/>
                  </a:lnTo>
                  <a:lnTo>
                    <a:pt x="7793" y="1573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 noEditPoints="1"/>
            </p:cNvSpPr>
            <p:nvPr/>
          </p:nvSpPr>
          <p:spPr bwMode="auto">
            <a:xfrm>
              <a:off x="1546" y="2041"/>
              <a:ext cx="3103" cy="279"/>
            </a:xfrm>
            <a:custGeom>
              <a:avLst/>
              <a:gdLst>
                <a:gd name="T0" fmla="*/ 58 w 8474"/>
                <a:gd name="T1" fmla="*/ 2211 h 2349"/>
                <a:gd name="T2" fmla="*/ 7811 w 8474"/>
                <a:gd name="T3" fmla="*/ 291 h 2349"/>
                <a:gd name="T4" fmla="*/ 7891 w 8474"/>
                <a:gd name="T5" fmla="*/ 340 h 2349"/>
                <a:gd name="T6" fmla="*/ 7843 w 8474"/>
                <a:gd name="T7" fmla="*/ 421 h 2349"/>
                <a:gd name="T8" fmla="*/ 90 w 8474"/>
                <a:gd name="T9" fmla="*/ 2341 h 2349"/>
                <a:gd name="T10" fmla="*/ 9 w 8474"/>
                <a:gd name="T11" fmla="*/ 2292 h 2349"/>
                <a:gd name="T12" fmla="*/ 58 w 8474"/>
                <a:gd name="T13" fmla="*/ 2211 h 2349"/>
                <a:gd name="T14" fmla="*/ 7601 w 8474"/>
                <a:gd name="T15" fmla="*/ 0 h 2349"/>
                <a:gd name="T16" fmla="*/ 8474 w 8474"/>
                <a:gd name="T17" fmla="*/ 196 h 2349"/>
                <a:gd name="T18" fmla="*/ 7793 w 8474"/>
                <a:gd name="T19" fmla="*/ 776 h 2349"/>
                <a:gd name="T20" fmla="*/ 7601 w 8474"/>
                <a:gd name="T21" fmla="*/ 0 h 2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4" h="2349">
                  <a:moveTo>
                    <a:pt x="58" y="2211"/>
                  </a:moveTo>
                  <a:lnTo>
                    <a:pt x="7811" y="291"/>
                  </a:lnTo>
                  <a:cubicBezTo>
                    <a:pt x="7846" y="282"/>
                    <a:pt x="7883" y="304"/>
                    <a:pt x="7891" y="340"/>
                  </a:cubicBezTo>
                  <a:cubicBezTo>
                    <a:pt x="7900" y="376"/>
                    <a:pt x="7878" y="412"/>
                    <a:pt x="7843" y="421"/>
                  </a:cubicBezTo>
                  <a:lnTo>
                    <a:pt x="90" y="2341"/>
                  </a:lnTo>
                  <a:cubicBezTo>
                    <a:pt x="54" y="2349"/>
                    <a:pt x="18" y="2328"/>
                    <a:pt x="9" y="2292"/>
                  </a:cubicBezTo>
                  <a:cubicBezTo>
                    <a:pt x="0" y="2256"/>
                    <a:pt x="22" y="2220"/>
                    <a:pt x="58" y="2211"/>
                  </a:cubicBezTo>
                  <a:close/>
                  <a:moveTo>
                    <a:pt x="7601" y="0"/>
                  </a:moveTo>
                  <a:lnTo>
                    <a:pt x="8474" y="196"/>
                  </a:lnTo>
                  <a:lnTo>
                    <a:pt x="7793" y="776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9"/>
            <p:cNvSpPr>
              <a:spLocks noEditPoints="1"/>
            </p:cNvSpPr>
            <p:nvPr/>
          </p:nvSpPr>
          <p:spPr bwMode="auto">
            <a:xfrm>
              <a:off x="3683" y="1634"/>
              <a:ext cx="634" cy="122"/>
            </a:xfrm>
            <a:custGeom>
              <a:avLst/>
              <a:gdLst>
                <a:gd name="T0" fmla="*/ 33 w 3033"/>
                <a:gd name="T1" fmla="*/ 167 h 400"/>
                <a:gd name="T2" fmla="*/ 2700 w 3033"/>
                <a:gd name="T3" fmla="*/ 167 h 400"/>
                <a:gd name="T4" fmla="*/ 2733 w 3033"/>
                <a:gd name="T5" fmla="*/ 200 h 400"/>
                <a:gd name="T6" fmla="*/ 2700 w 3033"/>
                <a:gd name="T7" fmla="*/ 233 h 400"/>
                <a:gd name="T8" fmla="*/ 33 w 3033"/>
                <a:gd name="T9" fmla="*/ 233 h 400"/>
                <a:gd name="T10" fmla="*/ 0 w 3033"/>
                <a:gd name="T11" fmla="*/ 200 h 400"/>
                <a:gd name="T12" fmla="*/ 33 w 3033"/>
                <a:gd name="T13" fmla="*/ 167 h 400"/>
                <a:gd name="T14" fmla="*/ 2633 w 3033"/>
                <a:gd name="T15" fmla="*/ 0 h 400"/>
                <a:gd name="T16" fmla="*/ 3033 w 3033"/>
                <a:gd name="T17" fmla="*/ 200 h 400"/>
                <a:gd name="T18" fmla="*/ 2633 w 3033"/>
                <a:gd name="T19" fmla="*/ 400 h 400"/>
                <a:gd name="T20" fmla="*/ 2633 w 3033"/>
                <a:gd name="T2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3" h="400">
                  <a:moveTo>
                    <a:pt x="33" y="167"/>
                  </a:moveTo>
                  <a:lnTo>
                    <a:pt x="2700" y="167"/>
                  </a:lnTo>
                  <a:cubicBezTo>
                    <a:pt x="2718" y="167"/>
                    <a:pt x="2733" y="182"/>
                    <a:pt x="2733" y="200"/>
                  </a:cubicBezTo>
                  <a:cubicBezTo>
                    <a:pt x="2733" y="219"/>
                    <a:pt x="2718" y="233"/>
                    <a:pt x="2700" y="233"/>
                  </a:cubicBezTo>
                  <a:lnTo>
                    <a:pt x="33" y="233"/>
                  </a:lnTo>
                  <a:cubicBezTo>
                    <a:pt x="15" y="233"/>
                    <a:pt x="0" y="219"/>
                    <a:pt x="0" y="200"/>
                  </a:cubicBezTo>
                  <a:cubicBezTo>
                    <a:pt x="0" y="182"/>
                    <a:pt x="15" y="167"/>
                    <a:pt x="33" y="167"/>
                  </a:cubicBezTo>
                  <a:close/>
                  <a:moveTo>
                    <a:pt x="2633" y="0"/>
                  </a:moveTo>
                  <a:lnTo>
                    <a:pt x="3033" y="200"/>
                  </a:lnTo>
                  <a:lnTo>
                    <a:pt x="2633" y="400"/>
                  </a:lnTo>
                  <a:lnTo>
                    <a:pt x="2633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  <a:noFill/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与文件数据的对应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程序演示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文件参数的读取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记录文件，常规打开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涂黑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涂白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539750" y="260350"/>
            <a:ext cx="82296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4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BMP 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File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ormat    </a:t>
            </a:r>
            <a:endParaRPr lang="en-US" altLang="zh-CN" sz="4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BMP</a:t>
            </a:r>
            <a:r>
              <a:rPr lang="zh-CN" altLang="en-US" sz="4400" b="1" dirty="0">
                <a:latin typeface="Times New Roman" pitchFamily="18" charset="0"/>
                <a:ea typeface="+mn-ea"/>
                <a:cs typeface="Times New Roman" pitchFamily="18" charset="0"/>
              </a:rPr>
              <a:t>图像文件格式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  <a:noFill/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与文件数据的对应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程序演示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各分量（下一页）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539750" y="260350"/>
            <a:ext cx="82296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 BMP 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File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ormat    </a:t>
            </a:r>
            <a:endParaRPr lang="en-US" altLang="zh-CN" sz="4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BMP</a:t>
            </a:r>
            <a:r>
              <a:rPr lang="zh-CN" altLang="en-US" sz="4400" b="1" dirty="0">
                <a:latin typeface="Times New Roman" pitchFamily="18" charset="0"/>
                <a:ea typeface="+mn-ea"/>
                <a:cs typeface="Times New Roman" pitchFamily="18" charset="0"/>
              </a:rPr>
              <a:t>图像文件格式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791200" y="419100"/>
            <a:ext cx="1946275" cy="617538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20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原始图象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435725" y="419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20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红色分量</a:t>
            </a:r>
          </a:p>
          <a:p>
            <a:pPr algn="ctr"/>
            <a:r>
              <a:rPr kumimoji="1" lang="zh-CN" altLang="en-US" sz="320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置零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130925" y="419100"/>
            <a:ext cx="25558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20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红色、绿色分量均置零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  <a:noFill/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与文件数据的对应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程序演示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灰度图像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负片（下一页）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539750" y="260350"/>
            <a:ext cx="82296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4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BMP 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File </a:t>
            </a: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ormat    </a:t>
            </a:r>
            <a:endParaRPr lang="en-US" altLang="zh-CN" sz="4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4400" dirty="0">
                <a:latin typeface="Times New Roman" pitchFamily="18" charset="0"/>
                <a:ea typeface="+mn-ea"/>
                <a:cs typeface="Times New Roman" pitchFamily="18" charset="0"/>
              </a:rPr>
              <a:t>BMP</a:t>
            </a:r>
            <a:r>
              <a:rPr lang="zh-CN" altLang="en-US" sz="4400" b="1" dirty="0">
                <a:latin typeface="Times New Roman" pitchFamily="18" charset="0"/>
                <a:ea typeface="+mn-ea"/>
                <a:cs typeface="Times New Roman" pitchFamily="18" charset="0"/>
              </a:rPr>
              <a:t>图像文件格式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00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egatives</a:t>
            </a:r>
            <a:r>
              <a:rPr lang="zh-CN" altLang="en-US" b="1" dirty="0">
                <a:solidFill>
                  <a:schemeClr val="tx1"/>
                </a:solidFill>
              </a:rPr>
              <a:t>图像负片</a:t>
            </a:r>
          </a:p>
        </p:txBody>
      </p:sp>
      <p:pic>
        <p:nvPicPr>
          <p:cNvPr id="3481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2" y="1701811"/>
            <a:ext cx="8075907" cy="3441701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6858000" y="419100"/>
            <a:ext cx="1946275" cy="617538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原始图象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6858000" y="419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灰度倒置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底片效果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333375"/>
            <a:ext cx="8137525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数字图像的数值描述</a:t>
            </a:r>
            <a:r>
              <a:rPr lang="zh-CN" altLang="en-US" sz="3600" b="1" dirty="0" smtClean="0">
                <a:latin typeface="+mn-ea"/>
                <a:ea typeface="+mn-ea"/>
              </a:rPr>
              <a:t/>
            </a:r>
            <a:br>
              <a:rPr lang="zh-CN" altLang="en-US" sz="3600" b="1" dirty="0" smtClean="0">
                <a:latin typeface="+mn-ea"/>
                <a:ea typeface="+mn-ea"/>
              </a:rPr>
            </a:br>
            <a:r>
              <a:rPr lang="zh-CN" altLang="en-US" sz="3600" b="1" dirty="0" smtClean="0">
                <a:latin typeface="+mn-ea"/>
                <a:ea typeface="+mn-ea"/>
              </a:rPr>
              <a:t>                     </a:t>
            </a:r>
            <a:r>
              <a:rPr lang="en-US" altLang="zh-CN" sz="3200" b="1" dirty="0" smtClean="0">
                <a:latin typeface="+mn-ea"/>
                <a:ea typeface="+mn-ea"/>
              </a:rPr>
              <a:t>—— </a:t>
            </a:r>
            <a:r>
              <a:rPr lang="zh-CN" altLang="en-US" sz="3200" b="1" dirty="0" smtClean="0">
                <a:latin typeface="+mn-ea"/>
                <a:ea typeface="+mn-ea"/>
              </a:rPr>
              <a:t>基本概念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611560" y="2060575"/>
            <a:ext cx="7992888" cy="2884488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zh-CN" dirty="0" smtClean="0">
                <a:latin typeface="+mn-ea"/>
              </a:rPr>
              <a:t>所谓的数字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图像的描述</a:t>
            </a:r>
            <a:r>
              <a:rPr lang="zh-CN" dirty="0" smtClean="0">
                <a:latin typeface="+mn-ea"/>
              </a:rPr>
              <a:t>是指如何用一个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数值方式</a:t>
            </a:r>
            <a:r>
              <a:rPr lang="zh-CN" dirty="0" smtClean="0">
                <a:latin typeface="+mn-ea"/>
              </a:rPr>
              <a:t>来表示一个图像。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dirty="0" smtClean="0">
                <a:latin typeface="+mn-ea"/>
              </a:rPr>
              <a:t>数字图像是图像的数字表示，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像素</a:t>
            </a:r>
            <a:r>
              <a:rPr lang="zh-CN" dirty="0" smtClean="0">
                <a:latin typeface="+mn-ea"/>
              </a:rPr>
              <a:t>是其最小的单位。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5791200" y="419100"/>
            <a:ext cx="1946275" cy="617538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原始图象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5715000" y="419100"/>
            <a:ext cx="1946275" cy="1104900"/>
          </a:xfrm>
          <a:prstGeom prst="rect">
            <a:avLst/>
          </a:prstGeom>
          <a:solidFill>
            <a:schemeClr val="tx2"/>
          </a:solidFill>
          <a:ln w="38100" cmpd="dbl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亮度倒置</a:t>
            </a:r>
          </a:p>
          <a:p>
            <a:pPr algn="ctr"/>
            <a:r>
              <a:rPr kumimoji="1" lang="zh-CN" altLang="en-US" sz="3200" b="0">
                <a:solidFill>
                  <a:srgbClr val="FFFFFF"/>
                </a:solidFill>
                <a:latin typeface="Times New Roman" pitchFamily="18" charset="0"/>
                <a:ea typeface="华文新魏" pitchFamily="2" charset="-122"/>
              </a:rPr>
              <a:t>底片效果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492896"/>
            <a:ext cx="3960440" cy="3871796"/>
          </a:xfrm>
          <a:prstGeom prst="rect">
            <a:avLst/>
          </a:prstGeom>
          <a:noFill/>
        </p:spPr>
      </p:pic>
      <p:pic>
        <p:nvPicPr>
          <p:cNvPr id="3491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492896"/>
            <a:ext cx="4628517" cy="3871416"/>
          </a:xfrm>
          <a:prstGeom prst="rect">
            <a:avLst/>
          </a:prstGeom>
          <a:noFill/>
        </p:spPr>
      </p:pic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611188" y="333375"/>
            <a:ext cx="828516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宋体" pitchFamily="2" charset="-122"/>
              </a:rPr>
              <a:t>① </a:t>
            </a:r>
            <a:r>
              <a:rPr lang="en-US" altLang="zh-CN" b="0" dirty="0">
                <a:cs typeface="Arial" pitchFamily="34" charset="0"/>
              </a:rPr>
              <a:t>image negatives: is suited for enhancing white or gray detail</a:t>
            </a:r>
          </a:p>
          <a:p>
            <a:r>
              <a:rPr lang="en-US" altLang="zh-CN" b="0" dirty="0">
                <a:cs typeface="Arial" pitchFamily="34" charset="0"/>
              </a:rPr>
              <a:t>embedded in dark regions of an image, especially when the black</a:t>
            </a:r>
          </a:p>
          <a:p>
            <a:r>
              <a:rPr lang="en-US" altLang="zh-CN" b="0" dirty="0">
                <a:cs typeface="Arial" pitchFamily="34" charset="0"/>
              </a:rPr>
              <a:t>are dominant in size.</a:t>
            </a:r>
          </a:p>
        </p:txBody>
      </p:sp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1979613" y="1898650"/>
          <a:ext cx="21605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8" name="Equation" r:id="rId6" imgW="736280" imgH="177723" progId="">
                  <p:embed/>
                </p:oleObj>
              </mc:Choice>
              <mc:Fallback>
                <p:oleObj name="Equation" r:id="rId6" imgW="736280" imgH="177723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98650"/>
                        <a:ext cx="2160587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500563" y="1700213"/>
            <a:ext cx="413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 dirty="0"/>
              <a:t>Convention: range of gray level </a:t>
            </a:r>
          </a:p>
          <a:p>
            <a:r>
              <a:rPr lang="en-US" altLang="zh-CN" b="0" dirty="0"/>
              <a:t>is  [0, </a:t>
            </a:r>
            <a:r>
              <a:rPr lang="en-US" altLang="zh-CN" b="0" i="1" dirty="0"/>
              <a:t>L</a:t>
            </a:r>
            <a:r>
              <a:rPr lang="en-US" altLang="zh-CN" b="0" dirty="0"/>
              <a:t>-1]</a:t>
            </a:r>
          </a:p>
        </p:txBody>
      </p:sp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719138" y="1412875"/>
            <a:ext cx="39131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这里图像的灰度范围为</a:t>
            </a:r>
            <a:r>
              <a:rPr lang="en-US" altLang="zh-CN"/>
              <a:t>[0, L-1]</a:t>
            </a:r>
          </a:p>
        </p:txBody>
      </p:sp>
      <p:sp>
        <p:nvSpPr>
          <p:cNvPr id="10" name="矩形 9"/>
          <p:cNvSpPr/>
          <p:nvPr/>
        </p:nvSpPr>
        <p:spPr>
          <a:xfrm>
            <a:off x="3923928" y="908720"/>
            <a:ext cx="45528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4400" b="1" dirty="0" smtClean="0">
                <a:latin typeface="+mn-ea"/>
                <a:ea typeface="+mn-ea"/>
              </a:rPr>
              <a:t>光片的病灶位置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944563"/>
            <a:ext cx="7740650" cy="3298825"/>
          </a:xfrm>
          <a:noFill/>
          <a:ln>
            <a:miter lim="800000"/>
            <a:headEnd/>
            <a:tailEnd/>
          </a:ln>
        </p:spPr>
      </p:pic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1655763" y="4905375"/>
            <a:ext cx="6337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 smtClean="0"/>
              <a:t>演示负片</a:t>
            </a:r>
            <a:r>
              <a:rPr lang="zh-CN" altLang="en-US" sz="4000" dirty="0"/>
              <a:t>显示。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latin typeface="+mn-ea"/>
                <a:ea typeface="+mn-ea"/>
              </a:rPr>
              <a:t>第二章 图像的</a:t>
            </a:r>
            <a:r>
              <a:rPr lang="zh-CN" altLang="en-US" b="1" dirty="0" smtClean="0">
                <a:latin typeface="宋体" pitchFamily="2" charset="-122"/>
              </a:rPr>
              <a:t>数字化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1989138"/>
            <a:ext cx="6264275" cy="365444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人眼的视觉特性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图像的数字化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数字图像的数值描述</a:t>
            </a: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2.4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数字图像的位图文件结构</a:t>
            </a: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dirty="0" smtClean="0">
                <a:latin typeface="+mn-ea"/>
              </a:rPr>
              <a:t>数字图像的灰度直方图</a:t>
            </a:r>
            <a:endParaRPr lang="en-US" altLang="zh-CN" dirty="0" smtClean="0">
              <a:latin typeface="+mn-ea"/>
            </a:endParaRPr>
          </a:p>
          <a:p>
            <a:pPr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2.6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非均匀量化与矢量量化</a:t>
            </a:r>
            <a:endParaRPr lang="zh-CN" dirty="0" smtClean="0">
              <a:latin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第二章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sz="4800" b="1" dirty="0" smtClean="0">
                <a:latin typeface="宋体" pitchFamily="2" charset="-122"/>
              </a:rPr>
              <a:t>图像的</a:t>
            </a:r>
            <a:r>
              <a:rPr lang="zh-CN" altLang="en-US" sz="4800" b="1" dirty="0" smtClean="0">
                <a:latin typeface="宋体" pitchFamily="2" charset="-122"/>
              </a:rPr>
              <a:t>数字化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525588" y="422108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1470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11188" y="476250"/>
            <a:ext cx="7921625" cy="12398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j-ea"/>
              </a:rPr>
              <a:t>数字图像的</a:t>
            </a:r>
            <a:r>
              <a:rPr lang="zh-CN" altLang="en-US" b="1" dirty="0" smtClean="0">
                <a:latin typeface="+mn-ea"/>
              </a:rPr>
              <a:t>数值</a:t>
            </a:r>
            <a:r>
              <a:rPr lang="zh-CN" altLang="en-US" b="1" dirty="0" smtClean="0">
                <a:latin typeface="+mj-ea"/>
              </a:rPr>
              <a:t>描述</a:t>
            </a:r>
            <a:r>
              <a:rPr lang="zh-CN" altLang="en-US" sz="3600" b="1" dirty="0" smtClean="0">
                <a:latin typeface="+mj-ea"/>
              </a:rPr>
              <a:t/>
            </a:r>
            <a:br>
              <a:rPr lang="zh-CN" altLang="en-US" sz="3600" b="1" dirty="0" smtClean="0">
                <a:latin typeface="+mj-ea"/>
              </a:rPr>
            </a:br>
            <a:r>
              <a:rPr lang="zh-CN" altLang="en-US" sz="3600" b="1" dirty="0" smtClean="0">
                <a:latin typeface="+mj-ea"/>
              </a:rPr>
              <a:t>                   </a:t>
            </a:r>
            <a:r>
              <a:rPr lang="en-US" altLang="zh-CN" sz="3200" b="1" dirty="0" smtClean="0">
                <a:latin typeface="+mj-ea"/>
              </a:rPr>
              <a:t>—— </a:t>
            </a:r>
            <a:r>
              <a:rPr lang="zh-CN" altLang="en-US" sz="3200" b="1" dirty="0" smtClean="0">
                <a:latin typeface="+mj-ea"/>
              </a:rPr>
              <a:t>图像的描述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323850" y="2133600"/>
            <a:ext cx="7993063" cy="3168650"/>
          </a:xfrm>
        </p:spPr>
        <p:txBody>
          <a:bodyPr/>
          <a:lstStyle/>
          <a:p>
            <a:pPr eaLnBrk="1" hangingPunct="1">
              <a:defRPr/>
            </a:pPr>
            <a:r>
              <a:rPr lang="zh-CN" dirty="0" smtClean="0">
                <a:latin typeface="+mn-ea"/>
              </a:rPr>
              <a:t>因为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矩阵</a:t>
            </a:r>
            <a:r>
              <a:rPr lang="zh-CN" dirty="0" smtClean="0">
                <a:latin typeface="+mn-ea"/>
              </a:rPr>
              <a:t>是二维的，所以可以用矩阵来描述数字图像。</a:t>
            </a:r>
          </a:p>
          <a:p>
            <a:pPr eaLnBrk="1" hangingPunct="1">
              <a:defRPr/>
            </a:pPr>
            <a:r>
              <a:rPr lang="zh-CN" dirty="0" smtClean="0">
                <a:latin typeface="+mn-ea"/>
              </a:rPr>
              <a:t>描述数字图像的矩阵目前采用的是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整数阵</a:t>
            </a:r>
            <a:r>
              <a:rPr lang="zh-CN" dirty="0" smtClean="0">
                <a:latin typeface="+mn-ea"/>
              </a:rPr>
              <a:t>，即每个像素的亮暗，用一个整数来表示。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1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j-ea"/>
              </a:rPr>
              <a:t>数字图像的</a:t>
            </a:r>
            <a:r>
              <a:rPr lang="zh-CN" altLang="en-US" b="1" dirty="0" smtClean="0">
                <a:latin typeface="+mn-ea"/>
              </a:rPr>
              <a:t>数值</a:t>
            </a:r>
            <a:r>
              <a:rPr lang="zh-CN" altLang="en-US" b="1" dirty="0" smtClean="0">
                <a:latin typeface="+mj-ea"/>
              </a:rPr>
              <a:t>描述</a:t>
            </a:r>
            <a:r>
              <a:rPr lang="zh-CN" altLang="en-US" sz="3200" b="1" dirty="0" smtClean="0">
                <a:latin typeface="+mj-ea"/>
              </a:rPr>
              <a:t/>
            </a:r>
            <a:br>
              <a:rPr lang="zh-CN" altLang="en-US" sz="3200" b="1" dirty="0" smtClean="0">
                <a:latin typeface="+mj-ea"/>
              </a:rPr>
            </a:br>
            <a:r>
              <a:rPr lang="zh-CN" altLang="en-US" sz="3200" b="1" dirty="0" smtClean="0">
                <a:latin typeface="+mj-ea"/>
              </a:rPr>
              <a:t>                   </a:t>
            </a:r>
            <a:r>
              <a:rPr lang="en-US" altLang="zh-CN" sz="2900" b="1" dirty="0" smtClean="0">
                <a:latin typeface="+mj-ea"/>
              </a:rPr>
              <a:t>—— </a:t>
            </a:r>
            <a:r>
              <a:rPr lang="zh-CN" altLang="en-US" sz="2900" b="1" dirty="0" smtClean="0">
                <a:latin typeface="+mj-ea"/>
              </a:rPr>
              <a:t>图像的坐标系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539552" y="1700212"/>
            <a:ext cx="8064896" cy="2664891"/>
          </a:xfrm>
        </p:spPr>
        <p:txBody>
          <a:bodyPr/>
          <a:lstStyle/>
          <a:p>
            <a:pPr eaLnBrk="1" hangingPunct="1">
              <a:defRPr/>
            </a:pPr>
            <a:r>
              <a:rPr lang="zh-CN" b="1" dirty="0" smtClean="0">
                <a:solidFill>
                  <a:srgbClr val="0000FF"/>
                </a:solidFill>
                <a:latin typeface="+mn-ea"/>
              </a:rPr>
              <a:t>矩阵</a:t>
            </a:r>
            <a:r>
              <a:rPr lang="zh-CN" dirty="0" smtClean="0">
                <a:latin typeface="+mn-ea"/>
              </a:rPr>
              <a:t>是按照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行列的顺序</a:t>
            </a:r>
            <a:r>
              <a:rPr lang="zh-CN" dirty="0" smtClean="0">
                <a:latin typeface="+mn-ea"/>
              </a:rPr>
              <a:t>来定位数据的，但是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图像</a:t>
            </a:r>
            <a:r>
              <a:rPr lang="zh-CN" dirty="0" smtClean="0">
                <a:latin typeface="+mn-ea"/>
              </a:rPr>
              <a:t>是在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平面上定位数据</a:t>
            </a:r>
            <a:r>
              <a:rPr lang="zh-CN" dirty="0" smtClean="0">
                <a:latin typeface="+mn-ea"/>
              </a:rPr>
              <a:t>的，所以有一个坐标系定义上的特殊性。</a:t>
            </a:r>
          </a:p>
          <a:p>
            <a:pPr eaLnBrk="1" hangingPunct="1"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MFC</a:t>
            </a:r>
            <a:r>
              <a:rPr lang="zh-CN" b="1" dirty="0" smtClean="0">
                <a:solidFill>
                  <a:srgbClr val="0000FF"/>
                </a:solidFill>
                <a:latin typeface="+mn-ea"/>
              </a:rPr>
              <a:t>编程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时</a:t>
            </a:r>
            <a:r>
              <a:rPr lang="zh-CN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左下角</a:t>
            </a:r>
            <a:r>
              <a:rPr lang="zh-CN" altLang="zh-CN" dirty="0" smtClean="0">
                <a:latin typeface="+mn-ea"/>
              </a:rPr>
              <a:t>定义</a:t>
            </a:r>
            <a:r>
              <a:rPr lang="zh-CN" altLang="en-US" dirty="0" smtClean="0">
                <a:latin typeface="+mn-ea"/>
              </a:rPr>
              <a:t>为</a:t>
            </a:r>
            <a:r>
              <a:rPr lang="zh-CN" dirty="0" smtClean="0">
                <a:latin typeface="+mn-ea"/>
              </a:rPr>
              <a:t>图像坐标</a:t>
            </a:r>
            <a:r>
              <a:rPr lang="zh-CN" altLang="en-US" dirty="0" smtClean="0">
                <a:latin typeface="+mn-ea"/>
              </a:rPr>
              <a:t>原点</a:t>
            </a:r>
            <a:r>
              <a:rPr lang="zh-CN" dirty="0" smtClean="0">
                <a:latin typeface="+mn-ea"/>
              </a:rPr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4221088"/>
            <a:ext cx="2376487" cy="2052638"/>
            <a:chOff x="0" y="0"/>
            <a:chExt cx="1497" cy="1293"/>
          </a:xfrm>
        </p:grpSpPr>
        <p:grpSp>
          <p:nvGrpSpPr>
            <p:cNvPr id="12301" name="Group 5"/>
            <p:cNvGrpSpPr>
              <a:grpSpLocks/>
            </p:cNvGrpSpPr>
            <p:nvPr/>
          </p:nvGrpSpPr>
          <p:grpSpPr bwMode="auto">
            <a:xfrm>
              <a:off x="0" y="0"/>
              <a:ext cx="1444" cy="921"/>
              <a:chOff x="0" y="0"/>
              <a:chExt cx="1444" cy="921"/>
            </a:xfrm>
          </p:grpSpPr>
          <p:grpSp>
            <p:nvGrpSpPr>
              <p:cNvPr id="12304" name="Group 6"/>
              <p:cNvGrpSpPr>
                <a:grpSpLocks/>
              </p:cNvGrpSpPr>
              <p:nvPr/>
            </p:nvGrpSpPr>
            <p:grpSpPr bwMode="auto">
              <a:xfrm>
                <a:off x="127" y="127"/>
                <a:ext cx="726" cy="590"/>
                <a:chOff x="0" y="0"/>
                <a:chExt cx="726" cy="590"/>
              </a:xfrm>
            </p:grpSpPr>
            <p:sp>
              <p:nvSpPr>
                <p:cNvPr id="12307" name="Line 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2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08" name="Line 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5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2305" name="Text Box 9"/>
              <p:cNvSpPr txBox="1">
                <a:spLocks noChangeArrowheads="1"/>
              </p:cNvSpPr>
              <p:nvPr/>
            </p:nvSpPr>
            <p:spPr bwMode="auto">
              <a:xfrm>
                <a:off x="0" y="690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黑体" pitchFamily="2" charset="-122"/>
                    <a:ea typeface="黑体" pitchFamily="2" charset="-122"/>
                  </a:rPr>
                  <a:t>行（</a:t>
                </a:r>
                <a:r>
                  <a:rPr lang="en-US" altLang="zh-CN" b="1">
                    <a:solidFill>
                      <a:srgbClr val="FF3399"/>
                    </a:solidFill>
                    <a:latin typeface="黑体" pitchFamily="2" charset="-122"/>
                    <a:ea typeface="黑体" pitchFamily="2" charset="-122"/>
                  </a:rPr>
                  <a:t>i</a:t>
                </a:r>
                <a:r>
                  <a:rPr lang="zh-CN" altLang="en-US" b="1">
                    <a:latin typeface="黑体" pitchFamily="2" charset="-122"/>
                    <a:ea typeface="黑体" pitchFamily="2" charset="-122"/>
                  </a:rPr>
                  <a:t>）</a:t>
                </a:r>
              </a:p>
            </p:txBody>
          </p:sp>
          <p:sp>
            <p:nvSpPr>
              <p:cNvPr id="12306" name="Text Box 10"/>
              <p:cNvSpPr txBox="1">
                <a:spLocks noChangeArrowheads="1"/>
              </p:cNvSpPr>
              <p:nvPr/>
            </p:nvSpPr>
            <p:spPr bwMode="auto">
              <a:xfrm>
                <a:off x="809" y="0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黑体" pitchFamily="2" charset="-122"/>
                    <a:ea typeface="黑体" pitchFamily="2" charset="-122"/>
                  </a:rPr>
                  <a:t>列（</a:t>
                </a:r>
                <a:r>
                  <a:rPr lang="en-US" altLang="zh-CN" b="1">
                    <a:solidFill>
                      <a:srgbClr val="3399FF"/>
                    </a:solidFill>
                    <a:latin typeface="黑体" pitchFamily="2" charset="-122"/>
                    <a:ea typeface="黑体" pitchFamily="2" charset="-122"/>
                  </a:rPr>
                  <a:t>j</a:t>
                </a:r>
                <a:r>
                  <a:rPr lang="zh-CN" altLang="en-US" b="1">
                    <a:latin typeface="黑体" pitchFamily="2" charset="-122"/>
                    <a:ea typeface="黑体" pitchFamily="2" charset="-122"/>
                  </a:rPr>
                  <a:t>）</a:t>
                </a:r>
              </a:p>
            </p:txBody>
          </p:sp>
        </p:grp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272" y="363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矩阵 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A(</a:t>
              </a:r>
              <a:r>
                <a:rPr lang="en-US" altLang="zh-CN" sz="2000" b="1">
                  <a:solidFill>
                    <a:srgbClr val="FF3399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,</a:t>
              </a:r>
              <a:r>
                <a:rPr lang="en-US" altLang="zh-CN" sz="2000" b="1">
                  <a:solidFill>
                    <a:srgbClr val="3399FF"/>
                  </a:solidFill>
                  <a:latin typeface="黑体" pitchFamily="2" charset="-122"/>
                  <a:ea typeface="黑体" pitchFamily="2" charset="-122"/>
                </a:rPr>
                <a:t>j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)</a:t>
              </a:r>
            </a:p>
          </p:txBody>
        </p:sp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136" y="1043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华文细黑" pitchFamily="2" charset="-122"/>
                  <a:ea typeface="华文细黑" pitchFamily="2" charset="-122"/>
                </a:rPr>
                <a:t>矩阵坐标系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435600" y="4363963"/>
            <a:ext cx="2635250" cy="1981200"/>
            <a:chOff x="0" y="0"/>
            <a:chExt cx="1660" cy="1248"/>
          </a:xfrm>
        </p:grpSpPr>
        <p:sp>
          <p:nvSpPr>
            <p:cNvPr id="12295" name="Line 14"/>
            <p:cNvSpPr>
              <a:spLocks noChangeShapeType="1"/>
            </p:cNvSpPr>
            <p:nvPr/>
          </p:nvSpPr>
          <p:spPr bwMode="auto">
            <a:xfrm>
              <a:off x="127" y="80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6" name="Line 15"/>
            <p:cNvSpPr>
              <a:spLocks noChangeShapeType="1"/>
            </p:cNvSpPr>
            <p:nvPr/>
          </p:nvSpPr>
          <p:spPr bwMode="auto">
            <a:xfrm>
              <a:off x="127" y="218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7" name="Text Box 16"/>
            <p:cNvSpPr txBox="1">
              <a:spLocks noChangeArrowheads="1"/>
            </p:cNvSpPr>
            <p:nvPr/>
          </p:nvSpPr>
          <p:spPr bwMode="auto">
            <a:xfrm>
              <a:off x="844" y="689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X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轴（</a:t>
              </a:r>
              <a:r>
                <a:rPr lang="en-US" altLang="zh-CN" b="1">
                  <a:solidFill>
                    <a:srgbClr val="FF3399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）</a:t>
              </a:r>
            </a:p>
          </p:txBody>
        </p:sp>
        <p:sp>
          <p:nvSpPr>
            <p:cNvPr id="12298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Y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轴（</a:t>
              </a:r>
              <a:r>
                <a:rPr lang="en-US" altLang="zh-CN" b="1">
                  <a:solidFill>
                    <a:srgbClr val="3399FF"/>
                  </a:solidFill>
                  <a:latin typeface="黑体" pitchFamily="2" charset="-122"/>
                  <a:ea typeface="黑体" pitchFamily="2" charset="-122"/>
                </a:rPr>
                <a:t>j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）</a:t>
              </a:r>
            </a:p>
          </p:txBody>
        </p:sp>
        <p:sp>
          <p:nvSpPr>
            <p:cNvPr id="12299" name="Text Box 18"/>
            <p:cNvSpPr txBox="1">
              <a:spLocks noChangeArrowheads="1"/>
            </p:cNvSpPr>
            <p:nvPr/>
          </p:nvSpPr>
          <p:spPr bwMode="auto">
            <a:xfrm>
              <a:off x="272" y="363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图像 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f(</a:t>
              </a:r>
              <a:r>
                <a:rPr lang="en-US" altLang="zh-CN" sz="2000" b="1">
                  <a:solidFill>
                    <a:srgbClr val="FF3399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,</a:t>
              </a:r>
              <a:r>
                <a:rPr lang="en-US" altLang="zh-CN" sz="2000" b="1">
                  <a:solidFill>
                    <a:srgbClr val="3399FF"/>
                  </a:solidFill>
                  <a:latin typeface="黑体" pitchFamily="2" charset="-122"/>
                  <a:ea typeface="黑体" pitchFamily="2" charset="-122"/>
                </a:rPr>
                <a:t>j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)</a:t>
              </a:r>
            </a:p>
          </p:txBody>
        </p:sp>
        <p:sp>
          <p:nvSpPr>
            <p:cNvPr id="12300" name="Text Box 19"/>
            <p:cNvSpPr txBox="1">
              <a:spLocks noChangeArrowheads="1"/>
            </p:cNvSpPr>
            <p:nvPr/>
          </p:nvSpPr>
          <p:spPr bwMode="auto">
            <a:xfrm>
              <a:off x="136" y="998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华文细黑" pitchFamily="2" charset="-122"/>
                  <a:ea typeface="华文细黑" pitchFamily="2" charset="-122"/>
                </a:rPr>
                <a:t>直角坐标系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785818" y="994460"/>
            <a:ext cx="32861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Digital Image Representing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 cstate="print"/>
          <a:srcRect r="43820"/>
          <a:stretch>
            <a:fillRect/>
          </a:stretch>
        </p:blipFill>
        <p:spPr bwMode="auto">
          <a:xfrm>
            <a:off x="3095625" y="873125"/>
            <a:ext cx="5545138" cy="51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 cstate="print"/>
          <a:srcRect l="77373" b="64581"/>
          <a:stretch>
            <a:fillRect/>
          </a:stretch>
        </p:blipFill>
        <p:spPr bwMode="auto">
          <a:xfrm>
            <a:off x="1403350" y="4630738"/>
            <a:ext cx="17081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2786050" y="214290"/>
            <a:ext cx="37369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 </a:t>
            </a:r>
            <a:r>
              <a:rPr lang="zh-CN" altLang="en-US" sz="4400" b="1" dirty="0"/>
              <a:t>数字图像表示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785786" y="2500306"/>
            <a:ext cx="20367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 smtClean="0"/>
              <a:t>坐标</a:t>
            </a:r>
            <a:r>
              <a:rPr lang="zh-CN" altLang="en-US" sz="3200" dirty="0"/>
              <a:t>定义：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602128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VC</a:t>
            </a:r>
            <a:r>
              <a:rPr lang="zh-CN" altLang="en-US" sz="3200" dirty="0" smtClean="0"/>
              <a:t>图像的左下角为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0,0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87425" y="336550"/>
            <a:ext cx="57959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Compact matrix form of a </a:t>
            </a:r>
            <a:r>
              <a:rPr lang="en-US" altLang="zh-CN" i="1"/>
              <a:t>M </a:t>
            </a:r>
            <a:r>
              <a:rPr lang="en-US" altLang="zh-CN">
                <a:sym typeface="Symbol" pitchFamily="18" charset="2"/>
              </a:rPr>
              <a:t> </a:t>
            </a:r>
            <a:r>
              <a:rPr lang="en-US" altLang="zh-CN" i="1"/>
              <a:t>N</a:t>
            </a:r>
            <a:r>
              <a:rPr lang="en-US" altLang="zh-CN"/>
              <a:t> digital image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827088" y="908050"/>
          <a:ext cx="7573962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Equation" r:id="rId3" imgW="3568700" imgH="914400" progId="">
                  <p:embed/>
                </p:oleObj>
              </mc:Choice>
              <mc:Fallback>
                <p:oleObj name="Equation" r:id="rId3" imgW="3568700" imgH="914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08050"/>
                        <a:ext cx="7573962" cy="194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27088" y="2960688"/>
            <a:ext cx="37925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Traditional matrix denotation:</a:t>
            </a: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2087563" y="3392488"/>
          <a:ext cx="51308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Equation" r:id="rId5" imgW="2133600" imgH="939800" progId="">
                  <p:embed/>
                </p:oleObj>
              </mc:Choice>
              <mc:Fallback>
                <p:oleObj name="Equation" r:id="rId5" imgW="2133600" imgH="9398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392488"/>
                        <a:ext cx="51308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215900" y="5805488"/>
            <a:ext cx="88788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Calculation of storage bits of a “size </a:t>
            </a:r>
            <a:r>
              <a:rPr lang="en-US" altLang="zh-CN" i="1"/>
              <a:t>M </a:t>
            </a:r>
            <a:r>
              <a:rPr lang="en-US" altLang="zh-CN">
                <a:sym typeface="Symbol" pitchFamily="18" charset="2"/>
              </a:rPr>
              <a:t> </a:t>
            </a:r>
            <a:r>
              <a:rPr lang="en-US" altLang="zh-CN" i="1"/>
              <a:t>N</a:t>
            </a:r>
            <a:r>
              <a:rPr lang="en-US" altLang="zh-CN"/>
              <a:t> k-bit image” : b = </a:t>
            </a:r>
            <a:r>
              <a:rPr lang="en-US" altLang="zh-CN" i="1"/>
              <a:t>M </a:t>
            </a:r>
            <a:r>
              <a:rPr lang="en-US" altLang="zh-CN">
                <a:sym typeface="Symbol" pitchFamily="18" charset="2"/>
              </a:rPr>
              <a:t>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 </a:t>
            </a:r>
            <a:r>
              <a:rPr lang="en-US" altLang="zh-CN" i="1">
                <a:sym typeface="Symbol" pitchFamily="18" charset="2"/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3848" y="614364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VC</a:t>
            </a:r>
            <a:r>
              <a:rPr lang="zh-CN" altLang="en-US" sz="3200" dirty="0" smtClean="0"/>
              <a:t>图像的左下角为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0,0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15516" y="333375"/>
            <a:ext cx="7200900" cy="1511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</a:rPr>
              <a:t>灰度图像</a:t>
            </a:r>
            <a:r>
              <a:rPr lang="zh-CN" altLang="en-US" b="1" dirty="0" smtClean="0">
                <a:latin typeface="+mn-ea"/>
                <a:ea typeface="+mn-ea"/>
              </a:rPr>
              <a:t>的</a:t>
            </a:r>
            <a:r>
              <a:rPr lang="zh-CN" altLang="en-US" b="1" dirty="0" smtClean="0">
                <a:latin typeface="+mn-ea"/>
              </a:rPr>
              <a:t>数值</a:t>
            </a:r>
            <a:r>
              <a:rPr lang="zh-CN" altLang="en-US" b="1" dirty="0" smtClean="0">
                <a:latin typeface="+mn-ea"/>
                <a:ea typeface="+mn-ea"/>
              </a:rPr>
              <a:t>描述</a:t>
            </a:r>
            <a:endParaRPr lang="zh-CN" altLang="en-US" sz="3200" b="1" dirty="0" smtClean="0">
              <a:latin typeface="+mn-ea"/>
              <a:ea typeface="+mn-ea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755650" y="1772816"/>
            <a:ext cx="7869238" cy="16557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灰度图像</a:t>
            </a:r>
            <a:r>
              <a:rPr lang="zh-CN" altLang="en-US" dirty="0" smtClean="0">
                <a:latin typeface="+mn-ea"/>
              </a:rPr>
              <a:t>是指每个像素的信息由一个量化的灰度级来描述的图像，没有彩色信息。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ea typeface="华文细黑" pitchFamily="2" charset="-122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3714744" y="3941335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857532" y="3355555"/>
          <a:ext cx="3438743" cy="178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3" imgW="1371600" imgH="711200" progId="">
                  <p:embed/>
                </p:oleObj>
              </mc:Choice>
              <mc:Fallback>
                <p:oleObj r:id="rId3" imgW="1371600" imgH="71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532" y="3355555"/>
                        <a:ext cx="3438743" cy="1781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85852" y="3284117"/>
            <a:ext cx="2009798" cy="1816093"/>
            <a:chOff x="0" y="0"/>
            <a:chExt cx="1056" cy="912"/>
          </a:xfrm>
        </p:grpSpPr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056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2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0" y="5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336" y="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720" y="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336" cy="28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336" y="288"/>
              <a:ext cx="384" cy="288"/>
            </a:xfrm>
            <a:prstGeom prst="rect">
              <a:avLst/>
            </a:prstGeom>
            <a:solidFill>
              <a:srgbClr val="3232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720" y="576"/>
              <a:ext cx="336" cy="336"/>
            </a:xfrm>
            <a:prstGeom prst="rect">
              <a:avLst/>
            </a:prstGeom>
            <a:solidFill>
              <a:srgbClr val="646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336" y="0"/>
              <a:ext cx="384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720" y="0"/>
              <a:ext cx="336" cy="288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720" y="288"/>
              <a:ext cx="336" cy="288"/>
            </a:xfrm>
            <a:prstGeom prst="rect">
              <a:avLst/>
            </a:prstGeom>
            <a:solidFill>
              <a:srgbClr val="B4B4B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0" y="576"/>
              <a:ext cx="336" cy="336"/>
            </a:xfrm>
            <a:prstGeom prst="rect">
              <a:avLst/>
            </a:prstGeom>
            <a:solidFill>
              <a:srgbClr val="FAFAF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0" y="288"/>
              <a:ext cx="336" cy="288"/>
            </a:xfrm>
            <a:prstGeom prst="rect">
              <a:avLst/>
            </a:prstGeom>
            <a:solidFill>
              <a:srgbClr val="78787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36" y="576"/>
              <a:ext cx="384" cy="336"/>
            </a:xfrm>
            <a:prstGeom prst="rect">
              <a:avLst/>
            </a:prstGeom>
            <a:solidFill>
              <a:srgbClr val="DCDC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2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Pages>0</Pages>
  <Words>1679</Words>
  <Characters>0</Characters>
  <Application>Microsoft Office PowerPoint</Application>
  <DocSecurity>0</DocSecurity>
  <PresentationFormat>全屏显示(4:3)</PresentationFormat>
  <Lines>0</Lines>
  <Paragraphs>288</Paragraphs>
  <Slides>45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黑体</vt:lpstr>
      <vt:lpstr>华文细黑</vt:lpstr>
      <vt:lpstr>华文新魏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1_Office 主题</vt:lpstr>
      <vt:lpstr>2_Office 主题</vt:lpstr>
      <vt:lpstr>Equation</vt:lpstr>
      <vt:lpstr>Microsoft 公式 3.0</vt:lpstr>
      <vt:lpstr>位图图像</vt:lpstr>
      <vt:lpstr>第二章 图像的数字化</vt:lpstr>
      <vt:lpstr>第二章 图像的数字化</vt:lpstr>
      <vt:lpstr>问题的引入</vt:lpstr>
      <vt:lpstr>数字图像的数值描述                      —— 基本概念</vt:lpstr>
      <vt:lpstr>数字图像的数值描述                    —— 图像的描述</vt:lpstr>
      <vt:lpstr>数字图像的数值描述                    —— 图像的坐标系</vt:lpstr>
      <vt:lpstr>PowerPoint 演示文稿</vt:lpstr>
      <vt:lpstr>PowerPoint 演示文稿</vt:lpstr>
      <vt:lpstr>灰度图像的数值描述</vt:lpstr>
      <vt:lpstr>灰度图像例</vt:lpstr>
      <vt:lpstr>灰度图像例</vt:lpstr>
      <vt:lpstr>数字图像的数值描述                    —— 彩色图像</vt:lpstr>
      <vt:lpstr>数字图像的数值描述                 —— 彩色图像</vt:lpstr>
      <vt:lpstr>彩色图像例</vt:lpstr>
      <vt:lpstr>彩色图像例</vt:lpstr>
      <vt:lpstr>第二章 图像的数字化</vt:lpstr>
      <vt:lpstr>数字图像的位图文件结构               —— 文件的总体结构</vt:lpstr>
      <vt:lpstr>PowerPoint 演示文稿</vt:lpstr>
      <vt:lpstr>PowerPoint 演示文稿</vt:lpstr>
      <vt:lpstr>数字图像的位图文件结构               —— 文件头信息</vt:lpstr>
      <vt:lpstr>PowerPoint 演示文稿</vt:lpstr>
      <vt:lpstr>PowerPoint 演示文稿</vt:lpstr>
      <vt:lpstr>数字图像的位图文件结构               —— 信息头信息</vt:lpstr>
      <vt:lpstr>PowerPoint 演示文稿</vt:lpstr>
      <vt:lpstr>数字图像的位图文件结构            ——索引色模式的调色板</vt:lpstr>
      <vt:lpstr>PowerPoint 演示文稿</vt:lpstr>
      <vt:lpstr>数字图像的位图文件结构          —— 真彩色模式的数据区结构</vt:lpstr>
      <vt:lpstr>数字图像的位图文件结构             ——索引色模式的数据区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Image Negatives图像负片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图像的数字化</vt:lpstr>
      <vt:lpstr>第二章 图像的数字化</vt:lpstr>
    </vt:vector>
  </TitlesOfParts>
  <Manager/>
  <Company>diph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多媒体技术中的数字图象处理</dc:title>
  <dc:subject/>
  <dc:creator>diph1</dc:creator>
  <cp:keywords/>
  <dc:description/>
  <cp:lastModifiedBy>Administrator</cp:lastModifiedBy>
  <cp:revision>706</cp:revision>
  <dcterms:created xsi:type="dcterms:W3CDTF">2000-08-11T08:01:46Z</dcterms:created>
  <dcterms:modified xsi:type="dcterms:W3CDTF">2019-03-05T01:28:40Z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2052-8.1.0.3363</vt:lpwstr>
  </property>
</Properties>
</file>