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33" r:id="rId2"/>
  </p:sldMasterIdLst>
  <p:notesMasterIdLst>
    <p:notesMasterId r:id="rId39"/>
  </p:notesMasterIdLst>
  <p:handoutMasterIdLst>
    <p:handoutMasterId r:id="rId40"/>
  </p:handoutMasterIdLst>
  <p:sldIdLst>
    <p:sldId id="577" r:id="rId3"/>
    <p:sldId id="573" r:id="rId4"/>
    <p:sldId id="408" r:id="rId5"/>
    <p:sldId id="508" r:id="rId6"/>
    <p:sldId id="509" r:id="rId7"/>
    <p:sldId id="510" r:id="rId8"/>
    <p:sldId id="511" r:id="rId9"/>
    <p:sldId id="466" r:id="rId10"/>
    <p:sldId id="467" r:id="rId11"/>
    <p:sldId id="468" r:id="rId12"/>
    <p:sldId id="469" r:id="rId13"/>
    <p:sldId id="470" r:id="rId14"/>
    <p:sldId id="518" r:id="rId15"/>
    <p:sldId id="471" r:id="rId16"/>
    <p:sldId id="463" r:id="rId17"/>
    <p:sldId id="464" r:id="rId18"/>
    <p:sldId id="465" r:id="rId19"/>
    <p:sldId id="576" r:id="rId20"/>
    <p:sldId id="512" r:id="rId21"/>
    <p:sldId id="513" r:id="rId22"/>
    <p:sldId id="514" r:id="rId23"/>
    <p:sldId id="515" r:id="rId24"/>
    <p:sldId id="575" r:id="rId25"/>
    <p:sldId id="579" r:id="rId26"/>
    <p:sldId id="580" r:id="rId27"/>
    <p:sldId id="581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589" r:id="rId36"/>
    <p:sldId id="591" r:id="rId37"/>
    <p:sldId id="578" r:id="rId38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0066"/>
    <a:srgbClr val="CCFF66"/>
    <a:srgbClr val="6600CC"/>
    <a:srgbClr val="660066"/>
    <a:srgbClr val="006666"/>
    <a:srgbClr val="009900"/>
    <a:srgbClr val="CBA7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53" autoAdjust="0"/>
    <p:restoredTop sz="78043" autoAdjust="0"/>
  </p:normalViewPr>
  <p:slideViewPr>
    <p:cSldViewPr>
      <p:cViewPr varScale="1">
        <p:scale>
          <a:sx n="81" d="100"/>
          <a:sy n="81" d="100"/>
        </p:scale>
        <p:origin x="12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69249-A447-4DD2-8AAE-E0B33458C565}" type="datetimeFigureOut">
              <a:rPr lang="zh-CN" altLang="en-US" smtClean="0"/>
              <a:pPr/>
              <a:t>2019-3-8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13C8-8C13-437B-ACD9-A73356F438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70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9638" y="744538"/>
            <a:ext cx="4962525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153"/>
            <a:ext cx="497332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0306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01F667B-EB19-4677-8CD5-348A83D69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7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78517D-DF6D-4F95-8BEF-E0EC6D70EA5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1873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1153E-5EF2-4A13-8218-DBDFF503A7F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</a:t>
            </a:r>
          </a:p>
          <a:p>
            <a:pPr rtl="0"/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pepper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 [ˈ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pepə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]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00780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937D6-DE66-49E4-BD13-1CF74B5A93B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Elaine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 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ɪˈleɪn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n.  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伊莱恩（女子名）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Elaine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 [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ɪˈleɪn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]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</a:t>
            </a:r>
          </a:p>
          <a:p>
            <a:pPr rtl="0"/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Elaine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 </a:t>
            </a:r>
            <a:b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E.laine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 </a:t>
            </a:r>
            <a:b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AHD:  [¹-l³n“] </a:t>
            </a:r>
            <a:b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D.J.  [!6le!n]</a:t>
            </a:r>
            <a:b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K.K.  [!6len]</a:t>
            </a:r>
          </a:p>
          <a:p>
            <a:pPr rtl="0"/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30279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66C0A-0168-4427-A717-E8A5F2361E78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rbara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 [ˈ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bɑːbərə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]</a:t>
            </a:r>
          </a:p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n.  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巴巴拉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女子名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)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27166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140F3-ED9A-4A50-9C7B-F2C8FEEB4BD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9762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7D589-9D9B-4383-8F48-A36CCC87090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0984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89836" y="4715630"/>
            <a:ext cx="4889416" cy="4467939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84418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9BF85-860B-4ACE-A22C-49C005DA3B6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800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15058-C223-4191-9405-C62E522A2C6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360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其实是有灰度变化的，但出现了灰斑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9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crowd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kraʊd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]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n.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人群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许多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克鲁斯琴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小提琴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小提琴家</a:t>
            </a:r>
          </a:p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v.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拥挤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聚集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挤满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催促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...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塞进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催逼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crowd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 [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kraud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]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n.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人群，群众；一群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v.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聚集；挤满；挤，推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D18EFF-9F70-4830-97D5-D724F8AF132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7659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2E2FD-470C-4438-BF8C-B70A63F9F65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</a:t>
            </a:r>
          </a:p>
          <a:p>
            <a:pPr rtl="0"/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tiffany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 [ˈ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tifəni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]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40200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10CF4-B29C-448C-A7EF-DC3B1948152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mandrill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 ['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mændril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]</a:t>
            </a:r>
          </a:p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n.  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山魈</a:t>
            </a:r>
          </a:p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[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医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]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山魈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8383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C2938-AF29-43D4-9E58-89A794A90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B277F-1453-47EF-B7C9-D33E012EB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FA88-EA7D-4D66-B528-CFA923D52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93038" cy="7762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066800"/>
            <a:ext cx="3810000" cy="5065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5088" y="1066800"/>
            <a:ext cx="3810000" cy="5065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255C067-2FF9-4C7B-B12C-699140A7F264}" type="datetime2">
              <a:rPr lang="zh-CN" altLang="en-US"/>
              <a:pPr/>
              <a:t>2019年3月8日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小波图像编码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7F5DEFC-9E08-4CA0-9DBC-8D965CED7F34}" type="slidenum">
              <a:rPr lang="en-US" altLang="zh-CN"/>
              <a:pPr/>
              <a:t>‹#›</a:t>
            </a:fld>
            <a:r>
              <a:rPr lang="en-US" altLang="zh-CN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418831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8617B-FF9A-4424-9D40-BABF7AE68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4963C-6DD6-44B0-978A-CDECEFB37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A644C-F9C9-4BC6-8C0C-820E9B8F7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5A52C-D81E-4761-A968-82C562DF2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ED01A-8738-49F3-9D86-0C97F71E4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96F8F-5AFE-488A-8147-12259C14F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DB595-5E6D-44D6-A09D-433275336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7605C-EDA2-4079-9171-892B7C41B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D4766-CA5D-4976-A42A-8B05F252E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06B08-92B6-4413-8B0F-E3B8944B1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E0937-E1F8-45E8-AE25-4ECAD76F3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DE851-3FD7-4905-A3D3-2EE987B95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28E6B-3030-44D4-A817-326F937A3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D88DA-CBB7-4561-AB0C-BA6802FEC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8C298-7B8B-4D7C-B357-1320387F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5E071-E362-4F37-B5CE-52F15B01B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B0512-465C-48BB-B9EB-AD8A3ABDB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3E113-52D9-4810-9204-9456B58DC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F1C05-CE59-4093-BD7E-BD1DA3701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4C15C00-C809-4562-8D05-ADC9A5D86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68" r:id="rId12"/>
    <p:sldLayoutId id="2147483769" r:id="rId13"/>
  </p:sldLayoutIdLst>
  <p:transition spd="slow"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DCA70F-055D-42F1-A959-14BC3F131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slide" Target="slide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__1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2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1196975"/>
            <a:ext cx="7651750" cy="1431925"/>
          </a:xfrm>
        </p:spPr>
        <p:txBody>
          <a:bodyPr/>
          <a:lstStyle/>
          <a:p>
            <a:pPr eaLnBrk="1" hangingPunct="1"/>
            <a:r>
              <a:rPr lang="zh-CN" sz="4800" b="1" dirty="0" smtClean="0">
                <a:latin typeface="宋体" pitchFamily="2" charset="-122"/>
              </a:rPr>
              <a:t>第二章</a:t>
            </a:r>
            <a:r>
              <a:rPr lang="en-US" altLang="zh-CN" sz="4800" b="1" dirty="0" smtClean="0">
                <a:latin typeface="宋体" pitchFamily="2" charset="-122"/>
              </a:rPr>
              <a:t> </a:t>
            </a:r>
            <a:r>
              <a:rPr lang="zh-CN" sz="4800" b="1" dirty="0" smtClean="0">
                <a:latin typeface="宋体" pitchFamily="2" charset="-122"/>
              </a:rPr>
              <a:t>图像的</a:t>
            </a:r>
            <a:r>
              <a:rPr lang="zh-CN" altLang="en-US" sz="4800" b="1" dirty="0" smtClean="0">
                <a:latin typeface="宋体" pitchFamily="2" charset="-122"/>
              </a:rPr>
              <a:t>数字化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525588" y="4221088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b="1" dirty="0" smtClean="0"/>
              <a:t>北方</a:t>
            </a:r>
            <a:r>
              <a:rPr lang="zh-CN" altLang="en-US" sz="3200" b="1" dirty="0"/>
              <a:t>工业大学计算机学院</a:t>
            </a:r>
            <a:endParaRPr lang="en-US" altLang="zh-CN" sz="3200" b="1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tong_lijing@163.com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2688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4463" y="274638"/>
            <a:ext cx="8891587" cy="1143000"/>
          </a:xfrm>
        </p:spPr>
        <p:txBody>
          <a:bodyPr/>
          <a:lstStyle/>
          <a:p>
            <a:pPr eaLnBrk="1" hangingPunct="1"/>
            <a:r>
              <a:rPr lang="zh-CN" b="1" dirty="0" smtClean="0">
                <a:latin typeface="宋体" pitchFamily="2" charset="-122"/>
              </a:rPr>
              <a:t>效果的比较</a:t>
            </a:r>
          </a:p>
        </p:txBody>
      </p:sp>
      <p:pic>
        <p:nvPicPr>
          <p:cNvPr id="47107" name="Picture 4" descr="33_s1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925" y="1430338"/>
            <a:ext cx="4489450" cy="3365500"/>
          </a:xfrm>
          <a:noFill/>
        </p:spPr>
      </p:pic>
      <p:pic>
        <p:nvPicPr>
          <p:cNvPr id="47108" name="Picture 6" descr="33_1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1412875"/>
            <a:ext cx="4511675" cy="3382963"/>
          </a:xfrm>
          <a:noFill/>
        </p:spPr>
      </p:pic>
      <p:pic>
        <p:nvPicPr>
          <p:cNvPr id="47109" name="Picture 10" descr="33_s16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4797425"/>
            <a:ext cx="24669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13" descr="33_16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625" y="4826000"/>
            <a:ext cx="2466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6084887" cy="779463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</a:rPr>
              <a:t>均匀量化效果示意图</a:t>
            </a:r>
          </a:p>
        </p:txBody>
      </p:sp>
      <p:pic>
        <p:nvPicPr>
          <p:cNvPr id="187398" name="Picture 6" descr="im02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773238"/>
            <a:ext cx="6030912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400" name="Picture 8" descr="im02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1196751"/>
            <a:ext cx="7098544" cy="547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</a:rPr>
              <a:t>非均匀量化效果示意图</a:t>
            </a:r>
          </a:p>
        </p:txBody>
      </p:sp>
      <p:pic>
        <p:nvPicPr>
          <p:cNvPr id="188422" name="Picture 6" descr="im020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99591" y="1052736"/>
            <a:ext cx="7383457" cy="5637511"/>
          </a:xfr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>
                <a:latin typeface="宋体" pitchFamily="2" charset="-122"/>
              </a:rPr>
              <a:t>效果的比较</a:t>
            </a:r>
            <a:endParaRPr lang="zh-CN" altLang="en-US" dirty="0"/>
          </a:p>
        </p:txBody>
      </p:sp>
      <p:pic>
        <p:nvPicPr>
          <p:cNvPr id="5" name="Picture 5" descr="im02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772816"/>
            <a:ext cx="447876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im02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793308"/>
            <a:ext cx="4499992" cy="343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333375"/>
            <a:ext cx="7343775" cy="1223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图像的数字化  </a:t>
            </a:r>
            <a:r>
              <a:rPr lang="zh-CN" altLang="en-US" sz="3600" b="1" dirty="0" smtClean="0">
                <a:latin typeface="+mn-ea"/>
                <a:ea typeface="+mn-ea"/>
              </a:rPr>
              <a:t/>
            </a:r>
            <a:br>
              <a:rPr lang="zh-CN" altLang="en-US" sz="3600" b="1" dirty="0" smtClean="0">
                <a:latin typeface="+mn-ea"/>
                <a:ea typeface="+mn-ea"/>
              </a:rPr>
            </a:br>
            <a:r>
              <a:rPr lang="zh-CN" altLang="en-US" sz="3600" b="1" dirty="0" smtClean="0">
                <a:latin typeface="+mn-ea"/>
                <a:ea typeface="+mn-ea"/>
              </a:rPr>
              <a:t>               </a:t>
            </a:r>
            <a:r>
              <a:rPr lang="en-US" altLang="zh-CN" sz="3200" b="1" dirty="0" smtClean="0">
                <a:latin typeface="+mn-ea"/>
                <a:ea typeface="+mn-ea"/>
              </a:rPr>
              <a:t>—— </a:t>
            </a:r>
            <a:r>
              <a:rPr lang="zh-CN" altLang="en-US" sz="3200" b="1" dirty="0" smtClean="0">
                <a:latin typeface="+mn-ea"/>
                <a:ea typeface="+mn-ea"/>
              </a:rPr>
              <a:t>量化方法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252443" y="1828813"/>
            <a:ext cx="8677275" cy="3457575"/>
          </a:xfrm>
          <a:solidFill>
            <a:schemeClr val="bg1"/>
          </a:solidFill>
        </p:spPr>
        <p:txBody>
          <a:bodyPr/>
          <a:lstStyle/>
          <a:p>
            <a:pPr marL="95250" indent="-95250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+mn-ea"/>
              </a:rPr>
              <a:t>一般情况下，对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灰度变化比较平缓</a:t>
            </a:r>
            <a:r>
              <a:rPr lang="zh-CN" altLang="en-US" dirty="0" smtClean="0">
                <a:latin typeface="+mn-ea"/>
              </a:rPr>
              <a:t>的部分用比较多的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量化级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95250" indent="-95250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+mn-ea"/>
              </a:rPr>
              <a:t>在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灰度变化比较剧烈</a:t>
            </a:r>
            <a:r>
              <a:rPr lang="zh-CN" altLang="en-US" dirty="0" smtClean="0">
                <a:latin typeface="+mn-ea"/>
              </a:rPr>
              <a:t>的地方用比较高的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分辨率</a:t>
            </a:r>
            <a:r>
              <a:rPr lang="zh-CN" altLang="en-US" dirty="0" smtClean="0">
                <a:latin typeface="+mn-ea"/>
              </a:rPr>
              <a:t>。　</a:t>
            </a:r>
          </a:p>
          <a:p>
            <a:pPr marL="95250" indent="-9525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2800" dirty="0" smtClean="0">
              <a:latin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pPr eaLnBrk="1" hangingPunct="1"/>
            <a:r>
              <a:rPr lang="zh-CN" b="1" smtClean="0">
                <a:latin typeface="宋体" pitchFamily="2" charset="-122"/>
              </a:rPr>
              <a:t>量化与采样的效果图例</a:t>
            </a:r>
          </a:p>
        </p:txBody>
      </p:sp>
      <p:pic>
        <p:nvPicPr>
          <p:cNvPr id="47107" name="Picture 4" descr="3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785926"/>
            <a:ext cx="2882900" cy="2160587"/>
          </a:xfrm>
          <a:noFill/>
        </p:spPr>
      </p:pic>
      <p:pic>
        <p:nvPicPr>
          <p:cNvPr id="47108" name="Picture 6" descr="33_8">
            <a:hlinkClick r:id="rId3" action="ppaction://hlinksldjump"/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132138" y="1785926"/>
            <a:ext cx="2879725" cy="2160587"/>
          </a:xfrm>
        </p:spPr>
      </p:pic>
      <p:pic>
        <p:nvPicPr>
          <p:cNvPr id="47109" name="Picture 13" descr="33_ss2_2">
            <a:hlinkClick r:id="rId5" action="ppaction://hlinksldjump"/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084888" y="1785927"/>
            <a:ext cx="2917811" cy="2189162"/>
          </a:xfrm>
        </p:spPr>
      </p:pic>
      <p:sp>
        <p:nvSpPr>
          <p:cNvPr id="47110" name="Text Box 10"/>
          <p:cNvSpPr txBox="1">
            <a:spLocks noChangeArrowheads="1"/>
          </p:cNvSpPr>
          <p:nvPr/>
        </p:nvSpPr>
        <p:spPr bwMode="auto">
          <a:xfrm>
            <a:off x="323850" y="4233851"/>
            <a:ext cx="8569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黑体" pitchFamily="2" charset="-122"/>
              </a:rPr>
              <a:t>       </a:t>
            </a:r>
            <a:r>
              <a:rPr lang="zh-CN" altLang="en-US" sz="3200" dirty="0" smtClean="0">
                <a:latin typeface="宋体" pitchFamily="2" charset="-122"/>
              </a:rPr>
              <a:t>理想图像    </a:t>
            </a:r>
            <a:r>
              <a:rPr lang="zh-CN" altLang="en-US" sz="3200" dirty="0">
                <a:latin typeface="宋体" pitchFamily="2" charset="-122"/>
              </a:rPr>
              <a:t>低灰度级量化 </a:t>
            </a:r>
            <a:r>
              <a:rPr lang="zh-CN" altLang="en-US" sz="3200" dirty="0" smtClean="0">
                <a:latin typeface="宋体" pitchFamily="2" charset="-122"/>
              </a:rPr>
              <a:t>   </a:t>
            </a:r>
            <a:r>
              <a:rPr lang="zh-CN" altLang="en-US" sz="3200" dirty="0">
                <a:latin typeface="宋体" pitchFamily="2" charset="-122"/>
              </a:rPr>
              <a:t>低分辨率</a:t>
            </a:r>
          </a:p>
        </p:txBody>
      </p:sp>
      <p:sp>
        <p:nvSpPr>
          <p:cNvPr id="8" name="矩形 7"/>
          <p:cNvSpPr/>
          <p:nvPr/>
        </p:nvSpPr>
        <p:spPr>
          <a:xfrm>
            <a:off x="285721" y="4857760"/>
            <a:ext cx="885827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latin typeface="+mn-ea"/>
                <a:ea typeface="宋体" charset="-122"/>
              </a:rPr>
              <a:t>一般情况下</a:t>
            </a:r>
            <a:r>
              <a:rPr lang="zh-CN" altLang="en-US" sz="3200" dirty="0" smtClean="0">
                <a:latin typeface="+mn-ea"/>
                <a:ea typeface="宋体" charset="-122"/>
              </a:rPr>
              <a:t>，</a:t>
            </a:r>
            <a:endParaRPr lang="en-US" altLang="zh-CN" sz="3200" dirty="0" smtClean="0">
              <a:latin typeface="+mn-ea"/>
              <a:ea typeface="宋体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3200" dirty="0" smtClean="0">
                <a:latin typeface="+mn-ea"/>
                <a:ea typeface="宋体" charset="-122"/>
              </a:rPr>
              <a:t>对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宋体" charset="-122"/>
              </a:rPr>
              <a:t>灰度变化比较平缓</a:t>
            </a:r>
            <a:r>
              <a:rPr lang="zh-CN" altLang="en-US" sz="3200" dirty="0">
                <a:latin typeface="+mn-ea"/>
                <a:ea typeface="宋体" charset="-122"/>
              </a:rPr>
              <a:t>的部分用比较多的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宋体" charset="-122"/>
              </a:rPr>
              <a:t>量化级</a:t>
            </a:r>
            <a:r>
              <a:rPr lang="zh-CN" altLang="en-US" sz="3200" dirty="0">
                <a:latin typeface="+mn-ea"/>
                <a:ea typeface="宋体" charset="-122"/>
              </a:rPr>
              <a:t>，</a:t>
            </a:r>
            <a:endParaRPr lang="en-US" altLang="zh-CN" sz="3200" dirty="0">
              <a:latin typeface="+mn-ea"/>
              <a:ea typeface="宋体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latin typeface="+mn-ea"/>
                <a:ea typeface="宋体" charset="-122"/>
              </a:rPr>
              <a:t>在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宋体" charset="-122"/>
              </a:rPr>
              <a:t>灰度变化比较剧烈</a:t>
            </a:r>
            <a:r>
              <a:rPr lang="zh-CN" altLang="en-US" sz="3200" dirty="0">
                <a:latin typeface="+mn-ea"/>
                <a:ea typeface="宋体" charset="-122"/>
              </a:rPr>
              <a:t>的地方用比较高的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宋体" charset="-122"/>
              </a:rPr>
              <a:t>分辨率</a:t>
            </a:r>
            <a:r>
              <a:rPr lang="zh-CN" altLang="en-US" sz="3200" dirty="0">
                <a:latin typeface="+mn-ea"/>
                <a:ea typeface="宋体" charset="-122"/>
              </a:rPr>
              <a:t>。</a:t>
            </a:r>
            <a:r>
              <a:rPr lang="zh-CN" altLang="en-US" sz="2400" dirty="0">
                <a:latin typeface="+mn-ea"/>
                <a:ea typeface="宋体" charset="-122"/>
              </a:rPr>
              <a:t>　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48131" name="Picture 4" descr="33_8">
            <a:hlinkClick r:id="" action="ppaction://noaction"/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88913"/>
            <a:ext cx="8637588" cy="6478587"/>
          </a:xfr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49155" name="Picture 8" descr="33_ss2_2">
            <a:hlinkClick r:id="" action="ppaction://noaction"/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5720" y="100013"/>
            <a:ext cx="8637588" cy="6478587"/>
          </a:xfr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5294"/>
            <a:ext cx="9144000" cy="6858532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6444208" y="2564904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/>
        </p:nvCxnSpPr>
        <p:spPr bwMode="auto">
          <a:xfrm>
            <a:off x="611560" y="2924944"/>
            <a:ext cx="33123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830683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5786" y="50005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量化等级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CN" altLang="en-US" b="1" dirty="0" smtClean="0"/>
              <a:t>图像质量</a:t>
            </a:r>
            <a:r>
              <a:rPr kumimoji="1" lang="zh-CN" alt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zh-CN" alt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zh-CN" altLang="en-US" b="1" dirty="0" smtClean="0"/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357299"/>
            <a:ext cx="7629733" cy="536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n-ea"/>
                <a:ea typeface="+mn-ea"/>
              </a:rPr>
              <a:t>第二章 图像的</a:t>
            </a:r>
            <a:r>
              <a:rPr lang="zh-CN" altLang="en-US" b="1" dirty="0" smtClean="0">
                <a:latin typeface="宋体" pitchFamily="2" charset="-122"/>
              </a:rPr>
              <a:t>数字化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1989138"/>
            <a:ext cx="6264275" cy="365444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人眼的视觉特性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图像的数字化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数字图像的数值描述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2.4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数字图像的位图文件结构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dirty="0" smtClean="0">
                <a:latin typeface="+mn-ea"/>
              </a:rPr>
              <a:t>数字图像的灰度直方图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2.6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非均匀量化与矢量量化</a:t>
            </a:r>
            <a:endParaRPr lang="zh-CN" b="1" dirty="0" smtClean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500034" y="5214950"/>
            <a:ext cx="835824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 experiment attempting to quantify the effects on image quality  produced by varying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simultaneously.</a:t>
            </a:r>
          </a:p>
        </p:txBody>
      </p:sp>
      <p:pic>
        <p:nvPicPr>
          <p:cNvPr id="645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188" y="1571613"/>
            <a:ext cx="8256037" cy="367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85786" y="50005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降质</a:t>
            </a:r>
            <a:r>
              <a:rPr lang="zh-CN" altLang="en-US" sz="4400" b="1" kern="0" dirty="0" smtClean="0">
                <a:latin typeface="+mj-lt"/>
                <a:ea typeface="+mj-ea"/>
                <a:cs typeface="+mj-cs"/>
              </a:rPr>
              <a:t>测试</a:t>
            </a:r>
            <a:r>
              <a: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799" y="1214422"/>
            <a:ext cx="4645025" cy="5111750"/>
            <a:chOff x="2789" y="187"/>
            <a:chExt cx="2926" cy="3220"/>
          </a:xfrm>
        </p:grpSpPr>
        <p:pic>
          <p:nvPicPr>
            <p:cNvPr id="6554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81068" b="65137"/>
            <a:stretch>
              <a:fillRect/>
            </a:stretch>
          </p:blipFill>
          <p:spPr bwMode="auto">
            <a:xfrm>
              <a:off x="4959" y="187"/>
              <a:ext cx="756" cy="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54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57190"/>
            <a:stretch>
              <a:fillRect/>
            </a:stretch>
          </p:blipFill>
          <p:spPr bwMode="auto">
            <a:xfrm>
              <a:off x="2789" y="187"/>
              <a:ext cx="2170" cy="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07" name="Line 7"/>
          <p:cNvSpPr>
            <a:spLocks noChangeShapeType="1"/>
          </p:cNvSpPr>
          <p:nvPr/>
        </p:nvSpPr>
        <p:spPr bwMode="auto">
          <a:xfrm flipV="1">
            <a:off x="3457574" y="2295510"/>
            <a:ext cx="2016125" cy="10795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5437186" y="2043097"/>
            <a:ext cx="34115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err="1">
                <a:latin typeface="Times New Roman" pitchFamily="18" charset="0"/>
                <a:ea typeface="+mn-ea"/>
                <a:cs typeface="Times New Roman" pitchFamily="18" charset="0"/>
              </a:rPr>
              <a:t>isopreference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curve</a:t>
            </a:r>
          </a:p>
        </p:txBody>
      </p:sp>
      <p:sp>
        <p:nvSpPr>
          <p:cNvPr id="65541" name="Text Box 10"/>
          <p:cNvSpPr txBox="1">
            <a:spLocks noChangeArrowheads="1"/>
          </p:cNvSpPr>
          <p:nvPr/>
        </p:nvSpPr>
        <p:spPr bwMode="auto">
          <a:xfrm>
            <a:off x="5365749" y="254633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zh-CN" altLang="zh-CN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5542" name="Text Box 11"/>
          <p:cNvSpPr txBox="1">
            <a:spLocks noChangeArrowheads="1"/>
          </p:cNvSpPr>
          <p:nvPr/>
        </p:nvSpPr>
        <p:spPr bwMode="auto">
          <a:xfrm>
            <a:off x="4106892" y="2581228"/>
            <a:ext cx="4679950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A problem: what factors are related to contrast of an image?</a:t>
            </a:r>
          </a:p>
          <a:p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Does a decrease of gray-level k increase  the apparent  contrast</a:t>
            </a:r>
            <a:r>
              <a:rPr lang="en-US" altLang="zh-CN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  <a:endParaRPr lang="en-US" altLang="zh-CN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5544" name="Line 13"/>
          <p:cNvSpPr>
            <a:spLocks noChangeShapeType="1"/>
          </p:cNvSpPr>
          <p:nvPr/>
        </p:nvSpPr>
        <p:spPr bwMode="auto">
          <a:xfrm flipH="1">
            <a:off x="500034" y="1866848"/>
            <a:ext cx="1928826" cy="3429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5545" name="Line 14"/>
          <p:cNvSpPr>
            <a:spLocks noChangeShapeType="1"/>
          </p:cNvSpPr>
          <p:nvPr/>
        </p:nvSpPr>
        <p:spPr bwMode="auto">
          <a:xfrm flipH="1">
            <a:off x="642910" y="2870903"/>
            <a:ext cx="1842568" cy="2996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3590" y="14307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好</a:t>
            </a:r>
            <a:endParaRPr lang="zh-CN" altLang="en-US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7366" y="52471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差</a:t>
            </a:r>
            <a:endParaRPr lang="zh-CN" altLang="en-US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85786" y="21429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等观感曲线</a:t>
            </a:r>
            <a:br>
              <a: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endParaRPr kumimoji="0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20" y="1357298"/>
            <a:ext cx="677108" cy="353943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：灰度级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量化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43306" y="5857892"/>
            <a:ext cx="3215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：像素数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采样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 animBg="1"/>
      <p:bldP spid="153609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减少量化等级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降低图像质量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34" y="1336672"/>
            <a:ext cx="8215370" cy="15922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HUANG, T. S., “PCM Picture Transmission”, IEEE SPECTRUM, Vol. 2, pp. 57-63, Dec. 1965.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上海人，台湾大学，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MIT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，美国科学院院士</a:t>
            </a:r>
          </a:p>
        </p:txBody>
      </p:sp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73016"/>
            <a:ext cx="5786438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2997200"/>
            <a:ext cx="2516187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365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n-ea"/>
                <a:ea typeface="+mn-ea"/>
              </a:rPr>
              <a:t>第二章 图像的</a:t>
            </a:r>
            <a:r>
              <a:rPr lang="zh-CN" altLang="en-US" b="1" dirty="0" smtClean="0">
                <a:latin typeface="宋体" pitchFamily="2" charset="-122"/>
              </a:rPr>
              <a:t>数字化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1989138"/>
            <a:ext cx="6264275" cy="365444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人眼的视觉特性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图像的数字化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数字图像的数值描述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2.4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数字图像的位图文件结构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dirty="0" smtClean="0">
                <a:latin typeface="+mn-ea"/>
              </a:rPr>
              <a:t>数字图像的灰度直方图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2.6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非均匀量化与矢量量化</a:t>
            </a:r>
            <a:endParaRPr lang="zh-CN" b="1" dirty="0" smtClean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00" y="1670104"/>
            <a:ext cx="6068278" cy="4219498"/>
          </a:xfrm>
          <a:prstGeom prst="rect">
            <a:avLst/>
          </a:prstGeom>
          <a:noFill/>
          <a:ln w="25400">
            <a:noFill/>
            <a:miter lim="800000"/>
            <a:headEnd/>
            <a:tailEnd type="none" w="sm" len="lg"/>
          </a:ln>
          <a:effectLst/>
        </p:spPr>
      </p:pic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-32" y="1571612"/>
            <a:ext cx="4572000" cy="43396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Standard </a:t>
            </a:r>
            <a:r>
              <a:rPr kumimoji="1"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Lena;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Lena with a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Gaussian blur;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Lena converted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to polar </a:t>
            </a:r>
            <a:r>
              <a:rPr kumimoji="1"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coordinates</a:t>
            </a:r>
            <a:endParaRPr kumimoji="1" lang="en-US" altLang="zh-CN" sz="2400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Lena’s edges;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Lena </a:t>
            </a:r>
            <a:r>
              <a:rPr kumimoji="1" lang="en-US" altLang="zh-CN" sz="2400" dirty="0" err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spherized</a:t>
            </a:r>
            <a:r>
              <a:rPr kumimoji="1"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, </a:t>
            </a:r>
            <a:r>
              <a:rPr kumimoji="1"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concave</a:t>
            </a:r>
            <a:endParaRPr kumimoji="1" lang="en-US" altLang="zh-CN" sz="2400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Lena </a:t>
            </a:r>
            <a:r>
              <a:rPr kumimoji="1" lang="en-US" altLang="zh-CN" sz="2400" dirty="0" err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spherized</a:t>
            </a:r>
            <a:r>
              <a:rPr kumimoji="1"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, convex.</a:t>
            </a: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571472" y="500042"/>
            <a:ext cx="7793038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altLang="zh-CN" sz="4400" dirty="0">
                <a:latin typeface="Times New Roman" pitchFamily="18" charset="0"/>
                <a:ea typeface="隶书" pitchFamily="49" charset="-122"/>
              </a:rPr>
              <a:t>Standard </a:t>
            </a:r>
            <a:r>
              <a:rPr lang="en-US" altLang="zh-CN" sz="4400" dirty="0" smtClean="0">
                <a:latin typeface="Times New Roman" pitchFamily="18" charset="0"/>
                <a:ea typeface="隶书" pitchFamily="49" charset="-122"/>
              </a:rPr>
              <a:t>Test </a:t>
            </a:r>
            <a:r>
              <a:rPr lang="en-US" altLang="zh-CN" sz="4400" dirty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4400" dirty="0" smtClean="0">
                <a:latin typeface="Times New Roman" pitchFamily="18" charset="0"/>
                <a:ea typeface="隶书" pitchFamily="49" charset="-122"/>
              </a:rPr>
              <a:t>mage</a:t>
            </a:r>
            <a:endParaRPr lang="en-US" altLang="zh-CN" sz="4400" dirty="0"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1613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366696"/>
            <a:ext cx="7793038" cy="776288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Test Image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328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09614" y="1447800"/>
            <a:ext cx="4405328" cy="4052902"/>
          </a:xfrm>
        </p:spPr>
      </p:pic>
      <p:sp>
        <p:nvSpPr>
          <p:cNvPr id="353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62594" y="1481150"/>
            <a:ext cx="3595686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Girl (Tiffany)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 lvl="2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512×512 pixels 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Color</a:t>
            </a:r>
          </a:p>
          <a:p>
            <a:pPr lvl="2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24 bits/pixel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tiffany24.bmp</a:t>
            </a:r>
          </a:p>
          <a:p>
            <a:pPr lvl="2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768 KB</a:t>
            </a: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1785918" y="5572140"/>
            <a:ext cx="6096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http://sipi.usc.edu/database/</a:t>
            </a:r>
          </a:p>
        </p:txBody>
      </p:sp>
    </p:spTree>
    <p:extLst>
      <p:ext uri="{BB962C8B-B14F-4D97-AF65-F5344CB8AC3E}">
        <p14:creationId xmlns:p14="http://schemas.microsoft.com/office/powerpoint/2010/main" val="38063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23820"/>
            <a:ext cx="7793038" cy="776288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Test Image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533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17224" y="1295400"/>
            <a:ext cx="4726280" cy="4348178"/>
          </a:xfrm>
        </p:spPr>
      </p:pic>
      <p:sp>
        <p:nvSpPr>
          <p:cNvPr id="355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1214422"/>
            <a:ext cx="38100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Mandrill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(a.k.a. Baboon)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 lvl="2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512×512 pixels, 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Color </a:t>
            </a:r>
          </a:p>
          <a:p>
            <a:pPr lvl="2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24 bits/pixel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mandrill24.bmp </a:t>
            </a:r>
          </a:p>
          <a:p>
            <a:pPr lvl="2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768 KB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1428728" y="5857892"/>
            <a:ext cx="6096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http://sipi.usc.edu/database/</a:t>
            </a:r>
          </a:p>
        </p:txBody>
      </p:sp>
    </p:spTree>
    <p:extLst>
      <p:ext uri="{BB962C8B-B14F-4D97-AF65-F5344CB8AC3E}">
        <p14:creationId xmlns:p14="http://schemas.microsoft.com/office/powerpoint/2010/main" val="28093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37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28596" y="1524000"/>
            <a:ext cx="4564092" cy="4381528"/>
          </a:xfrm>
        </p:spPr>
      </p:pic>
      <p:sp>
        <p:nvSpPr>
          <p:cNvPr id="357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371600"/>
            <a:ext cx="3810000" cy="38862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Peppers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 lvl="2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512x512 pixels 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Color </a:t>
            </a:r>
          </a:p>
          <a:p>
            <a:pPr lvl="2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24 bits/pixel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peppers24.bmp</a:t>
            </a:r>
          </a:p>
          <a:p>
            <a:pPr lvl="2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768 KB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1785918" y="6072206"/>
            <a:ext cx="6096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0" dirty="0">
                <a:latin typeface="Times New Roman" pitchFamily="18" charset="0"/>
                <a:ea typeface="楷体_GB2312" pitchFamily="49" charset="-122"/>
              </a:rPr>
              <a:t>http://sipi.usc.edu/database/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366696"/>
            <a:ext cx="7793038" cy="776288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Test Image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3042" y="1357298"/>
            <a:ext cx="3733800" cy="3733800"/>
          </a:xfrm>
        </p:spPr>
        <p:txBody>
          <a:bodyPr/>
          <a:lstStyle/>
          <a:p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Elaine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 lvl="2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512×512 pixels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Grayscale</a:t>
            </a:r>
          </a:p>
          <a:p>
            <a:pPr lvl="2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8 bits/pixel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Elaine8.bmp</a:t>
            </a:r>
          </a:p>
          <a:p>
            <a:pPr lvl="2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256 KB</a:t>
            </a:r>
          </a:p>
        </p:txBody>
      </p:sp>
      <p:pic>
        <p:nvPicPr>
          <p:cNvPr id="359428" name="Picture 4" descr="ela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60" y="1447800"/>
            <a:ext cx="4410092" cy="4410092"/>
          </a:xfrm>
          <a:prstGeom prst="rect">
            <a:avLst/>
          </a:prstGeom>
          <a:noFill/>
        </p:spPr>
      </p:pic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1785918" y="6000768"/>
            <a:ext cx="6096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0" dirty="0">
                <a:latin typeface="Times New Roman" pitchFamily="18" charset="0"/>
                <a:ea typeface="楷体_GB2312" pitchFamily="49" charset="-122"/>
              </a:rPr>
              <a:t>http://sipi.usc.edu/database/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366696"/>
            <a:ext cx="7793038" cy="776288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Test Image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85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4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28596" y="1524000"/>
            <a:ext cx="4753004" cy="4478792"/>
          </a:xfrm>
        </p:spPr>
      </p:pic>
      <p:sp>
        <p:nvSpPr>
          <p:cNvPr id="3614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428736"/>
            <a:ext cx="3468688" cy="40386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Barbara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 lvl="2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512×512 pixels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Grayscale</a:t>
            </a:r>
          </a:p>
          <a:p>
            <a:pPr lvl="2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8 bits/pixel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barbara8.bmp</a:t>
            </a:r>
          </a:p>
          <a:p>
            <a:pPr lvl="2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256 KB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14290"/>
            <a:ext cx="7793038" cy="776288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Test Image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333375"/>
            <a:ext cx="7343775" cy="1223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图像的数字化  </a:t>
            </a:r>
            <a:r>
              <a:rPr lang="zh-CN" altLang="en-US" sz="3600" b="1" dirty="0" smtClean="0">
                <a:latin typeface="+mn-ea"/>
                <a:ea typeface="+mn-ea"/>
              </a:rPr>
              <a:t/>
            </a:r>
            <a:br>
              <a:rPr lang="zh-CN" altLang="en-US" sz="3600" b="1" dirty="0" smtClean="0">
                <a:latin typeface="+mn-ea"/>
                <a:ea typeface="+mn-ea"/>
              </a:rPr>
            </a:br>
            <a:r>
              <a:rPr lang="zh-CN" altLang="en-US" sz="3600" b="1" dirty="0" smtClean="0">
                <a:latin typeface="+mn-ea"/>
                <a:ea typeface="+mn-ea"/>
              </a:rPr>
              <a:t>               </a:t>
            </a:r>
            <a:r>
              <a:rPr lang="en-US" altLang="zh-CN" sz="3200" b="1" dirty="0" smtClean="0">
                <a:latin typeface="+mn-ea"/>
                <a:ea typeface="+mn-ea"/>
              </a:rPr>
              <a:t>—— </a:t>
            </a:r>
            <a:r>
              <a:rPr lang="zh-CN" altLang="en-US" sz="3200" b="1" dirty="0" smtClean="0">
                <a:latin typeface="+mn-ea"/>
                <a:ea typeface="+mn-ea"/>
              </a:rPr>
              <a:t>量化方法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215900" y="1628775"/>
            <a:ext cx="8677275" cy="3457575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量化可分为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均匀量化</a:t>
            </a:r>
            <a:r>
              <a:rPr lang="zh-CN" altLang="en-US" dirty="0" smtClean="0">
                <a:latin typeface="+mn-ea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非均匀量化</a:t>
            </a:r>
            <a:r>
              <a:rPr lang="zh-CN" altLang="en-US" dirty="0" smtClean="0">
                <a:latin typeface="+mn-ea"/>
              </a:rPr>
              <a:t>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rabicPeriod"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均匀量化</a:t>
            </a:r>
            <a:r>
              <a:rPr lang="zh-CN" altLang="en-US" dirty="0" smtClean="0">
                <a:latin typeface="+mn-ea"/>
              </a:rPr>
              <a:t>是简单地在灰度范围内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等间隔</a:t>
            </a:r>
            <a:r>
              <a:rPr lang="zh-CN" altLang="en-US" dirty="0" smtClean="0">
                <a:latin typeface="+mn-ea"/>
              </a:rPr>
              <a:t>量化。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rabicPeriod"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非均匀量化</a:t>
            </a:r>
            <a:r>
              <a:rPr lang="zh-CN" altLang="en-US" dirty="0" smtClean="0">
                <a:latin typeface="+mn-ea"/>
              </a:rPr>
              <a:t>是对像素出现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频度少</a:t>
            </a:r>
            <a:r>
              <a:rPr lang="zh-CN" altLang="en-US" dirty="0" smtClean="0">
                <a:latin typeface="+mn-ea"/>
              </a:rPr>
              <a:t>的部分量化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间隔取大</a:t>
            </a:r>
            <a:r>
              <a:rPr lang="zh-CN" altLang="en-US" dirty="0" smtClean="0">
                <a:latin typeface="+mn-ea"/>
              </a:rPr>
              <a:t>，而对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频度大</a:t>
            </a:r>
            <a:r>
              <a:rPr lang="zh-CN" altLang="en-US" dirty="0" smtClean="0">
                <a:latin typeface="+mn-ea"/>
              </a:rPr>
              <a:t>的量化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间隔取小</a:t>
            </a:r>
            <a:r>
              <a:rPr lang="zh-CN" altLang="en-US" dirty="0" smtClean="0">
                <a:latin typeface="+mn-ea"/>
              </a:rPr>
              <a:t>。</a:t>
            </a:r>
            <a:r>
              <a:rPr lang="zh-CN" altLang="en-US" sz="2800" dirty="0" smtClean="0">
                <a:latin typeface="+mn-ea"/>
              </a:rPr>
              <a:t>　　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2800" dirty="0" smtClean="0">
              <a:latin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52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94793" y="1447800"/>
            <a:ext cx="4691587" cy="4410092"/>
          </a:xfrm>
        </p:spPr>
      </p:pic>
      <p:sp>
        <p:nvSpPr>
          <p:cNvPr id="363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32" y="1447800"/>
            <a:ext cx="3810000" cy="3657600"/>
          </a:xfrm>
        </p:spPr>
        <p:txBody>
          <a:bodyPr/>
          <a:lstStyle/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Goldhill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 lvl="2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512×512 pixels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Grayscale</a:t>
            </a:r>
          </a:p>
          <a:p>
            <a:pPr lvl="2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8 bits/pixel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goldhill8.bmp</a:t>
            </a:r>
          </a:p>
          <a:p>
            <a:pPr lvl="2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256 KB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366696"/>
            <a:ext cx="7793038" cy="776288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Test Image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0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44996" y="1285860"/>
            <a:ext cx="4499004" cy="3944937"/>
          </a:xfrm>
          <a:noFill/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Lenna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Soderberg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(ne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Sjööblom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First Lady of the Internet  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512×512 pixels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Colors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24 bits/pixel</a:t>
            </a:r>
          </a:p>
          <a:p>
            <a:pPr lvl="1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Lena24.bmp: 768 KB</a:t>
            </a:r>
          </a:p>
        </p:txBody>
      </p:sp>
      <p:pic>
        <p:nvPicPr>
          <p:cNvPr id="267268" name="Picture 4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10" y="1309688"/>
            <a:ext cx="4333890" cy="4333890"/>
          </a:xfrm>
          <a:prstGeom prst="rect">
            <a:avLst/>
          </a:prstGeom>
          <a:noFill/>
        </p:spPr>
      </p:pic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1000100" y="6012577"/>
            <a:ext cx="7205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http://www.cis.rit.edu/~cnspci/misc/lenna/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763688" y="5589240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In 1972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23820"/>
            <a:ext cx="7793038" cy="776288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Test Image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984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28839" y="4265095"/>
            <a:ext cx="211137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39939" name="Picture 3" descr="len_st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17648"/>
            <a:ext cx="4768872" cy="476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 descr="visit_ic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8125" y="1487485"/>
            <a:ext cx="3279805" cy="480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2268510" y="571480"/>
            <a:ext cx="1879041" cy="769441"/>
          </a:xfrm>
          <a:prstGeom prst="rect">
            <a:avLst/>
          </a:prstGeom>
          <a:noFill/>
          <a:ln w="254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latin typeface="Times New Roman" pitchFamily="18" charset="0"/>
                <a:ea typeface="+mn-ea"/>
                <a:cs typeface="Times New Roman" pitchFamily="18" charset="0"/>
              </a:rPr>
              <a:t>1972</a:t>
            </a:r>
            <a:r>
              <a:rPr lang="zh-CN" altLang="en-US" sz="4400" b="1" dirty="0">
                <a:latin typeface="Times New Roman" pitchFamily="18" charset="0"/>
                <a:ea typeface="+mn-ea"/>
                <a:cs typeface="Times New Roman" pitchFamily="18" charset="0"/>
              </a:rPr>
              <a:t>年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6054724" y="571480"/>
            <a:ext cx="1879041" cy="769441"/>
          </a:xfrm>
          <a:prstGeom prst="rect">
            <a:avLst/>
          </a:prstGeom>
          <a:noFill/>
          <a:ln w="254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latin typeface="Times New Roman" pitchFamily="18" charset="0"/>
                <a:ea typeface="+mn-ea"/>
                <a:cs typeface="Times New Roman" pitchFamily="18" charset="0"/>
              </a:rPr>
              <a:t>1997</a:t>
            </a:r>
            <a:r>
              <a:rPr lang="zh-CN" altLang="en-US" sz="4400" b="1" dirty="0">
                <a:latin typeface="Times New Roman" pitchFamily="18" charset="0"/>
                <a:ea typeface="+mn-ea"/>
                <a:cs typeface="Times New Roman" pitchFamily="18" charset="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7426620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43438" y="1538868"/>
            <a:ext cx="4357718" cy="3608388"/>
          </a:xfrm>
          <a:noFill/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Lenna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Soderberg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Sjööblom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and Jeff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Seideman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(IS&amp;T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波士顿分部的总裁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May 1997 at IS&amp;T's (Imaging Science and Technology)50th Anniversary conference</a:t>
            </a:r>
          </a:p>
        </p:txBody>
      </p:sp>
      <p:pic>
        <p:nvPicPr>
          <p:cNvPr id="269316" name="Picture 4" descr="[Picture of Lenna at IS&amp;T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548" y="1214422"/>
            <a:ext cx="3835014" cy="4699932"/>
          </a:xfrm>
          <a:prstGeom prst="rect">
            <a:avLst/>
          </a:prstGeom>
          <a:noFill/>
        </p:spPr>
      </p:pic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1071570" y="5916059"/>
            <a:ext cx="72152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http://www.cis.rit.edu/~cnspci/misc/lenna/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Standard Test Image</a:t>
            </a:r>
            <a:endParaRPr lang="zh-CN" altLang="en-US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845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r>
              <a:rPr lang="en-US" altLang="zh-CN" sz="40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1997</a:t>
            </a:r>
            <a:r>
              <a:rPr lang="zh-CN" altLang="en-US" sz="40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年，</a:t>
            </a:r>
            <a:r>
              <a:rPr lang="en-US" altLang="zh-CN" sz="40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Lena</a:t>
            </a:r>
            <a:r>
              <a:rPr lang="zh-CN" altLang="en-US" sz="40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应邀参加在波士顿举行的图像科学和技术会议</a:t>
            </a:r>
            <a:r>
              <a:rPr lang="en-US" altLang="zh-CN" sz="40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(IS&amp;T)50</a:t>
            </a:r>
            <a:r>
              <a:rPr lang="zh-CN" altLang="en-US" sz="40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周年庆典大会！</a:t>
            </a:r>
            <a:r>
              <a:rPr lang="zh-CN" altLang="en-US" sz="4000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516563"/>
            <a:ext cx="8569325" cy="10080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IEEE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图像处理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汇刊（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IEEE Transactions on Image Processing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的主编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，戴维．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．蒙森（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David </a:t>
            </a:r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C.Munson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），在 “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A Note on 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Lena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（发表于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IEEE TRANSACTIONS ON IMAGE PROCESSING. VOL. 5. NO. 1. JANUARY 1996 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）一文中写到：“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 think it is safe to assume that the 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Lena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image became a standard in our "industry" for two reasons. First, the image contains a nice mixture of </a:t>
            </a:r>
            <a:r>
              <a:rPr lang="en-US" altLang="zh-CN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detail, flat regions, shading, and texture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that do a good job of testing various image processing algorithms. It is a good test image! Second, the 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Lena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image is a picture of an attractive woman. It is not surprising that the (mostly male) image processing research community gravitated toward an image that they found attractive. ” 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4" name="Picture 5" descr="2008122218031684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1928802"/>
            <a:ext cx="4433331" cy="351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 descr="2008122218031668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928802"/>
            <a:ext cx="3641753" cy="351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36534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401886" y="76423"/>
            <a:ext cx="4340225" cy="9763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作 业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323528" y="1052736"/>
            <a:ext cx="8496943" cy="5544616"/>
          </a:xfrm>
          <a:solidFill>
            <a:schemeClr val="bg1"/>
          </a:solidFill>
        </p:spPr>
        <p:txBody>
          <a:bodyPr/>
          <a:lstStyle/>
          <a:p>
            <a:pPr marL="609600" lvl="0" indent="-609600" eaLnBrk="1" hangingPunct="1">
              <a:buNone/>
              <a:defRPr/>
            </a:pPr>
            <a:r>
              <a:rPr lang="en-US" altLang="zh-CN" sz="2400" dirty="0" smtClean="0">
                <a:latin typeface="+mn-ea"/>
              </a:rPr>
              <a:t>1. </a:t>
            </a:r>
            <a:r>
              <a:rPr lang="zh-CN" altLang="zh-CN" sz="2400" dirty="0" smtClean="0">
                <a:latin typeface="+mn-ea"/>
              </a:rPr>
              <a:t>在理想情况下获得一幅数字图像时，采样和量化间隔越小，图像的画面效果越好。当一幅图像的数据量被限定在一个范围内时，如何考虑图像的采样和量化，使得图像的表现效果尽可能好？</a:t>
            </a:r>
            <a:endParaRPr lang="en-US" altLang="zh-CN" sz="2400" dirty="0" smtClean="0">
              <a:latin typeface="+mn-ea"/>
            </a:endParaRPr>
          </a:p>
          <a:p>
            <a:pPr marL="609600" indent="-609600" eaLnBrk="1" hangingPunct="1">
              <a:buNone/>
              <a:defRPr/>
            </a:pPr>
            <a:r>
              <a:rPr lang="en-US" altLang="zh-CN" sz="2400" dirty="0" smtClean="0">
                <a:latin typeface="+mn-ea"/>
              </a:rPr>
              <a:t>2. </a:t>
            </a:r>
            <a:r>
              <a:rPr lang="zh-CN" altLang="zh-CN" sz="2400" dirty="0" smtClean="0">
                <a:latin typeface="+mn-ea"/>
              </a:rPr>
              <a:t>为什么非均匀量化多用于量化级数少的场合，而在量化级数多的场合不用？</a:t>
            </a:r>
          </a:p>
          <a:p>
            <a:pPr marL="609600" indent="-609600" eaLnBrk="1" hangingPunct="1">
              <a:buNone/>
              <a:defRPr/>
            </a:pPr>
            <a:r>
              <a:rPr lang="en-US" altLang="zh-CN" sz="2400" dirty="0" smtClean="0">
                <a:latin typeface="+mn-ea"/>
              </a:rPr>
              <a:t>3. </a:t>
            </a:r>
            <a:r>
              <a:rPr lang="zh-CN" altLang="zh-CN" sz="2400" dirty="0" smtClean="0">
                <a:latin typeface="+mn-ea"/>
              </a:rPr>
              <a:t>设某个图像为</a:t>
            </a:r>
            <a:endParaRPr lang="en-US" altLang="zh-CN" sz="2400" dirty="0" smtClean="0">
              <a:latin typeface="+mn-ea"/>
            </a:endParaRPr>
          </a:p>
          <a:p>
            <a:pPr marL="609600" indent="-609600" eaLnBrk="1" hangingPunct="1">
              <a:buNone/>
              <a:defRPr/>
            </a:pPr>
            <a:endParaRPr lang="en-US" altLang="zh-CN" sz="2400" dirty="0" smtClean="0">
              <a:latin typeface="+mn-ea"/>
            </a:endParaRPr>
          </a:p>
          <a:p>
            <a:pPr marL="609600" indent="-609600" eaLnBrk="1" hangingPunct="1">
              <a:buNone/>
              <a:defRPr/>
            </a:pPr>
            <a:endParaRPr lang="en-US" altLang="zh-CN" sz="2400" dirty="0" smtClean="0">
              <a:latin typeface="+mn-ea"/>
            </a:endParaRPr>
          </a:p>
          <a:p>
            <a:pPr marL="609600" indent="-609600" eaLnBrk="1" hangingPunct="1">
              <a:buNone/>
              <a:defRPr/>
            </a:pPr>
            <a:endParaRPr lang="en-US" altLang="zh-CN" sz="2400" dirty="0" smtClean="0">
              <a:latin typeface="+mn-ea"/>
            </a:endParaRPr>
          </a:p>
          <a:p>
            <a:pPr marL="609600" indent="-609600" eaLnBrk="1" hangingPunct="1">
              <a:buNone/>
              <a:defRPr/>
            </a:pPr>
            <a:endParaRPr lang="en-US" altLang="zh-CN" sz="2400" dirty="0" smtClean="0">
              <a:latin typeface="+mn-ea"/>
            </a:endParaRPr>
          </a:p>
          <a:p>
            <a:pPr marL="609600" indent="-609600" eaLnBrk="1" hangingPunct="1">
              <a:buNone/>
              <a:defRPr/>
            </a:pPr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zh-CN" sz="2400" dirty="0" smtClean="0">
                <a:latin typeface="+mn-ea"/>
              </a:rPr>
              <a:t>请计算该图像的灰度直方图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zh-CN" sz="2400" dirty="0" smtClean="0">
              <a:latin typeface="+mn-ea"/>
            </a:endParaRPr>
          </a:p>
          <a:p>
            <a:pPr marL="609600" indent="-609600" eaLnBrk="1" hangingPunct="1">
              <a:buNone/>
              <a:defRPr/>
            </a:pPr>
            <a:endParaRPr lang="zh-CN" altLang="zh-CN" sz="1800" b="1" dirty="0" smtClean="0"/>
          </a:p>
          <a:p>
            <a:pPr marL="609600" lvl="0" indent="-609600" eaLnBrk="1" hangingPunct="1">
              <a:buNone/>
              <a:defRPr/>
            </a:pPr>
            <a:endParaRPr lang="zh-CN" altLang="zh-CN" sz="1800" b="1" dirty="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zh-CN" sz="1800" b="1" dirty="0" smtClean="0">
              <a:latin typeface="+mn-ea"/>
            </a:endParaRPr>
          </a:p>
        </p:txBody>
      </p:sp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8049" name="Object 1"/>
          <p:cNvGraphicFramePr>
            <a:graphicFrameLocks noChangeAspect="1"/>
          </p:cNvGraphicFramePr>
          <p:nvPr>
            <p:extLst/>
          </p:nvPr>
        </p:nvGraphicFramePr>
        <p:xfrm>
          <a:off x="1991732" y="4005064"/>
          <a:ext cx="2410018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8" name="公式" r:id="rId3" imgW="1463040" imgH="915990" progId="Equation.3">
                  <p:embed/>
                </p:oleObj>
              </mc:Choice>
              <mc:Fallback>
                <p:oleObj name="公式" r:id="rId3" imgW="1463040" imgH="9159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732" y="4005064"/>
                        <a:ext cx="2410018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5448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1196975"/>
            <a:ext cx="7651750" cy="1431925"/>
          </a:xfrm>
        </p:spPr>
        <p:txBody>
          <a:bodyPr/>
          <a:lstStyle/>
          <a:p>
            <a:pPr eaLnBrk="1" hangingPunct="1"/>
            <a:r>
              <a:rPr lang="zh-CN" sz="4800" b="1" dirty="0" smtClean="0">
                <a:latin typeface="宋体" pitchFamily="2" charset="-122"/>
              </a:rPr>
              <a:t>第二章</a:t>
            </a:r>
            <a:r>
              <a:rPr lang="en-US" altLang="zh-CN" sz="4800" b="1" dirty="0" smtClean="0">
                <a:latin typeface="宋体" pitchFamily="2" charset="-122"/>
              </a:rPr>
              <a:t> </a:t>
            </a:r>
            <a:r>
              <a:rPr lang="zh-CN" sz="4800" b="1" dirty="0" smtClean="0">
                <a:latin typeface="宋体" pitchFamily="2" charset="-122"/>
              </a:rPr>
              <a:t>图像的</a:t>
            </a:r>
            <a:r>
              <a:rPr lang="zh-CN" altLang="en-US" sz="4800" b="1" dirty="0" smtClean="0">
                <a:latin typeface="宋体" pitchFamily="2" charset="-122"/>
              </a:rPr>
              <a:t>数字化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525588" y="4221088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b="1" dirty="0" smtClean="0"/>
              <a:t>北方</a:t>
            </a:r>
            <a:r>
              <a:rPr lang="zh-CN" altLang="en-US" sz="3200" b="1" dirty="0"/>
              <a:t>工业大学计算机学院</a:t>
            </a:r>
            <a:endParaRPr lang="en-US" altLang="zh-CN" sz="3200" b="1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tong_lijing@163.com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1758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476672"/>
            <a:ext cx="8229600" cy="706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/>
              <a:t>均匀量化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00034" y="1571612"/>
            <a:ext cx="4306887" cy="426086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2" indent="0" eaLnBrk="1" hangingPunct="1">
              <a:lnSpc>
                <a:spcPct val="90000"/>
              </a:lnSpc>
            </a:pPr>
            <a:r>
              <a:rPr lang="zh-CN" altLang="en-US" sz="3200" dirty="0" smtClean="0">
                <a:latin typeface="+mn-ea"/>
                <a:cs typeface="Times New Roman" pitchFamily="18" charset="0"/>
              </a:rPr>
              <a:t>采用</a:t>
            </a:r>
            <a:r>
              <a:rPr lang="zh-CN" altLang="en-US" sz="3200" b="1" dirty="0" smtClean="0">
                <a:solidFill>
                  <a:srgbClr val="0000E2"/>
                </a:solidFill>
                <a:latin typeface="+mn-ea"/>
                <a:cs typeface="Times New Roman" pitchFamily="18" charset="0"/>
              </a:rPr>
              <a:t>相等的量化间隔</a:t>
            </a:r>
            <a:r>
              <a:rPr lang="en-US" altLang="zh-CN" sz="3200" dirty="0" smtClean="0">
                <a:latin typeface="+mn-ea"/>
                <a:cs typeface="Times New Roman" pitchFamily="18" charset="0"/>
              </a:rPr>
              <a:t>/</a:t>
            </a:r>
            <a:r>
              <a:rPr lang="zh-CN" altLang="en-US" sz="3200" dirty="0" smtClean="0">
                <a:latin typeface="+mn-ea"/>
                <a:cs typeface="Times New Roman" pitchFamily="18" charset="0"/>
              </a:rPr>
              <a:t>等分尺度量采样得到的信号幅度，也称为线性量化。量化后的样本值</a:t>
            </a:r>
            <a:r>
              <a:rPr lang="en-US" altLang="zh-CN" sz="3200" dirty="0" smtClean="0">
                <a:latin typeface="+mn-ea"/>
                <a:cs typeface="Times New Roman" pitchFamily="18" charset="0"/>
              </a:rPr>
              <a:t>Y</a:t>
            </a:r>
            <a:r>
              <a:rPr lang="zh-CN" altLang="en-US" sz="3200" dirty="0" smtClean="0">
                <a:latin typeface="+mn-ea"/>
                <a:cs typeface="Times New Roman" pitchFamily="18" charset="0"/>
              </a:rPr>
              <a:t>和原始值</a:t>
            </a:r>
            <a:r>
              <a:rPr lang="en-US" altLang="zh-CN" sz="3200" dirty="0" smtClean="0">
                <a:latin typeface="+mn-ea"/>
                <a:cs typeface="Times New Roman" pitchFamily="18" charset="0"/>
              </a:rPr>
              <a:t>X</a:t>
            </a:r>
            <a:r>
              <a:rPr lang="zh-CN" altLang="en-US" sz="3200" dirty="0" smtClean="0">
                <a:latin typeface="+mn-ea"/>
                <a:cs typeface="Times New Roman" pitchFamily="18" charset="0"/>
              </a:rPr>
              <a:t>的差</a:t>
            </a:r>
            <a:r>
              <a:rPr lang="en-US" altLang="zh-CN" sz="3200" dirty="0" smtClean="0">
                <a:latin typeface="+mn-ea"/>
                <a:cs typeface="Times New Roman" pitchFamily="18" charset="0"/>
              </a:rPr>
              <a:t>E=Y-X</a:t>
            </a:r>
            <a:r>
              <a:rPr lang="zh-CN" altLang="en-US" sz="3200" dirty="0" smtClean="0">
                <a:latin typeface="+mn-ea"/>
                <a:cs typeface="Times New Roman" pitchFamily="18" charset="0"/>
              </a:rPr>
              <a:t>称为量化误差或量化噪声</a:t>
            </a:r>
            <a:endParaRPr lang="en-US" altLang="zh-CN" sz="3200" dirty="0" smtClean="0">
              <a:latin typeface="+mn-ea"/>
              <a:cs typeface="Times New Roman" pitchFamily="18" charset="0"/>
            </a:endParaRPr>
          </a:p>
          <a:p>
            <a:pPr marL="0" lvl="2" indent="0" eaLnBrk="1" hangingPunct="1">
              <a:lnSpc>
                <a:spcPct val="90000"/>
              </a:lnSpc>
            </a:pPr>
            <a:r>
              <a:rPr lang="zh-CN" altLang="en-US" sz="3200" dirty="0" smtClean="0"/>
              <a:t>最佳量化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???</a:t>
            </a:r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1666873"/>
            <a:ext cx="3873500" cy="3690953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非均匀量化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066800"/>
            <a:ext cx="4687888" cy="50657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0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：大的输入信号采用</a:t>
            </a:r>
            <a:r>
              <a:rPr lang="zh-CN" altLang="en-US" b="1" dirty="0" smtClean="0">
                <a:solidFill>
                  <a:srgbClr val="0000E2"/>
                </a:solidFill>
                <a:latin typeface="Times New Roman" pitchFamily="18" charset="0"/>
                <a:cs typeface="Times New Roman" pitchFamily="18" charset="0"/>
              </a:rPr>
              <a:t>大的量化间隔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，小的输入信号采用小的量化间隔。</a:t>
            </a:r>
          </a:p>
          <a:p>
            <a:pPr marL="0" lvl="1" indent="0"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可在满足精度要求的情况下用较少的位数来表示。</a:t>
            </a:r>
          </a:p>
          <a:p>
            <a:pPr marL="0" lvl="1" indent="0"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声音数据还原时，采用相同的规则。</a:t>
            </a:r>
          </a:p>
          <a:p>
            <a:pPr marL="0" lvl="1" indent="0"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采样输入信号幅度和量化输出数据之间定义了两种对应关系：</a:t>
            </a:r>
          </a:p>
          <a:p>
            <a:pPr marL="0" lvl="2" indent="0" eaLnBrk="1" hangingPunct="1">
              <a:lnSpc>
                <a:spcPct val="90000"/>
              </a:lnSpc>
            </a:pPr>
            <a:r>
              <a:rPr lang="el-GR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律压扩算法</a:t>
            </a:r>
          </a:p>
          <a:p>
            <a:pPr marL="0" lvl="2" indent="0"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律压扩算法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注：压扩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companding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9200" y="1541475"/>
          <a:ext cx="4114800" cy="438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1" name="位图图像" r:id="rId4" imgW="2847619" imgH="2542857" progId="PBrush">
                  <p:embed/>
                </p:oleObj>
              </mc:Choice>
              <mc:Fallback>
                <p:oleObj name="位图图像" r:id="rId4" imgW="2847619" imgH="2542857" progId="PBrush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541475"/>
                        <a:ext cx="4114800" cy="4387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81000" y="1752600"/>
          <a:ext cx="8534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5" name="文档" r:id="rId4" imgW="5280508" imgH="1983879" progId="Word.Document.8">
                  <p:embed/>
                </p:oleObj>
              </mc:Choice>
              <mc:Fallback>
                <p:oleObj name="文档" r:id="rId4" imgW="5280508" imgH="1983879" progId="Word.Document.8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8534400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005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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律压扩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7010400" y="4876800"/>
            <a:ext cx="9144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7010400" y="4953000"/>
            <a:ext cx="1066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7162800" y="495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038600" y="4572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886200" y="4953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4192588" y="2133600"/>
            <a:ext cx="152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28612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律压扩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68350" y="1498600"/>
          <a:ext cx="79121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9" name="文档" r:id="rId4" imgW="5285550" imgH="2985554" progId="Word.Document.8">
                  <p:embed/>
                </p:oleObj>
              </mc:Choice>
              <mc:Fallback>
                <p:oleObj name="文档" r:id="rId4" imgW="5285550" imgH="2985554" progId="Word.Document.8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1498600"/>
                        <a:ext cx="7912100" cy="447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3733800" y="1828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2895600" y="5029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971800" y="5334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14348" y="5867400"/>
            <a:ext cx="800105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400" dirty="0">
                <a:latin typeface="+mn-ea"/>
                <a:ea typeface="+mn-ea"/>
              </a:rPr>
              <a:t>G.711  </a:t>
            </a:r>
            <a:r>
              <a:rPr kumimoji="1" lang="zh-CN" altLang="en-US" sz="2400" dirty="0">
                <a:latin typeface="+mn-ea"/>
                <a:ea typeface="+mn-ea"/>
              </a:rPr>
              <a:t>一种音频压缩标准，用于数字</a:t>
            </a:r>
            <a:r>
              <a:rPr kumimoji="1" lang="en-US" altLang="zh-CN" sz="2400" dirty="0">
                <a:latin typeface="+mn-ea"/>
                <a:ea typeface="+mn-ea"/>
              </a:rPr>
              <a:t>PBX/ISDN</a:t>
            </a:r>
            <a:r>
              <a:rPr kumimoji="1" lang="zh-CN" altLang="en-US" sz="2400" dirty="0">
                <a:latin typeface="+mn-ea"/>
                <a:ea typeface="+mn-ea"/>
              </a:rPr>
              <a:t>上的数字式电话。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785786" y="4429132"/>
            <a:ext cx="500066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b="1" dirty="0" smtClean="0">
                <a:latin typeface="宋体" pitchFamily="2" charset="-122"/>
              </a:rPr>
              <a:t>均匀量化效果示意图</a:t>
            </a:r>
          </a:p>
        </p:txBody>
      </p:sp>
      <p:pic>
        <p:nvPicPr>
          <p:cNvPr id="45059" name="Picture 10" descr="3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89138" y="3497263"/>
            <a:ext cx="974725" cy="731837"/>
          </a:xfrm>
          <a:noFill/>
        </p:spPr>
      </p:pic>
      <p:pic>
        <p:nvPicPr>
          <p:cNvPr id="45060" name="Picture 16" descr="33_s16h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372200" y="3573016"/>
            <a:ext cx="2466975" cy="1074737"/>
          </a:xfrm>
          <a:noFill/>
        </p:spPr>
      </p:pic>
      <p:pic>
        <p:nvPicPr>
          <p:cNvPr id="45061" name="Picture 12" descr="33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2550" y="5056188"/>
            <a:ext cx="2466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14" descr="33_s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1772816"/>
            <a:ext cx="5757862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b="1" dirty="0" smtClean="0">
                <a:latin typeface="宋体" pitchFamily="2" charset="-122"/>
              </a:rPr>
              <a:t>非均匀量化效果示意图</a:t>
            </a:r>
          </a:p>
        </p:txBody>
      </p:sp>
      <p:pic>
        <p:nvPicPr>
          <p:cNvPr id="46083" name="Picture 12" descr="3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89138" y="3497263"/>
            <a:ext cx="974725" cy="731837"/>
          </a:xfrm>
          <a:noFill/>
        </p:spPr>
      </p:pic>
      <p:pic>
        <p:nvPicPr>
          <p:cNvPr id="46084" name="Picture 18" descr="33_16h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372200" y="3717032"/>
            <a:ext cx="2466975" cy="1065213"/>
          </a:xfrm>
          <a:noFill/>
        </p:spPr>
      </p:pic>
      <p:pic>
        <p:nvPicPr>
          <p:cNvPr id="46085" name="Picture 14" descr="33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8100" y="5014913"/>
            <a:ext cx="2466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16" descr="33_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772816"/>
            <a:ext cx="5757862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Pages>0</Pages>
  <Words>973</Words>
  <Characters>0</Characters>
  <Application>Microsoft Office PowerPoint</Application>
  <DocSecurity>0</DocSecurity>
  <PresentationFormat>全屏显示(4:3)</PresentationFormat>
  <Lines>0</Lines>
  <Paragraphs>189</Paragraphs>
  <Slides>36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黑体</vt:lpstr>
      <vt:lpstr>华文新魏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1_Office 主题</vt:lpstr>
      <vt:lpstr>位图图像</vt:lpstr>
      <vt:lpstr>文档</vt:lpstr>
      <vt:lpstr>公式</vt:lpstr>
      <vt:lpstr>第二章 图像的数字化</vt:lpstr>
      <vt:lpstr>第二章 图像的数字化</vt:lpstr>
      <vt:lpstr>图像的数字化                  —— 量化方法</vt:lpstr>
      <vt:lpstr>均匀量化</vt:lpstr>
      <vt:lpstr>非均匀量化</vt:lpstr>
      <vt:lpstr>律压扩</vt:lpstr>
      <vt:lpstr>A律压扩</vt:lpstr>
      <vt:lpstr>均匀量化效果示意图</vt:lpstr>
      <vt:lpstr>非均匀量化效果示意图</vt:lpstr>
      <vt:lpstr>效果的比较</vt:lpstr>
      <vt:lpstr>均匀量化效果示意图</vt:lpstr>
      <vt:lpstr>非均匀量化效果示意图</vt:lpstr>
      <vt:lpstr>效果的比较</vt:lpstr>
      <vt:lpstr>图像的数字化                  —— 量化方法</vt:lpstr>
      <vt:lpstr>量化与采样的效果图例</vt:lpstr>
      <vt:lpstr>PowerPoint 演示文稿</vt:lpstr>
      <vt:lpstr>PowerPoint 演示文稿</vt:lpstr>
      <vt:lpstr>PowerPoint 演示文稿</vt:lpstr>
      <vt:lpstr>量化等级VS图像质量 </vt:lpstr>
      <vt:lpstr>PowerPoint 演示文稿</vt:lpstr>
      <vt:lpstr>PowerPoint 演示文稿</vt:lpstr>
      <vt:lpstr>减少量化等级=降低图像质量?</vt:lpstr>
      <vt:lpstr>第二章 图像的数字化</vt:lpstr>
      <vt:lpstr>PowerPoint 演示文稿</vt:lpstr>
      <vt:lpstr>Standard Test Image</vt:lpstr>
      <vt:lpstr>Standard Test Image</vt:lpstr>
      <vt:lpstr>Standard Test Image</vt:lpstr>
      <vt:lpstr>Standard Test Image</vt:lpstr>
      <vt:lpstr>Standard Test Image</vt:lpstr>
      <vt:lpstr>Standard Test Image</vt:lpstr>
      <vt:lpstr>Standard Test Image</vt:lpstr>
      <vt:lpstr>PowerPoint 演示文稿</vt:lpstr>
      <vt:lpstr>Standard Test Image</vt:lpstr>
      <vt:lpstr>1997年，Lena应邀参加在波士顿举行的图像科学和技术会议(IS&amp;T)50周年庆典大会！ </vt:lpstr>
      <vt:lpstr>作 业</vt:lpstr>
      <vt:lpstr>第二章 图像的数字化</vt:lpstr>
    </vt:vector>
  </TitlesOfParts>
  <Manager/>
  <Company>diph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多媒体技术中的数字图象处理</dc:title>
  <dc:subject/>
  <dc:creator>diph1</dc:creator>
  <cp:keywords/>
  <dc:description/>
  <cp:lastModifiedBy>Administrator</cp:lastModifiedBy>
  <cp:revision>755</cp:revision>
  <dcterms:created xsi:type="dcterms:W3CDTF">2000-08-11T08:01:46Z</dcterms:created>
  <dcterms:modified xsi:type="dcterms:W3CDTF">2019-03-08T06:39:18Z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2052-8.1.0.3363</vt:lpwstr>
  </property>
</Properties>
</file>