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33" r:id="rId2"/>
  </p:sldMasterIdLst>
  <p:notesMasterIdLst>
    <p:notesMasterId r:id="rId33"/>
  </p:notesMasterIdLst>
  <p:handoutMasterIdLst>
    <p:handoutMasterId r:id="rId34"/>
  </p:handoutMasterIdLst>
  <p:sldIdLst>
    <p:sldId id="375" r:id="rId3"/>
    <p:sldId id="431" r:id="rId4"/>
    <p:sldId id="502" r:id="rId5"/>
    <p:sldId id="503" r:id="rId6"/>
    <p:sldId id="504" r:id="rId7"/>
    <p:sldId id="505" r:id="rId8"/>
    <p:sldId id="535" r:id="rId9"/>
    <p:sldId id="506" r:id="rId10"/>
    <p:sldId id="507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2" r:id="rId24"/>
    <p:sldId id="523" r:id="rId25"/>
    <p:sldId id="524" r:id="rId26"/>
    <p:sldId id="525" r:id="rId27"/>
    <p:sldId id="527" r:id="rId28"/>
    <p:sldId id="530" r:id="rId29"/>
    <p:sldId id="529" r:id="rId30"/>
    <p:sldId id="534" r:id="rId31"/>
    <p:sldId id="533" r:id="rId32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006666"/>
    <a:srgbClr val="009900"/>
    <a:srgbClr val="CBA7FF"/>
    <a:srgbClr val="000099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0" autoAdjust="0"/>
    <p:restoredTop sz="83055" autoAdjust="0"/>
  </p:normalViewPr>
  <p:slideViewPr>
    <p:cSldViewPr>
      <p:cViewPr varScale="1">
        <p:scale>
          <a:sx n="59" d="100"/>
          <a:sy n="59" d="100"/>
        </p:scale>
        <p:origin x="109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9FE78-933E-45B7-9FEB-7A877D63355E}" type="datetimeFigureOut">
              <a:rPr lang="zh-CN" altLang="en-US" smtClean="0"/>
              <a:pPr/>
              <a:t>2019-3-10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C988-F233-4157-8F1E-4AD8D287B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1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153"/>
            <a:ext cx="497332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01F667B-EB19-4677-8CD5-348A83D6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smtClean="0"/>
              <a:t>2    120</a:t>
            </a:r>
            <a:endParaRPr lang="en-US" altLang="zh-CN" dirty="0" smtClean="0"/>
          </a:p>
          <a:p>
            <a:r>
              <a:rPr lang="zh-CN" altLang="en-US" dirty="0" smtClean="0"/>
              <a:t>文字</a:t>
            </a:r>
            <a:r>
              <a:rPr lang="en-US" altLang="zh-CN" dirty="0" smtClean="0"/>
              <a:t>1    100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E1A72-4B71-435D-AA07-E21C42550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肾小球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E1A72-4B71-435D-AA07-E21C42550C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2    120            1/3==》95  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r>
              <a:rPr lang="zh-CN" altLang="en-US" dirty="0" smtClean="0"/>
              <a:t>文字</a:t>
            </a:r>
            <a:r>
              <a:rPr lang="en-US" altLang="zh-CN" dirty="0" smtClean="0"/>
              <a:t>1    100</a:t>
            </a:r>
          </a:p>
          <a:p>
            <a:r>
              <a:rPr lang="zh-CN" altLang="en-US" dirty="0" smtClean="0"/>
              <a:t>先转换为灰度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r>
              <a:rPr lang="en-US" altLang="zh-CN" dirty="0" smtClean="0"/>
              <a:t>PS: </a:t>
            </a:r>
            <a:r>
              <a:rPr lang="zh-CN" altLang="en-US" dirty="0" smtClean="0"/>
              <a:t>图像</a:t>
            </a:r>
            <a:r>
              <a:rPr lang="zh-CN" altLang="en-US" baseline="0" dirty="0" smtClean="0"/>
              <a:t> 调整  阈值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E1A72-4B71-435D-AA07-E21C42550C6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9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2938-AF29-43D4-9E58-89A794A9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B277F-1453-47EF-B7C9-D33E012E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FA88-EA7D-4D66-B528-CFA923D5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8617B-FF9A-4424-9D40-BABF7AE68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963C-6DD6-44B0-978A-CDECEFB37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644C-F9C9-4BC6-8C0C-820E9B8F7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5A52C-D81E-4761-A968-82C562DF2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D01A-8738-49F3-9D86-0C97F71E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6F8F-5AFE-488A-8147-12259C14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605C-EDA2-4079-9171-892B7C41B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4766-CA5D-4976-A42A-8B05F252E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B595-5E6D-44D6-A09D-43327533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6B08-92B6-4413-8B0F-E3B8944B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E0937-E1F8-45E8-AE25-4ECAD76F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E851-3FD7-4905-A3D3-2EE987B9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8E6B-3030-44D4-A817-326F937A3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88DA-CBB7-4561-AB0C-BA6802FEC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8C298-7B8B-4D7C-B357-1320387F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E071-E362-4F37-B5CE-52F15B01B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B0512-465C-48BB-B9EB-AD8A3ABD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E113-52D9-4810-9204-9456B58DC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1C05-CE59-4093-BD7E-BD1DA3701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4C15C00-C809-4562-8D05-ADC9A5D86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DCA70F-055D-42F1-A959-14BC3F13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wildbunch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 smtClean="0">
                <a:latin typeface="宋体" pitchFamily="2" charset="-122"/>
              </a:rPr>
              <a:t>七</a:t>
            </a:r>
            <a:r>
              <a:rPr lang="en-US" altLang="zh-CN" sz="4800" b="1" dirty="0" smtClean="0">
                <a:latin typeface="宋体" pitchFamily="2" charset="-122"/>
              </a:rPr>
              <a:t>-</a:t>
            </a:r>
            <a:r>
              <a:rPr lang="zh-CN" altLang="en-US" sz="4800" b="1" dirty="0" smtClean="0">
                <a:latin typeface="宋体" pitchFamily="2" charset="-122"/>
              </a:rPr>
              <a:t>八</a:t>
            </a:r>
            <a:r>
              <a:rPr lang="zh-CN" sz="4800" b="1" dirty="0" smtClean="0">
                <a:latin typeface="宋体" pitchFamily="2" charset="-122"/>
              </a:rPr>
              <a:t>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altLang="en-US" sz="4800" b="1" dirty="0" smtClean="0">
                <a:latin typeface="宋体" pitchFamily="2" charset="-122"/>
              </a:rPr>
              <a:t>二值</a:t>
            </a:r>
            <a:r>
              <a:rPr lang="zh-CN" sz="4800" b="1" dirty="0" smtClean="0">
                <a:latin typeface="宋体" pitchFamily="2" charset="-122"/>
              </a:rPr>
              <a:t>图像</a:t>
            </a:r>
            <a:r>
              <a:rPr lang="zh-CN" altLang="en-US" sz="4800" b="1" dirty="0" smtClean="0">
                <a:latin typeface="宋体" pitchFamily="2" charset="-122"/>
              </a:rPr>
              <a:t>处理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475656" y="414908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650" y="260350"/>
            <a:ext cx="7616825" cy="849313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j-ea"/>
              </a:rPr>
              <a:t>具有二峰性的灰度图的二值化</a:t>
            </a:r>
          </a:p>
        </p:txBody>
      </p:sp>
      <p:pic>
        <p:nvPicPr>
          <p:cNvPr id="61443" name="Picture 4" descr="x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98" y="1357299"/>
            <a:ext cx="818866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857884" y="5214950"/>
            <a:ext cx="2857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不同的阈值会有不同的分割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  <p:extLst>
      <p:ext uri="{BB962C8B-B14F-4D97-AF65-F5344CB8AC3E}">
        <p14:creationId xmlns:p14="http://schemas.microsoft.com/office/powerpoint/2010/main" val="280444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7045325" y="800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95108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7045325" y="800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107511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7045325" y="800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600140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57912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  <p:extLst>
      <p:ext uri="{BB962C8B-B14F-4D97-AF65-F5344CB8AC3E}">
        <p14:creationId xmlns:p14="http://schemas.microsoft.com/office/powerpoint/2010/main" val="2992171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6172200" y="7620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95667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6172200" y="7620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2791880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6172200" y="7620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阈值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04029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92211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为什么要二值化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sz="3200" dirty="0" smtClean="0"/>
              <a:t>动画</a:t>
            </a:r>
            <a:endParaRPr lang="zh-CN" altLang="en-US" sz="3200" dirty="0"/>
          </a:p>
          <a:p>
            <a:pPr lvl="1"/>
            <a:r>
              <a:rPr lang="zh-CN" altLang="en-US" sz="3200" dirty="0" smtClean="0"/>
              <a:t>光学字符识别</a:t>
            </a:r>
          </a:p>
          <a:p>
            <a:pPr lvl="1"/>
            <a:r>
              <a:rPr lang="zh-CN" altLang="en-US" sz="3200" dirty="0" smtClean="0"/>
              <a:t>影视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193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二值</a:t>
            </a:r>
            <a:r>
              <a:rPr lang="zh-CN" b="1" dirty="0" smtClean="0">
                <a:latin typeface="+mn-ea"/>
                <a:ea typeface="+mn-ea"/>
              </a:rPr>
              <a:t>图像</a:t>
            </a:r>
            <a:r>
              <a:rPr lang="zh-CN" altLang="en-US" b="1" dirty="0" smtClean="0">
                <a:latin typeface="+mn-ea"/>
                <a:ea typeface="+mn-ea"/>
              </a:rPr>
              <a:t>处理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2204864"/>
            <a:ext cx="6264275" cy="324036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二值</a:t>
            </a:r>
            <a:r>
              <a:rPr 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中的基本概念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图像的二值化方法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二值图像分析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binary-game.swf</a:t>
            </a:r>
          </a:p>
        </p:txBody>
      </p:sp>
      <p:sp>
        <p:nvSpPr>
          <p:cNvPr id="30208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57018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mage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二值图像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6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Document Image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3" name="Picture 9" descr="ani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358" y="1268412"/>
            <a:ext cx="6901655" cy="5184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105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OCR Result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052513"/>
            <a:ext cx="82073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076825" y="3141663"/>
            <a:ext cx="3841750" cy="283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第</a:t>
            </a:r>
            <a:r>
              <a:rPr lang="en-US" altLang="zh-CN"/>
              <a:t>29</a:t>
            </a:r>
            <a:r>
              <a:rPr lang="zh-CN" altLang="en-US"/>
              <a:t>届夏季奥运会开幕式于</a:t>
            </a:r>
          </a:p>
          <a:p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日晚</a:t>
            </a:r>
            <a:r>
              <a:rPr lang="en-US" altLang="zh-CN"/>
              <a:t>8</a:t>
            </a:r>
            <a:r>
              <a:rPr lang="zh-CN" altLang="en-US"/>
              <a:t>点在北京国家体育场</a:t>
            </a:r>
          </a:p>
          <a:p>
            <a:r>
              <a:rPr lang="zh-CN" altLang="en-US"/>
              <a:t>“鸟巢”举行，盛大的文艺表演展现</a:t>
            </a:r>
          </a:p>
          <a:p>
            <a:r>
              <a:rPr lang="zh-CN" altLang="en-US"/>
              <a:t>了中国悠久的历史画卷。值此举国</a:t>
            </a:r>
          </a:p>
          <a:p>
            <a:r>
              <a:rPr lang="zh-CN" altLang="en-US"/>
              <a:t>欢庆之日，全国各地的热心观众通</a:t>
            </a:r>
          </a:p>
          <a:p>
            <a:r>
              <a:rPr lang="zh-CN" altLang="en-US"/>
              <a:t>过网络这个大平台，纷纷表达了看</a:t>
            </a:r>
          </a:p>
          <a:p>
            <a:r>
              <a:rPr lang="zh-CN" altLang="en-US"/>
              <a:t>过开幕式后的激动心</a:t>
            </a:r>
            <a:r>
              <a:rPr lang="zh-CN" altLang="en-US" b="1"/>
              <a:t>倩</a:t>
            </a:r>
            <a:r>
              <a:rPr lang="zh-CN" altLang="en-US"/>
              <a:t>。这份激动</a:t>
            </a:r>
            <a:r>
              <a:rPr lang="zh-CN" altLang="en-US" b="1"/>
              <a:t>．</a:t>
            </a:r>
          </a:p>
          <a:p>
            <a:r>
              <a:rPr lang="zh-CN" altLang="en-US"/>
              <a:t>中国人在心底已经期待了</a:t>
            </a:r>
            <a:r>
              <a:rPr lang="en-US" altLang="zh-CN"/>
              <a:t>100</a:t>
            </a:r>
            <a:r>
              <a:rPr lang="zh-CN" altLang="en-US"/>
              <a:t>年。</a:t>
            </a:r>
          </a:p>
          <a:p>
            <a:r>
              <a:rPr lang="zh-CN" altLang="en-US"/>
              <a:t>昨夜的圆梦必将成为每位炎黄子孙</a:t>
            </a:r>
          </a:p>
          <a:p>
            <a:r>
              <a:rPr lang="zh-CN" altLang="en-US"/>
              <a:t>永远的</a:t>
            </a:r>
            <a:r>
              <a:rPr lang="zh-CN" altLang="en-US" b="1"/>
              <a:t>铲</a:t>
            </a:r>
            <a:r>
              <a:rPr lang="en-US" altLang="zh-CN" b="1"/>
              <a:t>t7</a:t>
            </a:r>
            <a:r>
              <a:rPr lang="zh-CN" altLang="en-US" b="1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14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阅读器演示动画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wmv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8" descr="3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530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样机的研发</a:t>
            </a:r>
          </a:p>
        </p:txBody>
      </p:sp>
      <p:pic>
        <p:nvPicPr>
          <p:cNvPr id="57347" name="Picture 3" descr="01普通摄像头DSC01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16113"/>
            <a:ext cx="2622550" cy="1966912"/>
          </a:xfrm>
          <a:prstGeom prst="rect">
            <a:avLst/>
          </a:prstGeom>
          <a:noFill/>
        </p:spPr>
      </p:pic>
      <p:pic>
        <p:nvPicPr>
          <p:cNvPr id="57348" name="Picture 4" descr="02工业相机DSC014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850" y="1916113"/>
            <a:ext cx="2622550" cy="1966912"/>
          </a:xfrm>
          <a:prstGeom prst="rect">
            <a:avLst/>
          </a:prstGeom>
          <a:noFill/>
        </p:spPr>
      </p:pic>
      <p:pic>
        <p:nvPicPr>
          <p:cNvPr id="57349" name="Picture 5" descr="03转接盒DSC014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1916113"/>
            <a:ext cx="2663825" cy="1998662"/>
          </a:xfrm>
          <a:prstGeom prst="rect">
            <a:avLst/>
          </a:prstGeom>
          <a:noFill/>
        </p:spPr>
      </p:pic>
      <p:pic>
        <p:nvPicPr>
          <p:cNvPr id="57350" name="Picture 6" descr="04长条DSC014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4221163"/>
            <a:ext cx="2592387" cy="1946275"/>
          </a:xfrm>
          <a:prstGeom prst="rect">
            <a:avLst/>
          </a:prstGeom>
          <a:noFill/>
        </p:spPr>
      </p:pic>
      <p:pic>
        <p:nvPicPr>
          <p:cNvPr id="57351" name="Picture 7" descr="05黑盒子DSC014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013" y="4221163"/>
            <a:ext cx="2592387" cy="1944687"/>
          </a:xfrm>
          <a:prstGeom prst="rect">
            <a:avLst/>
          </a:prstGeom>
          <a:noFill/>
        </p:spPr>
      </p:pic>
      <p:pic>
        <p:nvPicPr>
          <p:cNvPr id="57352" name="Picture 8" descr="06白盒子DSC0140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53138" y="4221163"/>
            <a:ext cx="2622550" cy="1966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5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智能阅读辅具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盲用辅具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wmv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251520" y="2420888"/>
            <a:ext cx="5472608" cy="4248472"/>
            <a:chOff x="720" y="5794"/>
            <a:chExt cx="6425" cy="408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720" y="5794"/>
              <a:ext cx="5947" cy="4086"/>
              <a:chOff x="2844" y="5499"/>
              <a:chExt cx="5677" cy="3817"/>
            </a:xfrm>
          </p:grpSpPr>
          <p:pic>
            <p:nvPicPr>
              <p:cNvPr id="260118" name="Picture 2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61" y="5499"/>
                <a:ext cx="2793" cy="3817"/>
              </a:xfrm>
              <a:prstGeom prst="rect">
                <a:avLst/>
              </a:prstGeom>
              <a:noFill/>
            </p:spPr>
          </p:pic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2844" y="5607"/>
                <a:ext cx="5677" cy="3169"/>
                <a:chOff x="2844" y="5607"/>
                <a:chExt cx="5677" cy="3169"/>
              </a:xfrm>
            </p:grpSpPr>
            <p:sp>
              <p:nvSpPr>
                <p:cNvPr id="2601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20" y="5607"/>
                  <a:ext cx="1339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1270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转轴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824" y="6387"/>
                  <a:ext cx="1339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3048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镜头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89" y="6472"/>
                  <a:ext cx="1666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1524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可伸缩杆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44" y="7929"/>
                  <a:ext cx="1615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3048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USB</a:t>
                  </a:r>
                  <a:r>
                    <a:rPr kumimoji="0" lang="zh-CN" altLang="en-US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插口</a:t>
                  </a: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182" y="8203"/>
                  <a:ext cx="1339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1270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托盘面板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12" name="AutoShape 16"/>
                <p:cNvSpPr>
                  <a:spLocks noChangeShapeType="1"/>
                </p:cNvSpPr>
                <p:nvPr/>
              </p:nvSpPr>
              <p:spPr bwMode="auto">
                <a:xfrm>
                  <a:off x="4755" y="5866"/>
                  <a:ext cx="3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11" name="AutoShape 15"/>
                <p:cNvSpPr>
                  <a:spLocks noChangeShapeType="1"/>
                </p:cNvSpPr>
                <p:nvPr/>
              </p:nvSpPr>
              <p:spPr bwMode="auto">
                <a:xfrm>
                  <a:off x="4596" y="6747"/>
                  <a:ext cx="489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10" name="AutoShape 14"/>
                <p:cNvSpPr>
                  <a:spLocks noChangeShapeType="1"/>
                </p:cNvSpPr>
                <p:nvPr/>
              </p:nvSpPr>
              <p:spPr bwMode="auto">
                <a:xfrm>
                  <a:off x="6120" y="6265"/>
                  <a:ext cx="206" cy="2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09" name="AutoShape 13"/>
                <p:cNvSpPr>
                  <a:spLocks noChangeShapeType="1"/>
                </p:cNvSpPr>
                <p:nvPr/>
              </p:nvSpPr>
              <p:spPr bwMode="auto">
                <a:xfrm>
                  <a:off x="4459" y="8204"/>
                  <a:ext cx="62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08" name="AutoShape 12"/>
                <p:cNvSpPr>
                  <a:spLocks noChangeShapeType="1"/>
                </p:cNvSpPr>
                <p:nvPr/>
              </p:nvSpPr>
              <p:spPr bwMode="auto">
                <a:xfrm>
                  <a:off x="6705" y="8509"/>
                  <a:ext cx="489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56" y="5761"/>
                  <a:ext cx="1339" cy="5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1270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辅助光源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0106" name="AutoShape 10"/>
                <p:cNvSpPr>
                  <a:spLocks noChangeShapeType="1"/>
                </p:cNvSpPr>
                <p:nvPr/>
              </p:nvSpPr>
              <p:spPr bwMode="auto">
                <a:xfrm>
                  <a:off x="6326" y="6020"/>
                  <a:ext cx="3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05" name="AutoShape 9"/>
                <p:cNvSpPr>
                  <a:spLocks noChangeShapeType="1"/>
                </p:cNvSpPr>
                <p:nvPr/>
              </p:nvSpPr>
              <p:spPr bwMode="auto">
                <a:xfrm>
                  <a:off x="5588" y="7550"/>
                  <a:ext cx="49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10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052" y="7269"/>
                  <a:ext cx="1339" cy="5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1270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立柱</a:t>
                  </a:r>
                  <a:endParaRPr kumimoji="0" 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5013" y="7534"/>
              <a:ext cx="2132" cy="1048"/>
              <a:chOff x="4982" y="7298"/>
              <a:chExt cx="2653" cy="1282"/>
            </a:xfrm>
          </p:grpSpPr>
          <p:pic>
            <p:nvPicPr>
              <p:cNvPr id="260101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2" y="7689"/>
                <a:ext cx="921" cy="891"/>
              </a:xfrm>
              <a:prstGeom prst="rect">
                <a:avLst/>
              </a:prstGeom>
              <a:noFill/>
            </p:spPr>
          </p:pic>
          <p:sp>
            <p:nvSpPr>
              <p:cNvPr id="260100" name="Text Box 4"/>
              <p:cNvSpPr txBox="1">
                <a:spLocks noChangeArrowheads="1"/>
              </p:cNvSpPr>
              <p:nvPr/>
            </p:nvSpPr>
            <p:spPr bwMode="auto">
              <a:xfrm>
                <a:off x="5903" y="7298"/>
                <a:ext cx="1732" cy="6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270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应用软件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60099" name="AutoShape 3"/>
              <p:cNvSpPr>
                <a:spLocks noChangeShapeType="1"/>
              </p:cNvSpPr>
              <p:nvPr/>
            </p:nvSpPr>
            <p:spPr bwMode="auto">
              <a:xfrm flipV="1">
                <a:off x="5784" y="7640"/>
                <a:ext cx="217" cy="1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60128" name="Picture 32" descr="助视仪扣图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5" y="2621915"/>
            <a:ext cx="3634107" cy="419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86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7255496" cy="5455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lg"/>
          </a:ln>
          <a:effectLst/>
        </p:spPr>
      </p:pic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00034" y="1428736"/>
            <a:ext cx="515938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65000"/>
              <a:buFont typeface="Wingdings" pitchFamily="2" charset="2"/>
              <a:buNone/>
            </a:pPr>
            <a:r>
              <a:rPr kumimoji="1" lang="zh-CN" altLang="en-US" sz="3200" dirty="0">
                <a:latin typeface="+mn-ea"/>
              </a:rPr>
              <a:t>点击图片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65000"/>
              <a:buFont typeface="Wingdings" pitchFamily="2" charset="2"/>
              <a:buNone/>
            </a:pPr>
            <a:r>
              <a:rPr kumimoji="1" lang="zh-CN" altLang="en-US" sz="3200" dirty="0">
                <a:latin typeface="+mn-ea"/>
              </a:rPr>
              <a:t>播放视频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65000"/>
              <a:buFont typeface="Wingdings" pitchFamily="2" charset="2"/>
              <a:buNone/>
            </a:pPr>
            <a:endParaRPr kumimoji="1" lang="en-US" altLang="zh-CN" sz="2400" b="0" dirty="0">
              <a:solidFill>
                <a:srgbClr val="FFFF00"/>
              </a:solidFill>
              <a:ea typeface="华文新魏" pitchFamily="2" charset="-122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00364" y="285728"/>
            <a:ext cx="3851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Image</a:t>
            </a:r>
            <a:endParaRPr lang="en-US" altLang="zh-C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12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68313" y="115888"/>
            <a:ext cx="81756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When the neighborhood is of size 1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1, </a:t>
            </a:r>
            <a:r>
              <a:rPr lang="en-US" altLang="zh-CN" sz="2400" b="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becomes a gray-level (also called intensity or mapping) transformation function:</a:t>
            </a:r>
            <a:endParaRPr lang="en-US" altLang="zh-CN" sz="2400" b="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3636764" y="908522"/>
          <a:ext cx="1511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533160" imgH="203040" progId="">
                  <p:embed/>
                </p:oleObj>
              </mc:Choice>
              <mc:Fallback>
                <p:oleObj name="Equation" r:id="rId4" imgW="5331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64" y="908522"/>
                        <a:ext cx="1511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539750" y="1382713"/>
            <a:ext cx="8480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This type of techniques are referred to as point processing, two usually used forms: contrast stretching and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funtion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97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188" y="2276475"/>
            <a:ext cx="81375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358775" y="5229225"/>
            <a:ext cx="8785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When the neighborhood is larger than 1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1, this type of approaches are called mask processing or filtering. Here mask is also called filters, kernels, template, or window.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6500826" y="3786190"/>
            <a:ext cx="248443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当领域为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1×1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，即只包含当前象素自己时，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成为灰度级变换函数，此时的处理成为点处理。当更大的邻域被考虑时，往往成为掩码处理或者滤波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285720" y="5786454"/>
            <a:ext cx="83901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演示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二值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化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.bmp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观察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灰度图像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的数据特征（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PS+EDIT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编程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不同阈值的效果。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6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二值</a:t>
            </a:r>
            <a:r>
              <a:rPr lang="zh-CN" b="1" dirty="0" smtClean="0">
                <a:latin typeface="+mn-ea"/>
                <a:ea typeface="+mn-ea"/>
              </a:rPr>
              <a:t>图像</a:t>
            </a:r>
            <a:r>
              <a:rPr lang="zh-CN" altLang="en-US" b="1" dirty="0" smtClean="0">
                <a:latin typeface="+mn-ea"/>
                <a:ea typeface="+mn-ea"/>
              </a:rPr>
              <a:t>处理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2204864"/>
            <a:ext cx="6264275" cy="324036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二值</a:t>
            </a:r>
            <a:r>
              <a:rPr 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中的基本概念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图像的二值化方法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二值图像分析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255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3608" y="1052736"/>
            <a:ext cx="7489825" cy="123983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什么是二值图像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25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>
                <a:latin typeface="宋体" pitchFamily="2" charset="-122"/>
              </a:rPr>
              <a:t>七</a:t>
            </a:r>
            <a:r>
              <a:rPr lang="en-US" altLang="zh-CN" sz="4800" b="1" dirty="0">
                <a:latin typeface="宋体" pitchFamily="2" charset="-122"/>
              </a:rPr>
              <a:t>-</a:t>
            </a:r>
            <a:r>
              <a:rPr lang="zh-CN" altLang="en-US" sz="4800" b="1" dirty="0">
                <a:latin typeface="宋体" pitchFamily="2" charset="-122"/>
              </a:rPr>
              <a:t>八</a:t>
            </a:r>
            <a:r>
              <a:rPr lang="zh-CN" sz="4800" b="1" dirty="0" smtClean="0">
                <a:latin typeface="宋体" pitchFamily="2" charset="-122"/>
              </a:rPr>
              <a:t>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altLang="en-US" sz="4800" b="1" dirty="0" smtClean="0">
                <a:latin typeface="宋体" pitchFamily="2" charset="-122"/>
              </a:rPr>
              <a:t>二值</a:t>
            </a:r>
            <a:r>
              <a:rPr lang="zh-CN" sz="4800" b="1" dirty="0" smtClean="0">
                <a:latin typeface="宋体" pitchFamily="2" charset="-122"/>
              </a:rPr>
              <a:t>图像</a:t>
            </a:r>
            <a:r>
              <a:rPr lang="zh-CN" altLang="en-US" sz="4800" b="1" dirty="0" smtClean="0">
                <a:latin typeface="宋体" pitchFamily="2" charset="-122"/>
              </a:rPr>
              <a:t>处理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14908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5452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333375"/>
            <a:ext cx="7489825" cy="123983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什么是二值图像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428596" y="1643050"/>
            <a:ext cx="8429684" cy="1954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黑白图像</a:t>
            </a:r>
            <a:r>
              <a:rPr lang="zh-CN" altLang="en-US" dirty="0" smtClean="0">
                <a:latin typeface="+mn-ea"/>
              </a:rPr>
              <a:t>是指图像的每个像素只能是黑或者白，没有中间的过渡，故又称为２值图像。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  <a:hlinkClick r:id="" action="ppaction://noaction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hlinkClick r:id="" action="ppaction://noaction"/>
              </a:rPr>
              <a:t>值图像</a:t>
            </a:r>
            <a:r>
              <a:rPr lang="zh-CN" altLang="en-US" dirty="0" smtClean="0">
                <a:latin typeface="+mn-ea"/>
              </a:rPr>
              <a:t>的像素值为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076055" y="3643315"/>
          <a:ext cx="2878445" cy="22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927820" imgH="711826" progId="">
                  <p:embed/>
                </p:oleObj>
              </mc:Choice>
              <mc:Fallback>
                <p:oleObj r:id="rId3" imgW="927820" imgH="71182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5" y="3643315"/>
                        <a:ext cx="2878445" cy="2205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715536" y="4337137"/>
            <a:ext cx="1285092" cy="929791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00100" y="3750893"/>
            <a:ext cx="2356003" cy="2066203"/>
            <a:chOff x="0" y="0"/>
            <a:chExt cx="1056" cy="96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056" cy="960"/>
              <a:chOff x="0" y="0"/>
              <a:chExt cx="1056" cy="960"/>
            </a:xfrm>
          </p:grpSpPr>
          <p:sp>
            <p:nvSpPr>
              <p:cNvPr id="103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56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Line 9"/>
              <p:cNvSpPr>
                <a:spLocks noChangeShapeType="1"/>
              </p:cNvSpPr>
              <p:nvPr/>
            </p:nvSpPr>
            <p:spPr bwMode="auto">
              <a:xfrm>
                <a:off x="0" y="2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6" name="Line 10"/>
              <p:cNvSpPr>
                <a:spLocks noChangeShapeType="1"/>
              </p:cNvSpPr>
              <p:nvPr/>
            </p:nvSpPr>
            <p:spPr bwMode="auto">
              <a:xfrm>
                <a:off x="0" y="62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7" name="Line 11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8" name="Line 12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672" y="288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0" y="624"/>
                <a:ext cx="33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Rectangle 16"/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33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Rectangle 17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Rectangle 1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720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Rectangle 19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67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2" name="Line 20"/>
            <p:cNvSpPr>
              <a:spLocks noChangeShapeType="1"/>
            </p:cNvSpPr>
            <p:nvPr/>
          </p:nvSpPr>
          <p:spPr bwMode="auto">
            <a:xfrm>
              <a:off x="335" y="290"/>
              <a:ext cx="0" cy="31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3" name="Line 21"/>
            <p:cNvSpPr>
              <a:spLocks noChangeShapeType="1"/>
            </p:cNvSpPr>
            <p:nvPr/>
          </p:nvSpPr>
          <p:spPr bwMode="auto">
            <a:xfrm>
              <a:off x="671" y="0"/>
              <a:ext cx="0" cy="36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6805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j-ea"/>
              </a:rPr>
              <a:t>黑白图像例</a:t>
            </a:r>
          </a:p>
        </p:txBody>
      </p:sp>
      <p:pic>
        <p:nvPicPr>
          <p:cNvPr id="13315" name="Picture 4" descr="x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0456"/>
            <a:ext cx="4022754" cy="3017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8" descr="DSCN0005_400w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09800"/>
            <a:ext cx="4007419" cy="30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68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02588" cy="45259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converts an image of up to 256 gray levels or a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image to a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black and white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image. </a:t>
            </a:r>
          </a:p>
        </p:txBody>
      </p:sp>
      <p:pic>
        <p:nvPicPr>
          <p:cNvPr id="7173" name="Picture 5" descr="lenag_b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377" y="3071810"/>
            <a:ext cx="3359173" cy="3359172"/>
          </a:xfrm>
          <a:prstGeom prst="rect">
            <a:avLst/>
          </a:prstGeom>
          <a:noFill/>
        </p:spPr>
      </p:pic>
      <p:pic>
        <p:nvPicPr>
          <p:cNvPr id="7174" name="Picture 6" descr="lena-color-5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71810"/>
            <a:ext cx="3417912" cy="341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67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68313" y="1053708"/>
            <a:ext cx="8675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When the neighborhood is of size 1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1, </a:t>
            </a:r>
            <a:r>
              <a:rPr lang="en-US" altLang="zh-CN" sz="2400" b="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becomes a gray-level (also called intensity or mapping) transformation function:</a:t>
            </a:r>
            <a:endParaRPr lang="en-US" altLang="zh-CN" sz="2400" b="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3636764" y="1846342"/>
          <a:ext cx="1511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533160" imgH="203040" progId="">
                  <p:embed/>
                </p:oleObj>
              </mc:Choice>
              <mc:Fallback>
                <p:oleObj name="Equation" r:id="rId4" imgW="5331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64" y="1846342"/>
                        <a:ext cx="15113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539750" y="2320533"/>
            <a:ext cx="8480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This type of techniques are referred to as point processing, two usually used forms: contrast stretching and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funtion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97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188" y="3214295"/>
            <a:ext cx="81375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358775" y="6167045"/>
            <a:ext cx="8785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When the neighborhood is larger than 1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1, this type of approaches are called mask processing or filtering. Here mask is also called filters, kernels, template, or window.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6659563" y="4762108"/>
            <a:ext cx="248443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/>
              <a:t>当领域为</a:t>
            </a:r>
            <a:r>
              <a:rPr lang="en-US" altLang="zh-CN" sz="1600"/>
              <a:t>1×1</a:t>
            </a:r>
            <a:r>
              <a:rPr lang="zh-CN" altLang="en-US" sz="1600"/>
              <a:t>，即只包含当前象素自己时，</a:t>
            </a:r>
            <a:r>
              <a:rPr lang="en-US" altLang="zh-CN" sz="1600"/>
              <a:t>T</a:t>
            </a:r>
            <a:r>
              <a:rPr lang="zh-CN" altLang="en-US" sz="1600"/>
              <a:t>成为灰度级变换函数，此时的处理成为点处理。当更大的邻域被考虑时，往往成为掩码处理或者滤波</a:t>
            </a:r>
            <a:r>
              <a:rPr lang="zh-CN" altLang="en-US" sz="2000"/>
              <a:t>。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3203848" y="260648"/>
            <a:ext cx="28083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/>
              <a:t>基本原理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6333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425450"/>
            <a:ext cx="7559675" cy="1347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基于直方图的二值阈值选取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55576" y="2060848"/>
            <a:ext cx="7920038" cy="31670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假设某图像的灰度直方图具有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二峰性</a:t>
            </a:r>
            <a:r>
              <a:rPr lang="zh-CN" altLang="en-US" dirty="0" smtClean="0">
                <a:latin typeface="+mn-ea"/>
              </a:rPr>
              <a:t>，则表明这个图像较亮的区域和较暗的区域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可以较好地分离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取二峰间的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谷点</a:t>
            </a:r>
            <a:r>
              <a:rPr lang="zh-CN" altLang="en-US" dirty="0" smtClean="0">
                <a:latin typeface="+mn-ea"/>
              </a:rPr>
              <a:t>为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阈值</a:t>
            </a:r>
            <a:r>
              <a:rPr lang="zh-CN" altLang="en-US" dirty="0" smtClean="0">
                <a:latin typeface="+mn-ea"/>
              </a:rPr>
              <a:t>点，可以得到好的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二值处理</a:t>
            </a:r>
            <a:r>
              <a:rPr lang="zh-CN" altLang="en-US" dirty="0" smtClean="0">
                <a:latin typeface="+mn-ea"/>
              </a:rPr>
              <a:t>的效果。</a:t>
            </a:r>
          </a:p>
          <a:p>
            <a:pPr eaLnBrk="1" hangingPunct="1">
              <a:defRPr/>
            </a:pP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689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57290" y="285728"/>
            <a:ext cx="6840537" cy="944563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灰度直方图具有二峰性</a:t>
            </a:r>
          </a:p>
        </p:txBody>
      </p:sp>
      <p:pic>
        <p:nvPicPr>
          <p:cNvPr id="60419" name="Picture 4" descr="x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904" y="1500173"/>
            <a:ext cx="7972185" cy="48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752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Pages>0</Pages>
  <Words>708</Words>
  <Characters>0</Characters>
  <Application>Microsoft Office PowerPoint</Application>
  <DocSecurity>0</DocSecurity>
  <PresentationFormat>全屏显示(4:3)</PresentationFormat>
  <Lines>0</Lines>
  <Paragraphs>98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华文新魏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1_Office 主题</vt:lpstr>
      <vt:lpstr>Equation</vt:lpstr>
      <vt:lpstr>第七-八章 二值图像处理</vt:lpstr>
      <vt:lpstr>二值图像处理</vt:lpstr>
      <vt:lpstr>什么是二值图像?</vt:lpstr>
      <vt:lpstr>什么是二值图像?</vt:lpstr>
      <vt:lpstr>黑白图像例</vt:lpstr>
      <vt:lpstr>Binarization</vt:lpstr>
      <vt:lpstr>PowerPoint 演示文稿</vt:lpstr>
      <vt:lpstr>基于直方图的二值阈值选取</vt:lpstr>
      <vt:lpstr>灰度直方图具有二峰性</vt:lpstr>
      <vt:lpstr>具有二峰性的灰度图的二值化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为什么要二值化?</vt:lpstr>
      <vt:lpstr>Binary Image 二值图像</vt:lpstr>
      <vt:lpstr>Document Image Binarization</vt:lpstr>
      <vt:lpstr>OCR Result</vt:lpstr>
      <vt:lpstr>阅读器演示动画.wmv</vt:lpstr>
      <vt:lpstr>PowerPoint 演示文稿</vt:lpstr>
      <vt:lpstr>样机的研发</vt:lpstr>
      <vt:lpstr>智能阅读辅具</vt:lpstr>
      <vt:lpstr>PowerPoint 演示文稿</vt:lpstr>
      <vt:lpstr>PowerPoint 演示文稿</vt:lpstr>
      <vt:lpstr>二值图像处理</vt:lpstr>
      <vt:lpstr>第七-八章 二值图像处理</vt:lpstr>
    </vt:vector>
  </TitlesOfParts>
  <Manager/>
  <Company>diph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subject/>
  <dc:creator>diph1</dc:creator>
  <cp:keywords/>
  <dc:description/>
  <cp:lastModifiedBy>Administrator</cp:lastModifiedBy>
  <cp:revision>704</cp:revision>
  <dcterms:created xsi:type="dcterms:W3CDTF">2000-08-11T08:01:46Z</dcterms:created>
  <dcterms:modified xsi:type="dcterms:W3CDTF">2019-03-10T07:59:01Z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