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0"/>
  </p:notesMasterIdLst>
  <p:handoutMasterIdLst>
    <p:handoutMasterId r:id="rId41"/>
  </p:handoutMasterIdLst>
  <p:sldIdLst>
    <p:sldId id="488" r:id="rId2"/>
    <p:sldId id="496" r:id="rId3"/>
    <p:sldId id="472" r:id="rId4"/>
    <p:sldId id="475" r:id="rId5"/>
    <p:sldId id="445" r:id="rId6"/>
    <p:sldId id="465" r:id="rId7"/>
    <p:sldId id="470" r:id="rId8"/>
    <p:sldId id="469" r:id="rId9"/>
    <p:sldId id="471" r:id="rId10"/>
    <p:sldId id="498" r:id="rId11"/>
    <p:sldId id="424" r:id="rId12"/>
    <p:sldId id="376" r:id="rId13"/>
    <p:sldId id="490" r:id="rId14"/>
    <p:sldId id="491" r:id="rId15"/>
    <p:sldId id="492" r:id="rId16"/>
    <p:sldId id="493" r:id="rId17"/>
    <p:sldId id="473" r:id="rId18"/>
    <p:sldId id="425" r:id="rId19"/>
    <p:sldId id="423" r:id="rId20"/>
    <p:sldId id="426" r:id="rId21"/>
    <p:sldId id="474" r:id="rId22"/>
    <p:sldId id="494" r:id="rId23"/>
    <p:sldId id="413" r:id="rId24"/>
    <p:sldId id="427" r:id="rId25"/>
    <p:sldId id="478" r:id="rId26"/>
    <p:sldId id="428" r:id="rId27"/>
    <p:sldId id="429" r:id="rId28"/>
    <p:sldId id="430" r:id="rId29"/>
    <p:sldId id="495" r:id="rId30"/>
    <p:sldId id="431" r:id="rId31"/>
    <p:sldId id="432" r:id="rId32"/>
    <p:sldId id="476" r:id="rId33"/>
    <p:sldId id="433" r:id="rId34"/>
    <p:sldId id="434" r:id="rId35"/>
    <p:sldId id="479" r:id="rId36"/>
    <p:sldId id="435" r:id="rId37"/>
    <p:sldId id="497" r:id="rId38"/>
    <p:sldId id="489" r:id="rId39"/>
  </p:sldIdLst>
  <p:sldSz cx="9144000" cy="6858000" type="screen4x3"/>
  <p:notesSz cx="6669088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C86464"/>
    <a:srgbClr val="FF3399"/>
    <a:srgbClr val="008080"/>
    <a:srgbClr val="9999FF"/>
    <a:srgbClr val="99FFCC"/>
    <a:srgbClr val="0066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2885" autoAdjust="0"/>
  </p:normalViewPr>
  <p:slideViewPr>
    <p:cSldViewPr>
      <p:cViewPr varScale="1">
        <p:scale>
          <a:sx n="59" d="100"/>
          <a:sy n="59" d="100"/>
        </p:scale>
        <p:origin x="12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jpeg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24.jpeg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113CB-5609-4EFE-840C-2BEBDEE1276D}" type="datetimeFigureOut">
              <a:rPr lang="zh-CN" altLang="en-US" smtClean="0"/>
              <a:pPr/>
              <a:t>2019-3-13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97629-1CC2-48EE-B6E8-FE5AF37501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2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15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212" y="4715907"/>
            <a:ext cx="4890665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150" y="9431814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489B96-A968-4FE7-8398-8DC7DD10DD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385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450BC-BB4C-4F10-8C8E-83CF54E3279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560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EEC7D-A39D-4B68-B22F-61AC3C5B213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833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EEC7D-A39D-4B68-B22F-61AC3C5B213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6730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EEC7D-A39D-4B68-B22F-61AC3C5B213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4883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2CCE1-36D8-4A73-9C89-4435E222392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5482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8CF2E-61B4-4E78-B16C-D38CB5398D5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4863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A19B7-AC64-41DA-BB67-6C5120B9140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81697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96532-B49C-4274-8930-E0DB210251B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3804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C79FD-6F1C-42CA-832E-F6836E1A846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4303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EEC7D-A39D-4B68-B22F-61AC3C5B213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2804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F48C2-BE37-4EFC-97DB-5BEDD1211E9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34650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2EA09-D42A-48B0-9972-7CEC531CD6C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603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21563-EC65-432C-9D2F-1A51C5E5C05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1157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88D51-EFE2-4F81-894F-F274FE2B86F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方差小， 一致性好。</a:t>
            </a:r>
            <a:endParaRPr lang="zh-CN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65515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D942B-0EC9-4FA4-95A4-299890C2239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5432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B521-A062-4ACD-B78D-CB64E31D309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6814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B223A-F86E-4CC4-B041-B507D050522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5599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EEC7D-A39D-4B68-B22F-61AC3C5B213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9279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C26B0-0121-48FE-9803-F2797D87127C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0593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FCFB9-6A79-4F63-886C-6AE3401974A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3508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01106-82E1-4A04-992C-68F5B305EF0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1937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F954B-EA11-4146-817B-867B3B4404D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475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BEFF0-6B4A-4D5A-98D7-EC2ECD2DB6A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6587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B889A-46EA-49A0-8803-F5ECFFF81BF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1224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CE108-E065-4CE1-A20D-4308D82FF95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实质为阈值的求取方法问题，用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（大均值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小均值）进行迭代。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65784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99076-7CBA-44BF-860A-4FFE7B819D4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聚类未必最优，但速度快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3464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1117C-3806-43E9-AB70-251AC3181EE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797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ADE19-E3AB-4CFB-B8EF-139575D7192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838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06126-07B4-4AB8-9812-EB68F5643D4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4403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FCF662-85B4-4656-B56E-C46906250F0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299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82FC1-0758-4104-9BFF-5B9EE7A86F6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175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7E02B-E2DA-4DFD-A7A1-47B8C666EDB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392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B2E9-8AFA-419A-B826-319D1BA6A3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6A54-15EC-4791-941B-6CD86BEE75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0DEA-77CD-4CBE-9256-85018A1FD8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8E37-514F-4957-B1CC-E6F7430CD7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5474-56C8-42E8-B40C-AF246B7EF44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0485-F9E5-40EF-A64A-764F8BEBB9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9539-35A0-429B-91F9-09E0C84E3E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FF7-D01F-432A-9F07-1E42CAB6D6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385E-FAA9-4A67-97AD-1FDF35DA6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02A4-DC9C-4D8D-8F1A-12DD143A51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DEA-F35C-4BB3-B3F3-FCBD342E50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DCA99-A183-44F1-8F9B-2066E9629F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jpe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5.emf"/><Relationship Id="rId10" Type="http://schemas.openxmlformats.org/officeDocument/2006/relationships/image" Target="../media/image27.e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jpeg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35.emf"/><Relationship Id="rId10" Type="http://schemas.openxmlformats.org/officeDocument/2006/relationships/image" Target="../media/image37.e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1196975"/>
            <a:ext cx="7651750" cy="1431925"/>
          </a:xfrm>
        </p:spPr>
        <p:txBody>
          <a:bodyPr/>
          <a:lstStyle/>
          <a:p>
            <a:r>
              <a:rPr lang="zh-CN" sz="4800" b="1" dirty="0" smtClean="0">
                <a:latin typeface="宋体" pitchFamily="2" charset="-122"/>
              </a:rPr>
              <a:t>第</a:t>
            </a:r>
            <a:r>
              <a:rPr lang="zh-CN" altLang="en-US" sz="4800" b="1" dirty="0">
                <a:latin typeface="宋体" pitchFamily="2" charset="-122"/>
              </a:rPr>
              <a:t>七</a:t>
            </a:r>
            <a:r>
              <a:rPr lang="en-US" altLang="zh-CN" sz="4800" b="1" dirty="0">
                <a:latin typeface="宋体" pitchFamily="2" charset="-122"/>
              </a:rPr>
              <a:t>-</a:t>
            </a:r>
            <a:r>
              <a:rPr lang="zh-CN" altLang="en-US" sz="4800" b="1" dirty="0">
                <a:latin typeface="宋体" pitchFamily="2" charset="-122"/>
              </a:rPr>
              <a:t>八</a:t>
            </a:r>
            <a:r>
              <a:rPr lang="zh-CN" sz="4800" b="1" dirty="0" smtClean="0">
                <a:latin typeface="宋体" pitchFamily="2" charset="-122"/>
              </a:rPr>
              <a:t>章</a:t>
            </a:r>
            <a:r>
              <a:rPr lang="en-US" altLang="zh-CN" sz="4800" b="1" dirty="0" smtClean="0">
                <a:latin typeface="宋体" pitchFamily="2" charset="-122"/>
              </a:rPr>
              <a:t> </a:t>
            </a:r>
            <a:r>
              <a:rPr lang="zh-CN" altLang="en-US" sz="4800" b="1" dirty="0" smtClean="0">
                <a:latin typeface="宋体" pitchFamily="2" charset="-122"/>
              </a:rPr>
              <a:t>二值</a:t>
            </a:r>
            <a:r>
              <a:rPr lang="zh-CN" sz="4800" b="1" dirty="0" smtClean="0">
                <a:latin typeface="宋体" pitchFamily="2" charset="-122"/>
              </a:rPr>
              <a:t>图像</a:t>
            </a:r>
            <a:r>
              <a:rPr lang="zh-CN" altLang="en-US" sz="4800" b="1" dirty="0" smtClean="0">
                <a:latin typeface="宋体" pitchFamily="2" charset="-122"/>
              </a:rPr>
              <a:t>处理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525588" y="414908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b="1" dirty="0" smtClean="0"/>
              <a:t>北方</a:t>
            </a:r>
            <a:r>
              <a:rPr lang="zh-CN" altLang="en-US" sz="3200" b="1" dirty="0"/>
              <a:t>工业大学计算机学院</a:t>
            </a:r>
            <a:endParaRPr lang="en-US" altLang="zh-CN" sz="3200" b="1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 smtClean="0">
                <a:cs typeface="Times New Roman" pitchFamily="18" charset="0"/>
              </a:rPr>
              <a:t>tong_lijing@163.com</a:t>
            </a:r>
            <a:endParaRPr lang="zh-CN" altLang="en-US" sz="3200" dirty="0"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45468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二值化</a:t>
            </a:r>
            <a:r>
              <a:rPr lang="zh-CN" altLang="en-US" b="1" dirty="0" smtClean="0">
                <a:latin typeface="+mn-ea"/>
                <a:ea typeface="+mn-ea"/>
              </a:rPr>
              <a:t>示例</a:t>
            </a:r>
            <a:r>
              <a:rPr lang="zh-CN" altLang="en-US" b="1" dirty="0">
                <a:latin typeface="+mn-ea"/>
                <a:ea typeface="+mn-ea"/>
              </a:rPr>
              <a:t/>
            </a:r>
            <a:br>
              <a:rPr lang="zh-CN" altLang="en-US" b="1" dirty="0">
                <a:latin typeface="+mn-ea"/>
                <a:ea typeface="+mn-ea"/>
              </a:rPr>
            </a:br>
            <a:r>
              <a:rPr lang="zh-CN" altLang="en-US" b="1" dirty="0">
                <a:latin typeface="+mn-ea"/>
                <a:ea typeface="+mn-ea"/>
              </a:rPr>
              <a:t>         </a:t>
            </a:r>
            <a:r>
              <a:rPr lang="en-US" altLang="zh-CN" b="1" dirty="0" smtClean="0">
                <a:latin typeface="+mn-ea"/>
                <a:ea typeface="+mn-ea"/>
              </a:rPr>
              <a:t>——</a:t>
            </a:r>
            <a:r>
              <a:rPr lang="zh-CN" altLang="en-US" sz="3200" b="1" dirty="0">
                <a:latin typeface="+mn-ea"/>
                <a:ea typeface="+mn-ea"/>
              </a:rPr>
              <a:t>条码的二值化</a:t>
            </a:r>
          </a:p>
        </p:txBody>
      </p:sp>
      <p:pic>
        <p:nvPicPr>
          <p:cNvPr id="301067" name="Picture 11" descr="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16089" y="1857364"/>
            <a:ext cx="6842125" cy="2301875"/>
          </a:xfrm>
          <a:noFill/>
          <a:ln>
            <a:solidFill>
              <a:srgbClr val="000000"/>
            </a:solidFill>
          </a:ln>
        </p:spPr>
      </p:pic>
      <p:pic>
        <p:nvPicPr>
          <p:cNvPr id="301059" name="Picture 3" descr="1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6089" y="1857364"/>
            <a:ext cx="6840537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060" name="Picture 4" descr="bianjiemohu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26" y="4521189"/>
            <a:ext cx="298291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061" name="Picture 5" descr="bianjiemohu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20914" y="4521189"/>
            <a:ext cx="30654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1062" name="Group 6"/>
          <p:cNvGrpSpPr>
            <a:grpSpLocks/>
          </p:cNvGrpSpPr>
          <p:nvPr/>
        </p:nvGrpSpPr>
        <p:grpSpPr bwMode="auto">
          <a:xfrm>
            <a:off x="581051" y="2792402"/>
            <a:ext cx="720725" cy="2592387"/>
            <a:chOff x="158" y="2024"/>
            <a:chExt cx="454" cy="1633"/>
          </a:xfrm>
        </p:grpSpPr>
        <p:sp>
          <p:nvSpPr>
            <p:cNvPr id="301063" name="AutoShape 7"/>
            <p:cNvSpPr>
              <a:spLocks noChangeArrowheads="1"/>
            </p:cNvSpPr>
            <p:nvPr/>
          </p:nvSpPr>
          <p:spPr bwMode="auto">
            <a:xfrm>
              <a:off x="476" y="2024"/>
              <a:ext cx="136" cy="1633"/>
            </a:xfrm>
            <a:prstGeom prst="curvedRightArrow">
              <a:avLst>
                <a:gd name="adj1" fmla="val 240147"/>
                <a:gd name="adj2" fmla="val 48029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01064" name="Text Box 8"/>
            <p:cNvSpPr txBox="1">
              <a:spLocks noChangeArrowheads="1"/>
            </p:cNvSpPr>
            <p:nvPr/>
          </p:nvSpPr>
          <p:spPr bwMode="auto">
            <a:xfrm>
              <a:off x="158" y="2432"/>
              <a:ext cx="318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+mn-ea"/>
                  <a:ea typeface="+mn-ea"/>
                </a:rPr>
                <a:t>局部放大</a:t>
              </a:r>
            </a:p>
          </p:txBody>
        </p:sp>
      </p:grp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2597176" y="1857364"/>
            <a:ext cx="503238" cy="288925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2597176" y="2793989"/>
            <a:ext cx="431800" cy="2159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488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5" grpId="0" animBg="1"/>
      <p:bldP spid="3010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428604"/>
            <a:ext cx="7092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二值化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概念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928663" y="1785926"/>
            <a:ext cx="6781800" cy="838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图像分割原理上的计算公式如下：</a:t>
            </a:r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/>
        </p:nvGraphicFramePr>
        <p:xfrm>
          <a:off x="2408241" y="2714620"/>
          <a:ext cx="39608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0" name="Equation" r:id="rId4" imgW="1790640" imgH="457200" progId="Equation.DSMT4">
                  <p:embed/>
                </p:oleObj>
              </mc:Choice>
              <mc:Fallback>
                <p:oleObj name="Equation" r:id="rId4" imgW="179064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41" y="2714620"/>
                        <a:ext cx="3960813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814391" y="3857628"/>
            <a:ext cx="7924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+mn-ea"/>
                <a:cs typeface="Times New Roman" pitchFamily="18" charset="0"/>
              </a:rPr>
              <a:t>其中，</a:t>
            </a:r>
            <a:r>
              <a:rPr lang="en-US" altLang="zh-CN" sz="3200" i="1" dirty="0">
                <a:ea typeface="+mn-ea"/>
                <a:cs typeface="Times New Roman" pitchFamily="18" charset="0"/>
              </a:rPr>
              <a:t>f(</a:t>
            </a:r>
            <a:r>
              <a:rPr lang="en-US" altLang="zh-CN" sz="3200" i="1" dirty="0" err="1">
                <a:ea typeface="+mn-ea"/>
                <a:cs typeface="Times New Roman" pitchFamily="18" charset="0"/>
              </a:rPr>
              <a:t>i,j</a:t>
            </a:r>
            <a:r>
              <a:rPr lang="en-US" altLang="zh-CN" sz="3200" i="1" dirty="0">
                <a:ea typeface="+mn-ea"/>
                <a:cs typeface="Times New Roman" pitchFamily="18" charset="0"/>
              </a:rPr>
              <a:t>)</a:t>
            </a:r>
            <a:r>
              <a:rPr lang="zh-CN" altLang="en-US" sz="3200" dirty="0">
                <a:ea typeface="+mn-ea"/>
                <a:cs typeface="Times New Roman" pitchFamily="18" charset="0"/>
              </a:rPr>
              <a:t>为原始图像，</a:t>
            </a:r>
            <a:r>
              <a:rPr lang="en-US" altLang="zh-CN" sz="3200" i="1" dirty="0">
                <a:ea typeface="+mn-ea"/>
                <a:cs typeface="Times New Roman" pitchFamily="18" charset="0"/>
              </a:rPr>
              <a:t>g(</a:t>
            </a:r>
            <a:r>
              <a:rPr lang="en-US" altLang="zh-CN" sz="3200" i="1" dirty="0" err="1">
                <a:ea typeface="+mn-ea"/>
                <a:cs typeface="Times New Roman" pitchFamily="18" charset="0"/>
              </a:rPr>
              <a:t>i,j</a:t>
            </a:r>
            <a:r>
              <a:rPr lang="en-US" altLang="zh-CN" sz="3200" i="1" dirty="0">
                <a:ea typeface="+mn-ea"/>
                <a:cs typeface="Times New Roman" pitchFamily="18" charset="0"/>
              </a:rPr>
              <a:t>)</a:t>
            </a:r>
            <a:r>
              <a:rPr lang="zh-CN" altLang="en-US" sz="3200" dirty="0">
                <a:ea typeface="+mn-ea"/>
                <a:cs typeface="Times New Roman" pitchFamily="18" charset="0"/>
              </a:rPr>
              <a:t>为结果图像（二值</a:t>
            </a:r>
            <a:r>
              <a:rPr lang="zh-CN" altLang="en-US" sz="3200" dirty="0" smtClean="0">
                <a:ea typeface="+mn-ea"/>
                <a:cs typeface="Times New Roman" pitchFamily="18" charset="0"/>
              </a:rPr>
              <a:t>），</a:t>
            </a:r>
            <a:r>
              <a:rPr lang="en-US" altLang="zh-CN" sz="3200" i="1" dirty="0" err="1" smtClean="0">
                <a:ea typeface="+mn-ea"/>
                <a:cs typeface="Times New Roman" pitchFamily="18" charset="0"/>
              </a:rPr>
              <a:t>Th</a:t>
            </a:r>
            <a:r>
              <a:rPr lang="zh-CN" altLang="en-US" sz="3200" dirty="0">
                <a:ea typeface="+mn-ea"/>
                <a:cs typeface="Times New Roman" pitchFamily="18" charset="0"/>
              </a:rPr>
              <a:t>为</a:t>
            </a:r>
            <a:r>
              <a:rPr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阈值</a:t>
            </a:r>
            <a:r>
              <a:rPr lang="zh-CN" altLang="en-US" sz="3200" dirty="0">
                <a:ea typeface="+mn-ea"/>
                <a:cs typeface="Times New Roman" pitchFamily="18" charset="0"/>
              </a:rPr>
              <a:t>。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785786" y="5000636"/>
            <a:ext cx="8072493" cy="584775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+mn-ea"/>
                <a:cs typeface="Times New Roman" pitchFamily="18" charset="0"/>
              </a:rPr>
              <a:t> </a:t>
            </a:r>
            <a:r>
              <a:rPr lang="zh-CN" altLang="en-US" sz="3200" dirty="0">
                <a:ea typeface="+mn-ea"/>
                <a:cs typeface="Times New Roman" pitchFamily="18" charset="0"/>
              </a:rPr>
              <a:t>显然，阈值的选取决定了二值化效果的好坏。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autoUpdateAnimBg="0"/>
      <p:bldP spid="257029" grpId="0" autoUpdateAnimBg="0"/>
      <p:bldP spid="25703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785794"/>
            <a:ext cx="4667250" cy="83026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二值化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方法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1381145" y="2060575"/>
            <a:ext cx="6119813" cy="2808288"/>
          </a:xfrm>
          <a:solidFill>
            <a:schemeClr val="bg1"/>
          </a:solidFill>
          <a:ln w="38100" cmpd="dbl"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峰谷法</a:t>
            </a:r>
            <a:endParaRPr lang="en-US" altLang="zh-C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参数法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均匀性度量法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　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聚类方法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　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640557" y="1258257"/>
            <a:ext cx="7963891" cy="2808288"/>
          </a:xfrm>
          <a:solidFill>
            <a:schemeClr val="bg1"/>
          </a:solidFill>
          <a:ln w="38100" cmpd="dbl"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当图像的灰度直方图为</a:t>
            </a:r>
            <a:r>
              <a:rPr lang="zh-CN" altLang="en-US" b="1" dirty="0">
                <a:solidFill>
                  <a:srgbClr val="0000FF"/>
                </a:solidFill>
              </a:rPr>
              <a:t>双峰</a:t>
            </a:r>
            <a:r>
              <a:rPr lang="zh-CN" altLang="en-US" dirty="0"/>
              <a:t>分布时，表明图像的 </a:t>
            </a:r>
            <a:r>
              <a:rPr lang="zh-CN" altLang="en-US" b="1" dirty="0">
                <a:solidFill>
                  <a:srgbClr val="0000FF"/>
                </a:solidFill>
              </a:rPr>
              <a:t>内容</a:t>
            </a:r>
            <a:r>
              <a:rPr lang="zh-CN" altLang="en-US" dirty="0"/>
              <a:t>大致为</a:t>
            </a:r>
            <a:r>
              <a:rPr lang="zh-CN" altLang="en-US" b="1" dirty="0">
                <a:solidFill>
                  <a:srgbClr val="0000FF"/>
                </a:solidFill>
              </a:rPr>
              <a:t>两个部分</a:t>
            </a:r>
            <a:r>
              <a:rPr lang="zh-CN" altLang="en-US" dirty="0"/>
              <a:t>，分别为灰度分布的两个山 峰的附近</a:t>
            </a:r>
            <a:r>
              <a:rPr lang="zh-CN" altLang="en-US" dirty="0" smtClean="0"/>
              <a:t>。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7" y="3429000"/>
            <a:ext cx="7891883" cy="3049369"/>
          </a:xfrm>
          <a:prstGeom prst="rect">
            <a:avLst/>
          </a:prstGeom>
        </p:spPr>
      </p:pic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609" y="260648"/>
            <a:ext cx="6984776" cy="8302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基于灰度直方图的峰谷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方法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912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70" y="188640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基于灰度直方图的峰谷方法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6056" y="3501008"/>
            <a:ext cx="2972477" cy="31511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06" y="3619697"/>
            <a:ext cx="3354878" cy="29776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1670" y="1311457"/>
            <a:ext cx="79602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66FF"/>
              </a:buClr>
            </a:pPr>
            <a:r>
              <a:rPr lang="zh-CN" altLang="en-US" dirty="0"/>
              <a:t>直方图的</a:t>
            </a:r>
            <a:r>
              <a:rPr lang="zh-CN" altLang="en-US" b="1" dirty="0">
                <a:solidFill>
                  <a:srgbClr val="0000FF"/>
                </a:solidFill>
              </a:rPr>
              <a:t>左侧峰</a:t>
            </a:r>
            <a:r>
              <a:rPr lang="zh-CN" altLang="en-US" dirty="0"/>
              <a:t>为亮度较低的部分，这 部分恰好对应于画面中较暗的</a:t>
            </a:r>
            <a:r>
              <a:rPr lang="zh-CN" altLang="en-US" b="1" dirty="0">
                <a:solidFill>
                  <a:srgbClr val="0000FF"/>
                </a:solidFill>
              </a:rPr>
              <a:t>背景</a:t>
            </a:r>
            <a:r>
              <a:rPr lang="zh-CN" altLang="en-US" dirty="0"/>
              <a:t>部分；直方图的 </a:t>
            </a:r>
            <a:r>
              <a:rPr lang="zh-CN" altLang="en-US" b="1" dirty="0">
                <a:solidFill>
                  <a:srgbClr val="0000FF"/>
                </a:solidFill>
              </a:rPr>
              <a:t>右侧峰</a:t>
            </a:r>
            <a:r>
              <a:rPr lang="zh-CN" altLang="en-US" dirty="0"/>
              <a:t>为亮度较高的部分，在这里恰好对应于画面 中</a:t>
            </a:r>
            <a:r>
              <a:rPr lang="zh-CN" altLang="en-US" b="1" dirty="0">
                <a:solidFill>
                  <a:srgbClr val="0000FF"/>
                </a:solidFill>
              </a:rPr>
              <a:t>花的部分</a:t>
            </a:r>
            <a:r>
              <a:rPr lang="zh-CN" altLang="en-US" dirty="0"/>
              <a:t>，选择阈值为两峰间的谷底点，即可将 花从原图中分割出来。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05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70" y="188640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基于灰度直方图的峰谷方法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040" y="2996952"/>
            <a:ext cx="3260509" cy="34564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3140968"/>
            <a:ext cx="3650863" cy="32403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5075" y="1311457"/>
            <a:ext cx="7776864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66FF"/>
              </a:buClr>
            </a:pPr>
            <a:r>
              <a:rPr lang="zh-CN" altLang="en-US" dirty="0" smtClean="0"/>
              <a:t>显然</a:t>
            </a:r>
            <a:r>
              <a:rPr lang="zh-CN" altLang="en-US" dirty="0"/>
              <a:t>，灰度直方图的峰谷阈值方法是一种有效且非 常简单的方法，但是该方法有一个局限性，就是要 求图像的灰度直方图</a:t>
            </a:r>
            <a:r>
              <a:rPr lang="zh-CN" altLang="en-US" b="1" dirty="0">
                <a:solidFill>
                  <a:srgbClr val="0000FF"/>
                </a:solidFill>
              </a:rPr>
              <a:t>必须具有双峰性</a:t>
            </a:r>
            <a:r>
              <a:rPr lang="zh-CN" altLang="en-US" dirty="0"/>
              <a:t>。 </a:t>
            </a:r>
            <a:endParaRPr lang="zh-CN" altLang="en-US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785794"/>
            <a:ext cx="4667250" cy="83026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二值化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方法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1381145" y="2060575"/>
            <a:ext cx="6119813" cy="2808288"/>
          </a:xfrm>
          <a:solidFill>
            <a:schemeClr val="bg1"/>
          </a:solidFill>
          <a:ln w="38100" cmpd="dbl"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峰谷法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参数法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均匀性度量法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　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聚类方法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4532487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89" y="333375"/>
            <a:ext cx="7561263" cy="1296988"/>
          </a:xfrm>
        </p:spPr>
        <p:txBody>
          <a:bodyPr>
            <a:noAutofit/>
          </a:bodyPr>
          <a:lstStyle/>
          <a:p>
            <a:r>
              <a:rPr lang="en-US" altLang="zh-CN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参数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法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879502" y="2643182"/>
            <a:ext cx="7550150" cy="2011363"/>
          </a:xfrm>
          <a:solidFill>
            <a:schemeClr val="bg1"/>
          </a:solidFill>
          <a:ln w="38100" cmpd="dbl">
            <a:noFill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rgbClr val="FF66FF"/>
              </a:buClr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对固定分辨率下的目标物，根据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目标物在画面中所占的比例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来选择阈值，进行二值化处理。　</a:t>
            </a:r>
          </a:p>
        </p:txBody>
      </p:sp>
      <p:sp>
        <p:nvSpPr>
          <p:cNvPr id="4" name="矩形 3"/>
          <p:cNvSpPr/>
          <p:nvPr/>
        </p:nvSpPr>
        <p:spPr>
          <a:xfrm>
            <a:off x="928662" y="2000240"/>
            <a:ext cx="40386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3200" b="1" dirty="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设计思想</a:t>
            </a:r>
            <a:endParaRPr kumimoji="0" lang="zh-CN" altLang="en-US" sz="3200" b="1" dirty="0">
              <a:solidFill>
                <a:srgbClr val="0000FF"/>
              </a:solidFill>
              <a:ea typeface="宋体"/>
              <a:cs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43004" y="228600"/>
            <a:ext cx="7772400" cy="1143000"/>
          </a:xfrm>
        </p:spPr>
        <p:txBody>
          <a:bodyPr/>
          <a:lstStyle/>
          <a:p>
            <a:r>
              <a:rPr lang="en-US" altLang="zh-CN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参数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法：示例</a:t>
            </a:r>
            <a:endParaRPr lang="zh-CN" altLang="en-US" sz="32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58055" name="Picture 7" descr="s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428736"/>
            <a:ext cx="2879725" cy="288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8056" name="Picture 8" descr="s04b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659" y="1428736"/>
            <a:ext cx="2879725" cy="2879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258062" name="Group 14"/>
          <p:cNvGrpSpPr>
            <a:grpSpLocks/>
          </p:cNvGrpSpPr>
          <p:nvPr/>
        </p:nvGrpSpPr>
        <p:grpSpPr bwMode="auto">
          <a:xfrm>
            <a:off x="571472" y="4597386"/>
            <a:ext cx="3887787" cy="2060437"/>
            <a:chOff x="2304" y="1008"/>
            <a:chExt cx="3072" cy="1756"/>
          </a:xfrm>
        </p:grpSpPr>
        <p:pic>
          <p:nvPicPr>
            <p:cNvPr id="258058" name="Picture 10" descr="yz01_2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04" y="1008"/>
              <a:ext cx="3072" cy="1104"/>
            </a:xfrm>
            <a:prstGeom prst="rect">
              <a:avLst/>
            </a:prstGeom>
            <a:noFill/>
          </p:spPr>
        </p:pic>
        <p:sp>
          <p:nvSpPr>
            <p:cNvPr id="258059" name="Line 11"/>
            <p:cNvSpPr>
              <a:spLocks noChangeShapeType="1"/>
            </p:cNvSpPr>
            <p:nvPr/>
          </p:nvSpPr>
          <p:spPr bwMode="auto">
            <a:xfrm>
              <a:off x="4122" y="13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4400">
                <a:ea typeface="+mn-ea"/>
                <a:cs typeface="Times New Roman" pitchFamily="18" charset="0"/>
              </a:endParaRPr>
            </a:p>
          </p:txBody>
        </p:sp>
        <p:sp>
          <p:nvSpPr>
            <p:cNvPr id="258060" name="Line 12"/>
            <p:cNvSpPr>
              <a:spLocks noChangeShapeType="1"/>
            </p:cNvSpPr>
            <p:nvPr/>
          </p:nvSpPr>
          <p:spPr bwMode="auto">
            <a:xfrm>
              <a:off x="2400" y="1668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4400">
                <a:ea typeface="+mn-ea"/>
                <a:cs typeface="Times New Roman" pitchFamily="18" charset="0"/>
              </a:endParaRPr>
            </a:p>
          </p:txBody>
        </p:sp>
        <p:sp>
          <p:nvSpPr>
            <p:cNvPr id="258061" name="Text Box 13"/>
            <p:cNvSpPr txBox="1">
              <a:spLocks noChangeArrowheads="1"/>
            </p:cNvSpPr>
            <p:nvPr/>
          </p:nvSpPr>
          <p:spPr bwMode="auto">
            <a:xfrm>
              <a:off x="2725" y="2266"/>
              <a:ext cx="1835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ea typeface="+mn-ea"/>
                  <a:cs typeface="Times New Roman" pitchFamily="18" charset="0"/>
                </a:rPr>
                <a:t>p</a:t>
              </a:r>
              <a:r>
                <a:rPr lang="en-US" altLang="zh-CN" sz="3200" dirty="0">
                  <a:ea typeface="+mn-ea"/>
                  <a:cs typeface="Times New Roman" pitchFamily="18" charset="0"/>
                </a:rPr>
                <a:t>=15.07%</a:t>
              </a:r>
            </a:p>
          </p:txBody>
        </p:sp>
      </p:grpSp>
      <p:sp>
        <p:nvSpPr>
          <p:cNvPr id="258063" name="Text Box 15"/>
          <p:cNvSpPr txBox="1">
            <a:spLocks noChangeArrowheads="1"/>
          </p:cNvSpPr>
          <p:nvPr/>
        </p:nvSpPr>
        <p:spPr bwMode="auto">
          <a:xfrm>
            <a:off x="4603722" y="4597386"/>
            <a:ext cx="4500562" cy="1569660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 dirty="0">
                <a:ea typeface="+mn-ea"/>
                <a:cs typeface="Times New Roman" pitchFamily="18" charset="0"/>
              </a:rPr>
              <a:t>p</a:t>
            </a:r>
            <a:r>
              <a:rPr lang="en-US" altLang="zh-CN" sz="3200" dirty="0">
                <a:ea typeface="+mn-ea"/>
                <a:cs typeface="Times New Roman" pitchFamily="18" charset="0"/>
              </a:rPr>
              <a:t>-</a:t>
            </a:r>
            <a:r>
              <a:rPr lang="zh-CN" altLang="en-US" sz="3200" dirty="0">
                <a:ea typeface="+mn-ea"/>
                <a:cs typeface="Times New Roman" pitchFamily="18" charset="0"/>
              </a:rPr>
              <a:t>参数法对于已知目标物在画面中</a:t>
            </a:r>
            <a:r>
              <a:rPr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所占比例</a:t>
            </a:r>
            <a:r>
              <a:rPr lang="zh-CN" altLang="en-US" sz="3200" dirty="0">
                <a:ea typeface="+mn-ea"/>
                <a:cs typeface="Times New Roman" pitchFamily="18" charset="0"/>
              </a:rPr>
              <a:t>的情况下使用比较有效。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8" y="404813"/>
            <a:ext cx="7246960" cy="830262"/>
          </a:xfrm>
        </p:spPr>
        <p:txBody>
          <a:bodyPr>
            <a:noAutofit/>
          </a:bodyPr>
          <a:lstStyle/>
          <a:p>
            <a:r>
              <a:rPr lang="en-US" altLang="zh-CN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参数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法：基本原理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577879" y="1546235"/>
            <a:ext cx="8208963" cy="3311525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rgbClr val="FF66FF"/>
              </a:buClr>
              <a:buFont typeface="Wingdings" pitchFamily="2" charset="2"/>
              <a:buChar char="n"/>
            </a:pPr>
            <a:r>
              <a:rPr lang="zh-CN" altLang="en-US" dirty="0">
                <a:latin typeface="+mn-ea"/>
                <a:cs typeface="Times New Roman" pitchFamily="18" charset="0"/>
              </a:rPr>
              <a:t>如下图所示，假设目标物为暗，背景为亮；</a:t>
            </a:r>
          </a:p>
          <a:p>
            <a:pPr>
              <a:lnSpc>
                <a:spcPct val="120000"/>
              </a:lnSpc>
              <a:buClr>
                <a:srgbClr val="FF66FF"/>
              </a:buClr>
              <a:buFont typeface="Wingdings" pitchFamily="2" charset="2"/>
              <a:buChar char="n"/>
            </a:pPr>
            <a:r>
              <a:rPr lang="zh-CN" altLang="en-US" dirty="0">
                <a:latin typeface="+mn-ea"/>
                <a:cs typeface="Times New Roman" pitchFamily="18" charset="0"/>
              </a:rPr>
              <a:t>先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试探性地给出一个阈值</a:t>
            </a:r>
            <a:r>
              <a:rPr lang="zh-CN" altLang="en-US" dirty="0">
                <a:latin typeface="+mn-ea"/>
                <a:cs typeface="Times New Roman" pitchFamily="18" charset="0"/>
              </a:rPr>
              <a:t>（黄色） ，统计目标物的像素点数在整幅图中所占的比例是否满足要求，是则阈值合适；</a:t>
            </a:r>
          </a:p>
          <a:p>
            <a:pPr>
              <a:lnSpc>
                <a:spcPct val="120000"/>
              </a:lnSpc>
              <a:buClr>
                <a:srgbClr val="FF66FF"/>
              </a:buClr>
              <a:buFont typeface="Wingdings" pitchFamily="2" charset="2"/>
              <a:buChar char="n"/>
            </a:pPr>
            <a:r>
              <a:rPr lang="zh-CN" altLang="en-US" dirty="0">
                <a:latin typeface="+mn-ea"/>
                <a:cs typeface="Times New Roman" pitchFamily="18" charset="0"/>
              </a:rPr>
              <a:t>否则，阈值则偏大（右）或者偏小（左），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再进行调整</a:t>
            </a:r>
            <a:r>
              <a:rPr lang="zh-CN" altLang="en-US" dirty="0">
                <a:latin typeface="+mn-ea"/>
                <a:cs typeface="Times New Roman" pitchFamily="18" charset="0"/>
              </a:rPr>
              <a:t>，直到满足要求（白色）。</a:t>
            </a:r>
            <a:r>
              <a:rPr lang="zh-CN" altLang="en-US" sz="28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　　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1692275" y="5500702"/>
            <a:ext cx="5105400" cy="381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shade val="0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grpSp>
        <p:nvGrpSpPr>
          <p:cNvPr id="256005" name="Group 5"/>
          <p:cNvGrpSpPr>
            <a:grpSpLocks/>
          </p:cNvGrpSpPr>
          <p:nvPr/>
        </p:nvGrpSpPr>
        <p:grpSpPr bwMode="auto">
          <a:xfrm>
            <a:off x="3635375" y="5932502"/>
            <a:ext cx="914400" cy="914400"/>
            <a:chOff x="2304" y="3264"/>
            <a:chExt cx="576" cy="576"/>
          </a:xfrm>
        </p:grpSpPr>
        <p:sp>
          <p:nvSpPr>
            <p:cNvPr id="256006" name="Line 6"/>
            <p:cNvSpPr>
              <a:spLocks noChangeShapeType="1"/>
            </p:cNvSpPr>
            <p:nvPr/>
          </p:nvSpPr>
          <p:spPr bwMode="auto">
            <a:xfrm flipV="1">
              <a:off x="2544" y="32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56007" name="Text Box 7"/>
            <p:cNvSpPr txBox="1">
              <a:spLocks noChangeArrowheads="1"/>
            </p:cNvSpPr>
            <p:nvPr/>
          </p:nvSpPr>
          <p:spPr bwMode="auto">
            <a:xfrm>
              <a:off x="2304" y="355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  <a:cs typeface="Times New Roman" pitchFamily="18" charset="0"/>
                </a:rPr>
                <a:t>阈值</a:t>
              </a:r>
            </a:p>
          </p:txBody>
        </p:sp>
      </p:grpSp>
      <p:grpSp>
        <p:nvGrpSpPr>
          <p:cNvPr id="256011" name="Group 11"/>
          <p:cNvGrpSpPr>
            <a:grpSpLocks/>
          </p:cNvGrpSpPr>
          <p:nvPr/>
        </p:nvGrpSpPr>
        <p:grpSpPr bwMode="auto">
          <a:xfrm>
            <a:off x="2286001" y="5910280"/>
            <a:ext cx="914400" cy="947738"/>
            <a:chOff x="1488" y="3264"/>
            <a:chExt cx="576" cy="597"/>
          </a:xfrm>
        </p:grpSpPr>
        <p:sp>
          <p:nvSpPr>
            <p:cNvPr id="256009" name="Line 9"/>
            <p:cNvSpPr>
              <a:spLocks noChangeShapeType="1"/>
            </p:cNvSpPr>
            <p:nvPr/>
          </p:nvSpPr>
          <p:spPr bwMode="auto">
            <a:xfrm flipV="1">
              <a:off x="1776" y="3264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56010" name="Text Box 10"/>
            <p:cNvSpPr txBox="1">
              <a:spLocks noChangeArrowheads="1"/>
            </p:cNvSpPr>
            <p:nvPr/>
          </p:nvSpPr>
          <p:spPr bwMode="auto">
            <a:xfrm>
              <a:off x="1488" y="3611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黑体" pitchFamily="2" charset="-122"/>
                  <a:cs typeface="Times New Roman" pitchFamily="18" charset="0"/>
                </a:rPr>
                <a:t>阈值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uiExpand="1" build="p" autoUpdateAnimBg="0"/>
      <p:bldP spid="2560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二值</a:t>
            </a:r>
            <a:r>
              <a:rPr lang="zh-CN" b="1" dirty="0" smtClean="0">
                <a:latin typeface="+mn-ea"/>
                <a:ea typeface="+mn-ea"/>
              </a:rPr>
              <a:t>图像</a:t>
            </a:r>
            <a:r>
              <a:rPr lang="zh-CN" altLang="en-US" b="1" dirty="0" smtClean="0">
                <a:latin typeface="+mn-ea"/>
                <a:ea typeface="+mn-ea"/>
              </a:rPr>
              <a:t>处理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2204864"/>
            <a:ext cx="6264275" cy="324036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二值</a:t>
            </a:r>
            <a:r>
              <a:rPr 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中的基本概念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图像的二值化方法</a:t>
            </a:r>
            <a:endParaRPr 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二值图像分析</a:t>
            </a:r>
            <a:endParaRPr 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4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-24"/>
            <a:ext cx="6697662" cy="1368425"/>
          </a:xfrm>
        </p:spPr>
        <p:txBody>
          <a:bodyPr>
            <a:normAutofit/>
          </a:bodyPr>
          <a:lstStyle/>
          <a:p>
            <a:r>
              <a:rPr lang="en-US" altLang="zh-CN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参数法：算法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步骤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85860"/>
            <a:ext cx="8424862" cy="5572140"/>
          </a:xfrm>
        </p:spPr>
        <p:txBody>
          <a:bodyPr>
            <a:noAutofit/>
          </a:bodyPr>
          <a:lstStyle/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）设图像的大小为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m*n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得到原图的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灰度直方图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目标物所占画面的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比例</a:t>
            </a:r>
            <a:r>
              <a:rPr lang="en-US" altLang="zh-CN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　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尝试性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给定一个阈值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=Th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下判定的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目标物的像素点数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此处设深色为目标物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　　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</a:t>
            </a:r>
          </a:p>
        </p:txBody>
      </p:sp>
      <p:graphicFrame>
        <p:nvGraphicFramePr>
          <p:cNvPr id="3553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416230"/>
              </p:ext>
            </p:extLst>
          </p:nvPr>
        </p:nvGraphicFramePr>
        <p:xfrm>
          <a:off x="5148064" y="5301208"/>
          <a:ext cx="22129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71" name="Equation" r:id="rId4" imgW="787320" imgH="431640" progId="Equation.DSMT4">
                  <p:embed/>
                </p:oleObj>
              </mc:Choice>
              <mc:Fallback>
                <p:oleObj name="Equation" r:id="rId4" imgW="787320" imgH="431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301208"/>
                        <a:ext cx="2212975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38" y="260350"/>
            <a:ext cx="6697662" cy="1368425"/>
          </a:xfrm>
        </p:spPr>
        <p:txBody>
          <a:bodyPr>
            <a:normAutofit/>
          </a:bodyPr>
          <a:lstStyle/>
          <a:p>
            <a:r>
              <a:rPr lang="en-US" altLang="zh-CN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参数法 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：算法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步骤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214282" y="1714488"/>
            <a:ext cx="882015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5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）判断</a:t>
            </a:r>
            <a:r>
              <a:rPr lang="en-US" altLang="zh-CN" sz="3200" i="1" dirty="0" err="1">
                <a:latin typeface="+mn-ea"/>
                <a:ea typeface="+mn-ea"/>
                <a:cs typeface="Times New Roman" pitchFamily="18" charset="0"/>
              </a:rPr>
              <a:t>p</a:t>
            </a:r>
            <a:r>
              <a:rPr lang="en-US" altLang="zh-CN" sz="3200" i="1" baseline="-25000" dirty="0" err="1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3200" i="1" dirty="0">
                <a:latin typeface="+mn-ea"/>
                <a:ea typeface="+mn-ea"/>
                <a:cs typeface="Times New Roman" pitchFamily="18" charset="0"/>
              </a:rPr>
              <a:t>=N/(m*n)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是否接近</a:t>
            </a:r>
            <a:r>
              <a:rPr lang="en-US" altLang="zh-CN" sz="3200" i="1" dirty="0">
                <a:latin typeface="+mn-ea"/>
                <a:ea typeface="+mn-ea"/>
                <a:cs typeface="Times New Roman" pitchFamily="18" charset="0"/>
              </a:rPr>
              <a:t>p</a:t>
            </a:r>
            <a:r>
              <a:rPr lang="zh-CN" altLang="en-US" sz="3200" dirty="0" smtClean="0">
                <a:latin typeface="+mn-ea"/>
                <a:ea typeface="+mn-ea"/>
                <a:cs typeface="Times New Roman" pitchFamily="18" charset="0"/>
              </a:rPr>
              <a:t>？</a:t>
            </a:r>
            <a:r>
              <a:rPr lang="en-US" altLang="zh-CN" sz="3200" dirty="0" smtClean="0">
                <a:latin typeface="+mn-ea"/>
                <a:ea typeface="+mn-ea"/>
                <a:cs typeface="Times New Roman" pitchFamily="18" charset="0"/>
              </a:rPr>
              <a:t/>
            </a:r>
            <a:br>
              <a:rPr lang="en-US" altLang="zh-CN" sz="3200" dirty="0" smtClean="0">
                <a:latin typeface="+mn-ea"/>
                <a:ea typeface="+mn-ea"/>
                <a:cs typeface="Times New Roman" pitchFamily="18" charset="0"/>
              </a:rPr>
            </a:br>
            <a:r>
              <a:rPr lang="zh-CN" altLang="en-US" sz="3200" dirty="0" smtClean="0">
                <a:latin typeface="+mn-ea"/>
                <a:ea typeface="+mn-ea"/>
                <a:cs typeface="Times New Roman" pitchFamily="18" charset="0"/>
              </a:rPr>
              <a:t>    是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，   </a:t>
            </a:r>
            <a:r>
              <a:rPr lang="zh-CN" altLang="en-US" sz="3200" dirty="0" smtClean="0">
                <a:latin typeface="+mn-ea"/>
                <a:ea typeface="+mn-ea"/>
                <a:cs typeface="Times New Roman" pitchFamily="18" charset="0"/>
              </a:rPr>
              <a:t>输出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结果</a:t>
            </a:r>
            <a:r>
              <a:rPr lang="zh-CN" altLang="en-US" sz="3200" dirty="0" smtClean="0">
                <a:latin typeface="+mn-ea"/>
                <a:ea typeface="+mn-ea"/>
                <a:cs typeface="Times New Roman" pitchFamily="18" charset="0"/>
              </a:rPr>
              <a:t>；</a:t>
            </a:r>
            <a:r>
              <a:rPr lang="en-US" altLang="zh-CN" sz="3200" dirty="0" smtClean="0">
                <a:latin typeface="+mn-ea"/>
                <a:ea typeface="+mn-ea"/>
                <a:cs typeface="Times New Roman" pitchFamily="18" charset="0"/>
              </a:rPr>
              <a:t/>
            </a:r>
            <a:br>
              <a:rPr lang="en-US" altLang="zh-CN" sz="3200" dirty="0" smtClean="0">
                <a:latin typeface="+mn-ea"/>
                <a:ea typeface="+mn-ea"/>
                <a:cs typeface="Times New Roman" pitchFamily="18" charset="0"/>
              </a:rPr>
            </a:br>
            <a:r>
              <a:rPr lang="zh-CN" altLang="en-US" sz="3200" dirty="0" smtClean="0">
                <a:latin typeface="+mn-ea"/>
                <a:ea typeface="+mn-ea"/>
                <a:cs typeface="Times New Roman" pitchFamily="18" charset="0"/>
              </a:rPr>
              <a:t>    否则， </a:t>
            </a:r>
            <a:r>
              <a:rPr lang="en-US" altLang="zh-CN" sz="3200" i="1" dirty="0" err="1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Th</a:t>
            </a:r>
            <a:r>
              <a:rPr lang="en-US" altLang="zh-CN" sz="3200" i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=</a:t>
            </a:r>
            <a:r>
              <a:rPr lang="en-US" altLang="zh-CN" sz="3200" i="1" dirty="0" err="1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Th+dT</a:t>
            </a: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; </a:t>
            </a:r>
            <a:r>
              <a:rPr lang="en-US" altLang="zh-CN" sz="3200" dirty="0" smtClean="0">
                <a:latin typeface="+mn-ea"/>
                <a:ea typeface="+mn-ea"/>
                <a:cs typeface="Times New Roman" pitchFamily="18" charset="0"/>
              </a:rPr>
              <a:t/>
            </a:r>
            <a:br>
              <a:rPr lang="en-US" altLang="zh-CN" sz="3200" dirty="0" smtClean="0">
                <a:latin typeface="+mn-ea"/>
                <a:ea typeface="+mn-ea"/>
                <a:cs typeface="Times New Roman" pitchFamily="18" charset="0"/>
              </a:rPr>
            </a:br>
            <a:r>
              <a:rPr lang="en-US" altLang="zh-CN" sz="3200" dirty="0" smtClean="0">
                <a:latin typeface="+mn-ea"/>
                <a:ea typeface="+mn-ea"/>
                <a:cs typeface="Times New Roman" pitchFamily="18" charset="0"/>
              </a:rPr>
              <a:t>           (</a:t>
            </a: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if </a:t>
            </a:r>
            <a:r>
              <a:rPr lang="en-US" altLang="zh-CN" sz="3200" i="1" dirty="0" err="1">
                <a:latin typeface="+mn-ea"/>
                <a:ea typeface="+mn-ea"/>
                <a:cs typeface="Times New Roman" pitchFamily="18" charset="0"/>
              </a:rPr>
              <a:t>p</a:t>
            </a:r>
            <a:r>
              <a:rPr lang="en-US" altLang="zh-CN" sz="3200" i="1" baseline="-25000" dirty="0" err="1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3200" i="1" dirty="0">
                <a:latin typeface="+mn-ea"/>
                <a:ea typeface="+mn-ea"/>
                <a:cs typeface="Times New Roman" pitchFamily="18" charset="0"/>
              </a:rPr>
              <a:t>&lt;p</a:t>
            </a: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, 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则</a:t>
            </a:r>
            <a:r>
              <a:rPr lang="en-US" altLang="zh-CN" sz="3200" i="1" dirty="0" err="1">
                <a:latin typeface="+mn-ea"/>
                <a:ea typeface="+mn-ea"/>
                <a:cs typeface="Times New Roman" pitchFamily="18" charset="0"/>
              </a:rPr>
              <a:t>dT</a:t>
            </a: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&gt;0;else </a:t>
            </a:r>
            <a:r>
              <a:rPr lang="en-US" altLang="zh-CN" sz="3200" i="1" dirty="0" err="1">
                <a:latin typeface="+mn-ea"/>
                <a:ea typeface="+mn-ea"/>
                <a:cs typeface="Times New Roman" pitchFamily="18" charset="0"/>
              </a:rPr>
              <a:t>dT</a:t>
            </a: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&lt;0)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， 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      </a:t>
            </a:r>
            <a:r>
              <a:rPr lang="zh-CN" altLang="en-US" sz="3200" dirty="0" smtClean="0">
                <a:latin typeface="+mn-ea"/>
                <a:ea typeface="+mn-ea"/>
                <a:cs typeface="Times New Roman" pitchFamily="18" charset="0"/>
              </a:rPr>
              <a:t>        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转</a:t>
            </a: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），直到满足条件。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785794"/>
            <a:ext cx="4667250" cy="83026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二值化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方法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1381145" y="2060575"/>
            <a:ext cx="6119813" cy="2808288"/>
          </a:xfrm>
          <a:solidFill>
            <a:schemeClr val="bg1"/>
          </a:solidFill>
          <a:ln w="38100" cmpd="dbl"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峰谷法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参数法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均匀性度量法　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聚类方法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5773762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85728"/>
            <a:ext cx="6911975" cy="1295400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均匀性度量法 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：设计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思想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-32" y="1571612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66FF"/>
              </a:buClr>
              <a:buFont typeface="Wingdings" pitchFamily="2" charset="2"/>
              <a:buChar char="n"/>
            </a:pPr>
            <a:r>
              <a:rPr kumimoji="0" lang="en-US" altLang="zh-CN" sz="3200" dirty="0">
                <a:ea typeface="+mn-ea"/>
                <a:cs typeface="Times New Roman" pitchFamily="18" charset="0"/>
              </a:rPr>
              <a:t> 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所谓的均匀性度量方法，是根据“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物以类聚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”     </a:t>
            </a:r>
          </a:p>
          <a:p>
            <a:pPr>
              <a:lnSpc>
                <a:spcPct val="150000"/>
              </a:lnSpc>
              <a:buClr>
                <a:srgbClr val="FF66FF"/>
              </a:buClr>
              <a:buFont typeface="Wingdings" pitchFamily="2" charset="2"/>
              <a:buNone/>
            </a:pPr>
            <a:r>
              <a:rPr kumimoji="0" lang="zh-CN" altLang="en-US" sz="3200" dirty="0">
                <a:ea typeface="+mn-ea"/>
                <a:cs typeface="Times New Roman" pitchFamily="18" charset="0"/>
              </a:rPr>
              <a:t>    的思想而设计的。</a:t>
            </a:r>
          </a:p>
          <a:p>
            <a:pPr>
              <a:lnSpc>
                <a:spcPct val="150000"/>
              </a:lnSpc>
              <a:buClr>
                <a:srgbClr val="FF66FF"/>
              </a:buClr>
              <a:buFont typeface="Wingdings" pitchFamily="2" charset="2"/>
              <a:buChar char="n"/>
            </a:pPr>
            <a:r>
              <a:rPr kumimoji="0" lang="zh-CN" altLang="en-US" sz="3200" dirty="0">
                <a:ea typeface="+mn-ea"/>
                <a:cs typeface="Times New Roman" pitchFamily="18" charset="0"/>
              </a:rPr>
              <a:t>其基本设计思想是：属于“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同一类别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”的对象具</a:t>
            </a:r>
          </a:p>
          <a:p>
            <a:pPr>
              <a:lnSpc>
                <a:spcPct val="150000"/>
              </a:lnSpc>
              <a:buClr>
                <a:srgbClr val="FF66FF"/>
              </a:buClr>
              <a:buFont typeface="Wingdings" pitchFamily="2" charset="2"/>
              <a:buNone/>
            </a:pPr>
            <a:r>
              <a:rPr kumimoji="0" lang="zh-CN" altLang="en-US" sz="3200" dirty="0">
                <a:ea typeface="+mn-ea"/>
                <a:cs typeface="Times New Roman" pitchFamily="18" charset="0"/>
              </a:rPr>
              <a:t>   有</a:t>
            </a:r>
            <a:r>
              <a:rPr kumimoji="0" lang="zh-CN" altLang="en-US" sz="3200" b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较好的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一致性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buClr>
                <a:srgbClr val="FF66FF"/>
              </a:buClr>
              <a:buFont typeface="Wingdings" pitchFamily="2" charset="2"/>
              <a:buChar char="n"/>
            </a:pPr>
            <a:r>
              <a:rPr kumimoji="0" lang="zh-CN" altLang="en-US" sz="3200" dirty="0">
                <a:ea typeface="+mn-ea"/>
                <a:cs typeface="Times New Roman" pitchFamily="18" charset="0"/>
              </a:rPr>
              <a:t>实现的手段是：以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均值与方差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作为度量均匀性的</a:t>
            </a:r>
          </a:p>
          <a:p>
            <a:pPr>
              <a:lnSpc>
                <a:spcPct val="150000"/>
              </a:lnSpc>
              <a:buClr>
                <a:srgbClr val="FF66FF"/>
              </a:buClr>
              <a:buFont typeface="Wingdings" pitchFamily="2" charset="2"/>
              <a:buNone/>
            </a:pPr>
            <a:r>
              <a:rPr kumimoji="0" lang="zh-CN" altLang="en-US" sz="3200" dirty="0">
                <a:ea typeface="+mn-ea"/>
                <a:cs typeface="Times New Roman" pitchFamily="18" charset="0"/>
              </a:rPr>
              <a:t>   数字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指标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0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889902" cy="1295400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均匀性度量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法：算法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步骤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8382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ea typeface="+mn-ea"/>
                <a:cs typeface="Times New Roman" pitchFamily="18" charset="0"/>
              </a:rPr>
              <a:t>1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）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给定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一个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初始阈值</a:t>
            </a:r>
            <a:r>
              <a:rPr kumimoji="0" lang="en-US" altLang="zh-CN" sz="3200" i="1" dirty="0" err="1">
                <a:ea typeface="+mn-ea"/>
                <a:cs typeface="Times New Roman" pitchFamily="18" charset="0"/>
              </a:rPr>
              <a:t>Th</a:t>
            </a:r>
            <a:r>
              <a:rPr kumimoji="0" lang="en-US" altLang="zh-CN" sz="3200" i="1" dirty="0">
                <a:ea typeface="+mn-ea"/>
                <a:cs typeface="Times New Roman" pitchFamily="18" charset="0"/>
              </a:rPr>
              <a:t>=Th</a:t>
            </a:r>
            <a:r>
              <a:rPr kumimoji="0" lang="en-US" altLang="zh-CN" sz="3200" i="1" baseline="-25000" dirty="0">
                <a:ea typeface="+mn-ea"/>
                <a:cs typeface="Times New Roman" pitchFamily="18" charset="0"/>
              </a:rPr>
              <a:t>0</a:t>
            </a:r>
          </a:p>
          <a:p>
            <a:pPr>
              <a:spcBef>
                <a:spcPct val="50000"/>
              </a:spcBef>
            </a:pPr>
            <a:r>
              <a:rPr kumimoji="0" lang="en-US" altLang="zh-CN" sz="3200" dirty="0">
                <a:ea typeface="+mn-ea"/>
                <a:cs typeface="Times New Roman" pitchFamily="18" charset="0"/>
              </a:rPr>
              <a:t>    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（例如：可以默认为</a:t>
            </a:r>
            <a:r>
              <a:rPr kumimoji="0" lang="en-US" altLang="zh-CN" sz="3200" dirty="0">
                <a:ea typeface="+mn-ea"/>
                <a:cs typeface="Times New Roman" pitchFamily="18" charset="0"/>
              </a:rPr>
              <a:t>1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，或者是</a:t>
            </a:r>
            <a:r>
              <a:rPr kumimoji="0" lang="en-US" altLang="zh-CN" sz="3200" dirty="0">
                <a:ea typeface="+mn-ea"/>
                <a:cs typeface="Times New Roman" pitchFamily="18" charset="0"/>
              </a:rPr>
              <a:t>128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等），</a:t>
            </a:r>
          </a:p>
          <a:p>
            <a:pPr>
              <a:spcBef>
                <a:spcPct val="50000"/>
              </a:spcBef>
            </a:pPr>
            <a:r>
              <a:rPr kumimoji="0" lang="zh-CN" altLang="en-US" sz="3200" dirty="0">
                <a:ea typeface="+mn-ea"/>
                <a:cs typeface="Times New Roman" pitchFamily="18" charset="0"/>
              </a:rPr>
              <a:t>     则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将原图分为</a:t>
            </a:r>
            <a:r>
              <a:rPr kumimoji="0" lang="en-US" altLang="zh-CN" sz="3200" i="1" dirty="0">
                <a:ea typeface="+mn-ea"/>
                <a:cs typeface="Times New Roman" pitchFamily="18" charset="0"/>
              </a:rPr>
              <a:t>C</a:t>
            </a:r>
            <a:r>
              <a:rPr kumimoji="0" lang="en-US" altLang="zh-CN" sz="3200" i="1" baseline="-25000" dirty="0">
                <a:ea typeface="+mn-ea"/>
                <a:cs typeface="Times New Roman" pitchFamily="18" charset="0"/>
              </a:rPr>
              <a:t>1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和</a:t>
            </a:r>
            <a:r>
              <a:rPr kumimoji="0" lang="en-US" altLang="zh-CN" sz="3200" i="1" dirty="0">
                <a:ea typeface="+mn-ea"/>
                <a:cs typeface="Times New Roman" pitchFamily="18" charset="0"/>
              </a:rPr>
              <a:t>C</a:t>
            </a:r>
            <a:r>
              <a:rPr kumimoji="0" lang="en-US" altLang="zh-CN" sz="3200" i="1" baseline="-25000" dirty="0">
                <a:ea typeface="+mn-ea"/>
                <a:cs typeface="Times New Roman" pitchFamily="18" charset="0"/>
              </a:rPr>
              <a:t>2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两类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；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827088" y="4797425"/>
            <a:ext cx="7102498" cy="1323439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dirty="0">
                <a:ea typeface="+mn-ea"/>
                <a:cs typeface="Times New Roman" pitchFamily="18" charset="0"/>
              </a:rPr>
              <a:t>默认值为</a:t>
            </a:r>
            <a:r>
              <a:rPr kumimoji="0" lang="en-US" altLang="zh-CN" sz="3200" dirty="0">
                <a:ea typeface="+mn-ea"/>
                <a:cs typeface="Times New Roman" pitchFamily="18" charset="0"/>
              </a:rPr>
              <a:t>128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是指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从中间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开始搜索；</a:t>
            </a:r>
          </a:p>
          <a:p>
            <a:pPr>
              <a:spcBef>
                <a:spcPct val="50000"/>
              </a:spcBef>
            </a:pPr>
            <a:r>
              <a:rPr kumimoji="0" lang="zh-CN" altLang="en-US" sz="3200" dirty="0">
                <a:ea typeface="+mn-ea"/>
                <a:cs typeface="Times New Roman" pitchFamily="18" charset="0"/>
              </a:rPr>
              <a:t>默认值为</a:t>
            </a:r>
            <a:r>
              <a:rPr kumimoji="0" lang="en-US" altLang="zh-CN" sz="3200" dirty="0">
                <a:ea typeface="+mn-ea"/>
                <a:cs typeface="Times New Roman" pitchFamily="18" charset="0"/>
              </a:rPr>
              <a:t>1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是指</a:t>
            </a:r>
            <a:r>
              <a:rPr kumimoji="0" lang="zh-CN" altLang="en-US" sz="3200" b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从头</a:t>
            </a:r>
            <a:r>
              <a:rPr kumimoji="0" lang="zh-CN" altLang="en-US" sz="3200" dirty="0" smtClean="0">
                <a:ea typeface="+mn-ea"/>
                <a:cs typeface="Times New Roman" pitchFamily="18" charset="0"/>
              </a:rPr>
              <a:t>开始搜索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autoUpdateAnimBg="0"/>
      <p:bldP spid="26010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3" name="Object 5"/>
          <p:cNvGraphicFramePr>
            <a:graphicFrameLocks noChangeAspect="1"/>
          </p:cNvGraphicFramePr>
          <p:nvPr/>
        </p:nvGraphicFramePr>
        <p:xfrm>
          <a:off x="468312" y="2722551"/>
          <a:ext cx="4102537" cy="85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62" name="Equation" r:id="rId4" imgW="1701720" imgH="355320" progId="Equation.DSMT4">
                  <p:embed/>
                </p:oleObj>
              </mc:Choice>
              <mc:Fallback>
                <p:oleObj name="Equation" r:id="rId4" imgW="1701720" imgH="355320" progId="Equation.DSMT4">
                  <p:embed/>
                  <p:pic>
                    <p:nvPicPr>
                      <p:cNvPr id="0" name="Picture 5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" y="2722551"/>
                        <a:ext cx="4102537" cy="858842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500034" y="4081459"/>
          <a:ext cx="3224207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63" name="Equation" r:id="rId7" imgW="1498320" imgH="431640" progId="Equation.DSMT4">
                  <p:embed/>
                </p:oleObj>
              </mc:Choice>
              <mc:Fallback>
                <p:oleObj name="Equation" r:id="rId7" imgW="1498320" imgH="431640" progId="Equation.DSMT4">
                  <p:embed/>
                  <p:pic>
                    <p:nvPicPr>
                      <p:cNvPr id="0" name="Picture 6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081459"/>
                        <a:ext cx="3224207" cy="928694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534779"/>
              </p:ext>
            </p:extLst>
          </p:nvPr>
        </p:nvGraphicFramePr>
        <p:xfrm>
          <a:off x="4643438" y="2722551"/>
          <a:ext cx="4162080" cy="85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64" name="Equation" r:id="rId9" imgW="1726920" imgH="355320" progId="Equation.DSMT4">
                  <p:embed/>
                </p:oleObj>
              </mc:Choice>
              <mc:Fallback>
                <p:oleObj name="Equation" r:id="rId9" imgW="1726920" imgH="355320" progId="Equation.DSMT4">
                  <p:embed/>
                  <p:pic>
                    <p:nvPicPr>
                      <p:cNvPr id="0" name="Picture 8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722551"/>
                        <a:ext cx="4162080" cy="858842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863723"/>
              </p:ext>
            </p:extLst>
          </p:nvPr>
        </p:nvGraphicFramePr>
        <p:xfrm>
          <a:off x="5211392" y="4010021"/>
          <a:ext cx="3575450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65" name="Equation" r:id="rId11" imgW="1536480" imgH="431640" progId="Equation.DSMT4">
                  <p:embed/>
                </p:oleObj>
              </mc:Choice>
              <mc:Fallback>
                <p:oleObj name="Equation" r:id="rId11" imgW="1536480" imgH="431640" progId="Equation.DSMT4">
                  <p:embed/>
                  <p:pic>
                    <p:nvPicPr>
                      <p:cNvPr id="0" name="Picture 9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392" y="4010021"/>
                        <a:ext cx="3575450" cy="928694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8" name="Text Box 10"/>
          <p:cNvSpPr txBox="1">
            <a:spLocks noChangeArrowheads="1"/>
          </p:cNvSpPr>
          <p:nvPr/>
        </p:nvSpPr>
        <p:spPr bwMode="auto">
          <a:xfrm>
            <a:off x="684213" y="1714488"/>
            <a:ext cx="777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ea typeface="+mn-ea"/>
                <a:cs typeface="Times New Roman" pitchFamily="18" charset="0"/>
              </a:rPr>
              <a:t>2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）分别计算两类的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类内方差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：</a:t>
            </a:r>
            <a:endParaRPr lang="zh-CN" altLang="en-US" sz="3200" dirty="0">
              <a:ea typeface="+mn-ea"/>
              <a:cs typeface="Times New Roman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均匀性度量法：算法步骤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194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194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532712" cy="1116013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均匀性度量法：算法步骤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304800" y="1785926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ea typeface="+mn-ea"/>
                <a:cs typeface="Times New Roman" pitchFamily="18" charset="0"/>
              </a:rPr>
              <a:t>3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）分别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计算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两类像素在图像中的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分布概率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1500166" y="2652701"/>
          <a:ext cx="1955822" cy="122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11" name="Equation" r:id="rId4" imgW="711000" imgH="444240" progId="Equation.DSMT4">
                  <p:embed/>
                </p:oleObj>
              </mc:Choice>
              <mc:Fallback>
                <p:oleObj name="Equation" r:id="rId4" imgW="71100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652701"/>
                        <a:ext cx="1955822" cy="1224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4284662" y="2581263"/>
          <a:ext cx="2073287" cy="1275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12" name="Equation" r:id="rId6" imgW="723600" imgH="444240" progId="Equation.DSMT4">
                  <p:embed/>
                </p:oleObj>
              </mc:Choice>
              <mc:Fallback>
                <p:oleObj name="Equation" r:id="rId6" imgW="723600" imgH="4442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2" y="2581263"/>
                        <a:ext cx="2073287" cy="1275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827088" y="4165589"/>
            <a:ext cx="7531126" cy="1274195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ea typeface="+mn-ea"/>
                <a:cs typeface="Times New Roman" pitchFamily="18" charset="0"/>
              </a:rPr>
              <a:t>计算分布概率的目的是：统计该类像素对图像的影响程度。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3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7986" y="404813"/>
            <a:ext cx="6451600" cy="11874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均匀性度量法：算法步骤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539750" y="1928802"/>
            <a:ext cx="810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ea typeface="+mn-ea"/>
                <a:cs typeface="Times New Roman" pitchFamily="18" charset="0"/>
              </a:rPr>
              <a:t>4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）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选择最佳阈值</a:t>
            </a:r>
            <a:r>
              <a:rPr kumimoji="0" lang="en-US" altLang="zh-CN" sz="3200" i="1" dirty="0" err="1">
                <a:ea typeface="+mn-ea"/>
                <a:cs typeface="Times New Roman" pitchFamily="18" charset="0"/>
              </a:rPr>
              <a:t>Th</a:t>
            </a:r>
            <a:r>
              <a:rPr kumimoji="0" lang="en-US" altLang="zh-CN" sz="3200" i="1" dirty="0">
                <a:ea typeface="+mn-ea"/>
                <a:cs typeface="Times New Roman" pitchFamily="18" charset="0"/>
              </a:rPr>
              <a:t>=</a:t>
            </a:r>
            <a:r>
              <a:rPr kumimoji="0" lang="en-US" altLang="zh-CN" sz="3200" i="1" dirty="0" err="1">
                <a:ea typeface="+mn-ea"/>
                <a:cs typeface="Times New Roman" pitchFamily="18" charset="0"/>
              </a:rPr>
              <a:t>Th</a:t>
            </a:r>
            <a:r>
              <a:rPr kumimoji="0" lang="en-US" altLang="zh-CN" sz="3200" i="1" dirty="0">
                <a:ea typeface="+mn-ea"/>
                <a:cs typeface="Times New Roman" pitchFamily="18" charset="0"/>
              </a:rPr>
              <a:t>*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，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使得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下式成立：</a:t>
            </a:r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245009"/>
              </p:ext>
            </p:extLst>
          </p:nvPr>
        </p:nvGraphicFramePr>
        <p:xfrm>
          <a:off x="1044387" y="2850116"/>
          <a:ext cx="7318798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0" name="Equation" r:id="rId4" imgW="2476440" imgH="241200" progId="Equation.DSMT4">
                  <p:embed/>
                </p:oleObj>
              </mc:Choice>
              <mc:Fallback>
                <p:oleObj name="Equation" r:id="rId4" imgW="247644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387" y="2850116"/>
                        <a:ext cx="7318798" cy="71438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971550" y="4016364"/>
            <a:ext cx="7704906" cy="156966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ea typeface="+mn-ea"/>
                <a:cs typeface="Times New Roman" pitchFamily="18" charset="0"/>
              </a:rPr>
              <a:t>找最佳阈值的方法有很多，</a:t>
            </a:r>
            <a:r>
              <a:rPr lang="zh-CN" altLang="en-US" sz="3200" dirty="0" smtClean="0">
                <a:ea typeface="+mn-ea"/>
                <a:cs typeface="Times New Roman" pitchFamily="18" charset="0"/>
              </a:rPr>
              <a:t>最笨的</a:t>
            </a:r>
            <a:r>
              <a:rPr lang="zh-CN" altLang="en-US" sz="3200" dirty="0">
                <a:ea typeface="+mn-ea"/>
                <a:cs typeface="Times New Roman" pitchFamily="18" charset="0"/>
              </a:rPr>
              <a:t>方法就是</a:t>
            </a:r>
            <a:r>
              <a:rPr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遍历</a:t>
            </a:r>
            <a:r>
              <a:rPr lang="en-US" altLang="zh-CN" sz="3200" dirty="0">
                <a:ea typeface="+mn-ea"/>
                <a:cs typeface="Times New Roman" pitchFamily="18" charset="0"/>
              </a:rPr>
              <a:t>[1~254]</a:t>
            </a:r>
            <a:r>
              <a:rPr lang="zh-CN" altLang="en-US" sz="3200" dirty="0">
                <a:ea typeface="+mn-ea"/>
                <a:cs typeface="Times New Roman" pitchFamily="18" charset="0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1044387" y="5586024"/>
            <a:ext cx="3980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方差小， 一致性好。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autoUpdateAnimBg="0"/>
      <p:bldP spid="26215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182" name="Group 14"/>
          <p:cNvGrpSpPr>
            <a:grpSpLocks/>
          </p:cNvGrpSpPr>
          <p:nvPr/>
        </p:nvGrpSpPr>
        <p:grpSpPr bwMode="auto">
          <a:xfrm>
            <a:off x="837606" y="1988840"/>
            <a:ext cx="3598862" cy="4067175"/>
            <a:chOff x="2880" y="1200"/>
            <a:chExt cx="2267" cy="2562"/>
          </a:xfrm>
        </p:grpSpPr>
        <p:pic>
          <p:nvPicPr>
            <p:cNvPr id="263174" name="Picture 6" descr="camera_t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0" y="1200"/>
              <a:ext cx="2267" cy="2267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263175" name="Text Box 7"/>
            <p:cNvSpPr txBox="1">
              <a:spLocks noChangeArrowheads="1"/>
            </p:cNvSpPr>
            <p:nvPr/>
          </p:nvSpPr>
          <p:spPr bwMode="auto">
            <a:xfrm>
              <a:off x="3168" y="3474"/>
              <a:ext cx="172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+mn-ea"/>
                  <a:cs typeface="Times New Roman" pitchFamily="18" charset="0"/>
                </a:rPr>
                <a:t>Th=3, </a:t>
              </a:r>
              <a:r>
                <a:rPr lang="zh-CN" altLang="en-US" b="1">
                  <a:ea typeface="+mn-ea"/>
                  <a:cs typeface="Times New Roman" pitchFamily="18" charset="0"/>
                </a:rPr>
                <a:t>方差</a:t>
              </a:r>
              <a:r>
                <a:rPr lang="en-US" altLang="zh-CN" b="1">
                  <a:ea typeface="+mn-ea"/>
                  <a:cs typeface="Times New Roman" pitchFamily="18" charset="0"/>
                </a:rPr>
                <a:t>=61.7</a:t>
              </a:r>
            </a:p>
          </p:txBody>
        </p:sp>
      </p:grpSp>
      <p:grpSp>
        <p:nvGrpSpPr>
          <p:cNvPr id="263181" name="Group 13"/>
          <p:cNvGrpSpPr>
            <a:grpSpLocks/>
          </p:cNvGrpSpPr>
          <p:nvPr/>
        </p:nvGrpSpPr>
        <p:grpSpPr bwMode="auto">
          <a:xfrm>
            <a:off x="539552" y="1988840"/>
            <a:ext cx="3714751" cy="4184650"/>
            <a:chOff x="2880" y="1207"/>
            <a:chExt cx="2340" cy="2636"/>
          </a:xfrm>
        </p:grpSpPr>
        <p:sp>
          <p:nvSpPr>
            <p:cNvPr id="263176" name="Text Box 8"/>
            <p:cNvSpPr txBox="1">
              <a:spLocks noChangeArrowheads="1"/>
            </p:cNvSpPr>
            <p:nvPr/>
          </p:nvSpPr>
          <p:spPr bwMode="auto">
            <a:xfrm>
              <a:off x="3152" y="3475"/>
              <a:ext cx="2068" cy="3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 dirty="0" err="1">
                  <a:ea typeface="+mn-ea"/>
                  <a:cs typeface="Times New Roman" pitchFamily="18" charset="0"/>
                </a:rPr>
                <a:t>Th</a:t>
              </a:r>
              <a:r>
                <a:rPr lang="en-US" altLang="zh-CN" sz="3200" dirty="0">
                  <a:ea typeface="+mn-ea"/>
                  <a:cs typeface="Times New Roman" pitchFamily="18" charset="0"/>
                </a:rPr>
                <a:t>=31, </a:t>
              </a:r>
              <a:r>
                <a:rPr lang="zh-CN" altLang="en-US" sz="3200" dirty="0">
                  <a:ea typeface="+mn-ea"/>
                  <a:cs typeface="Times New Roman" pitchFamily="18" charset="0"/>
                </a:rPr>
                <a:t>方差</a:t>
              </a:r>
              <a:r>
                <a:rPr lang="en-US" altLang="zh-CN" sz="3200" dirty="0">
                  <a:ea typeface="+mn-ea"/>
                  <a:cs typeface="Times New Roman" pitchFamily="18" charset="0"/>
                </a:rPr>
                <a:t>=29.7</a:t>
              </a:r>
            </a:p>
          </p:txBody>
        </p:sp>
        <p:pic>
          <p:nvPicPr>
            <p:cNvPr id="263179" name="Picture 11" descr="camera_th3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0" y="1207"/>
              <a:ext cx="2267" cy="2267"/>
            </a:xfrm>
            <a:prstGeom prst="rect">
              <a:avLst/>
            </a:prstGeom>
            <a:noFill/>
          </p:spPr>
        </p:pic>
      </p:grpSp>
      <p:grpSp>
        <p:nvGrpSpPr>
          <p:cNvPr id="263177" name="Group 9"/>
          <p:cNvGrpSpPr>
            <a:grpSpLocks/>
          </p:cNvGrpSpPr>
          <p:nvPr/>
        </p:nvGrpSpPr>
        <p:grpSpPr bwMode="auto">
          <a:xfrm>
            <a:off x="5148064" y="1988840"/>
            <a:ext cx="3744912" cy="4165600"/>
            <a:chOff x="336" y="1200"/>
            <a:chExt cx="2359" cy="2624"/>
          </a:xfrm>
        </p:grpSpPr>
        <p:pic>
          <p:nvPicPr>
            <p:cNvPr id="263172" name="Picture 4" descr="camera_th8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6" y="1200"/>
              <a:ext cx="2267" cy="2267"/>
            </a:xfrm>
            <a:prstGeom prst="rect">
              <a:avLst/>
            </a:prstGeom>
            <a:noFill/>
          </p:spPr>
        </p:pic>
        <p:sp>
          <p:nvSpPr>
            <p:cNvPr id="263173" name="Text Box 5"/>
            <p:cNvSpPr txBox="1">
              <a:spLocks noChangeArrowheads="1"/>
            </p:cNvSpPr>
            <p:nvPr/>
          </p:nvSpPr>
          <p:spPr bwMode="auto">
            <a:xfrm>
              <a:off x="528" y="3456"/>
              <a:ext cx="2167" cy="3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 dirty="0" err="1">
                  <a:ea typeface="+mn-ea"/>
                  <a:cs typeface="Times New Roman" pitchFamily="18" charset="0"/>
                </a:rPr>
                <a:t>Th</a:t>
              </a:r>
              <a:r>
                <a:rPr lang="en-US" altLang="zh-CN" sz="3200" dirty="0">
                  <a:ea typeface="+mn-ea"/>
                  <a:cs typeface="Times New Roman" pitchFamily="18" charset="0"/>
                </a:rPr>
                <a:t>=82, </a:t>
              </a:r>
              <a:r>
                <a:rPr lang="zh-CN" altLang="en-US" sz="3200" dirty="0">
                  <a:ea typeface="+mn-ea"/>
                  <a:cs typeface="Times New Roman" pitchFamily="18" charset="0"/>
                </a:rPr>
                <a:t>方差</a:t>
              </a:r>
              <a:r>
                <a:rPr lang="en-US" altLang="zh-CN" sz="3200" dirty="0">
                  <a:ea typeface="+mn-ea"/>
                  <a:cs typeface="Times New Roman" pitchFamily="18" charset="0"/>
                </a:rPr>
                <a:t>=24.4</a:t>
              </a:r>
            </a:p>
          </p:txBody>
        </p:sp>
      </p:grp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均匀性度量法</a:t>
            </a:r>
            <a:b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      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——</a:t>
            </a:r>
            <a:r>
              <a:rPr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处理效果示例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785794"/>
            <a:ext cx="4667250" cy="83026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二值化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方法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1381145" y="2060575"/>
            <a:ext cx="6119813" cy="2808288"/>
          </a:xfrm>
          <a:solidFill>
            <a:schemeClr val="bg1"/>
          </a:solidFill>
          <a:ln w="38100" cmpd="dbl"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峰谷法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参数法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均匀性度量法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　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聚类方法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6720440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二值化的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目的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643050"/>
            <a:ext cx="7918450" cy="4040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C66FF"/>
              </a:buClr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图像分割是指通过某种方法，使得画面场景被分为“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目标物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”及“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非目标物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”两类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即将图像的像素变换为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黑、白两种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buClr>
                <a:srgbClr val="CC66FF"/>
              </a:buClr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因为结果图像为二值图像，所以通常又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称图像分割为图像的二值化处理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14364"/>
            <a:ext cx="7772400" cy="1143000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聚类方法</a:t>
            </a:r>
            <a:b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    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—— </a:t>
            </a:r>
            <a:r>
              <a:rPr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基本设计思想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071678"/>
            <a:ext cx="7858180" cy="25923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FF9999"/>
              </a:buClr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聚类方法是采用了模式识别中的聚类思想。</a:t>
            </a:r>
          </a:p>
          <a:p>
            <a:pPr>
              <a:lnSpc>
                <a:spcPct val="150000"/>
              </a:lnSpc>
              <a:buClr>
                <a:srgbClr val="FF9999"/>
              </a:buClr>
              <a:buFont typeface="Wingdings" pitchFamily="2" charset="2"/>
              <a:buChar char="n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类内保持最大相似性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以及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类间保持最大距离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为最佳阈值的求取目标。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聚类方法</a:t>
            </a:r>
            <a:b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   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—— </a:t>
            </a:r>
            <a:r>
              <a:rPr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算法步骤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723929" y="1857364"/>
            <a:ext cx="792003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3200" dirty="0">
                <a:ea typeface="+mn-ea"/>
                <a:cs typeface="Times New Roman" pitchFamily="18" charset="0"/>
              </a:rPr>
              <a:t>1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）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给定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一个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初始阈值</a:t>
            </a:r>
            <a:r>
              <a:rPr kumimoji="0" lang="en-US" altLang="zh-CN" sz="3200" i="1" dirty="0" err="1">
                <a:ea typeface="+mn-ea"/>
                <a:cs typeface="Times New Roman" pitchFamily="18" charset="0"/>
              </a:rPr>
              <a:t>Th</a:t>
            </a:r>
            <a:r>
              <a:rPr kumimoji="0" lang="en-US" altLang="zh-CN" sz="3200" dirty="0">
                <a:ea typeface="+mn-ea"/>
                <a:cs typeface="Times New Roman" pitchFamily="18" charset="0"/>
              </a:rPr>
              <a:t>=</a:t>
            </a:r>
            <a:r>
              <a:rPr kumimoji="0" lang="en-US" altLang="zh-CN" sz="3200" i="1" dirty="0">
                <a:ea typeface="+mn-ea"/>
                <a:cs typeface="Times New Roman" pitchFamily="18" charset="0"/>
              </a:rPr>
              <a:t>Th</a:t>
            </a:r>
            <a:r>
              <a:rPr kumimoji="0" lang="en-US" altLang="zh-CN" sz="3200" i="1" baseline="-25000" dirty="0">
                <a:ea typeface="+mn-ea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kumimoji="0" lang="en-US" altLang="zh-CN" sz="3200" dirty="0">
                <a:ea typeface="+mn-ea"/>
                <a:cs typeface="Times New Roman" pitchFamily="18" charset="0"/>
              </a:rPr>
              <a:t>    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（例如：可以默认为</a:t>
            </a:r>
            <a:r>
              <a:rPr kumimoji="0" lang="en-US" altLang="zh-CN" sz="3200" dirty="0">
                <a:ea typeface="+mn-ea"/>
                <a:cs typeface="Times New Roman" pitchFamily="18" charset="0"/>
              </a:rPr>
              <a:t>1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，或者是</a:t>
            </a:r>
            <a:r>
              <a:rPr kumimoji="0" lang="en-US" altLang="zh-CN" sz="3200" dirty="0">
                <a:ea typeface="+mn-ea"/>
                <a:cs typeface="Times New Roman" pitchFamily="18" charset="0"/>
              </a:rPr>
              <a:t>128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等），</a:t>
            </a:r>
          </a:p>
          <a:p>
            <a:pPr>
              <a:lnSpc>
                <a:spcPct val="150000"/>
              </a:lnSpc>
            </a:pPr>
            <a:r>
              <a:rPr kumimoji="0" lang="zh-CN" altLang="en-US" sz="3200" dirty="0">
                <a:ea typeface="+mn-ea"/>
                <a:cs typeface="Times New Roman" pitchFamily="18" charset="0"/>
              </a:rPr>
              <a:t>     则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将原图分为</a:t>
            </a:r>
            <a:r>
              <a:rPr kumimoji="0" lang="en-US" altLang="zh-CN" sz="3200" i="1" dirty="0">
                <a:ea typeface="+mn-ea"/>
                <a:cs typeface="Times New Roman" pitchFamily="18" charset="0"/>
              </a:rPr>
              <a:t>C</a:t>
            </a:r>
            <a:r>
              <a:rPr kumimoji="0" lang="en-US" altLang="zh-CN" sz="3200" i="1" baseline="-25000" dirty="0">
                <a:ea typeface="+mn-ea"/>
                <a:cs typeface="Times New Roman" pitchFamily="18" charset="0"/>
              </a:rPr>
              <a:t>1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和</a:t>
            </a:r>
            <a:r>
              <a:rPr kumimoji="0" lang="en-US" altLang="zh-CN" sz="3200" i="1" dirty="0">
                <a:ea typeface="+mn-ea"/>
                <a:cs typeface="Times New Roman" pitchFamily="18" charset="0"/>
              </a:rPr>
              <a:t>C</a:t>
            </a:r>
            <a:r>
              <a:rPr kumimoji="0" lang="en-US" altLang="zh-CN" sz="3200" i="1" baseline="-25000" dirty="0">
                <a:ea typeface="+mn-ea"/>
                <a:cs typeface="Times New Roman" pitchFamily="18" charset="0"/>
              </a:rPr>
              <a:t>2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两类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；</a:t>
            </a: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1255716" y="4305289"/>
            <a:ext cx="7245374" cy="1323439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dirty="0">
                <a:ea typeface="+mn-ea"/>
                <a:cs typeface="Times New Roman" pitchFamily="18" charset="0"/>
              </a:rPr>
              <a:t>默认值为</a:t>
            </a:r>
            <a:r>
              <a:rPr kumimoji="0" lang="en-US" altLang="zh-CN" sz="3200" dirty="0">
                <a:ea typeface="+mn-ea"/>
                <a:cs typeface="Times New Roman" pitchFamily="18" charset="0"/>
              </a:rPr>
              <a:t>128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是指从中间开始搜索；</a:t>
            </a:r>
          </a:p>
          <a:p>
            <a:pPr>
              <a:spcBef>
                <a:spcPct val="50000"/>
              </a:spcBef>
            </a:pPr>
            <a:r>
              <a:rPr kumimoji="0" lang="zh-CN" altLang="en-US" sz="3200" dirty="0">
                <a:ea typeface="+mn-ea"/>
                <a:cs typeface="Times New Roman" pitchFamily="18" charset="0"/>
              </a:rPr>
              <a:t>默认值为</a:t>
            </a:r>
            <a:r>
              <a:rPr kumimoji="0" lang="en-US" altLang="zh-CN" sz="3200" dirty="0">
                <a:ea typeface="+mn-ea"/>
                <a:cs typeface="Times New Roman" pitchFamily="18" charset="0"/>
              </a:rPr>
              <a:t>1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是指从头考试搜索</a:t>
            </a:r>
            <a:r>
              <a:rPr kumimoji="0" lang="zh-CN" altLang="en-US" sz="32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。</a:t>
            </a:r>
            <a:endParaRPr lang="zh-CN" altLang="en-US" sz="3200" dirty="0">
              <a:solidFill>
                <a:srgbClr val="0000FF"/>
              </a:solidFill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utoUpdateAnimBg="0"/>
      <p:bldP spid="26522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26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聚类方法</a:t>
            </a:r>
            <a:b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——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算法步骤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468312" y="2492896"/>
            <a:ext cx="84961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ea typeface="+mn-ea"/>
                <a:cs typeface="Times New Roman" pitchFamily="18" charset="0"/>
              </a:rPr>
              <a:t>2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）分别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计算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两类的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类内方差</a:t>
            </a:r>
            <a:r>
              <a:rPr kumimoji="0" lang="zh-CN" altLang="en-US" sz="3200" dirty="0" smtClean="0">
                <a:ea typeface="+mn-ea"/>
                <a:cs typeface="Times New Roman" pitchFamily="18" charset="0"/>
              </a:rPr>
              <a:t>：</a:t>
            </a:r>
            <a:endParaRPr kumimoji="0" lang="en-US" altLang="zh-CN" sz="3200" dirty="0" smtClean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0" lang="en-US" altLang="zh-CN" sz="3200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0" lang="en-US" altLang="zh-CN" sz="3200" dirty="0" smtClean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0" lang="en-US" altLang="zh-CN" sz="3200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0" lang="en-US" altLang="zh-CN" sz="3200" dirty="0" smtClean="0">
                <a:solidFill>
                  <a:srgbClr val="FF0000"/>
                </a:solidFill>
                <a:cs typeface="Times New Roman" pitchFamily="18" charset="0"/>
                <a:sym typeface="Wingdings 2" panose="05020102010507070707" pitchFamily="18" charset="2"/>
              </a:rPr>
              <a:t>                                   </a:t>
            </a:r>
            <a:endParaRPr kumimoji="0" lang="zh-CN" altLang="en-US" sz="32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graphicFrame>
        <p:nvGraphicFramePr>
          <p:cNvPr id="317450" name="Object 10"/>
          <p:cNvGraphicFramePr>
            <a:graphicFrameLocks noChangeAspect="1"/>
          </p:cNvGraphicFramePr>
          <p:nvPr/>
        </p:nvGraphicFramePr>
        <p:xfrm>
          <a:off x="468313" y="3284538"/>
          <a:ext cx="4102537" cy="85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9" name="Equation" r:id="rId4" imgW="1701720" imgH="355320" progId="Equation.DSMT4">
                  <p:embed/>
                </p:oleObj>
              </mc:Choice>
              <mc:Fallback>
                <p:oleObj name="Equation" r:id="rId4" imgW="1701720" imgH="355320" progId="Equation.DSMT4">
                  <p:embed/>
                  <p:pic>
                    <p:nvPicPr>
                      <p:cNvPr id="0" name="Picture 10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84538"/>
                        <a:ext cx="4102537" cy="858842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1" name="Object 11"/>
          <p:cNvGraphicFramePr>
            <a:graphicFrameLocks noChangeAspect="1"/>
          </p:cNvGraphicFramePr>
          <p:nvPr/>
        </p:nvGraphicFramePr>
        <p:xfrm>
          <a:off x="500034" y="4572008"/>
          <a:ext cx="30257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0" name="Equation" r:id="rId7" imgW="1498320" imgH="431640" progId="Equation.DSMT4">
                  <p:embed/>
                </p:oleObj>
              </mc:Choice>
              <mc:Fallback>
                <p:oleObj name="Equation" r:id="rId7" imgW="1498320" imgH="431640" progId="Equation.DSMT4">
                  <p:embed/>
                  <p:pic>
                    <p:nvPicPr>
                      <p:cNvPr id="0" name="Picture 11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572008"/>
                        <a:ext cx="3025775" cy="871538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264378"/>
              </p:ext>
            </p:extLst>
          </p:nvPr>
        </p:nvGraphicFramePr>
        <p:xfrm>
          <a:off x="4643437" y="3284538"/>
          <a:ext cx="4162081" cy="85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1" name="Equation" r:id="rId9" imgW="1726920" imgH="355320" progId="Equation.DSMT4">
                  <p:embed/>
                </p:oleObj>
              </mc:Choice>
              <mc:Fallback>
                <p:oleObj name="Equation" r:id="rId9" imgW="1726920" imgH="355320" progId="Equation.DSMT4">
                  <p:embed/>
                  <p:pic>
                    <p:nvPicPr>
                      <p:cNvPr id="0" name="Picture 13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7" y="3284538"/>
                        <a:ext cx="4162081" cy="858842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50335"/>
              </p:ext>
            </p:extLst>
          </p:nvPr>
        </p:nvGraphicFramePr>
        <p:xfrm>
          <a:off x="5857884" y="4572008"/>
          <a:ext cx="29432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2" name="Equation" r:id="rId11" imgW="1536480" imgH="431640" progId="Equation.DSMT4">
                  <p:embed/>
                </p:oleObj>
              </mc:Choice>
              <mc:Fallback>
                <p:oleObj name="Equation" r:id="rId11" imgW="1536480" imgH="431640" progId="Equation.DSMT4">
                  <p:embed/>
                  <p:pic>
                    <p:nvPicPr>
                      <p:cNvPr id="0" name="Picture 14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4572008"/>
                        <a:ext cx="2943225" cy="827088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174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26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聚类方法</a:t>
            </a:r>
            <a:b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——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算法步骤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8382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ea typeface="+mn-ea"/>
                <a:cs typeface="Times New Roman" pitchFamily="18" charset="0"/>
              </a:rPr>
              <a:t>3</a:t>
            </a:r>
            <a:r>
              <a:rPr kumimoji="0" lang="zh-CN" altLang="en-US" sz="3200">
                <a:ea typeface="+mn-ea"/>
                <a:cs typeface="Times New Roman" pitchFamily="18" charset="0"/>
              </a:rPr>
              <a:t>）进行分类处理：</a:t>
            </a:r>
          </a:p>
          <a:p>
            <a:pPr>
              <a:spcBef>
                <a:spcPct val="50000"/>
              </a:spcBef>
            </a:pPr>
            <a:r>
              <a:rPr kumimoji="0" lang="zh-CN" altLang="en-US" sz="3200">
                <a:ea typeface="+mn-ea"/>
                <a:cs typeface="Times New Roman" pitchFamily="18" charset="0"/>
              </a:rPr>
              <a:t>     如果</a:t>
            </a:r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1835150" y="3500438"/>
          <a:ext cx="5597429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6" name="Equation" r:id="rId4" imgW="1790640" imgH="228600" progId="Equation.DSMT4">
                  <p:embed/>
                </p:oleObj>
              </mc:Choice>
              <mc:Fallback>
                <p:oleObj name="Equation" r:id="rId4" imgW="17906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00438"/>
                        <a:ext cx="5597429" cy="71438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971550" y="4365625"/>
            <a:ext cx="7010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则 </a:t>
            </a:r>
            <a:r>
              <a:rPr kumimoji="0" lang="en-US" altLang="zh-CN" sz="3200" i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f(</a:t>
            </a:r>
            <a:r>
              <a:rPr kumimoji="0" lang="en-US" altLang="zh-CN" sz="3200" i="1" dirty="0" err="1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x,y</a:t>
            </a:r>
            <a:r>
              <a:rPr kumimoji="0" lang="en-US" altLang="zh-CN" sz="3200" i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)</a:t>
            </a:r>
            <a:r>
              <a:rPr kumimoji="0" lang="en-US" altLang="zh-CN" sz="3200" b="1" i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 </a:t>
            </a:r>
            <a:r>
              <a:rPr kumimoji="0" lang="zh-CN" altLang="en-US" sz="3200" b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属于</a:t>
            </a:r>
            <a:r>
              <a:rPr kumimoji="0" lang="en-US" altLang="zh-CN" sz="3200" i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C</a:t>
            </a:r>
            <a:r>
              <a:rPr kumimoji="0" lang="en-US" altLang="zh-CN" sz="3200" i="1" baseline="-250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1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，</a:t>
            </a:r>
            <a:r>
              <a:rPr kumimoji="0" lang="zh-CN" altLang="en-US" sz="3200" dirty="0" smtClean="0">
                <a:ea typeface="+mn-ea"/>
                <a:cs typeface="Times New Roman" pitchFamily="18" charset="0"/>
              </a:rPr>
              <a:t>否则 </a:t>
            </a:r>
            <a:r>
              <a:rPr kumimoji="0" lang="en-US" altLang="zh-CN" sz="3200" i="1" dirty="0" smtClean="0">
                <a:ea typeface="+mn-ea"/>
                <a:cs typeface="Times New Roman" pitchFamily="18" charset="0"/>
              </a:rPr>
              <a:t>f(</a:t>
            </a:r>
            <a:r>
              <a:rPr kumimoji="0" lang="en-US" altLang="zh-CN" sz="3200" i="1" dirty="0" err="1" smtClean="0">
                <a:ea typeface="+mn-ea"/>
                <a:cs typeface="Times New Roman" pitchFamily="18" charset="0"/>
              </a:rPr>
              <a:t>x,y</a:t>
            </a:r>
            <a:r>
              <a:rPr kumimoji="0" lang="en-US" altLang="zh-CN" sz="3200" i="1" dirty="0" smtClean="0">
                <a:ea typeface="+mn-ea"/>
                <a:cs typeface="Times New Roman" pitchFamily="18" charset="0"/>
              </a:rPr>
              <a:t>) </a:t>
            </a:r>
            <a:r>
              <a:rPr kumimoji="0" lang="zh-CN" altLang="en-US" sz="3200" dirty="0" smtClean="0">
                <a:ea typeface="+mn-ea"/>
                <a:cs typeface="Times New Roman" pitchFamily="18" charset="0"/>
              </a:rPr>
              <a:t>属于</a:t>
            </a:r>
            <a:r>
              <a:rPr kumimoji="0" lang="en-US" altLang="zh-CN" sz="3200" i="1" dirty="0">
                <a:ea typeface="+mn-ea"/>
                <a:cs typeface="Times New Roman" pitchFamily="18" charset="0"/>
              </a:rPr>
              <a:t>C</a:t>
            </a:r>
            <a:r>
              <a:rPr kumimoji="0" lang="en-US" altLang="zh-CN" sz="3200" i="1" baseline="-25000" dirty="0">
                <a:ea typeface="+mn-ea"/>
                <a:cs typeface="Times New Roman" pitchFamily="18" charset="0"/>
              </a:rPr>
              <a:t>2</a:t>
            </a:r>
            <a:r>
              <a:rPr kumimoji="0" lang="zh-CN" altLang="en-US" sz="3200" dirty="0" smtClean="0">
                <a:ea typeface="+mn-ea"/>
                <a:cs typeface="Times New Roman" pitchFamily="18" charset="0"/>
              </a:rPr>
              <a:t>。</a:t>
            </a:r>
            <a:endParaRPr kumimoji="0" lang="en-US" altLang="zh-CN" sz="3200" dirty="0" smtClean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0" lang="en-US" altLang="zh-CN" sz="3200" dirty="0" smtClean="0">
                <a:solidFill>
                  <a:srgbClr val="FF0000"/>
                </a:solidFill>
                <a:ea typeface="+mn-ea"/>
                <a:cs typeface="Times New Roman" pitchFamily="18" charset="0"/>
                <a:sym typeface="Wingdings 2" panose="05020102010507070707" pitchFamily="18" charset="2"/>
              </a:rPr>
              <a:t></a:t>
            </a:r>
            <a:r>
              <a:rPr kumimoji="0" lang="en-US" altLang="zh-CN" sz="3200" dirty="0" smtClean="0">
                <a:solidFill>
                  <a:srgbClr val="FF0000"/>
                </a:solidFill>
                <a:cs typeface="Times New Roman" pitchFamily="18" charset="0"/>
                <a:sym typeface="Wingdings 2" panose="05020102010507070707" pitchFamily="18" charset="2"/>
              </a:rPr>
              <a:t></a:t>
            </a:r>
            <a:endParaRPr kumimoji="0" lang="zh-CN" altLang="en-US" sz="32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autoUpdateAnimBg="0"/>
      <p:bldP spid="26624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714348" y="2143116"/>
            <a:ext cx="784701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0" lang="en-US" altLang="zh-CN" sz="3200" dirty="0">
                <a:ea typeface="+mn-ea"/>
                <a:cs typeface="Times New Roman" pitchFamily="18" charset="0"/>
              </a:rPr>
              <a:t>4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）对上一步重新分类后得到的</a:t>
            </a:r>
            <a:r>
              <a:rPr kumimoji="0" lang="en-US" altLang="zh-CN" sz="3200" i="1" dirty="0">
                <a:ea typeface="+mn-ea"/>
                <a:cs typeface="Times New Roman" pitchFamily="18" charset="0"/>
              </a:rPr>
              <a:t>C</a:t>
            </a:r>
            <a:r>
              <a:rPr kumimoji="0" lang="en-US" altLang="zh-CN" sz="3200" i="1" baseline="-25000" dirty="0">
                <a:ea typeface="+mn-ea"/>
                <a:cs typeface="Times New Roman" pitchFamily="18" charset="0"/>
              </a:rPr>
              <a:t>1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和</a:t>
            </a:r>
            <a:r>
              <a:rPr kumimoji="0" lang="en-US" altLang="zh-CN" sz="3200" i="1" dirty="0">
                <a:ea typeface="+mn-ea"/>
                <a:cs typeface="Times New Roman" pitchFamily="18" charset="0"/>
              </a:rPr>
              <a:t>C</a:t>
            </a:r>
            <a:r>
              <a:rPr kumimoji="0" lang="en-US" altLang="zh-CN" sz="3200" i="1" baseline="-25000" dirty="0">
                <a:ea typeface="+mn-ea"/>
                <a:cs typeface="Times New Roman" pitchFamily="18" charset="0"/>
              </a:rPr>
              <a:t>2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中的所有像素，分别</a:t>
            </a:r>
            <a:r>
              <a:rPr kumimoji="0" lang="zh-CN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重新计算其各自的均值与方差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聚类方法</a:t>
            </a:r>
            <a:b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——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算法步骤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476280" y="2285992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ea typeface="+mn-ea"/>
                <a:cs typeface="Times New Roman" pitchFamily="18" charset="0"/>
              </a:rPr>
              <a:t>5</a:t>
            </a:r>
            <a:r>
              <a:rPr kumimoji="0" lang="zh-CN" altLang="en-US" sz="3200" dirty="0">
                <a:ea typeface="+mn-ea"/>
                <a:cs typeface="Times New Roman" pitchFamily="18" charset="0"/>
              </a:rPr>
              <a:t>）如果下式成立：</a:t>
            </a:r>
          </a:p>
        </p:txBody>
      </p:sp>
      <p:graphicFrame>
        <p:nvGraphicFramePr>
          <p:cNvPr id="320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80136"/>
              </p:ext>
            </p:extLst>
          </p:nvPr>
        </p:nvGraphicFramePr>
        <p:xfrm>
          <a:off x="1141413" y="3078163"/>
          <a:ext cx="71707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9" name="Equation" r:id="rId4" imgW="2552400" imgH="253800" progId="Equation.DSMT4">
                  <p:embed/>
                </p:oleObj>
              </mc:Choice>
              <mc:Fallback>
                <p:oleObj name="Equation" r:id="rId4" imgW="255240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078163"/>
                        <a:ext cx="7170737" cy="714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0000FF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1081092" y="3962392"/>
            <a:ext cx="72437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ea typeface="+mn-ea"/>
                <a:cs typeface="Times New Roman" pitchFamily="18" charset="0"/>
              </a:rPr>
              <a:t>重复  </a:t>
            </a:r>
            <a:r>
              <a:rPr lang="en-US" altLang="zh-CN" sz="3200" dirty="0" smtClean="0">
                <a:ea typeface="+mn-ea"/>
                <a:cs typeface="Times New Roman" pitchFamily="18" charset="0"/>
              </a:rPr>
              <a:t>4</a:t>
            </a:r>
            <a:r>
              <a:rPr lang="zh-CN" altLang="en-US" sz="3200" dirty="0" smtClean="0">
                <a:ea typeface="+mn-ea"/>
                <a:cs typeface="Times New Roman" pitchFamily="18" charset="0"/>
              </a:rPr>
              <a:t>），</a:t>
            </a:r>
            <a:r>
              <a:rPr lang="en-US" altLang="zh-CN" sz="3200" dirty="0" smtClean="0">
                <a:ea typeface="+mn-ea"/>
                <a:cs typeface="Times New Roman" pitchFamily="18" charset="0"/>
              </a:rPr>
              <a:t>5</a:t>
            </a:r>
            <a:r>
              <a:rPr lang="zh-CN" altLang="en-US" sz="3200" dirty="0" smtClean="0">
                <a:ea typeface="+mn-ea"/>
                <a:cs typeface="Times New Roman" pitchFamily="18" charset="0"/>
              </a:rPr>
              <a:t>），</a:t>
            </a:r>
            <a:endParaRPr lang="zh-CN" altLang="en-US" sz="3200" dirty="0">
              <a:ea typeface="+mn-ea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dirty="0" smtClean="0">
                <a:ea typeface="+mn-ea"/>
                <a:cs typeface="Times New Roman" pitchFamily="18" charset="0"/>
              </a:rPr>
              <a:t>否则则输出计算得到的阈值</a:t>
            </a:r>
            <a:r>
              <a:rPr lang="en-US" altLang="zh-CN" sz="3200" i="1" dirty="0" err="1" smtClean="0">
                <a:ea typeface="+mn-ea"/>
                <a:cs typeface="Times New Roman" pitchFamily="18" charset="0"/>
              </a:rPr>
              <a:t>Th</a:t>
            </a:r>
            <a:r>
              <a:rPr lang="en-US" altLang="zh-CN" sz="3200" i="1" baseline="-25000" dirty="0" smtClean="0">
                <a:ea typeface="+mn-ea"/>
                <a:cs typeface="Times New Roman" pitchFamily="18" charset="0"/>
              </a:rPr>
              <a:t>(t-1)</a:t>
            </a:r>
            <a:r>
              <a:rPr lang="zh-CN" altLang="en-US" sz="3200" dirty="0" smtClean="0">
                <a:ea typeface="+mn-ea"/>
                <a:cs typeface="Times New Roman" pitchFamily="18" charset="0"/>
              </a:rPr>
              <a:t>。</a:t>
            </a:r>
            <a:endParaRPr lang="zh-CN" altLang="en-US" sz="3200" dirty="0">
              <a:ea typeface="+mn-ea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26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聚类方法</a:t>
            </a:r>
            <a:b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—— 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算法步骤</a:t>
            </a:r>
            <a:endParaRPr lang="zh-CN" altLang="en-US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autoUpdateAnimBg="0"/>
      <p:bldP spid="32051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305" name="Group 17"/>
          <p:cNvGrpSpPr>
            <a:grpSpLocks/>
          </p:cNvGrpSpPr>
          <p:nvPr/>
        </p:nvGrpSpPr>
        <p:grpSpPr bwMode="auto">
          <a:xfrm>
            <a:off x="5010841" y="1264191"/>
            <a:ext cx="3529011" cy="4036507"/>
            <a:chOff x="612" y="1207"/>
            <a:chExt cx="1814" cy="2049"/>
          </a:xfrm>
        </p:grpSpPr>
        <p:pic>
          <p:nvPicPr>
            <p:cNvPr id="268300" name="Picture 12" descr="camera_th9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2" y="1207"/>
              <a:ext cx="1814" cy="1814"/>
            </a:xfrm>
            <a:prstGeom prst="rect">
              <a:avLst/>
            </a:prstGeom>
            <a:noFill/>
          </p:spPr>
        </p:pic>
        <p:sp>
          <p:nvSpPr>
            <p:cNvPr id="268301" name="Text Box 13"/>
            <p:cNvSpPr txBox="1">
              <a:spLocks noChangeArrowheads="1"/>
            </p:cNvSpPr>
            <p:nvPr/>
          </p:nvSpPr>
          <p:spPr bwMode="auto">
            <a:xfrm>
              <a:off x="657" y="3022"/>
              <a:ext cx="172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err="1">
                  <a:ea typeface="+mn-ea"/>
                  <a:cs typeface="Times New Roman" pitchFamily="18" charset="0"/>
                </a:rPr>
                <a:t>Th</a:t>
              </a:r>
              <a:r>
                <a:rPr lang="en-US" altLang="zh-CN" dirty="0">
                  <a:ea typeface="+mn-ea"/>
                  <a:cs typeface="Times New Roman" pitchFamily="18" charset="0"/>
                </a:rPr>
                <a:t>=91, </a:t>
              </a:r>
              <a:r>
                <a:rPr lang="zh-CN" altLang="en-US" dirty="0">
                  <a:ea typeface="+mn-ea"/>
                  <a:cs typeface="Times New Roman" pitchFamily="18" charset="0"/>
                </a:rPr>
                <a:t>方差</a:t>
              </a:r>
              <a:r>
                <a:rPr lang="en-US" altLang="zh-CN" dirty="0">
                  <a:ea typeface="+mn-ea"/>
                  <a:cs typeface="Times New Roman" pitchFamily="18" charset="0"/>
                </a:rPr>
                <a:t>=24.8</a:t>
              </a:r>
            </a:p>
          </p:txBody>
        </p:sp>
      </p:grpSp>
      <p:grpSp>
        <p:nvGrpSpPr>
          <p:cNvPr id="268306" name="Group 18"/>
          <p:cNvGrpSpPr>
            <a:grpSpLocks/>
          </p:cNvGrpSpPr>
          <p:nvPr/>
        </p:nvGrpSpPr>
        <p:grpSpPr bwMode="auto">
          <a:xfrm>
            <a:off x="762000" y="1230086"/>
            <a:ext cx="3707906" cy="4070612"/>
            <a:chOff x="2971" y="1207"/>
            <a:chExt cx="1814" cy="2055"/>
          </a:xfrm>
        </p:grpSpPr>
        <p:pic>
          <p:nvPicPr>
            <p:cNvPr id="268292" name="Picture 4" descr="camera_th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71" y="1207"/>
              <a:ext cx="1814" cy="1814"/>
            </a:xfrm>
            <a:prstGeom prst="rect">
              <a:avLst/>
            </a:prstGeom>
            <a:noFill/>
          </p:spPr>
        </p:pic>
        <p:sp>
          <p:nvSpPr>
            <p:cNvPr id="268293" name="Text Box 5"/>
            <p:cNvSpPr txBox="1">
              <a:spLocks noChangeArrowheads="1"/>
            </p:cNvSpPr>
            <p:nvPr/>
          </p:nvSpPr>
          <p:spPr bwMode="auto">
            <a:xfrm>
              <a:off x="3016" y="3022"/>
              <a:ext cx="172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 dirty="0" err="1">
                  <a:ea typeface="+mn-ea"/>
                  <a:cs typeface="Times New Roman" pitchFamily="18" charset="0"/>
                </a:rPr>
                <a:t>Th</a:t>
              </a:r>
              <a:r>
                <a:rPr lang="en-US" altLang="zh-CN" dirty="0">
                  <a:ea typeface="+mn-ea"/>
                  <a:cs typeface="Times New Roman" pitchFamily="18" charset="0"/>
                </a:rPr>
                <a:t>=82, </a:t>
              </a:r>
              <a:r>
                <a:rPr lang="zh-CN" altLang="en-US" dirty="0">
                  <a:ea typeface="+mn-ea"/>
                  <a:cs typeface="Times New Roman" pitchFamily="18" charset="0"/>
                </a:rPr>
                <a:t>方差</a:t>
              </a:r>
              <a:r>
                <a:rPr lang="en-US" altLang="zh-CN" dirty="0">
                  <a:ea typeface="+mn-ea"/>
                  <a:cs typeface="Times New Roman" pitchFamily="18" charset="0"/>
                </a:rPr>
                <a:t>=24.4</a:t>
              </a:r>
            </a:p>
          </p:txBody>
        </p:sp>
      </p:grp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7104" y="345268"/>
            <a:ext cx="7772400" cy="1143000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聚类方法</a:t>
            </a:r>
            <a:b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  <a:r>
              <a:rPr lang="en-US" altLang="zh-CN" b="1" dirty="0">
                <a:latin typeface="Times New Roman" pitchFamily="18" charset="0"/>
                <a:ea typeface="+mn-ea"/>
                <a:cs typeface="Times New Roman" pitchFamily="18" charset="0"/>
              </a:rPr>
              <a:t>—— </a:t>
            </a:r>
            <a:r>
              <a:rPr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处理效果示例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357158" y="5373688"/>
            <a:ext cx="8501122" cy="1200329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+mn-ea"/>
                <a:cs typeface="Times New Roman" pitchFamily="18" charset="0"/>
              </a:rPr>
              <a:t> </a:t>
            </a:r>
            <a:r>
              <a:rPr lang="zh-CN" altLang="en-US" dirty="0">
                <a:ea typeface="+mn-ea"/>
                <a:cs typeface="Times New Roman" pitchFamily="18" charset="0"/>
              </a:rPr>
              <a:t>聚类方法与均匀性度量方法的最大差别是考虑了类之间</a:t>
            </a:r>
            <a:r>
              <a:rPr lang="zh-CN" altLang="en-US" dirty="0" smtClean="0">
                <a:ea typeface="+mn-ea"/>
                <a:cs typeface="Times New Roman" pitchFamily="18" charset="0"/>
              </a:rPr>
              <a:t>的</a:t>
            </a:r>
            <a:r>
              <a:rPr lang="zh-CN" altLang="en-US" dirty="0">
                <a:ea typeface="+mn-ea"/>
                <a:cs typeface="Times New Roman" pitchFamily="18" charset="0"/>
              </a:rPr>
              <a:t>差距</a:t>
            </a:r>
            <a:r>
              <a:rPr lang="zh-CN" altLang="en-US" dirty="0" smtClean="0">
                <a:ea typeface="+mn-ea"/>
                <a:cs typeface="Times New Roman" pitchFamily="18" charset="0"/>
              </a:rPr>
              <a:t>。</a:t>
            </a:r>
            <a:endParaRPr lang="en-US" altLang="zh-CN" dirty="0" smtClean="0">
              <a:ea typeface="+mn-ea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均匀性度量</a:t>
            </a:r>
            <a:r>
              <a:rPr lang="zh-CN" altLang="en-US" dirty="0">
                <a:ea typeface="+mn-ea"/>
                <a:cs typeface="Times New Roman" pitchFamily="18" charset="0"/>
              </a:rPr>
              <a:t>法：</a:t>
            </a:r>
            <a:r>
              <a:rPr lang="zh-CN" altLang="en-US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全局搜索</a:t>
            </a:r>
            <a:r>
              <a:rPr lang="zh-CN" altLang="en-US" dirty="0">
                <a:ea typeface="+mn-ea"/>
                <a:cs typeface="Times New Roman" pitchFamily="18" charset="0"/>
              </a:rPr>
              <a:t>阈值。</a:t>
            </a:r>
            <a:endParaRPr lang="zh-CN" altLang="zh-CN" dirty="0">
              <a:ea typeface="+mn-ea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聚类</a:t>
            </a:r>
            <a:r>
              <a:rPr lang="zh-CN" altLang="en-US" dirty="0">
                <a:ea typeface="+mn-ea"/>
                <a:cs typeface="Times New Roman" pitchFamily="18" charset="0"/>
              </a:rPr>
              <a:t>法</a:t>
            </a:r>
            <a:r>
              <a:rPr lang="zh-CN" altLang="en-US" dirty="0" smtClean="0">
                <a:ea typeface="+mn-ea"/>
                <a:cs typeface="Times New Roman" pitchFamily="18" charset="0"/>
              </a:rPr>
              <a:t>：     考虑</a:t>
            </a:r>
            <a:r>
              <a:rPr lang="en-US" altLang="zh-CN" b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个聚类中心的位置</a:t>
            </a:r>
            <a:r>
              <a:rPr lang="zh-CN" altLang="en-US" dirty="0">
                <a:ea typeface="+mn-ea"/>
                <a:cs typeface="Times New Roman" pitchFamily="18" charset="0"/>
              </a:rPr>
              <a:t>，以此来</a:t>
            </a:r>
            <a:r>
              <a:rPr lang="zh-CN" altLang="en-US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确定新的</a:t>
            </a:r>
            <a:r>
              <a:rPr lang="zh-CN" altLang="en-US" b="1" dirty="0" smtClean="0">
                <a:solidFill>
                  <a:srgbClr val="0000FF"/>
                </a:solidFill>
                <a:ea typeface="+mn-ea"/>
                <a:cs typeface="Times New Roman" pitchFamily="18" charset="0"/>
              </a:rPr>
              <a:t>阈值</a:t>
            </a:r>
            <a:r>
              <a:rPr lang="zh-CN" altLang="en-US" dirty="0" smtClean="0">
                <a:ea typeface="+mn-ea"/>
                <a:cs typeface="Times New Roman" pitchFamily="18" charset="0"/>
              </a:rPr>
              <a:t>。</a:t>
            </a:r>
            <a:endParaRPr lang="en-US" altLang="zh-CN" dirty="0"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二值</a:t>
            </a:r>
            <a:r>
              <a:rPr lang="zh-CN" b="1" dirty="0" smtClean="0">
                <a:latin typeface="+mn-ea"/>
                <a:ea typeface="+mn-ea"/>
              </a:rPr>
              <a:t>图像</a:t>
            </a:r>
            <a:r>
              <a:rPr lang="zh-CN" altLang="en-US" b="1" dirty="0" smtClean="0">
                <a:latin typeface="+mn-ea"/>
                <a:ea typeface="+mn-ea"/>
              </a:rPr>
              <a:t>处理</a:t>
            </a:r>
            <a:endParaRPr lang="zh-CN" b="1" dirty="0" smtClean="0">
              <a:latin typeface="+mn-ea"/>
              <a:ea typeface="+mn-ea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403350" y="2204864"/>
            <a:ext cx="6264275" cy="3240360"/>
          </a:xfrm>
          <a:solidFill>
            <a:schemeClr val="bg1"/>
          </a:solidFill>
          <a:ln w="57150" cmpd="thickThin">
            <a:solidFill>
              <a:schemeClr val="bg1"/>
            </a:solidFill>
          </a:ln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二值</a:t>
            </a:r>
            <a:r>
              <a:rPr 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中的基本概念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图像的二值化方法</a:t>
            </a:r>
            <a:endParaRPr 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二值图像分析</a:t>
            </a:r>
            <a:endParaRPr 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0113" y="1196975"/>
            <a:ext cx="7651750" cy="1431925"/>
          </a:xfrm>
        </p:spPr>
        <p:txBody>
          <a:bodyPr/>
          <a:lstStyle/>
          <a:p>
            <a:r>
              <a:rPr lang="zh-CN" sz="4800" b="1" dirty="0" smtClean="0">
                <a:latin typeface="宋体" pitchFamily="2" charset="-122"/>
              </a:rPr>
              <a:t>第</a:t>
            </a:r>
            <a:r>
              <a:rPr lang="zh-CN" altLang="en-US" sz="4800" b="1" dirty="0">
                <a:latin typeface="宋体" pitchFamily="2" charset="-122"/>
              </a:rPr>
              <a:t>七</a:t>
            </a:r>
            <a:r>
              <a:rPr lang="en-US" altLang="zh-CN" sz="4800" b="1" dirty="0">
                <a:latin typeface="宋体" pitchFamily="2" charset="-122"/>
              </a:rPr>
              <a:t>-</a:t>
            </a:r>
            <a:r>
              <a:rPr lang="zh-CN" altLang="en-US" sz="4800" b="1" dirty="0">
                <a:latin typeface="宋体" pitchFamily="2" charset="-122"/>
              </a:rPr>
              <a:t>八</a:t>
            </a:r>
            <a:r>
              <a:rPr lang="zh-CN" sz="4800" b="1" dirty="0" smtClean="0">
                <a:latin typeface="宋体" pitchFamily="2" charset="-122"/>
              </a:rPr>
              <a:t>章</a:t>
            </a:r>
            <a:r>
              <a:rPr lang="en-US" altLang="zh-CN" sz="4800" b="1" dirty="0" smtClean="0">
                <a:latin typeface="宋体" pitchFamily="2" charset="-122"/>
              </a:rPr>
              <a:t> </a:t>
            </a:r>
            <a:r>
              <a:rPr lang="zh-CN" altLang="en-US" sz="4800" b="1" dirty="0" smtClean="0">
                <a:latin typeface="宋体" pitchFamily="2" charset="-122"/>
              </a:rPr>
              <a:t>二值</a:t>
            </a:r>
            <a:r>
              <a:rPr lang="zh-CN" sz="4800" b="1" dirty="0" smtClean="0">
                <a:latin typeface="宋体" pitchFamily="2" charset="-122"/>
              </a:rPr>
              <a:t>图像</a:t>
            </a:r>
            <a:r>
              <a:rPr lang="zh-CN" altLang="en-US" sz="4800" b="1" dirty="0" smtClean="0">
                <a:latin typeface="宋体" pitchFamily="2" charset="-122"/>
              </a:rPr>
              <a:t>处理</a:t>
            </a:r>
            <a:endParaRPr lang="zh-CN" sz="4800" b="1" dirty="0" smtClean="0">
              <a:latin typeface="宋体" pitchFamily="2" charset="-122"/>
            </a:endParaRPr>
          </a:p>
        </p:txBody>
      </p:sp>
      <p:sp>
        <p:nvSpPr>
          <p:cNvPr id="8195" name="副标题 2"/>
          <p:cNvSpPr txBox="1">
            <a:spLocks noChangeArrowheads="1"/>
          </p:cNvSpPr>
          <p:nvPr/>
        </p:nvSpPr>
        <p:spPr bwMode="auto">
          <a:xfrm>
            <a:off x="1525588" y="414908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3200" b="1" dirty="0">
                <a:latin typeface="Calibri" pitchFamily="34" charset="0"/>
              </a:rPr>
              <a:t>童立靖</a:t>
            </a:r>
            <a:endParaRPr lang="en-US" sz="3200" b="1" dirty="0">
              <a:latin typeface="Calibri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b="1" dirty="0" smtClean="0"/>
              <a:t>北方</a:t>
            </a:r>
            <a:r>
              <a:rPr lang="zh-CN" altLang="en-US" sz="3200" b="1" dirty="0"/>
              <a:t>工业大学计算机学院</a:t>
            </a:r>
            <a:endParaRPr lang="en-US" altLang="zh-CN" sz="3200" b="1" dirty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 smtClean="0">
                <a:cs typeface="Times New Roman" pitchFamily="18" charset="0"/>
              </a:rPr>
              <a:t>tong_lijing@163.com</a:t>
            </a:r>
            <a:endParaRPr lang="zh-CN" altLang="en-US" sz="3200" dirty="0"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7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7761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85728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二值化</a:t>
            </a:r>
            <a:r>
              <a:rPr lang="zh-CN" altLang="en-US" b="1" dirty="0" smtClean="0">
                <a:latin typeface="+mn-ea"/>
                <a:ea typeface="+mn-ea"/>
              </a:rPr>
              <a:t>说明</a:t>
            </a:r>
            <a:r>
              <a:rPr lang="zh-CN" altLang="en-US" b="1" dirty="0">
                <a:latin typeface="+mn-ea"/>
                <a:ea typeface="+mn-ea"/>
              </a:rPr>
              <a:t>示例</a:t>
            </a:r>
          </a:p>
        </p:txBody>
      </p:sp>
      <p:pic>
        <p:nvPicPr>
          <p:cNvPr id="316419" name="Picture 3" descr="came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071678"/>
            <a:ext cx="2519363" cy="2519363"/>
          </a:xfrm>
          <a:prstGeom prst="rect">
            <a:avLst/>
          </a:prstGeom>
          <a:noFill/>
        </p:spPr>
      </p:pic>
      <p:pic>
        <p:nvPicPr>
          <p:cNvPr id="316420" name="Picture 4" descr="camera_th1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4518" y="2049539"/>
            <a:ext cx="2519363" cy="2519363"/>
          </a:xfrm>
          <a:prstGeom prst="rect">
            <a:avLst/>
          </a:prstGeom>
          <a:noFill/>
        </p:spPr>
      </p:pic>
      <p:pic>
        <p:nvPicPr>
          <p:cNvPr id="316421" name="Picture 5" descr="camera_ed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9601" y="2071678"/>
            <a:ext cx="2519363" cy="25193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二值化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示例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——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肾小球区域的提取</a:t>
            </a:r>
          </a:p>
        </p:txBody>
      </p:sp>
      <p:pic>
        <p:nvPicPr>
          <p:cNvPr id="278539" name="Picture 11" descr="图片2副本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995834" y="1905000"/>
            <a:ext cx="3621088" cy="3621088"/>
          </a:xfrm>
          <a:noFill/>
          <a:ln/>
        </p:spPr>
      </p:pic>
      <p:sp>
        <p:nvSpPr>
          <p:cNvPr id="278531" name="AutoShape 3"/>
          <p:cNvSpPr>
            <a:spLocks noChangeArrowheads="1"/>
          </p:cNvSpPr>
          <p:nvPr/>
        </p:nvSpPr>
        <p:spPr bwMode="auto">
          <a:xfrm>
            <a:off x="4310034" y="3200400"/>
            <a:ext cx="381000" cy="914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pic>
        <p:nvPicPr>
          <p:cNvPr id="278533" name="Picture 5" descr="ji920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828800"/>
            <a:ext cx="3595688" cy="359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78536" name="Picture 8" descr="22_resul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5834" y="1905000"/>
            <a:ext cx="359886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二值化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示例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               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——</a:t>
            </a:r>
            <a:r>
              <a:rPr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细菌检测</a:t>
            </a:r>
          </a:p>
        </p:txBody>
      </p:sp>
      <p:pic>
        <p:nvPicPr>
          <p:cNvPr id="300038" name="Picture 6" descr="图片1副本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6664" y="4110060"/>
            <a:ext cx="4781550" cy="2533650"/>
          </a:xfrm>
          <a:noFill/>
          <a:ln/>
        </p:spPr>
      </p:pic>
      <p:pic>
        <p:nvPicPr>
          <p:cNvPr id="300035" name="Picture 3" descr="cmyk_or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1500174"/>
            <a:ext cx="4765675" cy="2520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00037" name="AutoShape 5"/>
          <p:cNvSpPr>
            <a:spLocks noChangeArrowheads="1"/>
          </p:cNvSpPr>
          <p:nvPr/>
        </p:nvSpPr>
        <p:spPr bwMode="auto">
          <a:xfrm>
            <a:off x="1895472" y="4085448"/>
            <a:ext cx="1390643" cy="2058196"/>
          </a:xfrm>
          <a:prstGeom prst="curvedRightArrow">
            <a:avLst>
              <a:gd name="adj1" fmla="val 26000"/>
              <a:gd name="adj2" fmla="val 544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1" name="Picture 3" descr="缺陷原图7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24" y="1785926"/>
            <a:ext cx="6893096" cy="4792674"/>
          </a:xfrm>
          <a:prstGeom prst="rect">
            <a:avLst/>
          </a:prstGeom>
          <a:noFill/>
        </p:spPr>
      </p:pic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458200" cy="1143000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二值化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示例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            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   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—— </a:t>
            </a:r>
            <a:r>
              <a:rPr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印刷缺陷检测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5857884" y="4619636"/>
            <a:ext cx="542925" cy="309562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42" y="769934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二值化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示例</a:t>
            </a: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  <a:ea typeface="+mn-ea"/>
                <a:cs typeface="Times New Roman" pitchFamily="18" charset="0"/>
              </a:rPr>
              <a:t>           </a:t>
            </a:r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    </a:t>
            </a:r>
            <a:r>
              <a:rPr lang="en-US" altLang="zh-CN" b="1" dirty="0" smtClean="0">
                <a:latin typeface="Times New Roman" pitchFamily="18" charset="0"/>
                <a:ea typeface="+mn-ea"/>
                <a:cs typeface="Times New Roman" pitchFamily="18" charset="0"/>
              </a:rPr>
              <a:t>—— </a:t>
            </a:r>
            <a:r>
              <a:rPr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印刷缺陷检测</a:t>
            </a:r>
          </a:p>
        </p:txBody>
      </p:sp>
      <p:grpSp>
        <p:nvGrpSpPr>
          <p:cNvPr id="305169" name="Group 17"/>
          <p:cNvGrpSpPr>
            <a:grpSpLocks/>
          </p:cNvGrpSpPr>
          <p:nvPr/>
        </p:nvGrpSpPr>
        <p:grpSpPr bwMode="auto">
          <a:xfrm>
            <a:off x="4843522" y="2555884"/>
            <a:ext cx="3643338" cy="2373314"/>
            <a:chOff x="3016" y="1933"/>
            <a:chExt cx="2172" cy="1315"/>
          </a:xfrm>
        </p:grpSpPr>
        <p:sp>
          <p:nvSpPr>
            <p:cNvPr id="305162" name="Text Box 10"/>
            <p:cNvSpPr txBox="1">
              <a:spLocks noChangeArrowheads="1"/>
            </p:cNvSpPr>
            <p:nvPr/>
          </p:nvSpPr>
          <p:spPr bwMode="auto">
            <a:xfrm>
              <a:off x="3285" y="2880"/>
              <a:ext cx="146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ea typeface="+mn-ea"/>
                  <a:cs typeface="Times New Roman" pitchFamily="18" charset="0"/>
                </a:rPr>
                <a:t>检测结果</a:t>
              </a:r>
            </a:p>
          </p:txBody>
        </p:sp>
        <p:pic>
          <p:nvPicPr>
            <p:cNvPr id="305164" name="Picture 12" descr="图片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6" y="1933"/>
              <a:ext cx="2172" cy="93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</p:pic>
      </p:grpSp>
      <p:grpSp>
        <p:nvGrpSpPr>
          <p:cNvPr id="305168" name="Group 16"/>
          <p:cNvGrpSpPr>
            <a:grpSpLocks/>
          </p:cNvGrpSpPr>
          <p:nvPr/>
        </p:nvGrpSpPr>
        <p:grpSpPr bwMode="auto">
          <a:xfrm>
            <a:off x="935122" y="2555884"/>
            <a:ext cx="3694085" cy="2309814"/>
            <a:chOff x="431" y="1933"/>
            <a:chExt cx="2104" cy="1275"/>
          </a:xfrm>
        </p:grpSpPr>
        <p:pic>
          <p:nvPicPr>
            <p:cNvPr id="305158" name="Picture 6" descr="bcode0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1" y="1933"/>
              <a:ext cx="2104" cy="90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305167" name="Text Box 15"/>
            <p:cNvSpPr txBox="1">
              <a:spLocks noChangeArrowheads="1"/>
            </p:cNvSpPr>
            <p:nvPr/>
          </p:nvSpPr>
          <p:spPr bwMode="auto">
            <a:xfrm>
              <a:off x="585" y="2840"/>
              <a:ext cx="156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ea typeface="+mn-ea"/>
                  <a:cs typeface="Times New Roman" pitchFamily="18" charset="0"/>
                </a:rPr>
                <a:t>局部放大图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50" y="549275"/>
            <a:ext cx="7092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二值化</a:t>
            </a:r>
            <a:r>
              <a:rPr lang="zh-CN" altLang="en-US" b="1" dirty="0" smtClean="0">
                <a:latin typeface="+mn-ea"/>
                <a:ea typeface="+mn-ea"/>
              </a:rPr>
              <a:t>的</a:t>
            </a:r>
            <a:r>
              <a:rPr lang="zh-CN" altLang="en-US" b="1" dirty="0">
                <a:latin typeface="+mn-ea"/>
                <a:ea typeface="+mn-ea"/>
              </a:rPr>
              <a:t>难点  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2205038"/>
            <a:ext cx="7959753" cy="3795730"/>
          </a:xfrm>
          <a:noFill/>
          <a:ln w="57150" cmpd="thickThin">
            <a:noFill/>
          </a:ln>
        </p:spPr>
        <p:txBody>
          <a:bodyPr>
            <a:noAutofit/>
          </a:bodyPr>
          <a:lstStyle/>
          <a:p>
            <a:pPr>
              <a:lnSpc>
                <a:spcPct val="140000"/>
              </a:lnSpc>
              <a:buClr>
                <a:srgbClr val="9900FF"/>
              </a:buClr>
              <a:buFont typeface="Wingdings" pitchFamily="2" charset="2"/>
              <a:buChar char="n"/>
            </a:pPr>
            <a:r>
              <a:rPr lang="zh-CN" altLang="en-US" dirty="0">
                <a:latin typeface="+mn-ea"/>
              </a:rPr>
              <a:t>从前面的例子可以看到</a:t>
            </a:r>
            <a:r>
              <a:rPr lang="zh-CN" altLang="en-US" dirty="0" smtClean="0">
                <a:latin typeface="+mn-ea"/>
              </a:rPr>
              <a:t>，二值分割</a:t>
            </a:r>
            <a:r>
              <a:rPr lang="zh-CN" altLang="en-US" dirty="0">
                <a:latin typeface="+mn-ea"/>
              </a:rPr>
              <a:t>是比较困难的。原因是画面中的场景通常是复杂的，要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找出两个模式特征的差异</a:t>
            </a:r>
            <a:r>
              <a:rPr lang="zh-CN" altLang="en-US" dirty="0">
                <a:latin typeface="+mn-ea"/>
              </a:rPr>
              <a:t>，并且可以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对该差异进行数学描述</a:t>
            </a:r>
            <a:r>
              <a:rPr lang="zh-CN" altLang="en-US" dirty="0">
                <a:latin typeface="+mn-ea"/>
              </a:rPr>
              <a:t>都是</a:t>
            </a: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比较难</a:t>
            </a:r>
            <a:r>
              <a:rPr lang="zh-CN" altLang="en-US" dirty="0">
                <a:latin typeface="+mn-ea"/>
              </a:rPr>
              <a:t>的。      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5686</TotalTime>
  <Words>1212</Words>
  <Application>Microsoft Office PowerPoint</Application>
  <PresentationFormat>全屏显示(4:3)</PresentationFormat>
  <Paragraphs>174</Paragraphs>
  <Slides>38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黑体</vt:lpstr>
      <vt:lpstr>华文细黑</vt:lpstr>
      <vt:lpstr>宋体</vt:lpstr>
      <vt:lpstr>Arial</vt:lpstr>
      <vt:lpstr>Calibri</vt:lpstr>
      <vt:lpstr>Times New Roman</vt:lpstr>
      <vt:lpstr>Wingdings</vt:lpstr>
      <vt:lpstr>Wingdings 2</vt:lpstr>
      <vt:lpstr>Office 主题</vt:lpstr>
      <vt:lpstr>Equation</vt:lpstr>
      <vt:lpstr>第七-八章 二值图像处理</vt:lpstr>
      <vt:lpstr>二值图像处理</vt:lpstr>
      <vt:lpstr>二值化的目的</vt:lpstr>
      <vt:lpstr>二值化说明示例</vt:lpstr>
      <vt:lpstr>二值化示例                          —— 肾小球区域的提取</vt:lpstr>
      <vt:lpstr>二值化示例                         ——细菌检测</vt:lpstr>
      <vt:lpstr>二值化示例                           —— 印刷缺陷检测</vt:lpstr>
      <vt:lpstr>二值化示例                           —— 印刷缺陷检测</vt:lpstr>
      <vt:lpstr>二值化的难点  </vt:lpstr>
      <vt:lpstr>二值化示例          ——条码的二值化</vt:lpstr>
      <vt:lpstr>二值化的概念</vt:lpstr>
      <vt:lpstr>二值化方法</vt:lpstr>
      <vt:lpstr>基于灰度直方图的峰谷方法</vt:lpstr>
      <vt:lpstr>基于灰度直方图的峰谷方法</vt:lpstr>
      <vt:lpstr>基于灰度直方图的峰谷方法</vt:lpstr>
      <vt:lpstr>二值化方法</vt:lpstr>
      <vt:lpstr>P-参数法</vt:lpstr>
      <vt:lpstr>P-参数法：示例</vt:lpstr>
      <vt:lpstr>P-参数法：基本原理</vt:lpstr>
      <vt:lpstr>P-参数法：算法步骤</vt:lpstr>
      <vt:lpstr>P-参数法 ：算法步骤</vt:lpstr>
      <vt:lpstr>二值化方法</vt:lpstr>
      <vt:lpstr>均匀性度量法 ：设计思想</vt:lpstr>
      <vt:lpstr>均匀性度量法：算法步骤</vt:lpstr>
      <vt:lpstr>均匀性度量法：算法步骤</vt:lpstr>
      <vt:lpstr>均匀性度量法：算法步骤</vt:lpstr>
      <vt:lpstr>均匀性度量法：算法步骤</vt:lpstr>
      <vt:lpstr>均匀性度量法                            ——处理效果示例</vt:lpstr>
      <vt:lpstr>二值化方法</vt:lpstr>
      <vt:lpstr>聚类方法                          —— 基本设计思想</vt:lpstr>
      <vt:lpstr>聚类方法                         —— 算法步骤</vt:lpstr>
      <vt:lpstr>聚类方法                         —— 算法步骤</vt:lpstr>
      <vt:lpstr>聚类方法                         —— 算法步骤</vt:lpstr>
      <vt:lpstr>聚类方法                         —— 算法步骤</vt:lpstr>
      <vt:lpstr>聚类方法                         —— 算法步骤</vt:lpstr>
      <vt:lpstr>聚类方法           —— 处理效果示例</vt:lpstr>
      <vt:lpstr>二值图像处理</vt:lpstr>
      <vt:lpstr>第七-八章 二值图像处理</vt:lpstr>
    </vt:vector>
  </TitlesOfParts>
  <Company>diph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多媒体技术中的数字图象处理</dc:title>
  <dc:creator>diph1</dc:creator>
  <cp:lastModifiedBy>Administrator</cp:lastModifiedBy>
  <cp:revision>661</cp:revision>
  <cp:lastPrinted>2014-10-26T10:08:25Z</cp:lastPrinted>
  <dcterms:created xsi:type="dcterms:W3CDTF">2000-08-11T08:01:46Z</dcterms:created>
  <dcterms:modified xsi:type="dcterms:W3CDTF">2019-03-12T16:23:49Z</dcterms:modified>
</cp:coreProperties>
</file>