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825" r:id="rId2"/>
  </p:sldMasterIdLst>
  <p:notesMasterIdLst>
    <p:notesMasterId r:id="rId70"/>
  </p:notesMasterIdLst>
  <p:sldIdLst>
    <p:sldId id="470" r:id="rId3"/>
    <p:sldId id="479" r:id="rId4"/>
    <p:sldId id="560" r:id="rId5"/>
    <p:sldId id="412" r:id="rId6"/>
    <p:sldId id="501" r:id="rId7"/>
    <p:sldId id="502" r:id="rId8"/>
    <p:sldId id="499" r:id="rId9"/>
    <p:sldId id="503" r:id="rId10"/>
    <p:sldId id="500" r:id="rId11"/>
    <p:sldId id="504" r:id="rId12"/>
    <p:sldId id="465" r:id="rId13"/>
    <p:sldId id="430" r:id="rId14"/>
    <p:sldId id="431" r:id="rId15"/>
    <p:sldId id="466" r:id="rId16"/>
    <p:sldId id="432" r:id="rId17"/>
    <p:sldId id="467" r:id="rId18"/>
    <p:sldId id="509" r:id="rId19"/>
    <p:sldId id="434" r:id="rId20"/>
    <p:sldId id="514" r:id="rId21"/>
    <p:sldId id="515" r:id="rId22"/>
    <p:sldId id="516" r:id="rId23"/>
    <p:sldId id="517" r:id="rId24"/>
    <p:sldId id="478" r:id="rId25"/>
    <p:sldId id="441" r:id="rId26"/>
    <p:sldId id="443" r:id="rId27"/>
    <p:sldId id="518" r:id="rId28"/>
    <p:sldId id="519" r:id="rId29"/>
    <p:sldId id="520" r:id="rId30"/>
    <p:sldId id="521" r:id="rId31"/>
    <p:sldId id="522" r:id="rId32"/>
    <p:sldId id="523" r:id="rId33"/>
    <p:sldId id="562" r:id="rId34"/>
    <p:sldId id="525" r:id="rId35"/>
    <p:sldId id="526" r:id="rId36"/>
    <p:sldId id="527" r:id="rId37"/>
    <p:sldId id="528" r:id="rId38"/>
    <p:sldId id="529" r:id="rId39"/>
    <p:sldId id="530" r:id="rId40"/>
    <p:sldId id="531" r:id="rId41"/>
    <p:sldId id="532" r:id="rId42"/>
    <p:sldId id="563" r:id="rId43"/>
    <p:sldId id="534" r:id="rId44"/>
    <p:sldId id="535" r:id="rId45"/>
    <p:sldId id="536" r:id="rId46"/>
    <p:sldId id="537"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56" r:id="rId66"/>
    <p:sldId id="557" r:id="rId67"/>
    <p:sldId id="561" r:id="rId68"/>
    <p:sldId id="559" r:id="rId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E5E000"/>
    <a:srgbClr val="6600FF"/>
    <a:srgbClr val="FF3399"/>
    <a:srgbClr val="C86464"/>
    <a:srgbClr val="008080"/>
    <a:srgbClr val="FFE1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0" autoAdjust="0"/>
    <p:restoredTop sz="84248" autoAdjust="0"/>
  </p:normalViewPr>
  <p:slideViewPr>
    <p:cSldViewPr>
      <p:cViewPr varScale="1">
        <p:scale>
          <a:sx n="60" d="100"/>
          <a:sy n="60" d="100"/>
        </p:scale>
        <p:origin x="108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3151C0F-B365-45E1-9444-D3A22663F735}" type="slidenum">
              <a:rPr lang="en-US" altLang="zh-CN"/>
              <a:pPr>
                <a:defRPr/>
              </a:pPr>
              <a:t>‹#›</a:t>
            </a:fld>
            <a:endParaRPr lang="en-US" altLang="zh-CN"/>
          </a:p>
        </p:txBody>
      </p:sp>
    </p:spTree>
    <p:extLst>
      <p:ext uri="{BB962C8B-B14F-4D97-AF65-F5344CB8AC3E}">
        <p14:creationId xmlns:p14="http://schemas.microsoft.com/office/powerpoint/2010/main" val="446435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97DA3B-3667-4179-8704-AA40AA312F28}"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4847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B4302B-BFB9-4281-8AE1-D94A64DBDAA3}" type="slidenum">
              <a:rPr lang="en-US" altLang="zh-CN"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879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E64496-D6A0-4D8E-AD03-CCD817F53BC2}" type="slidenum">
              <a:rPr lang="en-US" altLang="zh-CN" smtClean="0">
                <a:latin typeface="Times New Roman" panose="02020603050405020304" pitchFamily="18" charset="0"/>
              </a:rPr>
              <a:pPr/>
              <a:t>18</a:t>
            </a:fld>
            <a:endParaRPr lang="en-US" altLang="zh-CN"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970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BF380-A2CC-4C89-9004-34E7802A82E2}" type="slidenum">
              <a:rPr lang="en-US" altLang="zh-CN"/>
              <a:pPr/>
              <a:t>19</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67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82491-DC49-44B9-97BD-D2B546151C4F}" type="slidenum">
              <a:rPr lang="en-US" altLang="zh-CN"/>
              <a:pPr/>
              <a:t>20</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907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53510-1981-4179-B589-5D9041C2CE3A}" type="slidenum">
              <a:rPr lang="en-US" altLang="zh-CN"/>
              <a:pPr/>
              <a:t>21</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5840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8F7E6-19E4-4CAC-B540-BC0A4798A7EF}" type="slidenum">
              <a:rPr lang="en-US" altLang="zh-CN"/>
              <a:pPr/>
              <a:t>22</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473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CFA30-46DA-48AF-84FE-C5397C909E01}" type="slidenum">
              <a:rPr lang="en-US" altLang="zh-CN"/>
              <a:pPr/>
              <a:t>23</a:t>
            </a:fld>
            <a:endParaRPr lang="en-US" altLang="zh-CN"/>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8769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EE436D-A472-49DD-8535-B87EEDCDC20B}"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4013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2145A9-8264-45EF-BFFC-2C2A2C648FD0}" type="slidenum">
              <a:rPr lang="en-US" altLang="zh-CN"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183196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1130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12A4C-32C8-4EC5-9031-E0D61E30AC3F}" type="slidenum">
              <a:rPr lang="en-US" altLang="zh-CN" smtClean="0">
                <a:latin typeface="Times New Roman" panose="02020603050405020304" pitchFamily="18" charset="0"/>
              </a:rPr>
              <a:pPr/>
              <a:t>4</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5119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2BD819-E0E5-44F3-B653-F1591FCC6D2D}" type="slidenum">
              <a:rPr lang="en-US" altLang="zh-CN"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0156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EDA287-5F57-48B2-9711-3E4F5A4C525C}" type="slidenum">
              <a:rPr lang="en-US" altLang="zh-CN" smtClean="0">
                <a:latin typeface="Times New Roman" panose="02020603050405020304" pitchFamily="18" charset="0"/>
              </a:rPr>
              <a:pPr/>
              <a:t>28</a:t>
            </a:fld>
            <a:endParaRPr lang="en-US" altLang="zh-CN"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96906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D28742-3B5B-41B9-9CD7-52C767E882F8}" type="slidenum">
              <a:rPr lang="en-US" altLang="zh-CN" smtClean="0">
                <a:latin typeface="Times New Roman" panose="02020603050405020304" pitchFamily="18" charset="0"/>
              </a:rPr>
              <a:pPr/>
              <a:t>29</a:t>
            </a:fld>
            <a:endParaRPr lang="en-US" altLang="zh-CN"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47484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1DBF51-84C0-45B8-A7FC-A27FF4B2ADB6}" type="slidenum">
              <a:rPr lang="en-US" altLang="zh-CN" smtClean="0">
                <a:latin typeface="Times New Roman" panose="02020603050405020304" pitchFamily="18" charset="0"/>
              </a:rPr>
              <a:pPr/>
              <a:t>30</a:t>
            </a:fld>
            <a:endParaRPr lang="en-US" altLang="zh-CN"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33157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3882F8-9F52-46C6-AD0C-069B460F5727}" type="slidenum">
              <a:rPr lang="en-US" altLang="zh-CN" smtClean="0">
                <a:latin typeface="Times New Roman" panose="02020603050405020304" pitchFamily="18" charset="0"/>
              </a:rPr>
              <a:pPr/>
              <a:t>33</a:t>
            </a:fld>
            <a:endParaRPr lang="en-US" altLang="zh-CN"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08789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35</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9213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467AFC-7AC8-40E0-B0D6-AE59AC4C65AB}" type="slidenum">
              <a:rPr lang="en-US" altLang="zh-CN" smtClean="0">
                <a:latin typeface="Times New Roman" panose="02020603050405020304" pitchFamily="18" charset="0"/>
              </a:rPr>
              <a:pPr/>
              <a:t>36</a:t>
            </a:fld>
            <a:endParaRPr lang="en-US" altLang="zh-CN"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18078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仅考虑为</a:t>
            </a:r>
            <a:r>
              <a:rPr lang="en-US" altLang="zh-CN" dirty="0" smtClean="0"/>
              <a:t>1</a:t>
            </a:r>
            <a:r>
              <a:rPr lang="zh-CN" altLang="en-US" dirty="0" smtClean="0"/>
              <a:t>的像素</a:t>
            </a:r>
            <a:endParaRPr lang="zh-CN" altLang="en-US" dirty="0"/>
          </a:p>
        </p:txBody>
      </p:sp>
      <p:sp>
        <p:nvSpPr>
          <p:cNvPr id="4" name="灯片编号占位符 3"/>
          <p:cNvSpPr>
            <a:spLocks noGrp="1"/>
          </p:cNvSpPr>
          <p:nvPr>
            <p:ph type="sldNum" sz="quarter" idx="10"/>
          </p:nvPr>
        </p:nvSpPr>
        <p:spPr/>
        <p:txBody>
          <a:bodyPr/>
          <a:lstStyle/>
          <a:p>
            <a:pPr>
              <a:defRPr/>
            </a:pPr>
            <a:fld id="{83151C0F-B365-45E1-9444-D3A22663F735}" type="slidenum">
              <a:rPr lang="en-US" altLang="zh-CN" smtClean="0"/>
              <a:pPr>
                <a:defRPr/>
              </a:pPr>
              <a:t>40</a:t>
            </a:fld>
            <a:endParaRPr lang="en-US" altLang="zh-CN"/>
          </a:p>
        </p:txBody>
      </p:sp>
    </p:spTree>
    <p:extLst>
      <p:ext uri="{BB962C8B-B14F-4D97-AF65-F5344CB8AC3E}">
        <p14:creationId xmlns:p14="http://schemas.microsoft.com/office/powerpoint/2010/main" val="3580389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45</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79129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51</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492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12A4C-32C8-4EC5-9031-E0D61E30AC3F}" type="slidenum">
              <a:rPr lang="en-US" altLang="zh-CN" smtClean="0">
                <a:latin typeface="Times New Roman" panose="02020603050405020304" pitchFamily="18" charset="0"/>
              </a:rPr>
              <a:pPr/>
              <a:t>7</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16849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3151C0F-B365-45E1-9444-D3A22663F735}" type="slidenum">
              <a:rPr lang="en-US" altLang="zh-CN" smtClean="0"/>
              <a:pPr>
                <a:defRPr/>
              </a:pPr>
              <a:t>53</a:t>
            </a:fld>
            <a:endParaRPr lang="en-US" altLang="zh-CN"/>
          </a:p>
        </p:txBody>
      </p:sp>
    </p:spTree>
    <p:extLst>
      <p:ext uri="{BB962C8B-B14F-4D97-AF65-F5344CB8AC3E}">
        <p14:creationId xmlns:p14="http://schemas.microsoft.com/office/powerpoint/2010/main" val="64271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59</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90905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64</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09035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12A4C-32C8-4EC5-9031-E0D61E30AC3F}" type="slidenum">
              <a:rPr lang="en-US" altLang="zh-CN" smtClean="0">
                <a:latin typeface="Times New Roman" panose="02020603050405020304" pitchFamily="18" charset="0"/>
              </a:rPr>
              <a:pPr/>
              <a:t>9</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3497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A42201-CBE7-4058-919A-31092EFFFADD}" type="slidenum">
              <a:rPr lang="en-US" altLang="zh-CN" smtClean="0">
                <a:latin typeface="Times New Roman" panose="02020603050405020304" pitchFamily="18" charset="0"/>
              </a:rPr>
              <a:pPr/>
              <a:t>11</a:t>
            </a:fld>
            <a:endParaRPr lang="en-US" altLang="zh-CN"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9927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CCA65C-0032-4645-96CF-494747B22C7E}" type="slidenum">
              <a:rPr lang="en-US" altLang="zh-CN" smtClean="0">
                <a:latin typeface="Times New Roman" panose="02020603050405020304" pitchFamily="18" charset="0"/>
              </a:rPr>
              <a:pPr/>
              <a:t>12</a:t>
            </a:fld>
            <a:endParaRPr lang="en-US" altLang="zh-CN"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8870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1A4901-F968-4E52-BD7A-89C292555354}" type="slidenum">
              <a:rPr lang="en-US" altLang="zh-CN" smtClean="0">
                <a:latin typeface="Times New Roman" panose="02020603050405020304" pitchFamily="18" charset="0"/>
              </a:rPr>
              <a:pPr/>
              <a:t>13</a:t>
            </a:fld>
            <a:endParaRPr lang="en-US" altLang="zh-CN"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6403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F1EDA-1DF3-44C3-A0AA-577B5BA3555C}" type="slidenum">
              <a:rPr lang="en-US" altLang="zh-CN" smtClean="0">
                <a:latin typeface="Times New Roman" panose="02020603050405020304" pitchFamily="18" charset="0"/>
              </a:rPr>
              <a:pPr/>
              <a:t>14</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3072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0AB8D5-02F6-4849-9690-4165D6E65B14}" type="slidenum">
              <a:rPr lang="en-US" altLang="zh-CN" smtClean="0">
                <a:latin typeface="Times New Roman" panose="02020603050405020304" pitchFamily="18" charset="0"/>
              </a:rPr>
              <a:pPr/>
              <a:t>15</a:t>
            </a:fld>
            <a:endParaRPr lang="en-US" altLang="zh-CN"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4856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3346" name="Rectangle 2"/>
          <p:cNvSpPr>
            <a:spLocks noGrp="1" noChangeArrowheads="1"/>
          </p:cNvSpPr>
          <p:nvPr>
            <p:ph type="ctrTitle"/>
          </p:nvPr>
        </p:nvSpPr>
        <p:spPr>
          <a:xfrm>
            <a:off x="2743200" y="1752600"/>
            <a:ext cx="5486400" cy="838200"/>
          </a:xfrm>
        </p:spPr>
        <p:txBody>
          <a:bodyPr/>
          <a:lstStyle>
            <a:lvl1pPr>
              <a:defRPr/>
            </a:lvl1pPr>
          </a:lstStyle>
          <a:p>
            <a:pPr lvl="0"/>
            <a:r>
              <a:rPr lang="zh-CN" altLang="en-US" noProof="0" smtClean="0"/>
              <a:t>单击此处编辑母版标题样式</a:t>
            </a:r>
          </a:p>
        </p:txBody>
      </p:sp>
      <p:sp>
        <p:nvSpPr>
          <p:cNvPr id="313347" name="Rectangle 3"/>
          <p:cNvSpPr>
            <a:spLocks noGrp="1" noChangeArrowheads="1"/>
          </p:cNvSpPr>
          <p:nvPr>
            <p:ph type="subTitle" idx="1"/>
          </p:nvPr>
        </p:nvSpPr>
        <p:spPr>
          <a:xfrm>
            <a:off x="2743200" y="2743200"/>
            <a:ext cx="5486400" cy="457200"/>
          </a:xfrm>
        </p:spPr>
        <p:txBody>
          <a:bodyPr/>
          <a:lstStyle>
            <a:lvl1pPr marL="0" indent="0">
              <a:buFontTx/>
              <a:buNone/>
              <a:defRPr sz="2000"/>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atin typeface="Palatino Linotype" panose="02040502050505030304" pitchFamily="18"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atin typeface="Palatino Linotype" panose="02040502050505030304" pitchFamily="18"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Palatino Linotype" panose="02040502050505030304" pitchFamily="18" charset="0"/>
              </a:defRPr>
            </a:lvl1pPr>
          </a:lstStyle>
          <a:p>
            <a:pPr>
              <a:defRPr/>
            </a:pPr>
            <a:fld id="{037852EE-9AE8-4799-AC6A-1D520F662B99}" type="slidenum">
              <a:rPr lang="en-US" altLang="zh-CN"/>
              <a:pPr>
                <a:defRPr/>
              </a:pPr>
              <a:t>‹#›</a:t>
            </a:fld>
            <a:endParaRPr lang="en-US" altLang="zh-CN"/>
          </a:p>
        </p:txBody>
      </p:sp>
    </p:spTree>
    <p:extLst>
      <p:ext uri="{BB962C8B-B14F-4D97-AF65-F5344CB8AC3E}">
        <p14:creationId xmlns:p14="http://schemas.microsoft.com/office/powerpoint/2010/main" val="150838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B71A6A-8C4E-4C4D-B573-4F53A2A4AFCE}" type="slidenum">
              <a:rPr lang="en-US" altLang="zh-CN"/>
              <a:pPr>
                <a:defRPr/>
              </a:pPr>
              <a:t>‹#›</a:t>
            </a:fld>
            <a:endParaRPr lang="en-US" altLang="zh-CN"/>
          </a:p>
        </p:txBody>
      </p:sp>
    </p:spTree>
    <p:extLst>
      <p:ext uri="{BB962C8B-B14F-4D97-AF65-F5344CB8AC3E}">
        <p14:creationId xmlns:p14="http://schemas.microsoft.com/office/powerpoint/2010/main" val="250724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762000"/>
            <a:ext cx="1370012"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41613" y="762000"/>
            <a:ext cx="39624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310E8F-DB4A-4755-9B52-FD14EF6CD866}" type="slidenum">
              <a:rPr lang="en-US" altLang="zh-CN"/>
              <a:pPr>
                <a:defRPr/>
              </a:pPr>
              <a:t>‹#›</a:t>
            </a:fld>
            <a:endParaRPr lang="en-US" altLang="zh-CN"/>
          </a:p>
        </p:txBody>
      </p:sp>
    </p:spTree>
    <p:extLst>
      <p:ext uri="{BB962C8B-B14F-4D97-AF65-F5344CB8AC3E}">
        <p14:creationId xmlns:p14="http://schemas.microsoft.com/office/powerpoint/2010/main" val="186284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p>
        </p:txBody>
      </p:sp>
      <p:sp>
        <p:nvSpPr>
          <p:cNvPr id="49254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49255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anose="05000000000000000000"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2C3ADBBD-CA85-4B41-8F80-C2F447BFA09F}" type="slidenum">
              <a:rPr lang="en-US" altLang="zh-CN"/>
              <a:pPr>
                <a:defRPr/>
              </a:pPr>
              <a:t>‹#›</a:t>
            </a:fld>
            <a:endParaRPr lang="en-US" altLang="zh-CN"/>
          </a:p>
        </p:txBody>
      </p:sp>
    </p:spTree>
    <p:extLst>
      <p:ext uri="{BB962C8B-B14F-4D97-AF65-F5344CB8AC3E}">
        <p14:creationId xmlns:p14="http://schemas.microsoft.com/office/powerpoint/2010/main" val="4110680638"/>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400" b="1">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763F0B3-7E76-45E7-A44C-EF205B47E160}" type="slidenum">
              <a:rPr lang="en-US" altLang="zh-CN"/>
              <a:pPr>
                <a:defRPr/>
              </a:pPr>
              <a:t>‹#›</a:t>
            </a:fld>
            <a:endParaRPr lang="en-US" altLang="zh-CN"/>
          </a:p>
        </p:txBody>
      </p:sp>
    </p:spTree>
    <p:extLst>
      <p:ext uri="{BB962C8B-B14F-4D97-AF65-F5344CB8AC3E}">
        <p14:creationId xmlns:p14="http://schemas.microsoft.com/office/powerpoint/2010/main" val="254825518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6FDD8EC-99FB-4AA6-93AD-292514B9651E}" type="slidenum">
              <a:rPr lang="en-US" altLang="zh-CN"/>
              <a:pPr>
                <a:defRPr/>
              </a:pPr>
              <a:t>‹#›</a:t>
            </a:fld>
            <a:endParaRPr lang="en-US" altLang="zh-CN"/>
          </a:p>
        </p:txBody>
      </p:sp>
    </p:spTree>
    <p:extLst>
      <p:ext uri="{BB962C8B-B14F-4D97-AF65-F5344CB8AC3E}">
        <p14:creationId xmlns:p14="http://schemas.microsoft.com/office/powerpoint/2010/main" val="227183286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400" b="1">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762000" y="1905000"/>
            <a:ext cx="3771900" cy="4038600"/>
          </a:xfrm>
        </p:spPr>
        <p:txBody>
          <a:bodyPr/>
          <a:lstStyle>
            <a:lvl1pPr>
              <a:defRPr sz="32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86300" y="1905000"/>
            <a:ext cx="3771900" cy="4038600"/>
          </a:xfrm>
        </p:spPr>
        <p:txBody>
          <a:bodyPr/>
          <a:lstStyle>
            <a:lvl1pPr>
              <a:defRPr sz="3200"/>
            </a:lvl1pPr>
            <a:lvl2pPr>
              <a:defRPr sz="3200"/>
            </a:lvl2pPr>
            <a:lvl3pPr>
              <a:defRPr sz="3200"/>
            </a:lvl3pPr>
            <a:lvl4pPr>
              <a:defRPr sz="3200"/>
            </a:lvl4pPr>
            <a:lvl5pPr>
              <a:defRPr sz="3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013784-D9A0-4A52-BF8D-359D98E83DF0}" type="slidenum">
              <a:rPr lang="en-US" altLang="zh-CN"/>
              <a:pPr>
                <a:defRPr/>
              </a:pPr>
              <a:t>‹#›</a:t>
            </a:fld>
            <a:endParaRPr lang="en-US" altLang="zh-CN"/>
          </a:p>
        </p:txBody>
      </p:sp>
    </p:spTree>
    <p:extLst>
      <p:ext uri="{BB962C8B-B14F-4D97-AF65-F5344CB8AC3E}">
        <p14:creationId xmlns:p14="http://schemas.microsoft.com/office/powerpoint/2010/main" val="4072123597"/>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C1C2923-F276-407E-8009-395608CA0401}" type="slidenum">
              <a:rPr lang="en-US" altLang="zh-CN"/>
              <a:pPr>
                <a:defRPr/>
              </a:pPr>
              <a:t>‹#›</a:t>
            </a:fld>
            <a:endParaRPr lang="en-US" altLang="zh-CN"/>
          </a:p>
        </p:txBody>
      </p:sp>
    </p:spTree>
    <p:extLst>
      <p:ext uri="{BB962C8B-B14F-4D97-AF65-F5344CB8AC3E}">
        <p14:creationId xmlns:p14="http://schemas.microsoft.com/office/powerpoint/2010/main" val="198358978"/>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45663F8-91A0-4680-833E-250211E7673D}" type="slidenum">
              <a:rPr lang="en-US" altLang="zh-CN"/>
              <a:pPr>
                <a:defRPr/>
              </a:pPr>
              <a:t>‹#›</a:t>
            </a:fld>
            <a:endParaRPr lang="en-US" altLang="zh-CN"/>
          </a:p>
        </p:txBody>
      </p:sp>
    </p:spTree>
    <p:extLst>
      <p:ext uri="{BB962C8B-B14F-4D97-AF65-F5344CB8AC3E}">
        <p14:creationId xmlns:p14="http://schemas.microsoft.com/office/powerpoint/2010/main" val="2012356518"/>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3F7C69B-2C30-4E08-B0C6-A5624E6E040D}" type="slidenum">
              <a:rPr lang="en-US" altLang="zh-CN"/>
              <a:pPr>
                <a:defRPr/>
              </a:pPr>
              <a:t>‹#›</a:t>
            </a:fld>
            <a:endParaRPr lang="en-US" altLang="zh-CN"/>
          </a:p>
        </p:txBody>
      </p:sp>
    </p:spTree>
    <p:extLst>
      <p:ext uri="{BB962C8B-B14F-4D97-AF65-F5344CB8AC3E}">
        <p14:creationId xmlns:p14="http://schemas.microsoft.com/office/powerpoint/2010/main" val="334326282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6DD9A94-4198-49EB-9C55-DD4E10BFEBD8}" type="slidenum">
              <a:rPr lang="en-US" altLang="zh-CN"/>
              <a:pPr>
                <a:defRPr/>
              </a:pPr>
              <a:t>‹#›</a:t>
            </a:fld>
            <a:endParaRPr lang="en-US" altLang="zh-CN"/>
          </a:p>
        </p:txBody>
      </p:sp>
    </p:spTree>
    <p:extLst>
      <p:ext uri="{BB962C8B-B14F-4D97-AF65-F5344CB8AC3E}">
        <p14:creationId xmlns:p14="http://schemas.microsoft.com/office/powerpoint/2010/main" val="33884294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681C6F-C4BD-4B26-BB1E-6AEF75DCBFD5}" type="slidenum">
              <a:rPr lang="en-US" altLang="zh-CN"/>
              <a:pPr>
                <a:defRPr/>
              </a:pPr>
              <a:t>‹#›</a:t>
            </a:fld>
            <a:endParaRPr lang="en-US" altLang="zh-CN"/>
          </a:p>
        </p:txBody>
      </p:sp>
    </p:spTree>
    <p:extLst>
      <p:ext uri="{BB962C8B-B14F-4D97-AF65-F5344CB8AC3E}">
        <p14:creationId xmlns:p14="http://schemas.microsoft.com/office/powerpoint/2010/main" val="2413781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9325CE-8633-48EF-B921-62CF5CC61D20}" type="slidenum">
              <a:rPr lang="en-US" altLang="zh-CN"/>
              <a:pPr>
                <a:defRPr/>
              </a:pPr>
              <a:t>‹#›</a:t>
            </a:fld>
            <a:endParaRPr lang="en-US" altLang="zh-CN"/>
          </a:p>
        </p:txBody>
      </p:sp>
    </p:spTree>
    <p:extLst>
      <p:ext uri="{BB962C8B-B14F-4D97-AF65-F5344CB8AC3E}">
        <p14:creationId xmlns:p14="http://schemas.microsoft.com/office/powerpoint/2010/main" val="38019874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F36C57C-2C71-4F4F-83D8-C70A553A83D7}" type="slidenum">
              <a:rPr lang="en-US" altLang="zh-CN"/>
              <a:pPr>
                <a:defRPr/>
              </a:pPr>
              <a:t>‹#›</a:t>
            </a:fld>
            <a:endParaRPr lang="en-US" altLang="zh-CN"/>
          </a:p>
        </p:txBody>
      </p:sp>
    </p:spTree>
    <p:extLst>
      <p:ext uri="{BB962C8B-B14F-4D97-AF65-F5344CB8AC3E}">
        <p14:creationId xmlns:p14="http://schemas.microsoft.com/office/powerpoint/2010/main" val="2787523853"/>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4A2124E-BE1D-48B2-B330-55D7294C8F94}" type="slidenum">
              <a:rPr lang="en-US" altLang="zh-CN"/>
              <a:pPr>
                <a:defRPr/>
              </a:pPr>
              <a:t>‹#›</a:t>
            </a:fld>
            <a:endParaRPr lang="en-US" altLang="zh-CN"/>
          </a:p>
        </p:txBody>
      </p:sp>
    </p:spTree>
    <p:extLst>
      <p:ext uri="{BB962C8B-B14F-4D97-AF65-F5344CB8AC3E}">
        <p14:creationId xmlns:p14="http://schemas.microsoft.com/office/powerpoint/2010/main" val="3945961032"/>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6853CF3-9611-4E10-B14A-F1591E53EA2E}" type="slidenum">
              <a:rPr lang="en-US" altLang="zh-CN"/>
              <a:pPr>
                <a:defRPr/>
              </a:pPr>
              <a:t>‹#›</a:t>
            </a:fld>
            <a:endParaRPr lang="en-US" altLang="zh-CN"/>
          </a:p>
        </p:txBody>
      </p:sp>
    </p:spTree>
    <p:extLst>
      <p:ext uri="{BB962C8B-B14F-4D97-AF65-F5344CB8AC3E}">
        <p14:creationId xmlns:p14="http://schemas.microsoft.com/office/powerpoint/2010/main" val="508527542"/>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907DC2A-18DB-407E-B006-3E1AF62D156B}" type="slidenum">
              <a:rPr lang="en-US" altLang="zh-CN"/>
              <a:pPr>
                <a:defRPr/>
              </a:pPr>
              <a:t>‹#›</a:t>
            </a:fld>
            <a:endParaRPr lang="en-US" altLang="zh-CN"/>
          </a:p>
        </p:txBody>
      </p:sp>
    </p:spTree>
    <p:extLst>
      <p:ext uri="{BB962C8B-B14F-4D97-AF65-F5344CB8AC3E}">
        <p14:creationId xmlns:p14="http://schemas.microsoft.com/office/powerpoint/2010/main" val="385520149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58733A-EA98-4D5F-8245-800670302894}" type="slidenum">
              <a:rPr lang="en-US" altLang="zh-CN"/>
              <a:pPr>
                <a:defRPr/>
              </a:pPr>
              <a:t>‹#›</a:t>
            </a:fld>
            <a:endParaRPr lang="en-US" altLang="zh-CN"/>
          </a:p>
        </p:txBody>
      </p:sp>
    </p:spTree>
    <p:extLst>
      <p:ext uri="{BB962C8B-B14F-4D97-AF65-F5344CB8AC3E}">
        <p14:creationId xmlns:p14="http://schemas.microsoft.com/office/powerpoint/2010/main" val="122762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41613" y="1828800"/>
            <a:ext cx="2665412"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59425" y="1828800"/>
            <a:ext cx="26670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320B127-0ACC-4AF2-82DB-25C9730B7DB0}" type="slidenum">
              <a:rPr lang="en-US" altLang="zh-CN"/>
              <a:pPr>
                <a:defRPr/>
              </a:pPr>
              <a:t>‹#›</a:t>
            </a:fld>
            <a:endParaRPr lang="en-US" altLang="zh-CN"/>
          </a:p>
        </p:txBody>
      </p:sp>
    </p:spTree>
    <p:extLst>
      <p:ext uri="{BB962C8B-B14F-4D97-AF65-F5344CB8AC3E}">
        <p14:creationId xmlns:p14="http://schemas.microsoft.com/office/powerpoint/2010/main" val="10814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E5044D1-6A77-4B3E-8F82-A9C194FAC239}" type="slidenum">
              <a:rPr lang="en-US" altLang="zh-CN"/>
              <a:pPr>
                <a:defRPr/>
              </a:pPr>
              <a:t>‹#›</a:t>
            </a:fld>
            <a:endParaRPr lang="en-US" altLang="zh-CN"/>
          </a:p>
        </p:txBody>
      </p:sp>
    </p:spTree>
    <p:extLst>
      <p:ext uri="{BB962C8B-B14F-4D97-AF65-F5344CB8AC3E}">
        <p14:creationId xmlns:p14="http://schemas.microsoft.com/office/powerpoint/2010/main" val="427280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3D839E3-91AF-4565-8B8B-7B687BB1991F}" type="slidenum">
              <a:rPr lang="en-US" altLang="zh-CN"/>
              <a:pPr>
                <a:defRPr/>
              </a:pPr>
              <a:t>‹#›</a:t>
            </a:fld>
            <a:endParaRPr lang="en-US" altLang="zh-CN"/>
          </a:p>
        </p:txBody>
      </p:sp>
    </p:spTree>
    <p:extLst>
      <p:ext uri="{BB962C8B-B14F-4D97-AF65-F5344CB8AC3E}">
        <p14:creationId xmlns:p14="http://schemas.microsoft.com/office/powerpoint/2010/main" val="107772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A1E82A6-76EC-4100-A5E8-ACCD1237BEC6}" type="slidenum">
              <a:rPr lang="en-US" altLang="zh-CN"/>
              <a:pPr>
                <a:defRPr/>
              </a:pPr>
              <a:t>‹#›</a:t>
            </a:fld>
            <a:endParaRPr lang="en-US" altLang="zh-CN"/>
          </a:p>
        </p:txBody>
      </p:sp>
    </p:spTree>
    <p:extLst>
      <p:ext uri="{BB962C8B-B14F-4D97-AF65-F5344CB8AC3E}">
        <p14:creationId xmlns:p14="http://schemas.microsoft.com/office/powerpoint/2010/main" val="32698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38A148-ABF4-4B85-98A9-07A92CE00C74}" type="slidenum">
              <a:rPr lang="en-US" altLang="zh-CN"/>
              <a:pPr>
                <a:defRPr/>
              </a:pPr>
              <a:t>‹#›</a:t>
            </a:fld>
            <a:endParaRPr lang="en-US" altLang="zh-CN"/>
          </a:p>
        </p:txBody>
      </p:sp>
    </p:spTree>
    <p:extLst>
      <p:ext uri="{BB962C8B-B14F-4D97-AF65-F5344CB8AC3E}">
        <p14:creationId xmlns:p14="http://schemas.microsoft.com/office/powerpoint/2010/main" val="313368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45E4FC-918D-4AAD-86A7-558FD430BE55}" type="slidenum">
              <a:rPr lang="en-US" altLang="zh-CN"/>
              <a:pPr>
                <a:defRPr/>
              </a:pPr>
              <a:t>‹#›</a:t>
            </a:fld>
            <a:endParaRPr lang="en-US" altLang="zh-CN"/>
          </a:p>
        </p:txBody>
      </p:sp>
    </p:spTree>
    <p:extLst>
      <p:ext uri="{BB962C8B-B14F-4D97-AF65-F5344CB8AC3E}">
        <p14:creationId xmlns:p14="http://schemas.microsoft.com/office/powerpoint/2010/main" val="321416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1613" y="762000"/>
            <a:ext cx="54848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2741613" y="1828800"/>
            <a:ext cx="5484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324" name="Rectangle 4"/>
          <p:cNvSpPr>
            <a:spLocks noGrp="1" noChangeArrowheads="1"/>
          </p:cNvSpPr>
          <p:nvPr>
            <p:ph type="dt" sz="half" idx="2"/>
          </p:nvPr>
        </p:nvSpPr>
        <p:spPr bwMode="auto">
          <a:xfrm>
            <a:off x="9144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rgbClr val="79551B"/>
                </a:solidFill>
                <a:latin typeface="+mn-lt"/>
              </a:defRPr>
            </a:lvl1pPr>
          </a:lstStyle>
          <a:p>
            <a:pPr>
              <a:defRPr/>
            </a:pPr>
            <a:endParaRPr lang="en-US" altLang="zh-CN"/>
          </a:p>
        </p:txBody>
      </p:sp>
      <p:sp>
        <p:nvSpPr>
          <p:cNvPr id="312325" name="Rectangle 5"/>
          <p:cNvSpPr>
            <a:spLocks noGrp="1" noChangeArrowheads="1"/>
          </p:cNvSpPr>
          <p:nvPr>
            <p:ph type="ftr" sz="quarter" idx="3"/>
          </p:nvPr>
        </p:nvSpPr>
        <p:spPr bwMode="auto">
          <a:xfrm>
            <a:off x="3124200" y="588645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rgbClr val="79551B"/>
                </a:solidFill>
                <a:latin typeface="+mn-lt"/>
              </a:defRPr>
            </a:lvl1pPr>
          </a:lstStyle>
          <a:p>
            <a:pPr>
              <a:defRPr/>
            </a:pPr>
            <a:endParaRPr lang="en-US" altLang="zh-CN"/>
          </a:p>
        </p:txBody>
      </p:sp>
      <p:sp>
        <p:nvSpPr>
          <p:cNvPr id="312326" name="Rectangle 6"/>
          <p:cNvSpPr>
            <a:spLocks noGrp="1" noChangeArrowheads="1"/>
          </p:cNvSpPr>
          <p:nvPr>
            <p:ph type="sldNum" sz="quarter" idx="4"/>
          </p:nvPr>
        </p:nvSpPr>
        <p:spPr bwMode="auto">
          <a:xfrm>
            <a:off x="64770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rgbClr val="79551B"/>
                </a:solidFill>
                <a:latin typeface="+mn-lt"/>
              </a:defRPr>
            </a:lvl1pPr>
          </a:lstStyle>
          <a:p>
            <a:pPr>
              <a:defRPr/>
            </a:pPr>
            <a:fld id="{0C32609E-D13F-4546-BA61-6D3C6C29C45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429"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txStyles>
    <p:titleStyle>
      <a:lvl1pPr algn="l" rtl="0" eaLnBrk="0" fontAlgn="base" hangingPunct="0">
        <a:spcBef>
          <a:spcPct val="0"/>
        </a:spcBef>
        <a:spcAft>
          <a:spcPct val="0"/>
        </a:spcAft>
        <a:defRPr sz="3200" kern="1200">
          <a:solidFill>
            <a:srgbClr val="79551B"/>
          </a:solidFill>
          <a:latin typeface="+mj-lt"/>
          <a:ea typeface="+mj-ea"/>
          <a:cs typeface="+mj-cs"/>
        </a:defRPr>
      </a:lvl1pPr>
      <a:lvl2pPr algn="l" rtl="0" eaLnBrk="0" fontAlgn="base" hangingPunct="0">
        <a:spcBef>
          <a:spcPct val="0"/>
        </a:spcBef>
        <a:spcAft>
          <a:spcPct val="0"/>
        </a:spcAft>
        <a:defRPr sz="3200">
          <a:solidFill>
            <a:srgbClr val="79551B"/>
          </a:solidFill>
          <a:latin typeface="宋体" panose="02010600030101010101" pitchFamily="2" charset="-122"/>
          <a:ea typeface="宋体" panose="02010600030101010101" pitchFamily="2" charset="-122"/>
        </a:defRPr>
      </a:lvl2pPr>
      <a:lvl3pPr algn="l" rtl="0" eaLnBrk="0" fontAlgn="base" hangingPunct="0">
        <a:spcBef>
          <a:spcPct val="0"/>
        </a:spcBef>
        <a:spcAft>
          <a:spcPct val="0"/>
        </a:spcAft>
        <a:defRPr sz="3200">
          <a:solidFill>
            <a:srgbClr val="79551B"/>
          </a:solidFill>
          <a:latin typeface="宋体" panose="02010600030101010101" pitchFamily="2" charset="-122"/>
          <a:ea typeface="宋体" panose="02010600030101010101" pitchFamily="2" charset="-122"/>
        </a:defRPr>
      </a:lvl3pPr>
      <a:lvl4pPr algn="l" rtl="0" eaLnBrk="0" fontAlgn="base" hangingPunct="0">
        <a:spcBef>
          <a:spcPct val="0"/>
        </a:spcBef>
        <a:spcAft>
          <a:spcPct val="0"/>
        </a:spcAft>
        <a:defRPr sz="3200">
          <a:solidFill>
            <a:srgbClr val="79551B"/>
          </a:solidFill>
          <a:latin typeface="宋体" panose="02010600030101010101" pitchFamily="2" charset="-122"/>
          <a:ea typeface="宋体" panose="02010600030101010101" pitchFamily="2" charset="-122"/>
        </a:defRPr>
      </a:lvl4pPr>
      <a:lvl5pPr algn="l" rtl="0" eaLnBrk="0" fontAlgn="base" hangingPunct="0">
        <a:spcBef>
          <a:spcPct val="0"/>
        </a:spcBef>
        <a:spcAft>
          <a:spcPct val="0"/>
        </a:spcAft>
        <a:defRPr sz="3200">
          <a:solidFill>
            <a:srgbClr val="79551B"/>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3200">
          <a:solidFill>
            <a:srgbClr val="79551B"/>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3200">
          <a:solidFill>
            <a:srgbClr val="79551B"/>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3200">
          <a:solidFill>
            <a:srgbClr val="79551B"/>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3200">
          <a:solidFill>
            <a:srgbClr val="79551B"/>
          </a:solidFill>
          <a:latin typeface="宋体" panose="02010600030101010101" pitchFamily="2" charset="-122"/>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rgbClr val="79551B"/>
          </a:solidFill>
          <a:latin typeface="+mn-lt"/>
          <a:ea typeface="+mn-ea"/>
          <a:cs typeface="+mn-cs"/>
        </a:defRPr>
      </a:lvl1pPr>
      <a:lvl2pPr marL="742950" indent="-285750" algn="l" rtl="0" eaLnBrk="0" fontAlgn="base" hangingPunct="0">
        <a:spcBef>
          <a:spcPct val="20000"/>
        </a:spcBef>
        <a:spcAft>
          <a:spcPct val="0"/>
        </a:spcAft>
        <a:buChar char="–"/>
        <a:defRPr sz="2400" kern="1200">
          <a:solidFill>
            <a:srgbClr val="79551B"/>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79551B"/>
          </a:solidFill>
          <a:latin typeface="+mn-lt"/>
          <a:ea typeface="+mn-ea"/>
          <a:cs typeface="+mn-cs"/>
        </a:defRPr>
      </a:lvl3pPr>
      <a:lvl4pPr marL="1600200" indent="-228600" algn="l" rtl="0" eaLnBrk="0" fontAlgn="base" hangingPunct="0">
        <a:spcBef>
          <a:spcPct val="20000"/>
        </a:spcBef>
        <a:spcAft>
          <a:spcPct val="0"/>
        </a:spcAft>
        <a:buChar char="–"/>
        <a:defRPr kern="1200">
          <a:solidFill>
            <a:srgbClr val="79551B"/>
          </a:solidFill>
          <a:latin typeface="+mn-lt"/>
          <a:ea typeface="+mn-ea"/>
          <a:cs typeface="+mn-cs"/>
        </a:defRPr>
      </a:lvl4pPr>
      <a:lvl5pPr marL="2057400" indent="-228600" algn="l" rtl="0" eaLnBrk="0" fontAlgn="base" hangingPunct="0">
        <a:spcBef>
          <a:spcPct val="20000"/>
        </a:spcBef>
        <a:spcAft>
          <a:spcPct val="0"/>
        </a:spcAft>
        <a:buChar char="»"/>
        <a:defRPr sz="1600" kern="1200">
          <a:solidFill>
            <a:srgbClr val="79551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1524"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491525"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491526"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D5FD0AF3-FA6E-4419-B784-D597F75D3507}" type="slidenum">
              <a:rPr lang="en-US" altLang="zh-CN"/>
              <a:pPr>
                <a:defRPr/>
              </a:pPr>
              <a:t>‹#›</a:t>
            </a:fld>
            <a:endParaRPr lang="en-US" altLang="zh-CN"/>
          </a:p>
        </p:txBody>
      </p:sp>
      <p:grpSp>
        <p:nvGrpSpPr>
          <p:cNvPr id="2055" name="Group 7"/>
          <p:cNvGrpSpPr>
            <a:grpSpLocks/>
          </p:cNvGrpSpPr>
          <p:nvPr/>
        </p:nvGrpSpPr>
        <p:grpSpPr bwMode="auto">
          <a:xfrm>
            <a:off x="168275" y="228600"/>
            <a:ext cx="8823325" cy="6096000"/>
            <a:chOff x="106" y="144"/>
            <a:chExt cx="5558" cy="3840"/>
          </a:xfrm>
        </p:grpSpPr>
        <p:sp>
          <p:nvSpPr>
            <p:cNvPr id="2056"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2057"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 id="2147484442" r:id="rId13"/>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4.bin"/><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1.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24.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3.emf"/><Relationship Id="rId4" Type="http://schemas.openxmlformats.org/officeDocument/2006/relationships/oleObject" Target="../embeddings/oleObject7.bin"/><Relationship Id="rId9" Type="http://schemas.openxmlformats.org/officeDocument/2006/relationships/image" Target="../media/image25.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image" Target="../media/image27.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31.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2.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8.emf"/><Relationship Id="rId18" Type="http://schemas.openxmlformats.org/officeDocument/2006/relationships/oleObject" Target="../embeddings/oleObject25.bin"/><Relationship Id="rId26" Type="http://schemas.openxmlformats.org/officeDocument/2006/relationships/oleObject" Target="../embeddings/oleObject29.bin"/><Relationship Id="rId3" Type="http://schemas.openxmlformats.org/officeDocument/2006/relationships/notesSlide" Target="../notesSlides/notesSlide16.xml"/><Relationship Id="rId21" Type="http://schemas.openxmlformats.org/officeDocument/2006/relationships/image" Target="../media/image42.emf"/><Relationship Id="rId7" Type="http://schemas.openxmlformats.org/officeDocument/2006/relationships/image" Target="../media/image35.emf"/><Relationship Id="rId12" Type="http://schemas.openxmlformats.org/officeDocument/2006/relationships/oleObject" Target="../embeddings/oleObject22.bin"/><Relationship Id="rId17" Type="http://schemas.openxmlformats.org/officeDocument/2006/relationships/image" Target="../media/image40.emf"/><Relationship Id="rId25" Type="http://schemas.openxmlformats.org/officeDocument/2006/relationships/image" Target="../media/image44.emf"/><Relationship Id="rId2" Type="http://schemas.openxmlformats.org/officeDocument/2006/relationships/slideLayout" Target="../slideLayouts/slideLayout13.xml"/><Relationship Id="rId16" Type="http://schemas.openxmlformats.org/officeDocument/2006/relationships/oleObject" Target="../embeddings/oleObject24.bin"/><Relationship Id="rId20" Type="http://schemas.openxmlformats.org/officeDocument/2006/relationships/oleObject" Target="../embeddings/oleObject26.bin"/><Relationship Id="rId29" Type="http://schemas.openxmlformats.org/officeDocument/2006/relationships/image" Target="../media/image46.emf"/><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37.emf"/><Relationship Id="rId24" Type="http://schemas.openxmlformats.org/officeDocument/2006/relationships/oleObject" Target="../embeddings/oleObject28.bin"/><Relationship Id="rId5" Type="http://schemas.openxmlformats.org/officeDocument/2006/relationships/image" Target="../media/image34.emf"/><Relationship Id="rId15" Type="http://schemas.openxmlformats.org/officeDocument/2006/relationships/image" Target="../media/image39.emf"/><Relationship Id="rId23" Type="http://schemas.openxmlformats.org/officeDocument/2006/relationships/image" Target="../media/image43.emf"/><Relationship Id="rId28" Type="http://schemas.openxmlformats.org/officeDocument/2006/relationships/oleObject" Target="../embeddings/oleObject30.bin"/><Relationship Id="rId10" Type="http://schemas.openxmlformats.org/officeDocument/2006/relationships/oleObject" Target="../embeddings/oleObject21.bin"/><Relationship Id="rId19" Type="http://schemas.openxmlformats.org/officeDocument/2006/relationships/image" Target="../media/image41.emf"/><Relationship Id="rId4" Type="http://schemas.openxmlformats.org/officeDocument/2006/relationships/oleObject" Target="../embeddings/oleObject18.bin"/><Relationship Id="rId9" Type="http://schemas.openxmlformats.org/officeDocument/2006/relationships/image" Target="../media/image36.emf"/><Relationship Id="rId14" Type="http://schemas.openxmlformats.org/officeDocument/2006/relationships/oleObject" Target="../embeddings/oleObject23.bin"/><Relationship Id="rId22" Type="http://schemas.openxmlformats.org/officeDocument/2006/relationships/oleObject" Target="../embeddings/oleObject27.bin"/><Relationship Id="rId27" Type="http://schemas.openxmlformats.org/officeDocument/2006/relationships/image" Target="../media/image4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13.xml"/><Relationship Id="rId5" Type="http://schemas.openxmlformats.org/officeDocument/2006/relationships/image" Target="../media/image57.jpeg"/><Relationship Id="rId4" Type="http://schemas.openxmlformats.org/officeDocument/2006/relationships/image" Target="../media/image56.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54.jpeg"/><Relationship Id="rId1" Type="http://schemas.openxmlformats.org/officeDocument/2006/relationships/slideLayout" Target="../slideLayouts/slideLayout13.xml"/><Relationship Id="rId5" Type="http://schemas.openxmlformats.org/officeDocument/2006/relationships/image" Target="../media/image63.jpeg"/><Relationship Id="rId4" Type="http://schemas.openxmlformats.org/officeDocument/2006/relationships/image" Target="../media/image6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13.xml"/><Relationship Id="rId5" Type="http://schemas.openxmlformats.org/officeDocument/2006/relationships/image" Target="../media/image69.jpeg"/><Relationship Id="rId4" Type="http://schemas.openxmlformats.org/officeDocument/2006/relationships/image" Target="../media/image6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video" Target="file:///E:\mp3&#22791;&#20221;\&#24102;&#26377;&#38452;&#24433;&#30340;&#24773;&#20917;\a1.avi" TargetMode="Externa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9.png"/><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71.wmf"/></Relationships>
</file>

<file path=ppt/slides/_rels/slide5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68.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 Id="rId4" Type="http://schemas.openxmlformats.org/officeDocument/2006/relationships/image" Target="../media/image7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5.xml"/><Relationship Id="rId1" Type="http://schemas.openxmlformats.org/officeDocument/2006/relationships/video" Target="file:///E:\mp3&#22791;&#20221;\&#24102;&#26377;&#38452;&#24433;&#30340;&#24773;&#20917;\a1.avi" TargetMode="Externa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77.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900113" y="1196975"/>
            <a:ext cx="7651750" cy="1431925"/>
          </a:xfrm>
        </p:spPr>
        <p:txBody>
          <a:bodyPr/>
          <a:lstStyle/>
          <a:p>
            <a:pPr algn="ctr" eaLnBrk="1" hangingPunct="1"/>
            <a:r>
              <a:rPr lang="zh-CN" sz="4800" b="1" dirty="0" smtClean="0">
                <a:solidFill>
                  <a:schemeClr val="tx1"/>
                </a:solidFill>
                <a:latin typeface="宋体" pitchFamily="2" charset="-122"/>
              </a:rPr>
              <a:t>第</a:t>
            </a:r>
            <a:r>
              <a:rPr lang="zh-CN" altLang="en-US" sz="4800" b="1" dirty="0" smtClean="0">
                <a:solidFill>
                  <a:schemeClr val="tx1"/>
                </a:solidFill>
                <a:latin typeface="宋体" pitchFamily="2" charset="-122"/>
              </a:rPr>
              <a:t>七</a:t>
            </a:r>
            <a:r>
              <a:rPr lang="en-US" altLang="zh-CN" sz="4800" b="1" dirty="0" smtClean="0">
                <a:solidFill>
                  <a:schemeClr val="tx1"/>
                </a:solidFill>
                <a:latin typeface="宋体" pitchFamily="2" charset="-122"/>
              </a:rPr>
              <a:t>-</a:t>
            </a:r>
            <a:r>
              <a:rPr lang="zh-CN" altLang="en-US" sz="4800" b="1" dirty="0" smtClean="0">
                <a:solidFill>
                  <a:schemeClr val="tx1"/>
                </a:solidFill>
                <a:latin typeface="宋体" pitchFamily="2" charset="-122"/>
              </a:rPr>
              <a:t>八</a:t>
            </a:r>
            <a:r>
              <a:rPr lang="zh-CN" sz="4800" b="1" dirty="0" smtClean="0">
                <a:solidFill>
                  <a:schemeClr val="accent4"/>
                </a:solidFill>
                <a:latin typeface="宋体" pitchFamily="2" charset="-122"/>
              </a:rPr>
              <a:t>章</a:t>
            </a:r>
            <a:r>
              <a:rPr lang="en-US" altLang="zh-CN" sz="4800" b="1" dirty="0" smtClean="0">
                <a:solidFill>
                  <a:schemeClr val="accent4"/>
                </a:solidFill>
                <a:latin typeface="宋体" pitchFamily="2" charset="-122"/>
              </a:rPr>
              <a:t> </a:t>
            </a:r>
            <a:r>
              <a:rPr lang="zh-CN" altLang="en-US" sz="4800" b="1" dirty="0" smtClean="0">
                <a:solidFill>
                  <a:schemeClr val="accent4"/>
                </a:solidFill>
                <a:latin typeface="宋体" pitchFamily="2" charset="-122"/>
              </a:rPr>
              <a:t>二值</a:t>
            </a:r>
            <a:r>
              <a:rPr lang="zh-CN" sz="4800" b="1" dirty="0" smtClean="0">
                <a:solidFill>
                  <a:schemeClr val="accent4"/>
                </a:solidFill>
                <a:latin typeface="宋体" pitchFamily="2" charset="-122"/>
              </a:rPr>
              <a:t>图像</a:t>
            </a:r>
            <a:r>
              <a:rPr lang="zh-CN" altLang="en-US" sz="4800" b="1" dirty="0" smtClean="0">
                <a:solidFill>
                  <a:schemeClr val="accent4"/>
                </a:solidFill>
                <a:latin typeface="宋体" pitchFamily="2" charset="-122"/>
              </a:rPr>
              <a:t>处理</a:t>
            </a:r>
            <a:endParaRPr lang="zh-CN" sz="4800" b="1" dirty="0" smtClean="0">
              <a:solidFill>
                <a:schemeClr val="accent4"/>
              </a:solidFill>
              <a:latin typeface="宋体" pitchFamily="2" charset="-122"/>
            </a:endParaRPr>
          </a:p>
        </p:txBody>
      </p:sp>
      <p:sp>
        <p:nvSpPr>
          <p:cNvPr id="8195" name="副标题 2"/>
          <p:cNvSpPr txBox="1">
            <a:spLocks noChangeArrowheads="1"/>
          </p:cNvSpPr>
          <p:nvPr/>
        </p:nvSpPr>
        <p:spPr bwMode="auto">
          <a:xfrm>
            <a:off x="1525588" y="4149080"/>
            <a:ext cx="6400800" cy="1752600"/>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solidFill>
                  <a:schemeClr val="accent4"/>
                </a:solidFill>
                <a:latin typeface="Calibri" pitchFamily="34" charset="0"/>
              </a:rPr>
              <a:t>童立靖</a:t>
            </a:r>
            <a:endParaRPr lang="en-US" sz="3200" b="1" dirty="0">
              <a:solidFill>
                <a:schemeClr val="accent4"/>
              </a:solidFill>
              <a:latin typeface="Calibri" pitchFamily="34" charset="0"/>
            </a:endParaRPr>
          </a:p>
          <a:p>
            <a:pPr algn="ctr" eaLnBrk="1" fontAlgn="auto" hangingPunct="1">
              <a:spcAft>
                <a:spcPts val="0"/>
              </a:spcAft>
              <a:buFont typeface="Arial" pitchFamily="34" charset="0"/>
              <a:buNone/>
              <a:defRPr/>
            </a:pPr>
            <a:r>
              <a:rPr lang="zh-CN" altLang="en-US" sz="3200" b="1" dirty="0" smtClean="0">
                <a:solidFill>
                  <a:schemeClr val="accent4"/>
                </a:solidFill>
              </a:rPr>
              <a:t>北方</a:t>
            </a:r>
            <a:r>
              <a:rPr lang="zh-CN" altLang="en-US" sz="3200" b="1" dirty="0">
                <a:solidFill>
                  <a:schemeClr val="accent4"/>
                </a:solidFill>
              </a:rPr>
              <a:t>工业大学计算机学院</a:t>
            </a:r>
            <a:endParaRPr lang="en-US" altLang="zh-CN" sz="3200" b="1" dirty="0">
              <a:solidFill>
                <a:schemeClr val="accent4"/>
              </a:solidFill>
            </a:endParaRPr>
          </a:p>
          <a:p>
            <a:pPr marL="342900" indent="-342900" algn="ctr">
              <a:lnSpc>
                <a:spcPct val="80000"/>
              </a:lnSpc>
              <a:spcBef>
                <a:spcPct val="20000"/>
              </a:spcBef>
              <a:buFont typeface="Arial" charset="0"/>
              <a:buNone/>
            </a:pPr>
            <a:r>
              <a:rPr lang="en-US" altLang="zh-CN" sz="3200" dirty="0" smtClean="0">
                <a:solidFill>
                  <a:schemeClr val="accent4"/>
                </a:solidFill>
                <a:latin typeface="Times New Roman" pitchFamily="18" charset="0"/>
                <a:cs typeface="Times New Roman" pitchFamily="18" charset="0"/>
              </a:rPr>
              <a:t>tong_lijing@163.com</a:t>
            </a:r>
            <a:endParaRPr lang="zh-CN" altLang="en-US" sz="3200" dirty="0">
              <a:solidFill>
                <a:schemeClr val="accent4"/>
              </a:solidFill>
              <a:latin typeface="Times New Roman" pitchFamily="18" charset="0"/>
              <a:cs typeface="Times New Roman" pitchFamily="18" charset="0"/>
            </a:endParaRPr>
          </a:p>
          <a:p>
            <a:pPr marL="342900" indent="-342900" algn="ctr">
              <a:lnSpc>
                <a:spcPct val="80000"/>
              </a:lnSpc>
              <a:spcBef>
                <a:spcPct val="20000"/>
              </a:spcBef>
              <a:buFont typeface="Arial" charset="0"/>
              <a:buNone/>
            </a:pPr>
            <a:endParaRPr lang="zh-CN" altLang="en-US" sz="2700" dirty="0">
              <a:latin typeface="Calibri" pitchFamily="34" charset="0"/>
            </a:endParaRPr>
          </a:p>
        </p:txBody>
      </p:sp>
    </p:spTree>
    <p:extLst>
      <p:ext uri="{BB962C8B-B14F-4D97-AF65-F5344CB8AC3E}">
        <p14:creationId xmlns:p14="http://schemas.microsoft.com/office/powerpoint/2010/main" val="3833268449"/>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dirty="0" smtClean="0"/>
              <a:t>多目标提取示例</a:t>
            </a:r>
            <a:br>
              <a:rPr lang="zh-CN" altLang="en-US" dirty="0" smtClean="0"/>
            </a:br>
            <a:r>
              <a:rPr lang="zh-CN" altLang="en-US" dirty="0" smtClean="0"/>
              <a:t>                </a:t>
            </a:r>
            <a:r>
              <a:rPr lang="en-US" altLang="zh-CN" dirty="0" smtClean="0"/>
              <a:t>—— </a:t>
            </a:r>
            <a:r>
              <a:rPr lang="zh-CN" altLang="en-US" sz="3200" b="0" dirty="0" smtClean="0"/>
              <a:t>不同形态</a:t>
            </a:r>
          </a:p>
        </p:txBody>
      </p:sp>
      <p:pic>
        <p:nvPicPr>
          <p:cNvPr id="260100"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3860800" cy="2879725"/>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260106" name="Picture 10" descr="3"/>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572000" y="2133600"/>
            <a:ext cx="3840163" cy="2881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bwMode="auto">
          <a:xfrm>
            <a:off x="1835696" y="1700808"/>
            <a:ext cx="72008" cy="864096"/>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85257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0100"/>
                                        </p:tgtEl>
                                        <p:attrNameLst>
                                          <p:attrName>style.visibility</p:attrName>
                                        </p:attrNameLst>
                                      </p:cBhvr>
                                      <p:to>
                                        <p:strVal val="visible"/>
                                      </p:to>
                                    </p:set>
                                    <p:anim calcmode="lin" valueType="num">
                                      <p:cBhvr additive="base">
                                        <p:cTn id="7" dur="500" fill="hold"/>
                                        <p:tgtEl>
                                          <p:spTgt spid="260100"/>
                                        </p:tgtEl>
                                        <p:attrNameLst>
                                          <p:attrName>ppt_x</p:attrName>
                                        </p:attrNameLst>
                                      </p:cBhvr>
                                      <p:tavLst>
                                        <p:tav tm="0">
                                          <p:val>
                                            <p:strVal val="0-#ppt_w/2"/>
                                          </p:val>
                                        </p:tav>
                                        <p:tav tm="100000">
                                          <p:val>
                                            <p:strVal val="#ppt_x"/>
                                          </p:val>
                                        </p:tav>
                                      </p:tavLst>
                                    </p:anim>
                                    <p:anim calcmode="lin" valueType="num">
                                      <p:cBhvr additive="base">
                                        <p:cTn id="8" dur="500" fill="hold"/>
                                        <p:tgtEl>
                                          <p:spTgt spid="2601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60106"/>
                                        </p:tgtEl>
                                        <p:attrNameLst>
                                          <p:attrName>style.visibility</p:attrName>
                                        </p:attrNameLst>
                                      </p:cBhvr>
                                      <p:to>
                                        <p:strVal val="visible"/>
                                      </p:to>
                                    </p:set>
                                    <p:animEffect transition="in" filter="blinds(horizontal)">
                                      <p:cBhvr>
                                        <p:cTn id="13" dur="500"/>
                                        <p:tgtEl>
                                          <p:spTgt spid="260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二值图像分析的基本概念</a:t>
            </a:r>
          </a:p>
        </p:txBody>
      </p:sp>
      <p:sp>
        <p:nvSpPr>
          <p:cNvPr id="506883" name="Rectangle 3"/>
          <p:cNvSpPr>
            <a:spLocks noGrp="1" noChangeArrowheads="1"/>
          </p:cNvSpPr>
          <p:nvPr>
            <p:ph type="body" idx="1"/>
          </p:nvPr>
        </p:nvSpPr>
        <p:spPr>
          <a:xfrm>
            <a:off x="762000" y="1982788"/>
            <a:ext cx="7696200" cy="4038600"/>
          </a:xfrm>
        </p:spPr>
        <p:txBody>
          <a:bodyPr/>
          <a:lstStyle/>
          <a:p>
            <a:pPr eaLnBrk="1" hangingPunct="1">
              <a:buClr>
                <a:schemeClr val="tx1"/>
              </a:buClr>
            </a:pPr>
            <a:r>
              <a:rPr lang="zh-CN" altLang="en-US" b="1" dirty="0" smtClean="0">
                <a:solidFill>
                  <a:srgbClr val="3333FF"/>
                </a:solidFill>
              </a:rPr>
              <a:t>连接</a:t>
            </a:r>
          </a:p>
          <a:p>
            <a:pPr eaLnBrk="1" hangingPunct="1">
              <a:buClr>
                <a:schemeClr val="tx1"/>
              </a:buClr>
            </a:pPr>
            <a:r>
              <a:rPr lang="zh-CN" altLang="en-US" b="1" dirty="0" smtClean="0">
                <a:solidFill>
                  <a:srgbClr val="3333FF"/>
                </a:solidFill>
              </a:rPr>
              <a:t>连通域      </a:t>
            </a:r>
          </a:p>
        </p:txBody>
      </p:sp>
      <p:grpSp>
        <p:nvGrpSpPr>
          <p:cNvPr id="506888" name="Group 8"/>
          <p:cNvGrpSpPr>
            <a:grpSpLocks/>
          </p:cNvGrpSpPr>
          <p:nvPr/>
        </p:nvGrpSpPr>
        <p:grpSpPr bwMode="auto">
          <a:xfrm>
            <a:off x="5003800" y="3141663"/>
            <a:ext cx="3306763" cy="2978150"/>
            <a:chOff x="3061" y="1797"/>
            <a:chExt cx="2083" cy="1876"/>
          </a:xfrm>
        </p:grpSpPr>
        <p:pic>
          <p:nvPicPr>
            <p:cNvPr id="24583" name="Picture 6" descr="3"/>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061" y="1797"/>
              <a:ext cx="2083" cy="1563"/>
            </a:xfrm>
            <a:prstGeom prst="rect">
              <a:avLst/>
            </a:prstGeom>
            <a:noFill/>
            <a:ln w="28575">
              <a:solidFill>
                <a:srgbClr val="CC00CC"/>
              </a:solidFill>
              <a:miter lim="800000"/>
              <a:headEnd/>
              <a:tailEnd/>
            </a:ln>
            <a:extLst>
              <a:ext uri="{909E8E84-426E-40DD-AFC4-6F175D3DCCD1}">
                <a14:hiddenFill xmlns:a14="http://schemas.microsoft.com/office/drawing/2010/main">
                  <a:solidFill>
                    <a:srgbClr val="FFFFFF"/>
                  </a:solidFill>
                </a14:hiddenFill>
              </a:ext>
            </a:extLst>
          </p:spPr>
        </p:pic>
        <p:sp>
          <p:nvSpPr>
            <p:cNvPr id="24584" name="Text Box 7"/>
            <p:cNvSpPr txBox="1">
              <a:spLocks noChangeArrowheads="1"/>
            </p:cNvSpPr>
            <p:nvPr/>
          </p:nvSpPr>
          <p:spPr bwMode="auto">
            <a:xfrm>
              <a:off x="3243" y="3385"/>
              <a:ext cx="17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zh-CN" altLang="en-US" sz="2400" b="1" dirty="0" smtClean="0">
                  <a:latin typeface="+mn-ea"/>
                  <a:ea typeface="+mn-ea"/>
                </a:rPr>
                <a:t>多个目标物的情况</a:t>
              </a:r>
            </a:p>
          </p:txBody>
        </p:sp>
      </p:grpSp>
      <p:sp>
        <p:nvSpPr>
          <p:cNvPr id="24581" name="Text Box 9"/>
          <p:cNvSpPr txBox="1">
            <a:spLocks noChangeArrowheads="1"/>
          </p:cNvSpPr>
          <p:nvPr/>
        </p:nvSpPr>
        <p:spPr bwMode="auto">
          <a:xfrm>
            <a:off x="827088" y="4292600"/>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506890" name="Text Box 10"/>
          <p:cNvSpPr txBox="1">
            <a:spLocks noChangeArrowheads="1"/>
          </p:cNvSpPr>
          <p:nvPr/>
        </p:nvSpPr>
        <p:spPr bwMode="auto">
          <a:xfrm>
            <a:off x="938213" y="4243388"/>
            <a:ext cx="3417764" cy="1200329"/>
          </a:xfrm>
          <a:prstGeom prst="rect">
            <a:avLst/>
          </a:prstGeom>
          <a:solidFill>
            <a:srgbClr val="FFE1FF"/>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zh-CN" altLang="en-US" sz="2400" b="1" dirty="0" smtClean="0">
                <a:latin typeface="+mn-ea"/>
                <a:ea typeface="+mn-ea"/>
                <a:cs typeface="Times New Roman" panose="02020603050405020304" pitchFamily="18" charset="0"/>
              </a:rPr>
              <a:t>为讨论方便起见，这里，假设目标为黑色，背景为白色。</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90"/>
                                        </p:tgtEl>
                                        <p:attrNameLst>
                                          <p:attrName>style.visibility</p:attrName>
                                        </p:attrNameLst>
                                      </p:cBhvr>
                                      <p:to>
                                        <p:strVal val="visible"/>
                                      </p:to>
                                    </p:set>
                                    <p:animEffect transition="in" filter="blinds(horizontal)">
                                      <p:cBhvr>
                                        <p:cTn id="7" dur="500"/>
                                        <p:tgtEl>
                                          <p:spTgt spid="506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0688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06883">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06888"/>
                                        </p:tgtEl>
                                        <p:attrNameLst>
                                          <p:attrName>style.visibility</p:attrName>
                                        </p:attrNameLst>
                                      </p:cBhvr>
                                      <p:to>
                                        <p:strVal val="visible"/>
                                      </p:to>
                                    </p:set>
                                    <p:animEffect transition="in" filter="blinds(horizontal)">
                                      <p:cBhvr>
                                        <p:cTn id="20" dur="500"/>
                                        <p:tgtEl>
                                          <p:spTgt spid="506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autoUpdateAnimBg="0"/>
      <p:bldP spid="50689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连接</a:t>
            </a:r>
          </a:p>
        </p:txBody>
      </p:sp>
      <p:sp>
        <p:nvSpPr>
          <p:cNvPr id="263171" name="Rectangle 3"/>
          <p:cNvSpPr>
            <a:spLocks noGrp="1" noChangeArrowheads="1"/>
          </p:cNvSpPr>
          <p:nvPr>
            <p:ph type="body" idx="1"/>
          </p:nvPr>
        </p:nvSpPr>
        <p:spPr/>
        <p:txBody>
          <a:bodyPr/>
          <a:lstStyle/>
          <a:p>
            <a:pPr eaLnBrk="1" hangingPunct="1">
              <a:buClrTx/>
            </a:pPr>
            <a:r>
              <a:rPr lang="zh-CN" altLang="en-US" dirty="0" smtClean="0"/>
              <a:t>四连接：当前像素为黑，其四个近邻像素中至少有一个为黑；</a:t>
            </a:r>
          </a:p>
          <a:p>
            <a:pPr eaLnBrk="1" hangingPunct="1">
              <a:buClrTx/>
            </a:pPr>
            <a:r>
              <a:rPr lang="zh-CN" altLang="en-US" dirty="0" smtClean="0"/>
              <a:t>八连接：当前像素为黑，其八个近邻像素中至少有一个为黑。</a:t>
            </a:r>
          </a:p>
          <a:p>
            <a:pPr eaLnBrk="1" hangingPunct="1"/>
            <a:endParaRPr lang="en-US" altLang="zh-CN" dirty="0" smtClean="0"/>
          </a:p>
        </p:txBody>
      </p:sp>
      <p:grpSp>
        <p:nvGrpSpPr>
          <p:cNvPr id="263173" name="Group 5"/>
          <p:cNvGrpSpPr>
            <a:grpSpLocks/>
          </p:cNvGrpSpPr>
          <p:nvPr/>
        </p:nvGrpSpPr>
        <p:grpSpPr bwMode="auto">
          <a:xfrm>
            <a:off x="684213" y="4508500"/>
            <a:ext cx="838200" cy="793750"/>
            <a:chOff x="1392" y="3504"/>
            <a:chExt cx="528" cy="500"/>
          </a:xfrm>
        </p:grpSpPr>
        <p:grpSp>
          <p:nvGrpSpPr>
            <p:cNvPr id="26763" name="Group 6"/>
            <p:cNvGrpSpPr>
              <a:grpSpLocks/>
            </p:cNvGrpSpPr>
            <p:nvPr/>
          </p:nvGrpSpPr>
          <p:grpSpPr bwMode="auto">
            <a:xfrm>
              <a:off x="1536" y="3504"/>
              <a:ext cx="271" cy="271"/>
              <a:chOff x="960" y="3600"/>
              <a:chExt cx="271" cy="271"/>
            </a:xfrm>
          </p:grpSpPr>
          <p:sp>
            <p:nvSpPr>
              <p:cNvPr id="26765" name="Rectangle 7"/>
              <p:cNvSpPr>
                <a:spLocks noChangeArrowheads="1"/>
              </p:cNvSpPr>
              <p:nvPr/>
            </p:nvSpPr>
            <p:spPr bwMode="auto">
              <a:xfrm>
                <a:off x="960" y="3600"/>
                <a:ext cx="91"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6" name="Rectangle 8"/>
              <p:cNvSpPr>
                <a:spLocks noChangeArrowheads="1"/>
              </p:cNvSpPr>
              <p:nvPr/>
            </p:nvSpPr>
            <p:spPr bwMode="auto">
              <a:xfrm>
                <a:off x="1050" y="360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7" name="Rectangle 9"/>
              <p:cNvSpPr>
                <a:spLocks noChangeArrowheads="1"/>
              </p:cNvSpPr>
              <p:nvPr/>
            </p:nvSpPr>
            <p:spPr bwMode="auto">
              <a:xfrm>
                <a:off x="1140" y="3600"/>
                <a:ext cx="91"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8" name="Rectangle 10"/>
              <p:cNvSpPr>
                <a:spLocks noChangeArrowheads="1"/>
              </p:cNvSpPr>
              <p:nvPr/>
            </p:nvSpPr>
            <p:spPr bwMode="auto">
              <a:xfrm>
                <a:off x="960" y="369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9" name="Rectangle 11"/>
              <p:cNvSpPr>
                <a:spLocks noChangeArrowheads="1"/>
              </p:cNvSpPr>
              <p:nvPr/>
            </p:nvSpPr>
            <p:spPr bwMode="auto">
              <a:xfrm>
                <a:off x="1050" y="3690"/>
                <a:ext cx="91" cy="91"/>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70" name="Rectangle 12"/>
              <p:cNvSpPr>
                <a:spLocks noChangeArrowheads="1"/>
              </p:cNvSpPr>
              <p:nvPr/>
            </p:nvSpPr>
            <p:spPr bwMode="auto">
              <a:xfrm>
                <a:off x="1140" y="369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71" name="Rectangle 13"/>
              <p:cNvSpPr>
                <a:spLocks noChangeArrowheads="1"/>
              </p:cNvSpPr>
              <p:nvPr/>
            </p:nvSpPr>
            <p:spPr bwMode="auto">
              <a:xfrm>
                <a:off x="960" y="3780"/>
                <a:ext cx="91"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72" name="Rectangle 14"/>
              <p:cNvSpPr>
                <a:spLocks noChangeArrowheads="1"/>
              </p:cNvSpPr>
              <p:nvPr/>
            </p:nvSpPr>
            <p:spPr bwMode="auto">
              <a:xfrm>
                <a:off x="1050" y="378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73" name="Rectangle 15"/>
              <p:cNvSpPr>
                <a:spLocks noChangeArrowheads="1"/>
              </p:cNvSpPr>
              <p:nvPr/>
            </p:nvSpPr>
            <p:spPr bwMode="auto">
              <a:xfrm>
                <a:off x="1140" y="3780"/>
                <a:ext cx="91"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6764" name="Text Box 16"/>
            <p:cNvSpPr txBox="1">
              <a:spLocks noChangeArrowheads="1"/>
            </p:cNvSpPr>
            <p:nvPr/>
          </p:nvSpPr>
          <p:spPr bwMode="auto">
            <a:xfrm>
              <a:off x="1392" y="3792"/>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1">
                  <a:latin typeface="Times New Roman" panose="02020603050405020304" pitchFamily="18" charset="0"/>
                  <a:ea typeface="黑体" panose="02010609060101010101" pitchFamily="49" charset="-122"/>
                </a:rPr>
                <a:t>四近邻</a:t>
              </a:r>
            </a:p>
          </p:txBody>
        </p:sp>
      </p:grpSp>
      <p:grpSp>
        <p:nvGrpSpPr>
          <p:cNvPr id="263185" name="Group 17"/>
          <p:cNvGrpSpPr>
            <a:grpSpLocks/>
          </p:cNvGrpSpPr>
          <p:nvPr/>
        </p:nvGrpSpPr>
        <p:grpSpPr bwMode="auto">
          <a:xfrm>
            <a:off x="762000" y="5486400"/>
            <a:ext cx="914400" cy="793750"/>
            <a:chOff x="2592" y="3504"/>
            <a:chExt cx="576" cy="500"/>
          </a:xfrm>
        </p:grpSpPr>
        <p:grpSp>
          <p:nvGrpSpPr>
            <p:cNvPr id="26752" name="Group 18"/>
            <p:cNvGrpSpPr>
              <a:grpSpLocks/>
            </p:cNvGrpSpPr>
            <p:nvPr/>
          </p:nvGrpSpPr>
          <p:grpSpPr bwMode="auto">
            <a:xfrm>
              <a:off x="2688" y="3504"/>
              <a:ext cx="271" cy="271"/>
              <a:chOff x="1488" y="3600"/>
              <a:chExt cx="271" cy="271"/>
            </a:xfrm>
          </p:grpSpPr>
          <p:sp>
            <p:nvSpPr>
              <p:cNvPr id="26754" name="Rectangle 19"/>
              <p:cNvSpPr>
                <a:spLocks noChangeArrowheads="1"/>
              </p:cNvSpPr>
              <p:nvPr/>
            </p:nvSpPr>
            <p:spPr bwMode="auto">
              <a:xfrm>
                <a:off x="1488" y="360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5" name="Rectangle 20"/>
              <p:cNvSpPr>
                <a:spLocks noChangeArrowheads="1"/>
              </p:cNvSpPr>
              <p:nvPr/>
            </p:nvSpPr>
            <p:spPr bwMode="auto">
              <a:xfrm>
                <a:off x="1578" y="360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6" name="Rectangle 21"/>
              <p:cNvSpPr>
                <a:spLocks noChangeArrowheads="1"/>
              </p:cNvSpPr>
              <p:nvPr/>
            </p:nvSpPr>
            <p:spPr bwMode="auto">
              <a:xfrm>
                <a:off x="1668" y="360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7" name="Rectangle 22"/>
              <p:cNvSpPr>
                <a:spLocks noChangeArrowheads="1"/>
              </p:cNvSpPr>
              <p:nvPr/>
            </p:nvSpPr>
            <p:spPr bwMode="auto">
              <a:xfrm>
                <a:off x="1488" y="369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8" name="Rectangle 23"/>
              <p:cNvSpPr>
                <a:spLocks noChangeArrowheads="1"/>
              </p:cNvSpPr>
              <p:nvPr/>
            </p:nvSpPr>
            <p:spPr bwMode="auto">
              <a:xfrm>
                <a:off x="1578" y="3690"/>
                <a:ext cx="91" cy="91"/>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9" name="Rectangle 24"/>
              <p:cNvSpPr>
                <a:spLocks noChangeArrowheads="1"/>
              </p:cNvSpPr>
              <p:nvPr/>
            </p:nvSpPr>
            <p:spPr bwMode="auto">
              <a:xfrm>
                <a:off x="1668" y="369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0" name="Rectangle 25"/>
              <p:cNvSpPr>
                <a:spLocks noChangeArrowheads="1"/>
              </p:cNvSpPr>
              <p:nvPr/>
            </p:nvSpPr>
            <p:spPr bwMode="auto">
              <a:xfrm>
                <a:off x="1488" y="378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1" name="Rectangle 26"/>
              <p:cNvSpPr>
                <a:spLocks noChangeArrowheads="1"/>
              </p:cNvSpPr>
              <p:nvPr/>
            </p:nvSpPr>
            <p:spPr bwMode="auto">
              <a:xfrm>
                <a:off x="1578" y="378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62" name="Rectangle 27"/>
              <p:cNvSpPr>
                <a:spLocks noChangeArrowheads="1"/>
              </p:cNvSpPr>
              <p:nvPr/>
            </p:nvSpPr>
            <p:spPr bwMode="auto">
              <a:xfrm>
                <a:off x="1668" y="3780"/>
                <a:ext cx="91" cy="9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6753" name="Text Box 28"/>
            <p:cNvSpPr txBox="1">
              <a:spLocks noChangeArrowheads="1"/>
            </p:cNvSpPr>
            <p:nvPr/>
          </p:nvSpPr>
          <p:spPr bwMode="auto">
            <a:xfrm>
              <a:off x="2592" y="3792"/>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1">
                  <a:latin typeface="Times New Roman" panose="02020603050405020304" pitchFamily="18" charset="0"/>
                  <a:ea typeface="黑体" panose="02010609060101010101" pitchFamily="49" charset="-122"/>
                </a:rPr>
                <a:t>八近邻</a:t>
              </a:r>
            </a:p>
          </p:txBody>
        </p:sp>
      </p:grpSp>
      <p:sp>
        <p:nvSpPr>
          <p:cNvPr id="263197" name="Line 29"/>
          <p:cNvSpPr>
            <a:spLocks noChangeShapeType="1"/>
          </p:cNvSpPr>
          <p:nvPr/>
        </p:nvSpPr>
        <p:spPr bwMode="auto">
          <a:xfrm>
            <a:off x="1547813" y="4724400"/>
            <a:ext cx="457200" cy="0"/>
          </a:xfrm>
          <a:prstGeom prst="line">
            <a:avLst/>
          </a:prstGeom>
          <a:noFill/>
          <a:ln w="76200" cmpd="tri">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3198" name="Line 30"/>
          <p:cNvSpPr>
            <a:spLocks noChangeShapeType="1"/>
          </p:cNvSpPr>
          <p:nvPr/>
        </p:nvSpPr>
        <p:spPr bwMode="auto">
          <a:xfrm>
            <a:off x="1600200" y="5715000"/>
            <a:ext cx="457200" cy="0"/>
          </a:xfrm>
          <a:prstGeom prst="line">
            <a:avLst/>
          </a:prstGeom>
          <a:noFill/>
          <a:ln w="76200" cmpd="tri">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63211" name="Group 43"/>
          <p:cNvGrpSpPr>
            <a:grpSpLocks noChangeAspect="1"/>
          </p:cNvGrpSpPr>
          <p:nvPr/>
        </p:nvGrpSpPr>
        <p:grpSpPr bwMode="auto">
          <a:xfrm>
            <a:off x="2124075" y="4508500"/>
            <a:ext cx="539750" cy="539750"/>
            <a:chOff x="1440" y="2688"/>
            <a:chExt cx="271" cy="271"/>
          </a:xfrm>
        </p:grpSpPr>
        <p:sp>
          <p:nvSpPr>
            <p:cNvPr id="26743" name="Rectangle 33"/>
            <p:cNvSpPr>
              <a:spLocks noChangeAspect="1" noChangeArrowheads="1"/>
            </p:cNvSpPr>
            <p:nvPr/>
          </p:nvSpPr>
          <p:spPr bwMode="auto">
            <a:xfrm>
              <a:off x="1440" y="268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4" name="Rectangle 34"/>
            <p:cNvSpPr>
              <a:spLocks noChangeAspect="1" noChangeArrowheads="1"/>
            </p:cNvSpPr>
            <p:nvPr/>
          </p:nvSpPr>
          <p:spPr bwMode="auto">
            <a:xfrm>
              <a:off x="1530" y="2688"/>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5" name="Rectangle 35"/>
            <p:cNvSpPr>
              <a:spLocks noChangeAspect="1" noChangeArrowheads="1"/>
            </p:cNvSpPr>
            <p:nvPr/>
          </p:nvSpPr>
          <p:spPr bwMode="auto">
            <a:xfrm>
              <a:off x="1620" y="268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6" name="Rectangle 36"/>
            <p:cNvSpPr>
              <a:spLocks noChangeAspect="1" noChangeArrowheads="1"/>
            </p:cNvSpPr>
            <p:nvPr/>
          </p:nvSpPr>
          <p:spPr bwMode="auto">
            <a:xfrm>
              <a:off x="1440" y="2778"/>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7" name="Rectangle 37"/>
            <p:cNvSpPr>
              <a:spLocks noChangeAspect="1" noChangeArrowheads="1"/>
            </p:cNvSpPr>
            <p:nvPr/>
          </p:nvSpPr>
          <p:spPr bwMode="auto">
            <a:xfrm>
              <a:off x="1530" y="2778"/>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8" name="Rectangle 38"/>
            <p:cNvSpPr>
              <a:spLocks noChangeAspect="1" noChangeArrowheads="1"/>
            </p:cNvSpPr>
            <p:nvPr/>
          </p:nvSpPr>
          <p:spPr bwMode="auto">
            <a:xfrm>
              <a:off x="1620" y="2778"/>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9" name="Rectangle 39"/>
            <p:cNvSpPr>
              <a:spLocks noChangeAspect="1" noChangeArrowheads="1"/>
            </p:cNvSpPr>
            <p:nvPr/>
          </p:nvSpPr>
          <p:spPr bwMode="auto">
            <a:xfrm>
              <a:off x="1440" y="286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0" name="Rectangle 40"/>
            <p:cNvSpPr>
              <a:spLocks noChangeAspect="1" noChangeArrowheads="1"/>
            </p:cNvSpPr>
            <p:nvPr/>
          </p:nvSpPr>
          <p:spPr bwMode="auto">
            <a:xfrm>
              <a:off x="1530" y="2868"/>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51" name="Rectangle 41"/>
            <p:cNvSpPr>
              <a:spLocks noChangeAspect="1" noChangeArrowheads="1"/>
            </p:cNvSpPr>
            <p:nvPr/>
          </p:nvSpPr>
          <p:spPr bwMode="auto">
            <a:xfrm>
              <a:off x="1620" y="286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22" name="Group 54"/>
          <p:cNvGrpSpPr>
            <a:grpSpLocks noChangeAspect="1"/>
          </p:cNvGrpSpPr>
          <p:nvPr/>
        </p:nvGrpSpPr>
        <p:grpSpPr bwMode="auto">
          <a:xfrm>
            <a:off x="2987675" y="4508500"/>
            <a:ext cx="539750" cy="539750"/>
            <a:chOff x="816" y="528"/>
            <a:chExt cx="271" cy="271"/>
          </a:xfrm>
        </p:grpSpPr>
        <p:sp>
          <p:nvSpPr>
            <p:cNvPr id="26734" name="Rectangle 45"/>
            <p:cNvSpPr>
              <a:spLocks noChangeAspect="1" noChangeArrowheads="1"/>
            </p:cNvSpPr>
            <p:nvPr/>
          </p:nvSpPr>
          <p:spPr bwMode="auto">
            <a:xfrm>
              <a:off x="816" y="52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5" name="Rectangle 46"/>
            <p:cNvSpPr>
              <a:spLocks noChangeAspect="1" noChangeArrowheads="1"/>
            </p:cNvSpPr>
            <p:nvPr/>
          </p:nvSpPr>
          <p:spPr bwMode="auto">
            <a:xfrm>
              <a:off x="906" y="528"/>
              <a:ext cx="91" cy="91"/>
            </a:xfrm>
            <a:prstGeom prst="rect">
              <a:avLst/>
            </a:prstGeom>
            <a:solidFill>
              <a:srgbClr val="3333FF"/>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6" name="Rectangle 47"/>
            <p:cNvSpPr>
              <a:spLocks noChangeAspect="1" noChangeArrowheads="1"/>
            </p:cNvSpPr>
            <p:nvPr/>
          </p:nvSpPr>
          <p:spPr bwMode="auto">
            <a:xfrm>
              <a:off x="996" y="52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7" name="Rectangle 48"/>
            <p:cNvSpPr>
              <a:spLocks noChangeAspect="1" noChangeArrowheads="1"/>
            </p:cNvSpPr>
            <p:nvPr/>
          </p:nvSpPr>
          <p:spPr bwMode="auto">
            <a:xfrm>
              <a:off x="816" y="618"/>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8" name="Rectangle 49"/>
            <p:cNvSpPr>
              <a:spLocks noChangeAspect="1" noChangeArrowheads="1"/>
            </p:cNvSpPr>
            <p:nvPr/>
          </p:nvSpPr>
          <p:spPr bwMode="auto">
            <a:xfrm>
              <a:off x="906" y="618"/>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9" name="Rectangle 50"/>
            <p:cNvSpPr>
              <a:spLocks noChangeAspect="1" noChangeArrowheads="1"/>
            </p:cNvSpPr>
            <p:nvPr/>
          </p:nvSpPr>
          <p:spPr bwMode="auto">
            <a:xfrm>
              <a:off x="996" y="618"/>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0" name="Rectangle 51"/>
            <p:cNvSpPr>
              <a:spLocks noChangeAspect="1" noChangeArrowheads="1"/>
            </p:cNvSpPr>
            <p:nvPr/>
          </p:nvSpPr>
          <p:spPr bwMode="auto">
            <a:xfrm>
              <a:off x="816" y="70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1" name="Rectangle 52"/>
            <p:cNvSpPr>
              <a:spLocks noChangeAspect="1" noChangeArrowheads="1"/>
            </p:cNvSpPr>
            <p:nvPr/>
          </p:nvSpPr>
          <p:spPr bwMode="auto">
            <a:xfrm>
              <a:off x="906" y="708"/>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42" name="Rectangle 53"/>
            <p:cNvSpPr>
              <a:spLocks noChangeAspect="1" noChangeArrowheads="1"/>
            </p:cNvSpPr>
            <p:nvPr/>
          </p:nvSpPr>
          <p:spPr bwMode="auto">
            <a:xfrm>
              <a:off x="996" y="708"/>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33" name="Group 65"/>
          <p:cNvGrpSpPr>
            <a:grpSpLocks noChangeAspect="1"/>
          </p:cNvGrpSpPr>
          <p:nvPr/>
        </p:nvGrpSpPr>
        <p:grpSpPr bwMode="auto">
          <a:xfrm>
            <a:off x="3779838" y="4508500"/>
            <a:ext cx="539750" cy="539750"/>
            <a:chOff x="768" y="384"/>
            <a:chExt cx="271" cy="271"/>
          </a:xfrm>
        </p:grpSpPr>
        <p:sp>
          <p:nvSpPr>
            <p:cNvPr id="26725" name="Rectangle 56"/>
            <p:cNvSpPr>
              <a:spLocks noChangeAspect="1" noChangeArrowheads="1"/>
            </p:cNvSpPr>
            <p:nvPr/>
          </p:nvSpPr>
          <p:spPr bwMode="auto">
            <a:xfrm>
              <a:off x="768" y="384"/>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6" name="Rectangle 57"/>
            <p:cNvSpPr>
              <a:spLocks noChangeAspect="1" noChangeArrowheads="1"/>
            </p:cNvSpPr>
            <p:nvPr/>
          </p:nvSpPr>
          <p:spPr bwMode="auto">
            <a:xfrm>
              <a:off x="858" y="384"/>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7" name="Rectangle 58"/>
            <p:cNvSpPr>
              <a:spLocks noChangeAspect="1" noChangeArrowheads="1"/>
            </p:cNvSpPr>
            <p:nvPr/>
          </p:nvSpPr>
          <p:spPr bwMode="auto">
            <a:xfrm>
              <a:off x="948" y="384"/>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8" name="Rectangle 59"/>
            <p:cNvSpPr>
              <a:spLocks noChangeAspect="1" noChangeArrowheads="1"/>
            </p:cNvSpPr>
            <p:nvPr/>
          </p:nvSpPr>
          <p:spPr bwMode="auto">
            <a:xfrm>
              <a:off x="768" y="474"/>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9" name="Rectangle 60"/>
            <p:cNvSpPr>
              <a:spLocks noChangeAspect="1" noChangeArrowheads="1"/>
            </p:cNvSpPr>
            <p:nvPr/>
          </p:nvSpPr>
          <p:spPr bwMode="auto">
            <a:xfrm>
              <a:off x="858" y="47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0" name="Rectangle 61"/>
            <p:cNvSpPr>
              <a:spLocks noChangeAspect="1" noChangeArrowheads="1"/>
            </p:cNvSpPr>
            <p:nvPr/>
          </p:nvSpPr>
          <p:spPr bwMode="auto">
            <a:xfrm>
              <a:off x="948" y="474"/>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1" name="Rectangle 62"/>
            <p:cNvSpPr>
              <a:spLocks noChangeAspect="1" noChangeArrowheads="1"/>
            </p:cNvSpPr>
            <p:nvPr/>
          </p:nvSpPr>
          <p:spPr bwMode="auto">
            <a:xfrm>
              <a:off x="768" y="564"/>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2" name="Rectangle 63"/>
            <p:cNvSpPr>
              <a:spLocks noChangeAspect="1" noChangeArrowheads="1"/>
            </p:cNvSpPr>
            <p:nvPr/>
          </p:nvSpPr>
          <p:spPr bwMode="auto">
            <a:xfrm>
              <a:off x="858" y="56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33" name="Rectangle 64"/>
            <p:cNvSpPr>
              <a:spLocks noChangeAspect="1" noChangeArrowheads="1"/>
            </p:cNvSpPr>
            <p:nvPr/>
          </p:nvSpPr>
          <p:spPr bwMode="auto">
            <a:xfrm>
              <a:off x="948" y="564"/>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44" name="Group 76"/>
          <p:cNvGrpSpPr>
            <a:grpSpLocks noChangeAspect="1"/>
          </p:cNvGrpSpPr>
          <p:nvPr/>
        </p:nvGrpSpPr>
        <p:grpSpPr bwMode="auto">
          <a:xfrm>
            <a:off x="4572000" y="4508500"/>
            <a:ext cx="539750" cy="539750"/>
            <a:chOff x="816" y="480"/>
            <a:chExt cx="271" cy="271"/>
          </a:xfrm>
        </p:grpSpPr>
        <p:sp>
          <p:nvSpPr>
            <p:cNvPr id="26716" name="Rectangle 67"/>
            <p:cNvSpPr>
              <a:spLocks noChangeAspect="1" noChangeArrowheads="1"/>
            </p:cNvSpPr>
            <p:nvPr/>
          </p:nvSpPr>
          <p:spPr bwMode="auto">
            <a:xfrm>
              <a:off x="816" y="480"/>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7" name="Rectangle 68"/>
            <p:cNvSpPr>
              <a:spLocks noChangeAspect="1" noChangeArrowheads="1"/>
            </p:cNvSpPr>
            <p:nvPr/>
          </p:nvSpPr>
          <p:spPr bwMode="auto">
            <a:xfrm>
              <a:off x="906" y="480"/>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8" name="Rectangle 69"/>
            <p:cNvSpPr>
              <a:spLocks noChangeAspect="1" noChangeArrowheads="1"/>
            </p:cNvSpPr>
            <p:nvPr/>
          </p:nvSpPr>
          <p:spPr bwMode="auto">
            <a:xfrm>
              <a:off x="996" y="480"/>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9" name="Rectangle 70"/>
            <p:cNvSpPr>
              <a:spLocks noChangeAspect="1" noChangeArrowheads="1"/>
            </p:cNvSpPr>
            <p:nvPr/>
          </p:nvSpPr>
          <p:spPr bwMode="auto">
            <a:xfrm>
              <a:off x="816" y="570"/>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0" name="Rectangle 71"/>
            <p:cNvSpPr>
              <a:spLocks noChangeAspect="1" noChangeArrowheads="1"/>
            </p:cNvSpPr>
            <p:nvPr/>
          </p:nvSpPr>
          <p:spPr bwMode="auto">
            <a:xfrm>
              <a:off x="906" y="57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1" name="Rectangle 72"/>
            <p:cNvSpPr>
              <a:spLocks noChangeAspect="1" noChangeArrowheads="1"/>
            </p:cNvSpPr>
            <p:nvPr/>
          </p:nvSpPr>
          <p:spPr bwMode="auto">
            <a:xfrm>
              <a:off x="996" y="57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2" name="Rectangle 73"/>
            <p:cNvSpPr>
              <a:spLocks noChangeAspect="1" noChangeArrowheads="1"/>
            </p:cNvSpPr>
            <p:nvPr/>
          </p:nvSpPr>
          <p:spPr bwMode="auto">
            <a:xfrm>
              <a:off x="816" y="660"/>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3" name="Rectangle 74"/>
            <p:cNvSpPr>
              <a:spLocks noChangeAspect="1" noChangeArrowheads="1"/>
            </p:cNvSpPr>
            <p:nvPr/>
          </p:nvSpPr>
          <p:spPr bwMode="auto">
            <a:xfrm>
              <a:off x="906" y="660"/>
              <a:ext cx="91" cy="91"/>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24" name="Rectangle 75"/>
            <p:cNvSpPr>
              <a:spLocks noChangeAspect="1" noChangeArrowheads="1"/>
            </p:cNvSpPr>
            <p:nvPr/>
          </p:nvSpPr>
          <p:spPr bwMode="auto">
            <a:xfrm>
              <a:off x="996" y="660"/>
              <a:ext cx="91" cy="9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75" name="Group 107"/>
          <p:cNvGrpSpPr>
            <a:grpSpLocks noChangeAspect="1"/>
          </p:cNvGrpSpPr>
          <p:nvPr/>
        </p:nvGrpSpPr>
        <p:grpSpPr bwMode="auto">
          <a:xfrm>
            <a:off x="2952750" y="5486400"/>
            <a:ext cx="539750" cy="539750"/>
            <a:chOff x="768" y="336"/>
            <a:chExt cx="271" cy="271"/>
          </a:xfrm>
        </p:grpSpPr>
        <p:sp>
          <p:nvSpPr>
            <p:cNvPr id="26707" name="Rectangle 78"/>
            <p:cNvSpPr>
              <a:spLocks noChangeAspect="1" noChangeArrowheads="1"/>
            </p:cNvSpPr>
            <p:nvPr/>
          </p:nvSpPr>
          <p:spPr bwMode="auto">
            <a:xfrm>
              <a:off x="768" y="33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8" name="Rectangle 79"/>
            <p:cNvSpPr>
              <a:spLocks noChangeAspect="1" noChangeArrowheads="1"/>
            </p:cNvSpPr>
            <p:nvPr/>
          </p:nvSpPr>
          <p:spPr bwMode="auto">
            <a:xfrm>
              <a:off x="858" y="33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9" name="Rectangle 80"/>
            <p:cNvSpPr>
              <a:spLocks noChangeAspect="1" noChangeArrowheads="1"/>
            </p:cNvSpPr>
            <p:nvPr/>
          </p:nvSpPr>
          <p:spPr bwMode="auto">
            <a:xfrm>
              <a:off x="948" y="336"/>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0" name="Rectangle 81"/>
            <p:cNvSpPr>
              <a:spLocks noChangeAspect="1" noChangeArrowheads="1"/>
            </p:cNvSpPr>
            <p:nvPr/>
          </p:nvSpPr>
          <p:spPr bwMode="auto">
            <a:xfrm>
              <a:off x="768" y="42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1" name="Rectangle 82"/>
            <p:cNvSpPr>
              <a:spLocks noChangeAspect="1" noChangeArrowheads="1"/>
            </p:cNvSpPr>
            <p:nvPr/>
          </p:nvSpPr>
          <p:spPr bwMode="auto">
            <a:xfrm>
              <a:off x="858" y="426"/>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2" name="Rectangle 83"/>
            <p:cNvSpPr>
              <a:spLocks noChangeAspect="1" noChangeArrowheads="1"/>
            </p:cNvSpPr>
            <p:nvPr/>
          </p:nvSpPr>
          <p:spPr bwMode="auto">
            <a:xfrm>
              <a:off x="948" y="42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3" name="Rectangle 84"/>
            <p:cNvSpPr>
              <a:spLocks noChangeAspect="1" noChangeArrowheads="1"/>
            </p:cNvSpPr>
            <p:nvPr/>
          </p:nvSpPr>
          <p:spPr bwMode="auto">
            <a:xfrm>
              <a:off x="76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4" name="Rectangle 85"/>
            <p:cNvSpPr>
              <a:spLocks noChangeAspect="1" noChangeArrowheads="1"/>
            </p:cNvSpPr>
            <p:nvPr/>
          </p:nvSpPr>
          <p:spPr bwMode="auto">
            <a:xfrm>
              <a:off x="85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15" name="Rectangle 86"/>
            <p:cNvSpPr>
              <a:spLocks noChangeAspect="1" noChangeArrowheads="1"/>
            </p:cNvSpPr>
            <p:nvPr/>
          </p:nvSpPr>
          <p:spPr bwMode="auto">
            <a:xfrm>
              <a:off x="94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56" name="Group 88"/>
          <p:cNvGrpSpPr>
            <a:grpSpLocks noChangeAspect="1"/>
          </p:cNvGrpSpPr>
          <p:nvPr/>
        </p:nvGrpSpPr>
        <p:grpSpPr bwMode="auto">
          <a:xfrm>
            <a:off x="2133600" y="5486400"/>
            <a:ext cx="539750" cy="539750"/>
            <a:chOff x="768" y="336"/>
            <a:chExt cx="271" cy="271"/>
          </a:xfrm>
        </p:grpSpPr>
        <p:sp>
          <p:nvSpPr>
            <p:cNvPr id="26698" name="Rectangle 89"/>
            <p:cNvSpPr>
              <a:spLocks noChangeAspect="1" noChangeArrowheads="1"/>
            </p:cNvSpPr>
            <p:nvPr/>
          </p:nvSpPr>
          <p:spPr bwMode="auto">
            <a:xfrm>
              <a:off x="768" y="33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9" name="Rectangle 90"/>
            <p:cNvSpPr>
              <a:spLocks noChangeAspect="1" noChangeArrowheads="1"/>
            </p:cNvSpPr>
            <p:nvPr/>
          </p:nvSpPr>
          <p:spPr bwMode="auto">
            <a:xfrm>
              <a:off x="858" y="336"/>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0" name="Rectangle 91"/>
            <p:cNvSpPr>
              <a:spLocks noChangeAspect="1" noChangeArrowheads="1"/>
            </p:cNvSpPr>
            <p:nvPr/>
          </p:nvSpPr>
          <p:spPr bwMode="auto">
            <a:xfrm>
              <a:off x="948" y="33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1" name="Rectangle 92"/>
            <p:cNvSpPr>
              <a:spLocks noChangeAspect="1" noChangeArrowheads="1"/>
            </p:cNvSpPr>
            <p:nvPr/>
          </p:nvSpPr>
          <p:spPr bwMode="auto">
            <a:xfrm>
              <a:off x="768" y="42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2" name="Rectangle 93"/>
            <p:cNvSpPr>
              <a:spLocks noChangeAspect="1" noChangeArrowheads="1"/>
            </p:cNvSpPr>
            <p:nvPr/>
          </p:nvSpPr>
          <p:spPr bwMode="auto">
            <a:xfrm>
              <a:off x="858" y="426"/>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3" name="Rectangle 94"/>
            <p:cNvSpPr>
              <a:spLocks noChangeAspect="1" noChangeArrowheads="1"/>
            </p:cNvSpPr>
            <p:nvPr/>
          </p:nvSpPr>
          <p:spPr bwMode="auto">
            <a:xfrm>
              <a:off x="948" y="42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4" name="Rectangle 95"/>
            <p:cNvSpPr>
              <a:spLocks noChangeAspect="1" noChangeArrowheads="1"/>
            </p:cNvSpPr>
            <p:nvPr/>
          </p:nvSpPr>
          <p:spPr bwMode="auto">
            <a:xfrm>
              <a:off x="76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5" name="Rectangle 96"/>
            <p:cNvSpPr>
              <a:spLocks noChangeAspect="1" noChangeArrowheads="1"/>
            </p:cNvSpPr>
            <p:nvPr/>
          </p:nvSpPr>
          <p:spPr bwMode="auto">
            <a:xfrm>
              <a:off x="85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706" name="Rectangle 97"/>
            <p:cNvSpPr>
              <a:spLocks noChangeAspect="1" noChangeArrowheads="1"/>
            </p:cNvSpPr>
            <p:nvPr/>
          </p:nvSpPr>
          <p:spPr bwMode="auto">
            <a:xfrm>
              <a:off x="948" y="516"/>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76" name="Group 108"/>
          <p:cNvGrpSpPr>
            <a:grpSpLocks noChangeAspect="1"/>
          </p:cNvGrpSpPr>
          <p:nvPr/>
        </p:nvGrpSpPr>
        <p:grpSpPr bwMode="auto">
          <a:xfrm>
            <a:off x="3714750" y="5486400"/>
            <a:ext cx="539750" cy="539750"/>
            <a:chOff x="1536" y="390"/>
            <a:chExt cx="271" cy="271"/>
          </a:xfrm>
        </p:grpSpPr>
        <p:sp>
          <p:nvSpPr>
            <p:cNvPr id="26689" name="Rectangle 98"/>
            <p:cNvSpPr>
              <a:spLocks noChangeAspect="1" noChangeArrowheads="1"/>
            </p:cNvSpPr>
            <p:nvPr/>
          </p:nvSpPr>
          <p:spPr bwMode="auto">
            <a:xfrm>
              <a:off x="1536" y="39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0" name="Rectangle 99"/>
            <p:cNvSpPr>
              <a:spLocks noChangeAspect="1" noChangeArrowheads="1"/>
            </p:cNvSpPr>
            <p:nvPr/>
          </p:nvSpPr>
          <p:spPr bwMode="auto">
            <a:xfrm>
              <a:off x="1626" y="39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1" name="Rectangle 100"/>
            <p:cNvSpPr>
              <a:spLocks noChangeAspect="1" noChangeArrowheads="1"/>
            </p:cNvSpPr>
            <p:nvPr/>
          </p:nvSpPr>
          <p:spPr bwMode="auto">
            <a:xfrm>
              <a:off x="1716" y="39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2" name="Rectangle 101"/>
            <p:cNvSpPr>
              <a:spLocks noChangeAspect="1" noChangeArrowheads="1"/>
            </p:cNvSpPr>
            <p:nvPr/>
          </p:nvSpPr>
          <p:spPr bwMode="auto">
            <a:xfrm>
              <a:off x="1536"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3" name="Rectangle 102"/>
            <p:cNvSpPr>
              <a:spLocks noChangeAspect="1" noChangeArrowheads="1"/>
            </p:cNvSpPr>
            <p:nvPr/>
          </p:nvSpPr>
          <p:spPr bwMode="auto">
            <a:xfrm>
              <a:off x="1626" y="48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4" name="Rectangle 103"/>
            <p:cNvSpPr>
              <a:spLocks noChangeAspect="1" noChangeArrowheads="1"/>
            </p:cNvSpPr>
            <p:nvPr/>
          </p:nvSpPr>
          <p:spPr bwMode="auto">
            <a:xfrm>
              <a:off x="1716" y="48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5" name="Rectangle 104"/>
            <p:cNvSpPr>
              <a:spLocks noChangeAspect="1" noChangeArrowheads="1"/>
            </p:cNvSpPr>
            <p:nvPr/>
          </p:nvSpPr>
          <p:spPr bwMode="auto">
            <a:xfrm>
              <a:off x="1536"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6" name="Rectangle 105"/>
            <p:cNvSpPr>
              <a:spLocks noChangeAspect="1" noChangeArrowheads="1"/>
            </p:cNvSpPr>
            <p:nvPr/>
          </p:nvSpPr>
          <p:spPr bwMode="auto">
            <a:xfrm>
              <a:off x="1626"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97" name="Rectangle 106"/>
            <p:cNvSpPr>
              <a:spLocks noChangeAspect="1" noChangeArrowheads="1"/>
            </p:cNvSpPr>
            <p:nvPr/>
          </p:nvSpPr>
          <p:spPr bwMode="auto">
            <a:xfrm>
              <a:off x="1716"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87" name="Group 119"/>
          <p:cNvGrpSpPr>
            <a:grpSpLocks noChangeAspect="1"/>
          </p:cNvGrpSpPr>
          <p:nvPr/>
        </p:nvGrpSpPr>
        <p:grpSpPr bwMode="auto">
          <a:xfrm>
            <a:off x="4610100" y="5486400"/>
            <a:ext cx="539750" cy="539750"/>
            <a:chOff x="720" y="480"/>
            <a:chExt cx="271" cy="271"/>
          </a:xfrm>
        </p:grpSpPr>
        <p:sp>
          <p:nvSpPr>
            <p:cNvPr id="26680" name="Rectangle 110"/>
            <p:cNvSpPr>
              <a:spLocks noChangeAspect="1" noChangeArrowheads="1"/>
            </p:cNvSpPr>
            <p:nvPr/>
          </p:nvSpPr>
          <p:spPr bwMode="auto">
            <a:xfrm>
              <a:off x="720"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1" name="Rectangle 111"/>
            <p:cNvSpPr>
              <a:spLocks noChangeAspect="1" noChangeArrowheads="1"/>
            </p:cNvSpPr>
            <p:nvPr/>
          </p:nvSpPr>
          <p:spPr bwMode="auto">
            <a:xfrm>
              <a:off x="810"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2" name="Rectangle 112"/>
            <p:cNvSpPr>
              <a:spLocks noChangeAspect="1" noChangeArrowheads="1"/>
            </p:cNvSpPr>
            <p:nvPr/>
          </p:nvSpPr>
          <p:spPr bwMode="auto">
            <a:xfrm>
              <a:off x="900"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3" name="Rectangle 113"/>
            <p:cNvSpPr>
              <a:spLocks noChangeAspect="1" noChangeArrowheads="1"/>
            </p:cNvSpPr>
            <p:nvPr/>
          </p:nvSpPr>
          <p:spPr bwMode="auto">
            <a:xfrm>
              <a:off x="720"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4" name="Rectangle 114"/>
            <p:cNvSpPr>
              <a:spLocks noChangeAspect="1" noChangeArrowheads="1"/>
            </p:cNvSpPr>
            <p:nvPr/>
          </p:nvSpPr>
          <p:spPr bwMode="auto">
            <a:xfrm>
              <a:off x="810" y="57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5" name="Rectangle 115"/>
            <p:cNvSpPr>
              <a:spLocks noChangeAspect="1" noChangeArrowheads="1"/>
            </p:cNvSpPr>
            <p:nvPr/>
          </p:nvSpPr>
          <p:spPr bwMode="auto">
            <a:xfrm>
              <a:off x="900"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6" name="Rectangle 116"/>
            <p:cNvSpPr>
              <a:spLocks noChangeAspect="1" noChangeArrowheads="1"/>
            </p:cNvSpPr>
            <p:nvPr/>
          </p:nvSpPr>
          <p:spPr bwMode="auto">
            <a:xfrm>
              <a:off x="720"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7" name="Rectangle 117"/>
            <p:cNvSpPr>
              <a:spLocks noChangeAspect="1" noChangeArrowheads="1"/>
            </p:cNvSpPr>
            <p:nvPr/>
          </p:nvSpPr>
          <p:spPr bwMode="auto">
            <a:xfrm>
              <a:off x="810"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8" name="Rectangle 118"/>
            <p:cNvSpPr>
              <a:spLocks noChangeAspect="1" noChangeArrowheads="1"/>
            </p:cNvSpPr>
            <p:nvPr/>
          </p:nvSpPr>
          <p:spPr bwMode="auto">
            <a:xfrm>
              <a:off x="900" y="66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319" name="Group 151"/>
          <p:cNvGrpSpPr>
            <a:grpSpLocks noChangeAspect="1"/>
          </p:cNvGrpSpPr>
          <p:nvPr/>
        </p:nvGrpSpPr>
        <p:grpSpPr bwMode="auto">
          <a:xfrm>
            <a:off x="6315075" y="5486400"/>
            <a:ext cx="539750" cy="539750"/>
            <a:chOff x="528" y="480"/>
            <a:chExt cx="271" cy="271"/>
          </a:xfrm>
        </p:grpSpPr>
        <p:sp>
          <p:nvSpPr>
            <p:cNvPr id="26671" name="Rectangle 121"/>
            <p:cNvSpPr>
              <a:spLocks noChangeAspect="1" noChangeArrowheads="1"/>
            </p:cNvSpPr>
            <p:nvPr/>
          </p:nvSpPr>
          <p:spPr bwMode="auto">
            <a:xfrm>
              <a:off x="52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2" name="Rectangle 122"/>
            <p:cNvSpPr>
              <a:spLocks noChangeAspect="1" noChangeArrowheads="1"/>
            </p:cNvSpPr>
            <p:nvPr/>
          </p:nvSpPr>
          <p:spPr bwMode="auto">
            <a:xfrm>
              <a:off x="61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3" name="Rectangle 123"/>
            <p:cNvSpPr>
              <a:spLocks noChangeAspect="1" noChangeArrowheads="1"/>
            </p:cNvSpPr>
            <p:nvPr/>
          </p:nvSpPr>
          <p:spPr bwMode="auto">
            <a:xfrm>
              <a:off x="70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4" name="Rectangle 124"/>
            <p:cNvSpPr>
              <a:spLocks noChangeAspect="1" noChangeArrowheads="1"/>
            </p:cNvSpPr>
            <p:nvPr/>
          </p:nvSpPr>
          <p:spPr bwMode="auto">
            <a:xfrm>
              <a:off x="528"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5" name="Rectangle 125"/>
            <p:cNvSpPr>
              <a:spLocks noChangeAspect="1" noChangeArrowheads="1"/>
            </p:cNvSpPr>
            <p:nvPr/>
          </p:nvSpPr>
          <p:spPr bwMode="auto">
            <a:xfrm>
              <a:off x="618" y="57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6" name="Rectangle 126"/>
            <p:cNvSpPr>
              <a:spLocks noChangeAspect="1" noChangeArrowheads="1"/>
            </p:cNvSpPr>
            <p:nvPr/>
          </p:nvSpPr>
          <p:spPr bwMode="auto">
            <a:xfrm>
              <a:off x="708"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7" name="Rectangle 127"/>
            <p:cNvSpPr>
              <a:spLocks noChangeAspect="1" noChangeArrowheads="1"/>
            </p:cNvSpPr>
            <p:nvPr/>
          </p:nvSpPr>
          <p:spPr bwMode="auto">
            <a:xfrm>
              <a:off x="528" y="66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8" name="Rectangle 128"/>
            <p:cNvSpPr>
              <a:spLocks noChangeAspect="1" noChangeArrowheads="1"/>
            </p:cNvSpPr>
            <p:nvPr/>
          </p:nvSpPr>
          <p:spPr bwMode="auto">
            <a:xfrm>
              <a:off x="618"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9" name="Rectangle 129"/>
            <p:cNvSpPr>
              <a:spLocks noChangeAspect="1" noChangeArrowheads="1"/>
            </p:cNvSpPr>
            <p:nvPr/>
          </p:nvSpPr>
          <p:spPr bwMode="auto">
            <a:xfrm>
              <a:off x="708"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299" name="Group 131"/>
          <p:cNvGrpSpPr>
            <a:grpSpLocks noChangeAspect="1"/>
          </p:cNvGrpSpPr>
          <p:nvPr/>
        </p:nvGrpSpPr>
        <p:grpSpPr bwMode="auto">
          <a:xfrm>
            <a:off x="5448300" y="5486400"/>
            <a:ext cx="539750" cy="539750"/>
            <a:chOff x="528" y="480"/>
            <a:chExt cx="271" cy="271"/>
          </a:xfrm>
        </p:grpSpPr>
        <p:sp>
          <p:nvSpPr>
            <p:cNvPr id="26662" name="Rectangle 132"/>
            <p:cNvSpPr>
              <a:spLocks noChangeAspect="1" noChangeArrowheads="1"/>
            </p:cNvSpPr>
            <p:nvPr/>
          </p:nvSpPr>
          <p:spPr bwMode="auto">
            <a:xfrm>
              <a:off x="52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3" name="Rectangle 133"/>
            <p:cNvSpPr>
              <a:spLocks noChangeAspect="1" noChangeArrowheads="1"/>
            </p:cNvSpPr>
            <p:nvPr/>
          </p:nvSpPr>
          <p:spPr bwMode="auto">
            <a:xfrm>
              <a:off x="61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4" name="Rectangle 134"/>
            <p:cNvSpPr>
              <a:spLocks noChangeAspect="1" noChangeArrowheads="1"/>
            </p:cNvSpPr>
            <p:nvPr/>
          </p:nvSpPr>
          <p:spPr bwMode="auto">
            <a:xfrm>
              <a:off x="708" y="48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5" name="Rectangle 135"/>
            <p:cNvSpPr>
              <a:spLocks noChangeAspect="1" noChangeArrowheads="1"/>
            </p:cNvSpPr>
            <p:nvPr/>
          </p:nvSpPr>
          <p:spPr bwMode="auto">
            <a:xfrm>
              <a:off x="528"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6" name="Rectangle 136"/>
            <p:cNvSpPr>
              <a:spLocks noChangeAspect="1" noChangeArrowheads="1"/>
            </p:cNvSpPr>
            <p:nvPr/>
          </p:nvSpPr>
          <p:spPr bwMode="auto">
            <a:xfrm>
              <a:off x="618" y="57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7" name="Rectangle 137"/>
            <p:cNvSpPr>
              <a:spLocks noChangeAspect="1" noChangeArrowheads="1"/>
            </p:cNvSpPr>
            <p:nvPr/>
          </p:nvSpPr>
          <p:spPr bwMode="auto">
            <a:xfrm>
              <a:off x="708" y="57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8" name="Rectangle 138"/>
            <p:cNvSpPr>
              <a:spLocks noChangeAspect="1" noChangeArrowheads="1"/>
            </p:cNvSpPr>
            <p:nvPr/>
          </p:nvSpPr>
          <p:spPr bwMode="auto">
            <a:xfrm>
              <a:off x="528"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9" name="Rectangle 139"/>
            <p:cNvSpPr>
              <a:spLocks noChangeAspect="1" noChangeArrowheads="1"/>
            </p:cNvSpPr>
            <p:nvPr/>
          </p:nvSpPr>
          <p:spPr bwMode="auto">
            <a:xfrm>
              <a:off x="618" y="660"/>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0" name="Rectangle 140"/>
            <p:cNvSpPr>
              <a:spLocks noChangeAspect="1" noChangeArrowheads="1"/>
            </p:cNvSpPr>
            <p:nvPr/>
          </p:nvSpPr>
          <p:spPr bwMode="auto">
            <a:xfrm>
              <a:off x="708" y="660"/>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331" name="Group 163"/>
          <p:cNvGrpSpPr>
            <a:grpSpLocks noChangeAspect="1"/>
          </p:cNvGrpSpPr>
          <p:nvPr/>
        </p:nvGrpSpPr>
        <p:grpSpPr bwMode="auto">
          <a:xfrm>
            <a:off x="8001000" y="5486400"/>
            <a:ext cx="539750" cy="539750"/>
            <a:chOff x="528" y="384"/>
            <a:chExt cx="271" cy="271"/>
          </a:xfrm>
        </p:grpSpPr>
        <p:sp>
          <p:nvSpPr>
            <p:cNvPr id="26653" name="Rectangle 142"/>
            <p:cNvSpPr>
              <a:spLocks noChangeAspect="1" noChangeArrowheads="1"/>
            </p:cNvSpPr>
            <p:nvPr/>
          </p:nvSpPr>
          <p:spPr bwMode="auto">
            <a:xfrm>
              <a:off x="528" y="38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4" name="Rectangle 143"/>
            <p:cNvSpPr>
              <a:spLocks noChangeAspect="1" noChangeArrowheads="1"/>
            </p:cNvSpPr>
            <p:nvPr/>
          </p:nvSpPr>
          <p:spPr bwMode="auto">
            <a:xfrm>
              <a:off x="618" y="38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5" name="Rectangle 144"/>
            <p:cNvSpPr>
              <a:spLocks noChangeAspect="1" noChangeArrowheads="1"/>
            </p:cNvSpPr>
            <p:nvPr/>
          </p:nvSpPr>
          <p:spPr bwMode="auto">
            <a:xfrm>
              <a:off x="708" y="38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6" name="Rectangle 145"/>
            <p:cNvSpPr>
              <a:spLocks noChangeAspect="1" noChangeArrowheads="1"/>
            </p:cNvSpPr>
            <p:nvPr/>
          </p:nvSpPr>
          <p:spPr bwMode="auto">
            <a:xfrm>
              <a:off x="528" y="47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7" name="Rectangle 146"/>
            <p:cNvSpPr>
              <a:spLocks noChangeAspect="1" noChangeArrowheads="1"/>
            </p:cNvSpPr>
            <p:nvPr/>
          </p:nvSpPr>
          <p:spPr bwMode="auto">
            <a:xfrm>
              <a:off x="618" y="47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8" name="Rectangle 147"/>
            <p:cNvSpPr>
              <a:spLocks noChangeAspect="1" noChangeArrowheads="1"/>
            </p:cNvSpPr>
            <p:nvPr/>
          </p:nvSpPr>
          <p:spPr bwMode="auto">
            <a:xfrm>
              <a:off x="708" y="47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9" name="Rectangle 148"/>
            <p:cNvSpPr>
              <a:spLocks noChangeAspect="1" noChangeArrowheads="1"/>
            </p:cNvSpPr>
            <p:nvPr/>
          </p:nvSpPr>
          <p:spPr bwMode="auto">
            <a:xfrm>
              <a:off x="528" y="56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0" name="Rectangle 149"/>
            <p:cNvSpPr>
              <a:spLocks noChangeAspect="1" noChangeArrowheads="1"/>
            </p:cNvSpPr>
            <p:nvPr/>
          </p:nvSpPr>
          <p:spPr bwMode="auto">
            <a:xfrm>
              <a:off x="618" y="56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61" name="Rectangle 150"/>
            <p:cNvSpPr>
              <a:spLocks noChangeAspect="1" noChangeArrowheads="1"/>
            </p:cNvSpPr>
            <p:nvPr/>
          </p:nvSpPr>
          <p:spPr bwMode="auto">
            <a:xfrm>
              <a:off x="708" y="56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63330" name="Group 162"/>
          <p:cNvGrpSpPr>
            <a:grpSpLocks noChangeAspect="1"/>
          </p:cNvGrpSpPr>
          <p:nvPr/>
        </p:nvGrpSpPr>
        <p:grpSpPr bwMode="auto">
          <a:xfrm>
            <a:off x="7153275" y="5486400"/>
            <a:ext cx="539750" cy="539750"/>
            <a:chOff x="768" y="624"/>
            <a:chExt cx="271" cy="271"/>
          </a:xfrm>
        </p:grpSpPr>
        <p:sp>
          <p:nvSpPr>
            <p:cNvPr id="26644" name="Rectangle 153"/>
            <p:cNvSpPr>
              <a:spLocks noChangeAspect="1" noChangeArrowheads="1"/>
            </p:cNvSpPr>
            <p:nvPr/>
          </p:nvSpPr>
          <p:spPr bwMode="auto">
            <a:xfrm>
              <a:off x="768" y="62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5" name="Rectangle 154"/>
            <p:cNvSpPr>
              <a:spLocks noChangeAspect="1" noChangeArrowheads="1"/>
            </p:cNvSpPr>
            <p:nvPr/>
          </p:nvSpPr>
          <p:spPr bwMode="auto">
            <a:xfrm>
              <a:off x="858" y="62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6" name="Rectangle 155"/>
            <p:cNvSpPr>
              <a:spLocks noChangeAspect="1" noChangeArrowheads="1"/>
            </p:cNvSpPr>
            <p:nvPr/>
          </p:nvSpPr>
          <p:spPr bwMode="auto">
            <a:xfrm>
              <a:off x="948" y="62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7" name="Rectangle 156"/>
            <p:cNvSpPr>
              <a:spLocks noChangeAspect="1" noChangeArrowheads="1"/>
            </p:cNvSpPr>
            <p:nvPr/>
          </p:nvSpPr>
          <p:spPr bwMode="auto">
            <a:xfrm>
              <a:off x="768" y="71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8" name="Rectangle 157"/>
            <p:cNvSpPr>
              <a:spLocks noChangeAspect="1" noChangeArrowheads="1"/>
            </p:cNvSpPr>
            <p:nvPr/>
          </p:nvSpPr>
          <p:spPr bwMode="auto">
            <a:xfrm>
              <a:off x="858" y="714"/>
              <a:ext cx="91" cy="9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9" name="Rectangle 158"/>
            <p:cNvSpPr>
              <a:spLocks noChangeAspect="1" noChangeArrowheads="1"/>
            </p:cNvSpPr>
            <p:nvPr/>
          </p:nvSpPr>
          <p:spPr bwMode="auto">
            <a:xfrm>
              <a:off x="948" y="71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0" name="Rectangle 159"/>
            <p:cNvSpPr>
              <a:spLocks noChangeAspect="1" noChangeArrowheads="1"/>
            </p:cNvSpPr>
            <p:nvPr/>
          </p:nvSpPr>
          <p:spPr bwMode="auto">
            <a:xfrm>
              <a:off x="768" y="80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1" name="Rectangle 160"/>
            <p:cNvSpPr>
              <a:spLocks noChangeAspect="1" noChangeArrowheads="1"/>
            </p:cNvSpPr>
            <p:nvPr/>
          </p:nvSpPr>
          <p:spPr bwMode="auto">
            <a:xfrm>
              <a:off x="858" y="80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52" name="Rectangle 161"/>
            <p:cNvSpPr>
              <a:spLocks noChangeAspect="1" noChangeArrowheads="1"/>
            </p:cNvSpPr>
            <p:nvPr/>
          </p:nvSpPr>
          <p:spPr bwMode="auto">
            <a:xfrm>
              <a:off x="948" y="804"/>
              <a:ext cx="91" cy="91"/>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63173"/>
                                        </p:tgtEl>
                                        <p:attrNameLst>
                                          <p:attrName>style.visibility</p:attrName>
                                        </p:attrNameLst>
                                      </p:cBhvr>
                                      <p:to>
                                        <p:strVal val="visible"/>
                                      </p:to>
                                    </p:set>
                                    <p:anim calcmode="lin" valueType="num">
                                      <p:cBhvr additive="base">
                                        <p:cTn id="15" dur="500" fill="hold"/>
                                        <p:tgtEl>
                                          <p:spTgt spid="263173"/>
                                        </p:tgtEl>
                                        <p:attrNameLst>
                                          <p:attrName>ppt_x</p:attrName>
                                        </p:attrNameLst>
                                      </p:cBhvr>
                                      <p:tavLst>
                                        <p:tav tm="0">
                                          <p:val>
                                            <p:strVal val="0-#ppt_w/2"/>
                                          </p:val>
                                        </p:tav>
                                        <p:tav tm="100000">
                                          <p:val>
                                            <p:strVal val="#ppt_x"/>
                                          </p:val>
                                        </p:tav>
                                      </p:tavLst>
                                    </p:anim>
                                    <p:anim calcmode="lin" valueType="num">
                                      <p:cBhvr additive="base">
                                        <p:cTn id="16"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3197"/>
                                        </p:tgtEl>
                                        <p:attrNameLst>
                                          <p:attrName>style.visibility</p:attrName>
                                        </p:attrNameLst>
                                      </p:cBhvr>
                                      <p:to>
                                        <p:strVal val="visible"/>
                                      </p:to>
                                    </p:set>
                                    <p:animEffect transition="in" filter="blinds(horizontal)">
                                      <p:cBhvr>
                                        <p:cTn id="21" dur="500"/>
                                        <p:tgtEl>
                                          <p:spTgt spid="2631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63211"/>
                                        </p:tgtEl>
                                        <p:attrNameLst>
                                          <p:attrName>style.visibility</p:attrName>
                                        </p:attrNameLst>
                                      </p:cBhvr>
                                      <p:to>
                                        <p:strVal val="visible"/>
                                      </p:to>
                                    </p:set>
                                    <p:animEffect transition="in" filter="blinds(horizontal)">
                                      <p:cBhvr>
                                        <p:cTn id="26" dur="500"/>
                                        <p:tgtEl>
                                          <p:spTgt spid="2632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63222"/>
                                        </p:tgtEl>
                                        <p:attrNameLst>
                                          <p:attrName>style.visibility</p:attrName>
                                        </p:attrNameLst>
                                      </p:cBhvr>
                                      <p:to>
                                        <p:strVal val="visible"/>
                                      </p:to>
                                    </p:set>
                                    <p:animEffect transition="in" filter="blinds(horizontal)">
                                      <p:cBhvr>
                                        <p:cTn id="31" dur="500"/>
                                        <p:tgtEl>
                                          <p:spTgt spid="2632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63233"/>
                                        </p:tgtEl>
                                        <p:attrNameLst>
                                          <p:attrName>style.visibility</p:attrName>
                                        </p:attrNameLst>
                                      </p:cBhvr>
                                      <p:to>
                                        <p:strVal val="visible"/>
                                      </p:to>
                                    </p:set>
                                    <p:animEffect transition="in" filter="blinds(horizontal)">
                                      <p:cBhvr>
                                        <p:cTn id="36" dur="500"/>
                                        <p:tgtEl>
                                          <p:spTgt spid="2632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63244"/>
                                        </p:tgtEl>
                                        <p:attrNameLst>
                                          <p:attrName>style.visibility</p:attrName>
                                        </p:attrNameLst>
                                      </p:cBhvr>
                                      <p:to>
                                        <p:strVal val="visible"/>
                                      </p:to>
                                    </p:set>
                                    <p:animEffect transition="in" filter="blinds(horizontal)">
                                      <p:cBhvr>
                                        <p:cTn id="41" dur="500"/>
                                        <p:tgtEl>
                                          <p:spTgt spid="2632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263185"/>
                                        </p:tgtEl>
                                        <p:attrNameLst>
                                          <p:attrName>style.visibility</p:attrName>
                                        </p:attrNameLst>
                                      </p:cBhvr>
                                      <p:to>
                                        <p:strVal val="visible"/>
                                      </p:to>
                                    </p:set>
                                    <p:anim calcmode="lin" valueType="num">
                                      <p:cBhvr additive="base">
                                        <p:cTn id="46" dur="500" fill="hold"/>
                                        <p:tgtEl>
                                          <p:spTgt spid="263185"/>
                                        </p:tgtEl>
                                        <p:attrNameLst>
                                          <p:attrName>ppt_x</p:attrName>
                                        </p:attrNameLst>
                                      </p:cBhvr>
                                      <p:tavLst>
                                        <p:tav tm="0">
                                          <p:val>
                                            <p:strVal val="0-#ppt_w/2"/>
                                          </p:val>
                                        </p:tav>
                                        <p:tav tm="100000">
                                          <p:val>
                                            <p:strVal val="#ppt_x"/>
                                          </p:val>
                                        </p:tav>
                                      </p:tavLst>
                                    </p:anim>
                                    <p:anim calcmode="lin" valueType="num">
                                      <p:cBhvr additive="base">
                                        <p:cTn id="47" dur="500" fill="hold"/>
                                        <p:tgtEl>
                                          <p:spTgt spid="263185"/>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3198"/>
                                        </p:tgtEl>
                                        <p:attrNameLst>
                                          <p:attrName>style.visibility</p:attrName>
                                        </p:attrNameLst>
                                      </p:cBhvr>
                                      <p:to>
                                        <p:strVal val="visible"/>
                                      </p:to>
                                    </p:set>
                                    <p:animEffect transition="in" filter="blinds(horizontal)">
                                      <p:cBhvr>
                                        <p:cTn id="52" dur="500"/>
                                        <p:tgtEl>
                                          <p:spTgt spid="2631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63256"/>
                                        </p:tgtEl>
                                        <p:attrNameLst>
                                          <p:attrName>style.visibility</p:attrName>
                                        </p:attrNameLst>
                                      </p:cBhvr>
                                      <p:to>
                                        <p:strVal val="visible"/>
                                      </p:to>
                                    </p:set>
                                    <p:animEffect transition="in" filter="blinds(horizontal)">
                                      <p:cBhvr>
                                        <p:cTn id="57" dur="500"/>
                                        <p:tgtEl>
                                          <p:spTgt spid="2632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63275"/>
                                        </p:tgtEl>
                                        <p:attrNameLst>
                                          <p:attrName>style.visibility</p:attrName>
                                        </p:attrNameLst>
                                      </p:cBhvr>
                                      <p:to>
                                        <p:strVal val="visible"/>
                                      </p:to>
                                    </p:set>
                                    <p:animEffect transition="in" filter="blinds(horizontal)">
                                      <p:cBhvr>
                                        <p:cTn id="62" dur="500"/>
                                        <p:tgtEl>
                                          <p:spTgt spid="26327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63276"/>
                                        </p:tgtEl>
                                        <p:attrNameLst>
                                          <p:attrName>style.visibility</p:attrName>
                                        </p:attrNameLst>
                                      </p:cBhvr>
                                      <p:to>
                                        <p:strVal val="visible"/>
                                      </p:to>
                                    </p:set>
                                    <p:animEffect transition="in" filter="blinds(horizontal)">
                                      <p:cBhvr>
                                        <p:cTn id="67" dur="500"/>
                                        <p:tgtEl>
                                          <p:spTgt spid="2632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63287"/>
                                        </p:tgtEl>
                                        <p:attrNameLst>
                                          <p:attrName>style.visibility</p:attrName>
                                        </p:attrNameLst>
                                      </p:cBhvr>
                                      <p:to>
                                        <p:strVal val="visible"/>
                                      </p:to>
                                    </p:set>
                                    <p:animEffect transition="in" filter="blinds(horizontal)">
                                      <p:cBhvr>
                                        <p:cTn id="72" dur="500"/>
                                        <p:tgtEl>
                                          <p:spTgt spid="2632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63299"/>
                                        </p:tgtEl>
                                        <p:attrNameLst>
                                          <p:attrName>style.visibility</p:attrName>
                                        </p:attrNameLst>
                                      </p:cBhvr>
                                      <p:to>
                                        <p:strVal val="visible"/>
                                      </p:to>
                                    </p:set>
                                    <p:animEffect transition="in" filter="blinds(horizontal)">
                                      <p:cBhvr>
                                        <p:cTn id="77" dur="500"/>
                                        <p:tgtEl>
                                          <p:spTgt spid="263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63319"/>
                                        </p:tgtEl>
                                        <p:attrNameLst>
                                          <p:attrName>style.visibility</p:attrName>
                                        </p:attrNameLst>
                                      </p:cBhvr>
                                      <p:to>
                                        <p:strVal val="visible"/>
                                      </p:to>
                                    </p:set>
                                    <p:animEffect transition="in" filter="blinds(horizontal)">
                                      <p:cBhvr>
                                        <p:cTn id="82" dur="500"/>
                                        <p:tgtEl>
                                          <p:spTgt spid="26331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63330"/>
                                        </p:tgtEl>
                                        <p:attrNameLst>
                                          <p:attrName>style.visibility</p:attrName>
                                        </p:attrNameLst>
                                      </p:cBhvr>
                                      <p:to>
                                        <p:strVal val="visible"/>
                                      </p:to>
                                    </p:set>
                                    <p:animEffect transition="in" filter="blinds(horizontal)">
                                      <p:cBhvr>
                                        <p:cTn id="87" dur="500"/>
                                        <p:tgtEl>
                                          <p:spTgt spid="26333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263331"/>
                                        </p:tgtEl>
                                        <p:attrNameLst>
                                          <p:attrName>style.visibility</p:attrName>
                                        </p:attrNameLst>
                                      </p:cBhvr>
                                      <p:to>
                                        <p:strVal val="visible"/>
                                      </p:to>
                                    </p:set>
                                    <p:animEffect transition="in" filter="blinds(horizontal)">
                                      <p:cBhvr>
                                        <p:cTn id="92" dur="500"/>
                                        <p:tgtEl>
                                          <p:spTgt spid="26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97" grpId="0" animBg="1"/>
      <p:bldP spid="26319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r>
              <a:rPr lang="zh-CN" altLang="en-US" smtClean="0"/>
              <a:t>连通域</a:t>
            </a:r>
          </a:p>
        </p:txBody>
      </p:sp>
      <p:sp>
        <p:nvSpPr>
          <p:cNvPr id="264195" name="Rectangle 1027"/>
          <p:cNvSpPr>
            <a:spLocks noGrp="1" noChangeArrowheads="1"/>
          </p:cNvSpPr>
          <p:nvPr>
            <p:ph type="body" idx="1"/>
          </p:nvPr>
        </p:nvSpPr>
        <p:spPr>
          <a:xfrm>
            <a:off x="762000" y="1858963"/>
            <a:ext cx="7696200" cy="4038600"/>
          </a:xfrm>
        </p:spPr>
        <p:txBody>
          <a:bodyPr/>
          <a:lstStyle/>
          <a:p>
            <a:pPr eaLnBrk="1" hangingPunct="1">
              <a:buClrTx/>
            </a:pPr>
            <a:r>
              <a:rPr lang="zh-CN" altLang="en-US" dirty="0" smtClean="0"/>
              <a:t>将相互</a:t>
            </a:r>
            <a:r>
              <a:rPr lang="zh-CN" altLang="en-US" b="1" dirty="0" smtClean="0">
                <a:solidFill>
                  <a:srgbClr val="0000FF"/>
                </a:solidFill>
              </a:rPr>
              <a:t>连</a:t>
            </a:r>
            <a:r>
              <a:rPr lang="zh-CN" altLang="en-US" b="1" dirty="0">
                <a:solidFill>
                  <a:srgbClr val="0000FF"/>
                </a:solidFill>
              </a:rPr>
              <a:t>接</a:t>
            </a:r>
            <a:r>
              <a:rPr lang="zh-CN" altLang="en-US" dirty="0" smtClean="0"/>
              <a:t>在一起的黑色像素的集合称为一个</a:t>
            </a:r>
            <a:r>
              <a:rPr lang="zh-CN" altLang="en-US" b="1" dirty="0" smtClean="0">
                <a:solidFill>
                  <a:srgbClr val="0000FF"/>
                </a:solidFill>
              </a:rPr>
              <a:t>连通域</a:t>
            </a:r>
            <a:r>
              <a:rPr lang="zh-CN" altLang="en-US" dirty="0" smtClean="0"/>
              <a:t>。</a:t>
            </a:r>
          </a:p>
        </p:txBody>
      </p:sp>
      <p:grpSp>
        <p:nvGrpSpPr>
          <p:cNvPr id="264342" name="Group 1174"/>
          <p:cNvGrpSpPr>
            <a:grpSpLocks noChangeAspect="1"/>
          </p:cNvGrpSpPr>
          <p:nvPr/>
        </p:nvGrpSpPr>
        <p:grpSpPr bwMode="auto">
          <a:xfrm>
            <a:off x="1547813" y="3284538"/>
            <a:ext cx="1439862" cy="1439862"/>
            <a:chOff x="1056" y="2448"/>
            <a:chExt cx="676" cy="676"/>
          </a:xfrm>
        </p:grpSpPr>
        <p:sp>
          <p:nvSpPr>
            <p:cNvPr id="28682" name="Rectangle 1055"/>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3" name="Rectangle 1056"/>
            <p:cNvSpPr>
              <a:spLocks noChangeAspect="1" noChangeArrowheads="1"/>
            </p:cNvSpPr>
            <p:nvPr/>
          </p:nvSpPr>
          <p:spPr bwMode="auto">
            <a:xfrm>
              <a:off x="1169" y="2448"/>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4" name="Rectangle 1057"/>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5" name="Rectangle 1058"/>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6" name="Rectangle 1059"/>
            <p:cNvSpPr>
              <a:spLocks noChangeAspect="1" noChangeArrowheads="1"/>
            </p:cNvSpPr>
            <p:nvPr/>
          </p:nvSpPr>
          <p:spPr bwMode="auto">
            <a:xfrm>
              <a:off x="1169" y="2561"/>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7" name="Rectangle 1060"/>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8" name="Rectangle 1061"/>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9" name="Rectangle 1062"/>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0" name="Rectangle 1063"/>
            <p:cNvSpPr>
              <a:spLocks noChangeAspect="1" noChangeArrowheads="1"/>
            </p:cNvSpPr>
            <p:nvPr/>
          </p:nvSpPr>
          <p:spPr bwMode="auto">
            <a:xfrm>
              <a:off x="1282" y="2674"/>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1" name="Rectangle 1065"/>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2" name="Rectangle 1066"/>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3" name="Rectangle 1067"/>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4" name="Rectangle 1068"/>
            <p:cNvSpPr>
              <a:spLocks noChangeAspect="1" noChangeArrowheads="1"/>
            </p:cNvSpPr>
            <p:nvPr/>
          </p:nvSpPr>
          <p:spPr bwMode="auto">
            <a:xfrm>
              <a:off x="1392" y="2561"/>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5" name="Rectangle 1069"/>
            <p:cNvSpPr>
              <a:spLocks noChangeAspect="1" noChangeArrowheads="1"/>
            </p:cNvSpPr>
            <p:nvPr/>
          </p:nvSpPr>
          <p:spPr bwMode="auto">
            <a:xfrm>
              <a:off x="1505" y="2561"/>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6" name="Rectangle 1070"/>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7" name="Rectangle 1071"/>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8" name="Rectangle 1072"/>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9" name="Rectangle 1073"/>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0" name="Rectangle 1075"/>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1" name="Rectangle 1076"/>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2" name="Rectangle 1077"/>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3" name="Rectangle 1078"/>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4" name="Rectangle 1079"/>
            <p:cNvSpPr>
              <a:spLocks noChangeAspect="1" noChangeArrowheads="1"/>
            </p:cNvSpPr>
            <p:nvPr/>
          </p:nvSpPr>
          <p:spPr bwMode="auto">
            <a:xfrm>
              <a:off x="1169" y="2897"/>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5" name="Rectangle 1080"/>
            <p:cNvSpPr>
              <a:spLocks noChangeAspect="1" noChangeArrowheads="1"/>
            </p:cNvSpPr>
            <p:nvPr/>
          </p:nvSpPr>
          <p:spPr bwMode="auto">
            <a:xfrm>
              <a:off x="1282" y="2897"/>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6" name="Rectangle 1081"/>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7" name="Rectangle 1082"/>
            <p:cNvSpPr>
              <a:spLocks noChangeAspect="1" noChangeArrowheads="1"/>
            </p:cNvSpPr>
            <p:nvPr/>
          </p:nvSpPr>
          <p:spPr bwMode="auto">
            <a:xfrm>
              <a:off x="1169" y="3010"/>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8" name="Rectangle 1083"/>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9" name="Rectangle 1085"/>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0" name="Rectangle 1086"/>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1" name="Rectangle 1087"/>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2" name="Rectangle 1088"/>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3" name="Rectangle 1089"/>
            <p:cNvSpPr>
              <a:spLocks noChangeAspect="1" noChangeArrowheads="1"/>
            </p:cNvSpPr>
            <p:nvPr/>
          </p:nvSpPr>
          <p:spPr bwMode="auto">
            <a:xfrm>
              <a:off x="1505" y="2897"/>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4" name="Rectangle 1090"/>
            <p:cNvSpPr>
              <a:spLocks noChangeAspect="1" noChangeArrowheads="1"/>
            </p:cNvSpPr>
            <p:nvPr/>
          </p:nvSpPr>
          <p:spPr bwMode="auto">
            <a:xfrm>
              <a:off x="1618" y="2897"/>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5" name="Rectangle 1091"/>
            <p:cNvSpPr>
              <a:spLocks noChangeAspect="1" noChangeArrowheads="1"/>
            </p:cNvSpPr>
            <p:nvPr/>
          </p:nvSpPr>
          <p:spPr bwMode="auto">
            <a:xfrm>
              <a:off x="1392" y="3010"/>
              <a:ext cx="114" cy="11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6" name="Rectangle 1092"/>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17" name="Rectangle 1093"/>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64343" name="Rectangle 1175"/>
          <p:cNvSpPr>
            <a:spLocks noChangeArrowheads="1"/>
          </p:cNvSpPr>
          <p:nvPr/>
        </p:nvSpPr>
        <p:spPr bwMode="auto">
          <a:xfrm>
            <a:off x="1782763" y="3519488"/>
            <a:ext cx="719137" cy="719137"/>
          </a:xfrm>
          <a:prstGeom prst="rect">
            <a:avLst/>
          </a:prstGeom>
          <a:noFill/>
          <a:ln w="19050">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4344" name="Rectangle 1176"/>
          <p:cNvSpPr>
            <a:spLocks noChangeArrowheads="1"/>
          </p:cNvSpPr>
          <p:nvPr/>
        </p:nvSpPr>
        <p:spPr bwMode="auto">
          <a:xfrm>
            <a:off x="2024063" y="4005263"/>
            <a:ext cx="719137" cy="719137"/>
          </a:xfrm>
          <a:prstGeom prst="rect">
            <a:avLst/>
          </a:prstGeom>
          <a:noFill/>
          <a:ln w="19050">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4345" name="Text Box 1177"/>
          <p:cNvSpPr txBox="1">
            <a:spLocks noChangeArrowheads="1"/>
          </p:cNvSpPr>
          <p:nvPr/>
        </p:nvSpPr>
        <p:spPr bwMode="auto">
          <a:xfrm>
            <a:off x="4252664" y="346233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Char char="•"/>
            </a:pP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dirty="0">
                <a:latin typeface="Times New Roman" panose="02020603050405020304" pitchFamily="18" charset="0"/>
                <a:ea typeface="+mn-ea"/>
                <a:cs typeface="Times New Roman" panose="02020603050405020304" pitchFamily="18" charset="0"/>
              </a:rPr>
              <a:t>四接连意义下为</a:t>
            </a:r>
            <a:r>
              <a:rPr kumimoji="1" lang="en-US" altLang="zh-CN" sz="2400" dirty="0">
                <a:latin typeface="Times New Roman" panose="02020603050405020304" pitchFamily="18" charset="0"/>
                <a:ea typeface="+mn-ea"/>
                <a:cs typeface="Times New Roman" panose="02020603050405020304" pitchFamily="18" charset="0"/>
              </a:rPr>
              <a:t>6</a:t>
            </a:r>
            <a:r>
              <a:rPr kumimoji="1" lang="zh-CN" altLang="en-US" sz="2400" dirty="0">
                <a:latin typeface="Times New Roman" panose="02020603050405020304" pitchFamily="18" charset="0"/>
                <a:ea typeface="+mn-ea"/>
                <a:cs typeface="Times New Roman" panose="02020603050405020304" pitchFamily="18" charset="0"/>
              </a:rPr>
              <a:t>个连通域。</a:t>
            </a:r>
          </a:p>
        </p:txBody>
      </p:sp>
      <p:sp>
        <p:nvSpPr>
          <p:cNvPr id="264346" name="Text Box 1178"/>
          <p:cNvSpPr txBox="1">
            <a:spLocks noChangeArrowheads="1"/>
          </p:cNvSpPr>
          <p:nvPr/>
        </p:nvSpPr>
        <p:spPr bwMode="auto">
          <a:xfrm>
            <a:off x="4195763" y="407193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Char char="•"/>
              <a:defRPr/>
            </a:pPr>
            <a:r>
              <a:rPr kumimoji="1" lang="en-US" altLang="zh-CN" sz="2400" dirty="0" smtClean="0">
                <a:latin typeface="黑体" panose="02010609060101010101" pitchFamily="49" charset="-122"/>
                <a:ea typeface="黑体" panose="02010609060101010101" pitchFamily="49" charset="-122"/>
              </a:rPr>
              <a:t> </a:t>
            </a:r>
            <a:r>
              <a:rPr kumimoji="1" lang="zh-CN" altLang="en-US" sz="2400" dirty="0" smtClean="0">
                <a:latin typeface="Times New Roman" panose="02020603050405020304" pitchFamily="18" charset="0"/>
                <a:ea typeface="+mn-ea"/>
                <a:cs typeface="Times New Roman" panose="02020603050405020304" pitchFamily="18" charset="0"/>
              </a:rPr>
              <a:t>八接连意义下为</a:t>
            </a:r>
            <a:r>
              <a:rPr kumimoji="1" lang="en-US" altLang="zh-CN" sz="2400" dirty="0" smtClean="0">
                <a:latin typeface="Times New Roman" panose="02020603050405020304" pitchFamily="18" charset="0"/>
                <a:ea typeface="+mn-ea"/>
                <a:cs typeface="Times New Roman" panose="02020603050405020304" pitchFamily="18" charset="0"/>
              </a:rPr>
              <a:t>2</a:t>
            </a:r>
            <a:r>
              <a:rPr kumimoji="1" lang="zh-CN" altLang="en-US" sz="2400" dirty="0" smtClean="0">
                <a:latin typeface="Times New Roman" panose="02020603050405020304" pitchFamily="18" charset="0"/>
                <a:ea typeface="+mn-ea"/>
                <a:cs typeface="Times New Roman" panose="02020603050405020304" pitchFamily="18" charset="0"/>
              </a:rPr>
              <a:t>个连通域。</a:t>
            </a:r>
          </a:p>
        </p:txBody>
      </p:sp>
      <p:sp>
        <p:nvSpPr>
          <p:cNvPr id="264347" name="Text Box 1179"/>
          <p:cNvSpPr txBox="1">
            <a:spLocks noChangeArrowheads="1"/>
          </p:cNvSpPr>
          <p:nvPr/>
        </p:nvSpPr>
        <p:spPr bwMode="auto">
          <a:xfrm>
            <a:off x="900113" y="5346700"/>
            <a:ext cx="7924800" cy="400050"/>
          </a:xfrm>
          <a:prstGeom prst="rect">
            <a:avLst/>
          </a:prstGeom>
          <a:solidFill>
            <a:srgbClr val="FFE1FF"/>
          </a:solidFill>
          <a:ln w="38100" cmpd="dbl">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000" dirty="0" smtClean="0">
                <a:latin typeface="+mn-ea"/>
                <a:ea typeface="+mn-ea"/>
              </a:rPr>
              <a:t>可以看到，通过统计</a:t>
            </a:r>
            <a:r>
              <a:rPr kumimoji="1" lang="zh-CN" altLang="en-US" sz="2000" b="1" i="1" dirty="0" smtClean="0">
                <a:latin typeface="+mn-ea"/>
                <a:ea typeface="+mn-ea"/>
              </a:rPr>
              <a:t>连通域的个数</a:t>
            </a:r>
            <a:r>
              <a:rPr kumimoji="1" lang="zh-CN" altLang="en-US" sz="2000" dirty="0" smtClean="0">
                <a:latin typeface="+mn-ea"/>
                <a:ea typeface="+mn-ea"/>
              </a:rPr>
              <a:t>，即可获得提取的</a:t>
            </a:r>
            <a:r>
              <a:rPr kumimoji="1" lang="zh-CN" altLang="en-US" sz="2000" b="1" i="1" dirty="0" smtClean="0">
                <a:latin typeface="+mn-ea"/>
                <a:ea typeface="+mn-ea"/>
              </a:rPr>
              <a:t>目标物的个数</a:t>
            </a:r>
            <a:r>
              <a:rPr kumimoji="1" lang="zh-CN" altLang="en-US" sz="2000" dirty="0" smtClean="0">
                <a:latin typeface="Times New Roman" panose="02020603050405020304" pitchFamily="18" charset="0"/>
                <a:ea typeface="黑体" panose="02010609060101010101" pitchFamily="49" charset="-122"/>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64342"/>
                                        </p:tgtEl>
                                        <p:attrNameLst>
                                          <p:attrName>style.visibility</p:attrName>
                                        </p:attrNameLst>
                                      </p:cBhvr>
                                      <p:to>
                                        <p:strVal val="visible"/>
                                      </p:to>
                                    </p:set>
                                    <p:animEffect transition="in" filter="blinds(horizontal)">
                                      <p:cBhvr>
                                        <p:cTn id="11" dur="500"/>
                                        <p:tgtEl>
                                          <p:spTgt spid="2643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64343"/>
                                        </p:tgtEl>
                                        <p:attrNameLst>
                                          <p:attrName>style.visibility</p:attrName>
                                        </p:attrNameLst>
                                      </p:cBhvr>
                                      <p:to>
                                        <p:strVal val="visible"/>
                                      </p:to>
                                    </p:set>
                                    <p:animEffect transition="in" filter="checkerboard(across)">
                                      <p:cBhvr>
                                        <p:cTn id="16" dur="500"/>
                                        <p:tgtEl>
                                          <p:spTgt spid="2643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64344"/>
                                        </p:tgtEl>
                                        <p:attrNameLst>
                                          <p:attrName>style.visibility</p:attrName>
                                        </p:attrNameLst>
                                      </p:cBhvr>
                                      <p:to>
                                        <p:strVal val="visible"/>
                                      </p:to>
                                    </p:set>
                                    <p:animEffect transition="in" filter="checkerboard(across)">
                                      <p:cBhvr>
                                        <p:cTn id="21" dur="500"/>
                                        <p:tgtEl>
                                          <p:spTgt spid="2643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4345"/>
                                        </p:tgtEl>
                                        <p:attrNameLst>
                                          <p:attrName>style.visibility</p:attrName>
                                        </p:attrNameLst>
                                      </p:cBhvr>
                                      <p:to>
                                        <p:strVal val="visible"/>
                                      </p:to>
                                    </p:set>
                                    <p:animEffect transition="in" filter="blinds(horizontal)">
                                      <p:cBhvr>
                                        <p:cTn id="26" dur="500"/>
                                        <p:tgtEl>
                                          <p:spTgt spid="2643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4346"/>
                                        </p:tgtEl>
                                        <p:attrNameLst>
                                          <p:attrName>style.visibility</p:attrName>
                                        </p:attrNameLst>
                                      </p:cBhvr>
                                      <p:to>
                                        <p:strVal val="visible"/>
                                      </p:to>
                                    </p:set>
                                    <p:animEffect transition="in" filter="blinds(horizontal)">
                                      <p:cBhvr>
                                        <p:cTn id="31" dur="500"/>
                                        <p:tgtEl>
                                          <p:spTgt spid="264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4347"/>
                                        </p:tgtEl>
                                        <p:attrNameLst>
                                          <p:attrName>style.visibility</p:attrName>
                                        </p:attrNameLst>
                                      </p:cBhvr>
                                      <p:to>
                                        <p:strVal val="visible"/>
                                      </p:to>
                                    </p:set>
                                    <p:anim calcmode="lin" valueType="num">
                                      <p:cBhvr additive="base">
                                        <p:cTn id="36" dur="500" fill="hold"/>
                                        <p:tgtEl>
                                          <p:spTgt spid="264347"/>
                                        </p:tgtEl>
                                        <p:attrNameLst>
                                          <p:attrName>ppt_x</p:attrName>
                                        </p:attrNameLst>
                                      </p:cBhvr>
                                      <p:tavLst>
                                        <p:tav tm="0">
                                          <p:val>
                                            <p:strVal val="0-#ppt_w/2"/>
                                          </p:val>
                                        </p:tav>
                                        <p:tav tm="100000">
                                          <p:val>
                                            <p:strVal val="#ppt_x"/>
                                          </p:val>
                                        </p:tav>
                                      </p:tavLst>
                                    </p:anim>
                                    <p:anim calcmode="lin" valueType="num">
                                      <p:cBhvr additive="base">
                                        <p:cTn id="37" dur="500" fill="hold"/>
                                        <p:tgtEl>
                                          <p:spTgt spid="26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P spid="264343" grpId="0" animBg="1"/>
      <p:bldP spid="264344" grpId="0" animBg="1"/>
      <p:bldP spid="264345" grpId="0" autoUpdateAnimBg="0"/>
      <p:bldP spid="264346" grpId="0" autoUpdateAnimBg="0"/>
      <p:bldP spid="26434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b="1" dirty="0" smtClean="0">
                <a:solidFill>
                  <a:srgbClr val="0000FF"/>
                </a:solidFill>
              </a:rPr>
              <a:t>贴标签</a:t>
            </a:r>
          </a:p>
          <a:p>
            <a:pPr eaLnBrk="1" hangingPunct="1">
              <a:buClrTx/>
            </a:pPr>
            <a:r>
              <a:rPr lang="zh-CN" altLang="en-US" dirty="0" smtClean="0"/>
              <a:t>腐蚀</a:t>
            </a:r>
          </a:p>
          <a:p>
            <a:pPr eaLnBrk="1" hangingPunct="1">
              <a:buClrTx/>
            </a:pPr>
            <a:r>
              <a:rPr lang="zh-CN" altLang="en-US" dirty="0" smtClean="0"/>
              <a:t>膨胀</a:t>
            </a:r>
          </a:p>
          <a:p>
            <a:pPr eaLnBrk="1" hangingPunct="1">
              <a:buClrTx/>
            </a:pPr>
            <a:r>
              <a:rPr lang="zh-CN" altLang="en-US" dirty="0" smtClean="0"/>
              <a:t>开运算</a:t>
            </a:r>
            <a:endParaRPr lang="en-US" altLang="zh-CN" dirty="0" smtClean="0"/>
          </a:p>
          <a:p>
            <a:pPr eaLnBrk="1" hangingPunct="1">
              <a:buClrTx/>
            </a:pPr>
            <a:r>
              <a:rPr lang="zh-CN" altLang="en-US" dirty="0" smtClean="0"/>
              <a:t>闭运算</a:t>
            </a:r>
            <a:endParaRPr lang="en-US" altLang="zh-CN" dirty="0" smtClean="0"/>
          </a:p>
          <a:p>
            <a:pPr eaLnBrk="1" hangingPunct="1">
              <a:buClrTx/>
            </a:pPr>
            <a:r>
              <a:rPr lang="zh-CN" altLang="en-US" dirty="0" smtClean="0"/>
              <a:t>细线化方法</a:t>
            </a:r>
          </a:p>
          <a:p>
            <a:pPr eaLnBrk="1" hangingPunct="1"/>
            <a:endParaRPr lang="en-US" altLang="zh-CN" dirty="0"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 name="Rectangle 1026"/>
          <p:cNvSpPr>
            <a:spLocks noGrp="1" noChangeArrowheads="1"/>
          </p:cNvSpPr>
          <p:nvPr>
            <p:ph type="title"/>
          </p:nvPr>
        </p:nvSpPr>
        <p:spPr/>
        <p:txBody>
          <a:bodyPr/>
          <a:lstStyle/>
          <a:p>
            <a:pPr algn="ctr" eaLnBrk="1" hangingPunct="1">
              <a:defRPr/>
            </a:pPr>
            <a:r>
              <a:rPr lang="zh-CN" altLang="en-US" sz="4400" b="1" dirty="0" smtClean="0">
                <a:solidFill>
                  <a:schemeClr val="tx1"/>
                </a:solidFill>
                <a:latin typeface="+mj-ea"/>
              </a:rPr>
              <a:t>贴标签</a:t>
            </a:r>
            <a:r>
              <a:rPr lang="zh-CN" altLang="en-US" sz="4400" dirty="0" smtClean="0">
                <a:solidFill>
                  <a:schemeClr val="tx1"/>
                </a:solidFill>
                <a:latin typeface="+mj-ea"/>
              </a:rPr>
              <a:t> </a:t>
            </a:r>
            <a:r>
              <a:rPr lang="en-US" altLang="zh-CN" sz="4400" dirty="0" smtClean="0">
                <a:solidFill>
                  <a:schemeClr val="tx1"/>
                </a:solidFill>
                <a:latin typeface="+mj-ea"/>
              </a:rPr>
              <a:t/>
            </a:r>
            <a:br>
              <a:rPr lang="en-US" altLang="zh-CN" sz="4400" dirty="0" smtClean="0">
                <a:solidFill>
                  <a:schemeClr val="tx1"/>
                </a:solidFill>
                <a:latin typeface="+mj-ea"/>
              </a:rPr>
            </a:br>
            <a:r>
              <a:rPr lang="en-US" altLang="zh-CN" sz="4400" dirty="0" smtClean="0">
                <a:solidFill>
                  <a:schemeClr val="tx1"/>
                </a:solidFill>
                <a:latin typeface="+mj-ea"/>
              </a:rPr>
              <a:t>          ——</a:t>
            </a:r>
            <a:r>
              <a:rPr lang="zh-CN" altLang="en-US" sz="3200" dirty="0" smtClean="0">
                <a:solidFill>
                  <a:schemeClr val="tx1"/>
                </a:solidFill>
                <a:latin typeface="+mj-ea"/>
              </a:rPr>
              <a:t>基本思路</a:t>
            </a:r>
          </a:p>
        </p:txBody>
      </p:sp>
      <p:sp>
        <p:nvSpPr>
          <p:cNvPr id="92" name="Rectangle 1027"/>
          <p:cNvSpPr>
            <a:spLocks noGrp="1" noChangeArrowheads="1"/>
          </p:cNvSpPr>
          <p:nvPr>
            <p:ph type="body" sz="half" idx="1"/>
          </p:nvPr>
        </p:nvSpPr>
        <p:spPr>
          <a:xfrm>
            <a:off x="762000" y="1905000"/>
            <a:ext cx="7410450" cy="1308100"/>
          </a:xfrm>
          <a:noFill/>
          <a:ln w="38100" cmpd="dbl">
            <a:noFill/>
            <a:miter lim="800000"/>
            <a:headEnd/>
            <a:tailEnd/>
          </a:ln>
        </p:spPr>
        <p:txBody>
          <a:bodyPr/>
          <a:lstStyle/>
          <a:p>
            <a:pPr eaLnBrk="1" hangingPunct="1">
              <a:lnSpc>
                <a:spcPct val="120000"/>
              </a:lnSpc>
              <a:buClr>
                <a:schemeClr val="tx2"/>
              </a:buClr>
              <a:buFont typeface="Wingdings" panose="05000000000000000000" pitchFamily="2" charset="2"/>
              <a:buChar char="n"/>
              <a:defRPr/>
            </a:pPr>
            <a:r>
              <a:rPr lang="zh-CN" altLang="en-US" sz="2800" b="1" dirty="0" smtClean="0">
                <a:latin typeface="+mn-ea"/>
              </a:rPr>
              <a:t>因为不同的连通域代表了不同的目标，为了加以区别，需要</a:t>
            </a:r>
            <a:r>
              <a:rPr lang="zh-CN" altLang="en-US" sz="2800" b="1" dirty="0" smtClean="0">
                <a:solidFill>
                  <a:srgbClr val="3333FF"/>
                </a:solidFill>
                <a:latin typeface="+mn-ea"/>
              </a:rPr>
              <a:t>对不同的连通域进行标识</a:t>
            </a:r>
            <a:r>
              <a:rPr lang="zh-CN" altLang="en-US" sz="2800" b="1" dirty="0" smtClean="0">
                <a:latin typeface="+mn-ea"/>
              </a:rPr>
              <a:t>。</a:t>
            </a:r>
          </a:p>
        </p:txBody>
      </p:sp>
      <p:sp>
        <p:nvSpPr>
          <p:cNvPr id="93" name="Text Box 1068"/>
          <p:cNvSpPr txBox="1">
            <a:spLocks noChangeArrowheads="1"/>
          </p:cNvSpPr>
          <p:nvPr/>
        </p:nvSpPr>
        <p:spPr bwMode="auto">
          <a:xfrm>
            <a:off x="920750" y="3427413"/>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400" b="1" dirty="0" smtClean="0">
                <a:latin typeface="+mn-ea"/>
                <a:ea typeface="+mn-ea"/>
              </a:rPr>
              <a:t>例：下图，八接连意义下为</a:t>
            </a:r>
            <a:r>
              <a:rPr kumimoji="1" lang="en-US" altLang="zh-CN" sz="2400" b="1" dirty="0" smtClean="0">
                <a:latin typeface="+mn-ea"/>
                <a:ea typeface="+mn-ea"/>
              </a:rPr>
              <a:t>2</a:t>
            </a:r>
            <a:r>
              <a:rPr kumimoji="1" lang="zh-CN" altLang="en-US" sz="2400" b="1" dirty="0" smtClean="0">
                <a:latin typeface="+mn-ea"/>
                <a:ea typeface="+mn-ea"/>
              </a:rPr>
              <a:t>个连通域</a:t>
            </a:r>
          </a:p>
        </p:txBody>
      </p:sp>
      <p:sp>
        <p:nvSpPr>
          <p:cNvPr id="94" name="AutoShape 1110"/>
          <p:cNvSpPr>
            <a:spLocks noChangeArrowheads="1"/>
          </p:cNvSpPr>
          <p:nvPr/>
        </p:nvSpPr>
        <p:spPr bwMode="auto">
          <a:xfrm>
            <a:off x="3276600" y="4800600"/>
            <a:ext cx="1371600" cy="2286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95" name="Group 1113"/>
          <p:cNvGrpSpPr>
            <a:grpSpLocks/>
          </p:cNvGrpSpPr>
          <p:nvPr/>
        </p:nvGrpSpPr>
        <p:grpSpPr bwMode="auto">
          <a:xfrm>
            <a:off x="3246438" y="4267200"/>
            <a:ext cx="1828800" cy="336550"/>
            <a:chOff x="2208" y="2574"/>
            <a:chExt cx="1152" cy="212"/>
          </a:xfrm>
        </p:grpSpPr>
        <p:sp>
          <p:nvSpPr>
            <p:cNvPr id="32854" name="Rectangle 1071"/>
            <p:cNvSpPr>
              <a:spLocks noChangeAspect="1" noChangeArrowheads="1"/>
            </p:cNvSpPr>
            <p:nvPr/>
          </p:nvSpPr>
          <p:spPr bwMode="auto">
            <a:xfrm>
              <a:off x="2208" y="2592"/>
              <a:ext cx="153" cy="15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5" name="Text Box 1111"/>
            <p:cNvSpPr txBox="1">
              <a:spLocks noChangeArrowheads="1"/>
            </p:cNvSpPr>
            <p:nvPr/>
          </p:nvSpPr>
          <p:spPr bwMode="auto">
            <a:xfrm>
              <a:off x="2352" y="2574"/>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a:latin typeface="黑体" panose="02010609060101010101" pitchFamily="49" charset="-122"/>
                  <a:ea typeface="黑体" panose="02010609060101010101" pitchFamily="49" charset="-122"/>
                </a:rPr>
                <a:t>= </a:t>
              </a:r>
              <a:r>
                <a:rPr kumimoji="1" lang="en-US" altLang="zh-CN" sz="1600">
                  <a:latin typeface="Times New Roman" panose="02020603050405020304" pitchFamily="18" charset="0"/>
                  <a:ea typeface="黑体" panose="02010609060101010101" pitchFamily="49" charset="-122"/>
                </a:rPr>
                <a:t>“</a:t>
              </a:r>
              <a:r>
                <a:rPr kumimoji="1" lang="en-US" altLang="zh-CN" sz="1600">
                  <a:latin typeface="黑体" panose="02010609060101010101" pitchFamily="49" charset="-122"/>
                  <a:ea typeface="黑体" panose="02010609060101010101" pitchFamily="49" charset="-122"/>
                </a:rPr>
                <a:t>1</a:t>
              </a:r>
              <a:r>
                <a:rPr kumimoji="1" lang="en-US" altLang="zh-CN" sz="1600">
                  <a:latin typeface="Times New Roman" panose="02020603050405020304" pitchFamily="18" charset="0"/>
                  <a:ea typeface="黑体" panose="02010609060101010101" pitchFamily="49" charset="-122"/>
                </a:rPr>
                <a:t>”</a:t>
              </a:r>
              <a:r>
                <a:rPr kumimoji="1" lang="zh-CN" altLang="en-US" sz="1600">
                  <a:latin typeface="黑体" panose="02010609060101010101" pitchFamily="49" charset="-122"/>
                  <a:ea typeface="黑体" panose="02010609060101010101" pitchFamily="49" charset="-122"/>
                </a:rPr>
                <a:t>号标签</a:t>
              </a:r>
            </a:p>
          </p:txBody>
        </p:sp>
      </p:grpSp>
      <p:grpSp>
        <p:nvGrpSpPr>
          <p:cNvPr id="98" name="Group 1114"/>
          <p:cNvGrpSpPr>
            <a:grpSpLocks/>
          </p:cNvGrpSpPr>
          <p:nvPr/>
        </p:nvGrpSpPr>
        <p:grpSpPr bwMode="auto">
          <a:xfrm>
            <a:off x="3276600" y="5334000"/>
            <a:ext cx="1833563" cy="336550"/>
            <a:chOff x="669" y="3696"/>
            <a:chExt cx="1155" cy="212"/>
          </a:xfrm>
        </p:grpSpPr>
        <p:sp>
          <p:nvSpPr>
            <p:cNvPr id="32852" name="Rectangle 1070"/>
            <p:cNvSpPr>
              <a:spLocks noChangeAspect="1" noChangeArrowheads="1"/>
            </p:cNvSpPr>
            <p:nvPr/>
          </p:nvSpPr>
          <p:spPr bwMode="auto">
            <a:xfrm>
              <a:off x="669" y="3734"/>
              <a:ext cx="153" cy="153"/>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3" name="Text Box 1112"/>
            <p:cNvSpPr txBox="1">
              <a:spLocks noChangeArrowheads="1"/>
            </p:cNvSpPr>
            <p:nvPr/>
          </p:nvSpPr>
          <p:spPr bwMode="auto">
            <a:xfrm>
              <a:off x="816" y="369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600">
                  <a:latin typeface="黑体" panose="02010609060101010101" pitchFamily="49" charset="-122"/>
                  <a:ea typeface="黑体" panose="02010609060101010101" pitchFamily="49" charset="-122"/>
                </a:rPr>
                <a:t>= </a:t>
              </a:r>
              <a:r>
                <a:rPr kumimoji="1" lang="en-US" altLang="zh-CN" sz="1600">
                  <a:latin typeface="Times New Roman" panose="02020603050405020304" pitchFamily="18" charset="0"/>
                  <a:ea typeface="黑体" panose="02010609060101010101" pitchFamily="49" charset="-122"/>
                </a:rPr>
                <a:t>“</a:t>
              </a:r>
              <a:r>
                <a:rPr kumimoji="1" lang="en-US" altLang="zh-CN" sz="1600">
                  <a:latin typeface="黑体" panose="02010609060101010101" pitchFamily="49" charset="-122"/>
                  <a:ea typeface="黑体" panose="02010609060101010101" pitchFamily="49" charset="-122"/>
                </a:rPr>
                <a:t>2</a:t>
              </a:r>
              <a:r>
                <a:rPr kumimoji="1" lang="en-US" altLang="zh-CN" sz="1600">
                  <a:latin typeface="Times New Roman" panose="02020603050405020304" pitchFamily="18" charset="0"/>
                  <a:ea typeface="黑体" panose="02010609060101010101" pitchFamily="49" charset="-122"/>
                </a:rPr>
                <a:t>”</a:t>
              </a:r>
              <a:r>
                <a:rPr kumimoji="1" lang="zh-CN" altLang="en-US" sz="1600">
                  <a:latin typeface="黑体" panose="02010609060101010101" pitchFamily="49" charset="-122"/>
                  <a:ea typeface="黑体" panose="02010609060101010101" pitchFamily="49" charset="-122"/>
                </a:rPr>
                <a:t>号标签</a:t>
              </a:r>
            </a:p>
          </p:txBody>
        </p:sp>
      </p:grpSp>
      <p:grpSp>
        <p:nvGrpSpPr>
          <p:cNvPr id="101" name="Group 1115"/>
          <p:cNvGrpSpPr>
            <a:grpSpLocks noChangeAspect="1"/>
          </p:cNvGrpSpPr>
          <p:nvPr/>
        </p:nvGrpSpPr>
        <p:grpSpPr bwMode="auto">
          <a:xfrm>
            <a:off x="1258888" y="4221163"/>
            <a:ext cx="1439862" cy="1439862"/>
            <a:chOff x="1056" y="2448"/>
            <a:chExt cx="676" cy="676"/>
          </a:xfrm>
        </p:grpSpPr>
        <p:sp>
          <p:nvSpPr>
            <p:cNvPr id="32816" name="Rectangle 1116"/>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7" name="Rectangle 1117"/>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8" name="Rectangle 1118"/>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9" name="Rectangle 1119"/>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0" name="Rectangle 1120"/>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1" name="Rectangle 1121"/>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2" name="Rectangle 1122"/>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3" name="Rectangle 1123"/>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4" name="Rectangle 1124"/>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5" name="Rectangle 1125"/>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6" name="Rectangle 1126"/>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7" name="Rectangle 1127"/>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8" name="Rectangle 1128"/>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9" name="Rectangle 1129"/>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0" name="Rectangle 1130"/>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1" name="Rectangle 1131"/>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2" name="Rectangle 1132"/>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3" name="Rectangle 1133"/>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4" name="Rectangle 1134"/>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5" name="Rectangle 1135"/>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6" name="Rectangle 1136"/>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7" name="Rectangle 1137"/>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8" name="Rectangle 1138"/>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9" name="Rectangle 1139"/>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0" name="Rectangle 1140"/>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1" name="Rectangle 1141"/>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2" name="Rectangle 1142"/>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3" name="Rectangle 1143"/>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4" name="Rectangle 1144"/>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5" name="Rectangle 1145"/>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6" name="Rectangle 1146"/>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7" name="Rectangle 1147"/>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8" name="Rectangle 1148"/>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49" name="Rectangle 1149"/>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0" name="Rectangle 1150"/>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51" name="Rectangle 1151"/>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38" name="Group 1152"/>
          <p:cNvGrpSpPr>
            <a:grpSpLocks noChangeAspect="1"/>
          </p:cNvGrpSpPr>
          <p:nvPr/>
        </p:nvGrpSpPr>
        <p:grpSpPr bwMode="auto">
          <a:xfrm>
            <a:off x="5435600" y="4292600"/>
            <a:ext cx="1439863" cy="1439863"/>
            <a:chOff x="1056" y="2448"/>
            <a:chExt cx="676" cy="676"/>
          </a:xfrm>
        </p:grpSpPr>
        <p:sp>
          <p:nvSpPr>
            <p:cNvPr id="32780" name="Rectangle 115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1" name="Rectangle 1154"/>
            <p:cNvSpPr>
              <a:spLocks noChangeAspect="1" noChangeArrowheads="1"/>
            </p:cNvSpPr>
            <p:nvPr/>
          </p:nvSpPr>
          <p:spPr bwMode="auto">
            <a:xfrm>
              <a:off x="1169" y="2448"/>
              <a:ext cx="114" cy="1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2" name="Rectangle 115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3" name="Rectangle 115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4" name="Rectangle 1157"/>
            <p:cNvSpPr>
              <a:spLocks noChangeAspect="1" noChangeArrowheads="1"/>
            </p:cNvSpPr>
            <p:nvPr/>
          </p:nvSpPr>
          <p:spPr bwMode="auto">
            <a:xfrm>
              <a:off x="1169" y="2561"/>
              <a:ext cx="114" cy="1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5" name="Rectangle 115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6" name="Rectangle 115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7" name="Rectangle 116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8" name="Rectangle 1161"/>
            <p:cNvSpPr>
              <a:spLocks noChangeAspect="1" noChangeArrowheads="1"/>
            </p:cNvSpPr>
            <p:nvPr/>
          </p:nvSpPr>
          <p:spPr bwMode="auto">
            <a:xfrm>
              <a:off x="1282" y="2674"/>
              <a:ext cx="114" cy="1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9" name="Rectangle 116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0" name="Rectangle 116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1" name="Rectangle 116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2" name="Rectangle 1165"/>
            <p:cNvSpPr>
              <a:spLocks noChangeAspect="1" noChangeArrowheads="1"/>
            </p:cNvSpPr>
            <p:nvPr/>
          </p:nvSpPr>
          <p:spPr bwMode="auto">
            <a:xfrm>
              <a:off x="1392" y="2561"/>
              <a:ext cx="114" cy="1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3" name="Rectangle 1166"/>
            <p:cNvSpPr>
              <a:spLocks noChangeAspect="1" noChangeArrowheads="1"/>
            </p:cNvSpPr>
            <p:nvPr/>
          </p:nvSpPr>
          <p:spPr bwMode="auto">
            <a:xfrm>
              <a:off x="1505" y="2561"/>
              <a:ext cx="114" cy="1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4" name="Rectangle 116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5" name="Rectangle 116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6" name="Rectangle 116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7" name="Rectangle 117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8" name="Rectangle 117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9" name="Rectangle 117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0" name="Rectangle 117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1" name="Rectangle 117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2" name="Rectangle 1175"/>
            <p:cNvSpPr>
              <a:spLocks noChangeAspect="1" noChangeArrowheads="1"/>
            </p:cNvSpPr>
            <p:nvPr/>
          </p:nvSpPr>
          <p:spPr bwMode="auto">
            <a:xfrm>
              <a:off x="1169" y="2897"/>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3" name="Rectangle 1176"/>
            <p:cNvSpPr>
              <a:spLocks noChangeAspect="1" noChangeArrowheads="1"/>
            </p:cNvSpPr>
            <p:nvPr/>
          </p:nvSpPr>
          <p:spPr bwMode="auto">
            <a:xfrm>
              <a:off x="1282" y="2897"/>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4" name="Rectangle 117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5" name="Rectangle 1178"/>
            <p:cNvSpPr>
              <a:spLocks noChangeAspect="1" noChangeArrowheads="1"/>
            </p:cNvSpPr>
            <p:nvPr/>
          </p:nvSpPr>
          <p:spPr bwMode="auto">
            <a:xfrm>
              <a:off x="1169" y="3010"/>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6" name="Rectangle 117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7" name="Rectangle 118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8" name="Rectangle 118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9" name="Rectangle 118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0" name="Rectangle 118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1" name="Rectangle 1184"/>
            <p:cNvSpPr>
              <a:spLocks noChangeAspect="1" noChangeArrowheads="1"/>
            </p:cNvSpPr>
            <p:nvPr/>
          </p:nvSpPr>
          <p:spPr bwMode="auto">
            <a:xfrm>
              <a:off x="1505" y="2897"/>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2" name="Rectangle 1185"/>
            <p:cNvSpPr>
              <a:spLocks noChangeAspect="1" noChangeArrowheads="1"/>
            </p:cNvSpPr>
            <p:nvPr/>
          </p:nvSpPr>
          <p:spPr bwMode="auto">
            <a:xfrm>
              <a:off x="1618" y="2897"/>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3" name="Rectangle 1186"/>
            <p:cNvSpPr>
              <a:spLocks noChangeAspect="1" noChangeArrowheads="1"/>
            </p:cNvSpPr>
            <p:nvPr/>
          </p:nvSpPr>
          <p:spPr bwMode="auto">
            <a:xfrm>
              <a:off x="1392" y="3010"/>
              <a:ext cx="114" cy="114"/>
            </a:xfrm>
            <a:prstGeom prst="rect">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4" name="Rectangle 118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5" name="Rectangle 118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aphicFrame>
        <p:nvGraphicFramePr>
          <p:cNvPr id="175" name="Object 1191"/>
          <p:cNvGraphicFramePr>
            <a:graphicFrameLocks noGrp="1" noChangeAspect="1"/>
          </p:cNvGraphicFramePr>
          <p:nvPr>
            <p:ph sz="half" idx="2"/>
          </p:nvPr>
        </p:nvGraphicFramePr>
        <p:xfrm>
          <a:off x="611188" y="4221163"/>
          <a:ext cx="2447925" cy="1493837"/>
        </p:xfrm>
        <a:graphic>
          <a:graphicData uri="http://schemas.openxmlformats.org/presentationml/2006/ole">
            <mc:AlternateContent xmlns:mc="http://schemas.openxmlformats.org/markup-compatibility/2006">
              <mc:Choice xmlns:v="urn:schemas-microsoft-com:vml" Requires="v">
                <p:oleObj spid="_x0000_s33044" name="公式" r:id="rId4" imgW="2514600" imgH="1371600" progId="Equation.3">
                  <p:embed/>
                </p:oleObj>
              </mc:Choice>
              <mc:Fallback>
                <p:oleObj name="公式" r:id="rId4" imgW="2514600" imgH="1371600" progId="Equation.3">
                  <p:embed/>
                  <p:pic>
                    <p:nvPicPr>
                      <p:cNvPr id="0" name="Object 1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21163"/>
                        <a:ext cx="2447925" cy="1493837"/>
                      </a:xfrm>
                      <a:prstGeom prst="rect">
                        <a:avLst/>
                      </a:prstGeom>
                      <a:solidFill>
                        <a:schemeClr val="bg1"/>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 name="Object 1195"/>
          <p:cNvGraphicFramePr>
            <a:graphicFrameLocks noChangeAspect="1"/>
          </p:cNvGraphicFramePr>
          <p:nvPr/>
        </p:nvGraphicFramePr>
        <p:xfrm>
          <a:off x="5292725" y="4292600"/>
          <a:ext cx="1800225" cy="1543050"/>
        </p:xfrm>
        <a:graphic>
          <a:graphicData uri="http://schemas.openxmlformats.org/presentationml/2006/ole">
            <mc:AlternateContent xmlns:mc="http://schemas.openxmlformats.org/markup-compatibility/2006">
              <mc:Choice xmlns:v="urn:schemas-microsoft-com:vml" Requires="v">
                <p:oleObj spid="_x0000_s33045" name="公式" r:id="rId6" imgW="1600200" imgH="1371600" progId="Equation.3">
                  <p:embed/>
                </p:oleObj>
              </mc:Choice>
              <mc:Fallback>
                <p:oleObj name="公式" r:id="rId6" imgW="1600200" imgH="1371600" progId="Equation.3">
                  <p:embed/>
                  <p:pic>
                    <p:nvPicPr>
                      <p:cNvPr id="0" name="Object 1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4292600"/>
                        <a:ext cx="1800225" cy="1543050"/>
                      </a:xfrm>
                      <a:prstGeom prst="rect">
                        <a:avLst/>
                      </a:prstGeom>
                      <a:solidFill>
                        <a:schemeClr val="bg1"/>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blinds(horizontal)">
                                      <p:cBhvr>
                                        <p:cTn id="11" dur="500"/>
                                        <p:tgtEl>
                                          <p:spTgt spid="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linds(horizontal)">
                                      <p:cBhvr>
                                        <p:cTn id="16" dur="500"/>
                                        <p:tgtEl>
                                          <p:spTgt spid="1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blinds(horizontal)">
                                      <p:cBhvr>
                                        <p:cTn id="21" dur="500"/>
                                        <p:tgtEl>
                                          <p:spTgt spid="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checkerboard(across)">
                                      <p:cBhvr>
                                        <p:cTn id="26" dur="500"/>
                                        <p:tgtEl>
                                          <p:spTgt spid="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box(in)">
                                      <p:cBhvr>
                                        <p:cTn id="31" dur="500"/>
                                        <p:tgtEl>
                                          <p:spTgt spid="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blinds(horizontal)">
                                      <p:cBhvr>
                                        <p:cTn id="36" dur="500"/>
                                        <p:tgtEl>
                                          <p:spTgt spid="1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75"/>
                                        </p:tgtEl>
                                        <p:attrNameLst>
                                          <p:attrName>style.visibility</p:attrName>
                                        </p:attrNameLst>
                                      </p:cBhvr>
                                      <p:to>
                                        <p:strVal val="visible"/>
                                      </p:to>
                                    </p:set>
                                    <p:animEffect transition="in" filter="blinds(horizontal)">
                                      <p:cBhvr>
                                        <p:cTn id="41" dur="500"/>
                                        <p:tgtEl>
                                          <p:spTgt spid="1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Effect transition="in" filter="blinds(horizontal)">
                                      <p:cBhvr>
                                        <p:cTn id="46"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autoUpdateAnimBg="0"/>
      <p:bldP spid="93" grpId="0" autoUpdateAnimBg="0"/>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06016" y="559454"/>
            <a:ext cx="7696200" cy="1143000"/>
          </a:xfrm>
        </p:spPr>
        <p:txBody>
          <a:bodyPr/>
          <a:lstStyle/>
          <a:p>
            <a:pPr eaLnBrk="1" hangingPunct="1"/>
            <a:r>
              <a:rPr lang="zh-CN" altLang="en-US" dirty="0" smtClean="0"/>
              <a:t>贴标签</a:t>
            </a:r>
            <a:r>
              <a:rPr lang="en-US" altLang="zh-CN" dirty="0" smtClean="0"/>
              <a:t/>
            </a:r>
            <a:br>
              <a:rPr lang="en-US" altLang="zh-CN" dirty="0" smtClean="0"/>
            </a:br>
            <a:r>
              <a:rPr lang="en-US" altLang="zh-CN" dirty="0" smtClean="0"/>
              <a:t>               </a:t>
            </a:r>
            <a:r>
              <a:rPr lang="zh-CN" altLang="en-US" dirty="0" smtClean="0"/>
              <a:t> </a:t>
            </a:r>
            <a:r>
              <a:rPr lang="en-US" altLang="zh-CN" dirty="0" smtClean="0"/>
              <a:t>—— </a:t>
            </a:r>
            <a:r>
              <a:rPr lang="zh-CN" altLang="en-US" sz="3200" b="0" dirty="0" smtClean="0"/>
              <a:t>算法步骤</a:t>
            </a:r>
          </a:p>
        </p:txBody>
      </p:sp>
      <p:sp>
        <p:nvSpPr>
          <p:cNvPr id="509955" name="Rectangle 3"/>
          <p:cNvSpPr>
            <a:spLocks noGrp="1" noChangeArrowheads="1"/>
          </p:cNvSpPr>
          <p:nvPr>
            <p:ph type="body" idx="1"/>
          </p:nvPr>
        </p:nvSpPr>
        <p:spPr>
          <a:xfrm>
            <a:off x="906016" y="1931054"/>
            <a:ext cx="7696200" cy="4038600"/>
          </a:xfrm>
        </p:spPr>
        <p:txBody>
          <a:bodyPr/>
          <a:lstStyle/>
          <a:p>
            <a:pPr eaLnBrk="1" hangingPunct="1"/>
            <a:r>
              <a:rPr lang="zh-CN" altLang="en-US" dirty="0" smtClean="0"/>
              <a:t>设一个二值</a:t>
            </a:r>
            <a:r>
              <a:rPr lang="zh-CN" altLang="en-US" dirty="0" smtClean="0">
                <a:latin typeface="Times New Roman" panose="02020603050405020304" pitchFamily="18" charset="0"/>
                <a:cs typeface="Times New Roman" panose="02020603050405020304" pitchFamily="18" charset="0"/>
              </a:rPr>
              <a:t>矩阵表示一个</a:t>
            </a:r>
            <a:r>
              <a:rPr lang="zh-CN" altLang="en-US" b="1" dirty="0" smtClean="0">
                <a:solidFill>
                  <a:srgbClr val="0000FF"/>
                </a:solidFill>
                <a:latin typeface="Times New Roman" panose="02020603050405020304" pitchFamily="18" charset="0"/>
                <a:cs typeface="Times New Roman" panose="02020603050405020304" pitchFamily="18" charset="0"/>
              </a:rPr>
              <a:t>黑白图像</a:t>
            </a:r>
            <a:r>
              <a:rPr lang="zh-CN" altLang="en-US" dirty="0" smtClean="0">
                <a:latin typeface="Times New Roman" panose="02020603050405020304" pitchFamily="18" charset="0"/>
                <a:cs typeface="Times New Roman" panose="02020603050405020304" pitchFamily="18" charset="0"/>
              </a:rPr>
              <a:t>，为讨论方便起见，令“黑</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，“白</a:t>
            </a:r>
            <a:r>
              <a:rPr lang="en-US" altLang="zh-CN" dirty="0" smtClean="0">
                <a:latin typeface="Times New Roman" panose="02020603050405020304" pitchFamily="18" charset="0"/>
                <a:cs typeface="Times New Roman" panose="02020603050405020304" pitchFamily="18" charset="0"/>
              </a:rPr>
              <a:t>=0”</a:t>
            </a:r>
            <a:r>
              <a:rPr lang="zh-CN" altLang="en-US" dirty="0" smtClean="0"/>
              <a:t>。</a:t>
            </a:r>
          </a:p>
        </p:txBody>
      </p:sp>
      <p:sp>
        <p:nvSpPr>
          <p:cNvPr id="509956" name="Text Box 4"/>
          <p:cNvSpPr txBox="1">
            <a:spLocks noChangeArrowheads="1"/>
          </p:cNvSpPr>
          <p:nvPr/>
        </p:nvSpPr>
        <p:spPr bwMode="auto">
          <a:xfrm>
            <a:off x="1259632" y="3188355"/>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3200" dirty="0" smtClean="0">
                <a:latin typeface="+mn-ea"/>
                <a:ea typeface="+mn-ea"/>
              </a:rPr>
              <a:t>例：</a:t>
            </a:r>
          </a:p>
        </p:txBody>
      </p:sp>
      <p:pic>
        <p:nvPicPr>
          <p:cNvPr id="5" name="图片 4"/>
          <p:cNvPicPr>
            <a:picLocks noChangeAspect="1"/>
          </p:cNvPicPr>
          <p:nvPr/>
        </p:nvPicPr>
        <p:blipFill>
          <a:blip r:embed="rId3"/>
          <a:stretch>
            <a:fillRect/>
          </a:stretch>
        </p:blipFill>
        <p:spPr>
          <a:xfrm>
            <a:off x="1907704" y="4003504"/>
            <a:ext cx="6462320" cy="2194750"/>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9956"/>
                                        </p:tgtEl>
                                        <p:attrNameLst>
                                          <p:attrName>style.visibility</p:attrName>
                                        </p:attrNameLst>
                                      </p:cBhvr>
                                      <p:to>
                                        <p:strVal val="visible"/>
                                      </p:to>
                                    </p:set>
                                    <p:animEffect transition="in" filter="blinds(horizontal)">
                                      <p:cBhvr>
                                        <p:cTn id="12" dur="500"/>
                                        <p:tgtEl>
                                          <p:spTgt spid="50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P spid="50995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381000" y="1905000"/>
            <a:ext cx="8294688"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3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3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32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Clr>
                <a:schemeClr val="tx2"/>
              </a:buClr>
              <a:buNone/>
            </a:pPr>
            <a:r>
              <a:rPr lang="en-US" altLang="zh-CN" dirty="0" smtClean="0">
                <a:latin typeface="+mj-ea"/>
                <a:ea typeface="+mj-ea"/>
              </a:rPr>
              <a:t>1.</a:t>
            </a:r>
            <a:r>
              <a:rPr lang="zh-CN" altLang="en-US" dirty="0" smtClean="0">
                <a:latin typeface="+mj-ea"/>
                <a:ea typeface="+mj-ea"/>
              </a:rPr>
              <a:t>初始化：设标签号为</a:t>
            </a:r>
            <a:r>
              <a:rPr lang="en-US" altLang="zh-CN" dirty="0" smtClean="0">
                <a:latin typeface="+mj-ea"/>
                <a:ea typeface="+mj-ea"/>
              </a:rPr>
              <a:t>Lab=0,</a:t>
            </a:r>
            <a:r>
              <a:rPr lang="zh-CN" altLang="en-US" dirty="0" smtClean="0">
                <a:latin typeface="+mj-ea"/>
                <a:ea typeface="+mj-ea"/>
              </a:rPr>
              <a:t>已贴标签数</a:t>
            </a:r>
            <a:r>
              <a:rPr lang="en-US" altLang="zh-CN" dirty="0" smtClean="0">
                <a:latin typeface="+mj-ea"/>
                <a:ea typeface="+mj-ea"/>
              </a:rPr>
              <a:t>N=0</a:t>
            </a:r>
            <a:r>
              <a:rPr lang="zh-CN" altLang="en-US" dirty="0" smtClean="0">
                <a:latin typeface="+mj-ea"/>
                <a:ea typeface="+mj-ea"/>
              </a:rPr>
              <a:t>，标签矩阵</a:t>
            </a:r>
            <a:r>
              <a:rPr lang="en-US" altLang="zh-CN" dirty="0" smtClean="0">
                <a:latin typeface="+mj-ea"/>
                <a:ea typeface="+mj-ea"/>
              </a:rPr>
              <a:t>g</a:t>
            </a:r>
            <a:r>
              <a:rPr lang="zh-CN" altLang="en-US" dirty="0" smtClean="0">
                <a:latin typeface="+mj-ea"/>
                <a:ea typeface="+mj-ea"/>
              </a:rPr>
              <a:t>为全</a:t>
            </a:r>
            <a:r>
              <a:rPr lang="en-US" altLang="zh-CN" dirty="0" smtClean="0">
                <a:latin typeface="+mj-ea"/>
                <a:ea typeface="+mj-ea"/>
              </a:rPr>
              <a:t>0</a:t>
            </a:r>
            <a:r>
              <a:rPr lang="zh-CN" altLang="en-US" dirty="0" smtClean="0">
                <a:latin typeface="+mj-ea"/>
                <a:ea typeface="+mj-ea"/>
              </a:rPr>
              <a:t>阵，按照从上到下，从左到右的顺序寻找未贴标签的目标点</a:t>
            </a:r>
            <a:endParaRPr lang="zh-CN" altLang="en-US" dirty="0">
              <a:latin typeface="+mj-ea"/>
              <a:ea typeface="+mj-ea"/>
            </a:endParaRPr>
          </a:p>
        </p:txBody>
      </p:sp>
      <p:sp>
        <p:nvSpPr>
          <p:cNvPr id="13" name="Text Box 4"/>
          <p:cNvSpPr txBox="1">
            <a:spLocks noChangeArrowheads="1"/>
          </p:cNvSpPr>
          <p:nvPr/>
        </p:nvSpPr>
        <p:spPr bwMode="auto">
          <a:xfrm>
            <a:off x="611560" y="3789363"/>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mj-ea"/>
                <a:ea typeface="+mj-ea"/>
              </a:rPr>
              <a:t>例：</a:t>
            </a:r>
          </a:p>
        </p:txBody>
      </p:sp>
      <p:graphicFrame>
        <p:nvGraphicFramePr>
          <p:cNvPr id="14" name="Object 5"/>
          <p:cNvGraphicFramePr>
            <a:graphicFrameLocks noChangeAspect="1"/>
          </p:cNvGraphicFramePr>
          <p:nvPr/>
        </p:nvGraphicFramePr>
        <p:xfrm>
          <a:off x="5292725" y="4005263"/>
          <a:ext cx="2203450" cy="1903412"/>
        </p:xfrm>
        <a:graphic>
          <a:graphicData uri="http://schemas.openxmlformats.org/presentationml/2006/ole">
            <mc:AlternateContent xmlns:mc="http://schemas.openxmlformats.org/markup-compatibility/2006">
              <mc:Choice xmlns:v="urn:schemas-microsoft-com:vml" Requires="v">
                <p:oleObj spid="_x0000_s85070" name="Equation" r:id="rId3" imgW="1587240" imgH="1371600" progId="Equation.DSMT4">
                  <p:embed/>
                </p:oleObj>
              </mc:Choice>
              <mc:Fallback>
                <p:oleObj name="Equation" r:id="rId3" imgW="158724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005263"/>
                        <a:ext cx="2203450" cy="19034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6"/>
          <p:cNvGrpSpPr>
            <a:grpSpLocks/>
          </p:cNvGrpSpPr>
          <p:nvPr/>
        </p:nvGrpSpPr>
        <p:grpSpPr bwMode="auto">
          <a:xfrm>
            <a:off x="1908175" y="4005263"/>
            <a:ext cx="2447925" cy="1873250"/>
            <a:chOff x="912" y="2304"/>
            <a:chExt cx="1776" cy="1522"/>
          </a:xfrm>
        </p:grpSpPr>
        <p:graphicFrame>
          <p:nvGraphicFramePr>
            <p:cNvPr id="16" name="Object 7"/>
            <p:cNvGraphicFramePr>
              <a:graphicFrameLocks noChangeAspect="1"/>
            </p:cNvGraphicFramePr>
            <p:nvPr/>
          </p:nvGraphicFramePr>
          <p:xfrm>
            <a:off x="912" y="2304"/>
            <a:ext cx="1776" cy="1522"/>
          </p:xfrm>
          <a:graphic>
            <a:graphicData uri="http://schemas.openxmlformats.org/presentationml/2006/ole">
              <mc:AlternateContent xmlns:mc="http://schemas.openxmlformats.org/markup-compatibility/2006">
                <mc:Choice xmlns:v="urn:schemas-microsoft-com:vml" Requires="v">
                  <p:oleObj spid="_x0000_s85071" name="Equation" r:id="rId5" imgW="1600200" imgH="1371600" progId="Equation.DSMT4">
                    <p:embed/>
                  </p:oleObj>
                </mc:Choice>
                <mc:Fallback>
                  <p:oleObj name="Equation" r:id="rId5" imgW="1600200" imgH="1371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304"/>
                          <a:ext cx="1776" cy="15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8"/>
            <p:cNvSpPr>
              <a:spLocks noChangeArrowheads="1"/>
            </p:cNvSpPr>
            <p:nvPr/>
          </p:nvSpPr>
          <p:spPr bwMode="auto">
            <a:xfrm>
              <a:off x="1488" y="2304"/>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2"/>
          <p:cNvSpPr>
            <a:spLocks noGrp="1" noChangeArrowheads="1"/>
          </p:cNvSpPr>
          <p:nvPr>
            <p:ph type="title"/>
          </p:nvPr>
        </p:nvSpPr>
        <p:spPr>
          <a:xfrm>
            <a:off x="762000" y="533400"/>
            <a:ext cx="7696200" cy="1143000"/>
          </a:xfrm>
        </p:spPr>
        <p:txBody>
          <a:bodyPr/>
          <a:lstStyle/>
          <a:p>
            <a:pPr eaLnBrk="1" hangingPunct="1"/>
            <a:r>
              <a:rPr lang="zh-CN" altLang="en-US" dirty="0" smtClean="0">
                <a:solidFill>
                  <a:schemeClr val="bg1">
                    <a:lumMod val="95000"/>
                  </a:schemeClr>
                </a:solidFill>
              </a:rPr>
              <a:t>贴标签</a:t>
            </a:r>
            <a:r>
              <a:rPr lang="en-US" altLang="zh-CN" dirty="0" smtClean="0"/>
              <a:t/>
            </a:r>
            <a:br>
              <a:rPr lang="en-US" altLang="zh-CN" dirty="0" smtClean="0"/>
            </a:br>
            <a:r>
              <a:rPr lang="en-US" altLang="zh-CN" dirty="0" smtClean="0"/>
              <a:t>               </a:t>
            </a:r>
            <a:r>
              <a:rPr lang="zh-CN" altLang="en-US" dirty="0" smtClean="0"/>
              <a:t> </a:t>
            </a:r>
            <a:r>
              <a:rPr lang="en-US" altLang="zh-CN" dirty="0" smtClean="0"/>
              <a:t>—— </a:t>
            </a:r>
            <a:r>
              <a:rPr lang="zh-CN" altLang="en-US" sz="3200" b="0" dirty="0" smtClean="0"/>
              <a:t>算法步骤</a:t>
            </a:r>
          </a:p>
        </p:txBody>
      </p:sp>
    </p:spTree>
    <p:extLst>
      <p:ext uri="{BB962C8B-B14F-4D97-AF65-F5344CB8AC3E}">
        <p14:creationId xmlns:p14="http://schemas.microsoft.com/office/powerpoint/2010/main" val="6772717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eaLnBrk="1" hangingPunct="1"/>
            <a:r>
              <a:rPr lang="zh-CN" altLang="en-US" sz="4400" b="1" dirty="0" smtClean="0">
                <a:solidFill>
                  <a:schemeClr val="bg1">
                    <a:lumMod val="95000"/>
                  </a:schemeClr>
                </a:solidFill>
              </a:rPr>
              <a:t>贴标签</a:t>
            </a:r>
            <a:r>
              <a:rPr lang="en-US" altLang="zh-CN" sz="4400" b="1" dirty="0" smtClean="0">
                <a:solidFill>
                  <a:schemeClr val="tx1"/>
                </a:solidFill>
              </a:rPr>
              <a:t/>
            </a:r>
            <a:br>
              <a:rPr lang="en-US" altLang="zh-CN" sz="4400" b="1" dirty="0" smtClean="0">
                <a:solidFill>
                  <a:schemeClr val="tx1"/>
                </a:solidFill>
              </a:rPr>
            </a:br>
            <a:r>
              <a:rPr lang="en-US" altLang="zh-CN" sz="4400" b="1" dirty="0" smtClean="0">
                <a:solidFill>
                  <a:schemeClr val="tx1"/>
                </a:solidFill>
              </a:rPr>
              <a:t>            </a:t>
            </a:r>
            <a:r>
              <a:rPr lang="zh-CN" altLang="en-US" sz="4400" b="1" dirty="0" smtClean="0">
                <a:solidFill>
                  <a:schemeClr val="tx1"/>
                </a:solidFill>
              </a:rPr>
              <a:t>    </a:t>
            </a:r>
            <a:r>
              <a:rPr lang="en-US" altLang="zh-CN" sz="4400" b="1" dirty="0" smtClean="0">
                <a:solidFill>
                  <a:schemeClr val="tx1"/>
                </a:solidFill>
              </a:rPr>
              <a:t>—— </a:t>
            </a:r>
            <a:r>
              <a:rPr lang="zh-CN" altLang="en-US" sz="3200" dirty="0" smtClean="0">
                <a:solidFill>
                  <a:schemeClr val="tx1"/>
                </a:solidFill>
              </a:rPr>
              <a:t>算法步骤</a:t>
            </a:r>
          </a:p>
        </p:txBody>
      </p:sp>
      <p:sp>
        <p:nvSpPr>
          <p:cNvPr id="267267" name="Rectangle 3"/>
          <p:cNvSpPr>
            <a:spLocks noGrp="1" noChangeArrowheads="1"/>
          </p:cNvSpPr>
          <p:nvPr>
            <p:ph type="body" sz="half" idx="1"/>
          </p:nvPr>
        </p:nvSpPr>
        <p:spPr>
          <a:xfrm>
            <a:off x="712788" y="1874838"/>
            <a:ext cx="7696200" cy="992187"/>
          </a:xfrm>
        </p:spPr>
        <p:txBody>
          <a:bodyPr/>
          <a:lstStyle/>
          <a:p>
            <a:pPr marL="0" indent="0" eaLnBrk="1" hangingPunct="1">
              <a:buNone/>
            </a:pPr>
            <a:r>
              <a:rPr lang="en-US" altLang="zh-CN" dirty="0" smtClean="0">
                <a:latin typeface="Times New Roman" panose="02020603050405020304" pitchFamily="18" charset="0"/>
                <a:cs typeface="Times New Roman" panose="02020603050405020304" pitchFamily="18" charset="0"/>
              </a:rPr>
              <a:t>2</a:t>
            </a:r>
            <a:r>
              <a:rPr lang="en-US" altLang="zh-CN" dirty="0" smtClean="0"/>
              <a:t>. </a:t>
            </a:r>
            <a:r>
              <a:rPr lang="zh-CN" altLang="en-US" sz="3200" dirty="0" smtClean="0"/>
              <a:t>检查相邻像素的状态：根据模板中的相邻像素的状态进行相应的处理；</a:t>
            </a:r>
          </a:p>
        </p:txBody>
      </p:sp>
      <p:sp>
        <p:nvSpPr>
          <p:cNvPr id="267268" name="Text Box 4"/>
          <p:cNvSpPr txBox="1">
            <a:spLocks noChangeArrowheads="1"/>
          </p:cNvSpPr>
          <p:nvPr/>
        </p:nvSpPr>
        <p:spPr bwMode="auto">
          <a:xfrm>
            <a:off x="611188" y="3141663"/>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3200" dirty="0" smtClean="0">
                <a:latin typeface="+mn-ea"/>
                <a:ea typeface="+mn-ea"/>
              </a:rPr>
              <a:t>例</a:t>
            </a:r>
            <a:r>
              <a:rPr kumimoji="1" lang="zh-CN" altLang="en-US" sz="3200" dirty="0" smtClean="0">
                <a:latin typeface="黑体" panose="02010609060101010101" pitchFamily="49" charset="-122"/>
                <a:ea typeface="黑体" panose="02010609060101010101" pitchFamily="49" charset="-122"/>
              </a:rPr>
              <a:t>：</a:t>
            </a:r>
          </a:p>
        </p:txBody>
      </p:sp>
      <p:pic>
        <p:nvPicPr>
          <p:cNvPr id="4" name="图片 3"/>
          <p:cNvPicPr>
            <a:picLocks noChangeAspect="1"/>
          </p:cNvPicPr>
          <p:nvPr/>
        </p:nvPicPr>
        <p:blipFill>
          <a:blip r:embed="rId3"/>
          <a:stretch>
            <a:fillRect/>
          </a:stretch>
        </p:blipFill>
        <p:spPr>
          <a:xfrm>
            <a:off x="1187624" y="2996952"/>
            <a:ext cx="7809653" cy="3414056"/>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blinds(horizontal)">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blinds(horizontal)">
                                      <p:cBhvr>
                                        <p:cTn id="12"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P spid="26726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381000" y="1905000"/>
            <a:ext cx="7791450" cy="1295400"/>
          </a:xfrm>
        </p:spPr>
        <p:txBody>
          <a:bodyPr/>
          <a:lstStyle/>
          <a:p>
            <a:pPr>
              <a:lnSpc>
                <a:spcPct val="120000"/>
              </a:lnSpc>
              <a:buClr>
                <a:srgbClr val="FF3399"/>
              </a:buClr>
            </a:pPr>
            <a:r>
              <a:rPr lang="zh-CN" altLang="en-US" b="1" dirty="0">
                <a:latin typeface="Times New Roman" panose="02020603050405020304" pitchFamily="18" charset="0"/>
                <a:cs typeface="Times New Roman" panose="02020603050405020304" pitchFamily="18" charset="0"/>
              </a:rPr>
              <a:t>如果扫描过的像素均为</a:t>
            </a:r>
            <a:r>
              <a:rPr lang="en-US" altLang="zh-CN"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则</a:t>
            </a:r>
            <a:endParaRPr lang="en-US" altLang="zh-CN" b="1" dirty="0" smtClean="0">
              <a:latin typeface="Times New Roman" panose="02020603050405020304" pitchFamily="18" charset="0"/>
              <a:cs typeface="Times New Roman" panose="02020603050405020304" pitchFamily="18" charset="0"/>
            </a:endParaRPr>
          </a:p>
          <a:p>
            <a:pPr marL="0" indent="0">
              <a:lnSpc>
                <a:spcPct val="120000"/>
              </a:lnSpc>
              <a:buClr>
                <a:srgbClr val="FF3399"/>
              </a:buClr>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Lab=Lab+1</a:t>
            </a:r>
            <a:r>
              <a:rPr lang="en-US" altLang="zh-CN" dirty="0">
                <a:latin typeface="Times New Roman" panose="02020603050405020304" pitchFamily="18" charset="0"/>
                <a:cs typeface="Times New Roman" panose="02020603050405020304" pitchFamily="18" charset="0"/>
              </a:rPr>
              <a:t>, g(</a:t>
            </a:r>
            <a:r>
              <a:rPr lang="en-US" altLang="zh-CN"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)=Lab</a:t>
            </a:r>
            <a:r>
              <a:rPr lang="en-US" altLang="zh-CN" dirty="0" smtClean="0">
                <a:latin typeface="Times New Roman" panose="02020603050405020304" pitchFamily="18" charset="0"/>
                <a:cs typeface="Times New Roman" panose="02020603050405020304" pitchFamily="18" charset="0"/>
              </a:rPr>
              <a:t>, N=N+1;</a:t>
            </a:r>
          </a:p>
          <a:p>
            <a:pPr marL="0" indent="0">
              <a:lnSpc>
                <a:spcPct val="120000"/>
              </a:lnSpc>
              <a:buClr>
                <a:srgbClr val="FF3399"/>
              </a:buClr>
              <a:buNone/>
            </a:pP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Lab</a:t>
            </a:r>
            <a:r>
              <a:rPr lang="zh-CN" altLang="en-US" b="1" dirty="0" smtClean="0">
                <a:solidFill>
                  <a:srgbClr val="0000FF"/>
                </a:solidFill>
                <a:latin typeface="Times New Roman" panose="02020603050405020304" pitchFamily="18" charset="0"/>
                <a:cs typeface="Times New Roman" panose="02020603050405020304" pitchFamily="18" charset="0"/>
              </a:rPr>
              <a:t>当前标签标号，</a:t>
            </a:r>
            <a:r>
              <a:rPr lang="en-US" altLang="zh-CN" dirty="0" smtClean="0">
                <a:solidFill>
                  <a:srgbClr val="0000FF"/>
                </a:solidFill>
                <a:latin typeface="Times New Roman" panose="02020603050405020304" pitchFamily="18" charset="0"/>
                <a:cs typeface="Times New Roman" panose="02020603050405020304" pitchFamily="18" charset="0"/>
              </a:rPr>
              <a:t>N</a:t>
            </a:r>
            <a:r>
              <a:rPr lang="zh-CN" altLang="en-US" b="1" dirty="0" smtClean="0">
                <a:solidFill>
                  <a:srgbClr val="0000FF"/>
                </a:solidFill>
                <a:latin typeface="Times New Roman" panose="02020603050405020304" pitchFamily="18" charset="0"/>
                <a:cs typeface="Times New Roman" panose="02020603050405020304" pitchFamily="18" charset="0"/>
              </a:rPr>
              <a:t>总的标签个数</a:t>
            </a:r>
            <a:endParaRPr lang="en-US" altLang="zh-CN" b="1" dirty="0">
              <a:solidFill>
                <a:srgbClr val="0000FF"/>
              </a:solidFill>
              <a:latin typeface="Times New Roman" panose="02020603050405020304" pitchFamily="18" charset="0"/>
              <a:cs typeface="Times New Roman" panose="02020603050405020304" pitchFamily="18" charset="0"/>
            </a:endParaRPr>
          </a:p>
        </p:txBody>
      </p:sp>
      <p:sp>
        <p:nvSpPr>
          <p:cNvPr id="269316" name="Text Box 4"/>
          <p:cNvSpPr txBox="1">
            <a:spLocks noChangeArrowheads="1"/>
          </p:cNvSpPr>
          <p:nvPr/>
        </p:nvSpPr>
        <p:spPr bwMode="auto">
          <a:xfrm>
            <a:off x="826666" y="3924558"/>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mn-ea"/>
                <a:ea typeface="+mn-ea"/>
                <a:cs typeface="Times New Roman" panose="02020603050405020304" pitchFamily="18" charset="0"/>
              </a:rPr>
              <a:t>例：</a:t>
            </a:r>
          </a:p>
        </p:txBody>
      </p:sp>
      <p:grpSp>
        <p:nvGrpSpPr>
          <p:cNvPr id="269317" name="Group 5"/>
          <p:cNvGrpSpPr>
            <a:grpSpLocks/>
          </p:cNvGrpSpPr>
          <p:nvPr/>
        </p:nvGrpSpPr>
        <p:grpSpPr bwMode="auto">
          <a:xfrm>
            <a:off x="1618828" y="4283333"/>
            <a:ext cx="2376488" cy="1944687"/>
            <a:chOff x="912" y="2304"/>
            <a:chExt cx="1776" cy="1522"/>
          </a:xfrm>
        </p:grpSpPr>
        <p:graphicFrame>
          <p:nvGraphicFramePr>
            <p:cNvPr id="269318" name="Object 6"/>
            <p:cNvGraphicFramePr>
              <a:graphicFrameLocks noChangeAspect="1"/>
            </p:cNvGraphicFramePr>
            <p:nvPr/>
          </p:nvGraphicFramePr>
          <p:xfrm>
            <a:off x="912" y="2304"/>
            <a:ext cx="1776" cy="1522"/>
          </p:xfrm>
          <a:graphic>
            <a:graphicData uri="http://schemas.openxmlformats.org/presentationml/2006/ole">
              <mc:AlternateContent xmlns:mc="http://schemas.openxmlformats.org/markup-compatibility/2006">
                <mc:Choice xmlns:v="urn:schemas-microsoft-com:vml" Requires="v">
                  <p:oleObj spid="_x0000_s86086" name="Equation" r:id="rId4" imgW="1600200" imgH="1371600" progId="Equation.DSMT4">
                    <p:embed/>
                  </p:oleObj>
                </mc:Choice>
                <mc:Fallback>
                  <p:oleObj name="Equation" r:id="rId4" imgW="16002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304"/>
                          <a:ext cx="1776" cy="15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9" name="Oval 7"/>
            <p:cNvSpPr>
              <a:spLocks noChangeArrowheads="1"/>
            </p:cNvSpPr>
            <p:nvPr/>
          </p:nvSpPr>
          <p:spPr bwMode="auto">
            <a:xfrm>
              <a:off x="1488" y="2304"/>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269327" name="Object 15"/>
          <p:cNvGraphicFramePr>
            <a:graphicFrameLocks noChangeAspect="1"/>
          </p:cNvGraphicFramePr>
          <p:nvPr>
            <p:extLst>
              <p:ext uri="{D42A27DB-BD31-4B8C-83A1-F6EECF244321}">
                <p14:modId xmlns:p14="http://schemas.microsoft.com/office/powerpoint/2010/main" val="293910738"/>
              </p:ext>
            </p:extLst>
          </p:nvPr>
        </p:nvGraphicFramePr>
        <p:xfrm>
          <a:off x="4858916" y="4140458"/>
          <a:ext cx="2303462" cy="1989137"/>
        </p:xfrm>
        <a:graphic>
          <a:graphicData uri="http://schemas.openxmlformats.org/presentationml/2006/ole">
            <mc:AlternateContent xmlns:mc="http://schemas.openxmlformats.org/markup-compatibility/2006">
              <mc:Choice xmlns:v="urn:schemas-microsoft-com:vml" Requires="v">
                <p:oleObj spid="_x0000_s86087" name="Equation" r:id="rId6" imgW="1587240" imgH="1371600" progId="Equation.DSMT4">
                  <p:embed/>
                </p:oleObj>
              </mc:Choice>
              <mc:Fallback>
                <p:oleObj name="Equation" r:id="rId6" imgW="158724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8916" y="4140458"/>
                        <a:ext cx="2303462" cy="19891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8" name="Rectangle 16"/>
          <p:cNvSpPr>
            <a:spLocks noChangeArrowheads="1"/>
          </p:cNvSpPr>
          <p:nvPr/>
        </p:nvSpPr>
        <p:spPr bwMode="auto">
          <a:xfrm>
            <a:off x="2050628" y="4043620"/>
            <a:ext cx="936625" cy="8382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9329" name="AutoShape 17"/>
          <p:cNvSpPr>
            <a:spLocks noChangeArrowheads="1"/>
          </p:cNvSpPr>
          <p:nvPr/>
        </p:nvSpPr>
        <p:spPr bwMode="auto">
          <a:xfrm>
            <a:off x="4139778" y="4932620"/>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9330" name="Text Box 18"/>
          <p:cNvSpPr txBox="1">
            <a:spLocks noChangeArrowheads="1"/>
          </p:cNvSpPr>
          <p:nvPr/>
        </p:nvSpPr>
        <p:spPr bwMode="auto">
          <a:xfrm>
            <a:off x="4931941" y="6228020"/>
            <a:ext cx="2592387" cy="369332"/>
          </a:xfrm>
          <a:prstGeom prst="rect">
            <a:avLst/>
          </a:prstGeom>
          <a:solidFill>
            <a:srgbClr val="CCCCFF"/>
          </a:solidFill>
          <a:ln w="38100" cmpd="dbl">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 Lab=0+1=1; N=0+1=1</a:t>
            </a:r>
          </a:p>
        </p:txBody>
      </p:sp>
      <p:sp>
        <p:nvSpPr>
          <p:cNvPr id="13" name="Rectangle 2"/>
          <p:cNvSpPr>
            <a:spLocks noGrp="1" noChangeArrowheads="1"/>
          </p:cNvSpPr>
          <p:nvPr>
            <p:ph type="title"/>
          </p:nvPr>
        </p:nvSpPr>
        <p:spPr>
          <a:xfrm>
            <a:off x="826666" y="613906"/>
            <a:ext cx="7696200" cy="1143000"/>
          </a:xfrm>
        </p:spPr>
        <p:txBody>
          <a:bodyPr/>
          <a:lstStyle/>
          <a:p>
            <a:pPr algn="ctr" eaLnBrk="1" hangingPunct="1"/>
            <a:r>
              <a:rPr lang="zh-CN" altLang="en-US" sz="4400" b="1" dirty="0" smtClean="0">
                <a:solidFill>
                  <a:schemeClr val="tx1"/>
                </a:solidFill>
                <a:latin typeface="Times New Roman" panose="02020603050405020304" pitchFamily="18" charset="0"/>
                <a:cs typeface="Times New Roman" panose="02020603050405020304" pitchFamily="18" charset="0"/>
              </a:rPr>
              <a:t>贴标签</a:t>
            </a:r>
            <a:r>
              <a:rPr lang="en-US" altLang="zh-CN" sz="4400" b="1" dirty="0" smtClean="0">
                <a:solidFill>
                  <a:schemeClr val="tx1"/>
                </a:solidFill>
                <a:latin typeface="Times New Roman" panose="02020603050405020304" pitchFamily="18" charset="0"/>
                <a:cs typeface="Times New Roman" panose="02020603050405020304" pitchFamily="18" charset="0"/>
              </a:rPr>
              <a:t/>
            </a:r>
            <a:br>
              <a:rPr lang="en-US" altLang="zh-CN" sz="4400" b="1" dirty="0" smtClean="0">
                <a:solidFill>
                  <a:schemeClr val="tx1"/>
                </a:solidFill>
                <a:latin typeface="Times New Roman" panose="02020603050405020304" pitchFamily="18" charset="0"/>
                <a:cs typeface="Times New Roman" panose="02020603050405020304" pitchFamily="18" charset="0"/>
              </a:rPr>
            </a:br>
            <a:r>
              <a:rPr lang="en-US" altLang="zh-CN" sz="4400" b="1" dirty="0" smtClean="0">
                <a:solidFill>
                  <a:schemeClr val="tx1"/>
                </a:solidFill>
                <a:latin typeface="Times New Roman" panose="02020603050405020304" pitchFamily="18" charset="0"/>
                <a:cs typeface="Times New Roman" panose="02020603050405020304" pitchFamily="18" charset="0"/>
              </a:rPr>
              <a:t>            </a:t>
            </a:r>
            <a:r>
              <a:rPr lang="zh-CN" altLang="en-US" sz="4400" b="1" dirty="0" smtClean="0">
                <a:solidFill>
                  <a:schemeClr val="tx1"/>
                </a:solidFill>
                <a:latin typeface="Times New Roman" panose="02020603050405020304" pitchFamily="18" charset="0"/>
                <a:cs typeface="Times New Roman" panose="02020603050405020304" pitchFamily="18" charset="0"/>
              </a:rPr>
              <a:t>         </a:t>
            </a:r>
            <a:r>
              <a:rPr lang="en-US" altLang="zh-CN" sz="4400" b="1" dirty="0" smtClean="0">
                <a:solidFill>
                  <a:schemeClr val="tx1"/>
                </a:solidFill>
                <a:latin typeface="Times New Roman" panose="02020603050405020304" pitchFamily="18" charset="0"/>
                <a:cs typeface="Times New Roman" panose="02020603050405020304" pitchFamily="18" charset="0"/>
              </a:rPr>
              <a:t>—— </a:t>
            </a:r>
            <a:r>
              <a:rPr lang="zh-CN" altLang="en-US" sz="3200" dirty="0" smtClean="0">
                <a:solidFill>
                  <a:schemeClr val="tx1"/>
                </a:solidFill>
                <a:latin typeface="Times New Roman" panose="02020603050405020304" pitchFamily="18" charset="0"/>
                <a:cs typeface="Times New Roman" panose="02020603050405020304" pitchFamily="18" charset="0"/>
              </a:rPr>
              <a:t>算法步骤</a:t>
            </a:r>
          </a:p>
        </p:txBody>
      </p:sp>
    </p:spTree>
    <p:extLst>
      <p:ext uri="{BB962C8B-B14F-4D97-AF65-F5344CB8AC3E}">
        <p14:creationId xmlns:p14="http://schemas.microsoft.com/office/powerpoint/2010/main" val="1487350525"/>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12" dur="500"/>
                                        <p:tgtEl>
                                          <p:spTgt spid="269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7" dur="500"/>
                                        <p:tgtEl>
                                          <p:spTgt spid="26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9316"/>
                                        </p:tgtEl>
                                        <p:attrNameLst>
                                          <p:attrName>style.visibility</p:attrName>
                                        </p:attrNameLst>
                                      </p:cBhvr>
                                      <p:to>
                                        <p:strVal val="visible"/>
                                      </p:to>
                                    </p:set>
                                    <p:animEffect transition="in" filter="blinds(horizontal)">
                                      <p:cBhvr>
                                        <p:cTn id="22" dur="500"/>
                                        <p:tgtEl>
                                          <p:spTgt spid="269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9317"/>
                                        </p:tgtEl>
                                        <p:attrNameLst>
                                          <p:attrName>style.visibility</p:attrName>
                                        </p:attrNameLst>
                                      </p:cBhvr>
                                      <p:to>
                                        <p:strVal val="visible"/>
                                      </p:to>
                                    </p:set>
                                    <p:animEffect transition="in" filter="blinds(horizontal)">
                                      <p:cBhvr>
                                        <p:cTn id="27" dur="500"/>
                                        <p:tgtEl>
                                          <p:spTgt spid="269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69328"/>
                                        </p:tgtEl>
                                        <p:attrNameLst>
                                          <p:attrName>style.visibility</p:attrName>
                                        </p:attrNameLst>
                                      </p:cBhvr>
                                      <p:to>
                                        <p:strVal val="visible"/>
                                      </p:to>
                                    </p:set>
                                    <p:animEffect transition="in" filter="checkerboard(across)">
                                      <p:cBhvr>
                                        <p:cTn id="32" dur="500"/>
                                        <p:tgtEl>
                                          <p:spTgt spid="2693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69329"/>
                                        </p:tgtEl>
                                        <p:attrNameLst>
                                          <p:attrName>style.visibility</p:attrName>
                                        </p:attrNameLst>
                                      </p:cBhvr>
                                      <p:to>
                                        <p:strVal val="visible"/>
                                      </p:to>
                                    </p:set>
                                    <p:animEffect transition="in" filter="box(in)">
                                      <p:cBhvr>
                                        <p:cTn id="37" dur="500"/>
                                        <p:tgtEl>
                                          <p:spTgt spid="2693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9330"/>
                                        </p:tgtEl>
                                        <p:attrNameLst>
                                          <p:attrName>style.visibility</p:attrName>
                                        </p:attrNameLst>
                                      </p:cBhvr>
                                      <p:to>
                                        <p:strVal val="visible"/>
                                      </p:to>
                                    </p:set>
                                    <p:animEffect transition="in" filter="blinds(horizontal)">
                                      <p:cBhvr>
                                        <p:cTn id="42" dur="500"/>
                                        <p:tgtEl>
                                          <p:spTgt spid="2693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69327"/>
                                        </p:tgtEl>
                                        <p:attrNameLst>
                                          <p:attrName>style.visibility</p:attrName>
                                        </p:attrNameLst>
                                      </p:cBhvr>
                                      <p:to>
                                        <p:strVal val="visible"/>
                                      </p:to>
                                    </p:set>
                                    <p:animEffect transition="in" filter="blinds(horizontal)">
                                      <p:cBhvr>
                                        <p:cTn id="47" dur="500"/>
                                        <p:tgtEl>
                                          <p:spTgt spid="269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P spid="269316" grpId="0" autoUpdateAnimBg="0"/>
      <p:bldP spid="269328" grpId="0" animBg="1"/>
      <p:bldP spid="269329" grpId="0" animBg="1"/>
      <p:bldP spid="2693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539750" y="549275"/>
            <a:ext cx="8229600" cy="1143000"/>
          </a:xfrm>
        </p:spPr>
        <p:txBody>
          <a:bodyPr/>
          <a:lstStyle/>
          <a:p>
            <a:pPr algn="ctr" eaLnBrk="1" hangingPunct="1">
              <a:defRPr/>
            </a:pPr>
            <a:r>
              <a:rPr lang="zh-CN" altLang="en-US" sz="4400" b="1" dirty="0" smtClean="0">
                <a:solidFill>
                  <a:schemeClr val="accent4"/>
                </a:solidFill>
                <a:latin typeface="+mn-ea"/>
                <a:ea typeface="+mn-ea"/>
              </a:rPr>
              <a:t>二值</a:t>
            </a:r>
            <a:r>
              <a:rPr lang="zh-CN" sz="4400" b="1" dirty="0" smtClean="0">
                <a:solidFill>
                  <a:schemeClr val="accent4"/>
                </a:solidFill>
                <a:latin typeface="+mn-ea"/>
                <a:ea typeface="+mn-ea"/>
              </a:rPr>
              <a:t>图像</a:t>
            </a:r>
            <a:r>
              <a:rPr lang="zh-CN" altLang="en-US" sz="4400" b="1" dirty="0" smtClean="0">
                <a:solidFill>
                  <a:schemeClr val="accent4"/>
                </a:solidFill>
                <a:latin typeface="+mn-ea"/>
                <a:ea typeface="+mn-ea"/>
              </a:rPr>
              <a:t>处理</a:t>
            </a:r>
            <a:endParaRPr lang="zh-CN" sz="4400" b="1" dirty="0" smtClean="0">
              <a:solidFill>
                <a:schemeClr val="accent4"/>
              </a:solidFill>
              <a:latin typeface="+mn-ea"/>
              <a:ea typeface="+mn-ea"/>
            </a:endParaRPr>
          </a:p>
        </p:txBody>
      </p:sp>
      <p:sp>
        <p:nvSpPr>
          <p:cNvPr id="7171" name="Rectangle 3"/>
          <p:cNvSpPr>
            <a:spLocks noGrp="1" noRot="1" noChangeArrowheads="1"/>
          </p:cNvSpPr>
          <p:nvPr>
            <p:ph idx="4294967295"/>
          </p:nvPr>
        </p:nvSpPr>
        <p:spPr>
          <a:xfrm>
            <a:off x="1403350" y="2132856"/>
            <a:ext cx="6264275" cy="3312368"/>
          </a:xfrm>
          <a:solidFill>
            <a:schemeClr val="bg1"/>
          </a:solidFill>
          <a:ln w="57150" cmpd="thickThin">
            <a:solidFill>
              <a:schemeClr val="bg1"/>
            </a:solidFill>
          </a:ln>
        </p:spPr>
        <p:txBody>
          <a:bodyPr/>
          <a:lstStyle/>
          <a:p>
            <a:pPr marL="0" indent="0" eaLnBrk="1" hangingPunct="1">
              <a:buNone/>
              <a:defRPr/>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二值</a:t>
            </a:r>
            <a:r>
              <a:rPr lang="zh-CN" dirty="0" smtClean="0">
                <a:latin typeface="Times New Roman" panose="02020603050405020304" pitchFamily="18" charset="0"/>
                <a:cs typeface="Times New Roman" panose="02020603050405020304" pitchFamily="18" charset="0"/>
              </a:rPr>
              <a:t>图像</a:t>
            </a:r>
            <a:r>
              <a:rPr lang="zh-CN" altLang="en-US" dirty="0" smtClean="0">
                <a:latin typeface="Times New Roman" panose="02020603050405020304" pitchFamily="18" charset="0"/>
                <a:cs typeface="Times New Roman" panose="02020603050405020304" pitchFamily="18" charset="0"/>
              </a:rPr>
              <a:t>中的基本概念</a:t>
            </a:r>
            <a:endParaRPr lang="en-US" altLang="zh-CN" dirty="0" smtClean="0">
              <a:latin typeface="Times New Roman" panose="02020603050405020304" pitchFamily="18" charset="0"/>
              <a:cs typeface="Times New Roman" panose="02020603050405020304" pitchFamily="18" charset="0"/>
            </a:endParaRPr>
          </a:p>
          <a:p>
            <a:pPr marL="0" indent="0" eaLnBrk="1" hangingPunct="1">
              <a:buNone/>
              <a:defRPr/>
            </a:pPr>
            <a:r>
              <a:rPr lang="en-US" altLang="zh-CN" dirty="0" smtClean="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图像的二值化方法</a:t>
            </a:r>
            <a:endParaRPr lang="zh-CN" dirty="0">
              <a:latin typeface="Times New Roman" panose="02020603050405020304" pitchFamily="18" charset="0"/>
              <a:cs typeface="Times New Roman" panose="02020603050405020304" pitchFamily="18" charset="0"/>
            </a:endParaRPr>
          </a:p>
          <a:p>
            <a:pPr marL="0" indent="0" eaLnBrk="1" hangingPunct="1">
              <a:buNone/>
              <a:defRPr/>
            </a:pPr>
            <a:r>
              <a:rPr lang="en-US" altLang="zh-CN" b="1" dirty="0">
                <a:solidFill>
                  <a:srgbClr val="0000FF"/>
                </a:solidFill>
                <a:latin typeface="Times New Roman" panose="02020603050405020304" pitchFamily="18" charset="0"/>
                <a:cs typeface="Times New Roman" panose="02020603050405020304" pitchFamily="18" charset="0"/>
              </a:rPr>
              <a:t>3</a:t>
            </a:r>
            <a:r>
              <a:rPr lang="en-US" altLang="zh-CN" b="1" dirty="0" smtClean="0">
                <a:solidFill>
                  <a:srgbClr val="0000FF"/>
                </a:solidFill>
                <a:latin typeface="Times New Roman" panose="02020603050405020304" pitchFamily="18" charset="0"/>
                <a:cs typeface="Times New Roman" panose="02020603050405020304" pitchFamily="18" charset="0"/>
              </a:rPr>
              <a:t>. </a:t>
            </a:r>
            <a:r>
              <a:rPr lang="zh-CN" altLang="en-US" b="1" dirty="0" smtClean="0">
                <a:solidFill>
                  <a:srgbClr val="0000FF"/>
                </a:solidFill>
                <a:latin typeface="Times New Roman" panose="02020603050405020304" pitchFamily="18" charset="0"/>
                <a:cs typeface="Times New Roman" panose="02020603050405020304" pitchFamily="18" charset="0"/>
              </a:rPr>
              <a:t>二值图像分析</a:t>
            </a:r>
            <a:endParaRPr lang="zh-CN"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869507"/>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a:xfrm>
            <a:off x="323850" y="1989138"/>
            <a:ext cx="8223250" cy="731837"/>
          </a:xfrm>
        </p:spPr>
        <p:txBody>
          <a:bodyPr/>
          <a:lstStyle/>
          <a:p>
            <a:pPr>
              <a:buClr>
                <a:srgbClr val="FF3399"/>
              </a:buClr>
            </a:pPr>
            <a:r>
              <a:rPr lang="zh-CN" altLang="en-US" b="1" dirty="0">
                <a:latin typeface="Times New Roman" panose="02020603050405020304" pitchFamily="18" charset="0"/>
                <a:cs typeface="Times New Roman" panose="02020603050405020304" pitchFamily="18" charset="0"/>
              </a:rPr>
              <a:t>如果扫描过的像素标签号相同，则</a:t>
            </a:r>
            <a:r>
              <a:rPr lang="en-US" altLang="zh-CN" dirty="0">
                <a:latin typeface="Times New Roman" panose="02020603050405020304" pitchFamily="18" charset="0"/>
                <a:cs typeface="Times New Roman" panose="02020603050405020304" pitchFamily="18" charset="0"/>
              </a:rPr>
              <a:t>g(</a:t>
            </a:r>
            <a:r>
              <a:rPr lang="en-US" altLang="zh-CN"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)=Lab;</a:t>
            </a:r>
          </a:p>
        </p:txBody>
      </p:sp>
      <p:sp>
        <p:nvSpPr>
          <p:cNvPr id="270340" name="Text Box 4"/>
          <p:cNvSpPr txBox="1">
            <a:spLocks noChangeArrowheads="1"/>
          </p:cNvSpPr>
          <p:nvPr/>
        </p:nvSpPr>
        <p:spPr bwMode="auto">
          <a:xfrm>
            <a:off x="611560" y="3367088"/>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Times New Roman" panose="02020603050405020304" pitchFamily="18" charset="0"/>
                <a:ea typeface="+mn-ea"/>
                <a:cs typeface="Times New Roman" panose="02020603050405020304" pitchFamily="18" charset="0"/>
              </a:rPr>
              <a:t>例：</a:t>
            </a:r>
          </a:p>
        </p:txBody>
      </p:sp>
      <p:grpSp>
        <p:nvGrpSpPr>
          <p:cNvPr id="270347" name="Group 11"/>
          <p:cNvGrpSpPr>
            <a:grpSpLocks/>
          </p:cNvGrpSpPr>
          <p:nvPr/>
        </p:nvGrpSpPr>
        <p:grpSpPr bwMode="auto">
          <a:xfrm>
            <a:off x="1042988" y="3357563"/>
            <a:ext cx="2819400" cy="2416175"/>
            <a:chOff x="768" y="2448"/>
            <a:chExt cx="1776" cy="1522"/>
          </a:xfrm>
        </p:grpSpPr>
        <p:graphicFrame>
          <p:nvGraphicFramePr>
            <p:cNvPr id="270342" name="Object 6"/>
            <p:cNvGraphicFramePr>
              <a:graphicFrameLocks noChangeAspect="1"/>
            </p:cNvGraphicFramePr>
            <p:nvPr/>
          </p:nvGraphicFramePr>
          <p:xfrm>
            <a:off x="768" y="2448"/>
            <a:ext cx="1776" cy="1522"/>
          </p:xfrm>
          <a:graphic>
            <a:graphicData uri="http://schemas.openxmlformats.org/presentationml/2006/ole">
              <mc:AlternateContent xmlns:mc="http://schemas.openxmlformats.org/markup-compatibility/2006">
                <mc:Choice xmlns:v="urn:schemas-microsoft-com:vml" Requires="v">
                  <p:oleObj spid="_x0000_s87144" name="Equation" r:id="rId4" imgW="1600200" imgH="1371600" progId="Equation.DSMT4">
                    <p:embed/>
                  </p:oleObj>
                </mc:Choice>
                <mc:Fallback>
                  <p:oleObj name="Equation" r:id="rId4" imgW="16002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448"/>
                          <a:ext cx="1776" cy="1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3" name="Oval 7"/>
            <p:cNvSpPr>
              <a:spLocks noChangeArrowheads="1"/>
            </p:cNvSpPr>
            <p:nvPr/>
          </p:nvSpPr>
          <p:spPr bwMode="auto">
            <a:xfrm>
              <a:off x="1344" y="2708"/>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pSp>
      <p:sp>
        <p:nvSpPr>
          <p:cNvPr id="270345" name="Rectangle 9"/>
          <p:cNvSpPr>
            <a:spLocks noChangeArrowheads="1"/>
          </p:cNvSpPr>
          <p:nvPr/>
        </p:nvSpPr>
        <p:spPr bwMode="auto">
          <a:xfrm>
            <a:off x="1590675" y="3386138"/>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sp>
        <p:nvSpPr>
          <p:cNvPr id="270346" name="AutoShape 10"/>
          <p:cNvSpPr>
            <a:spLocks noChangeArrowheads="1"/>
          </p:cNvSpPr>
          <p:nvPr/>
        </p:nvSpPr>
        <p:spPr bwMode="auto">
          <a:xfrm>
            <a:off x="4284663" y="4365625"/>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aphicFrame>
        <p:nvGraphicFramePr>
          <p:cNvPr id="270349" name="Object 13"/>
          <p:cNvGraphicFramePr>
            <a:graphicFrameLocks noChangeAspect="1"/>
          </p:cNvGraphicFramePr>
          <p:nvPr>
            <p:extLst>
              <p:ext uri="{D42A27DB-BD31-4B8C-83A1-F6EECF244321}">
                <p14:modId xmlns:p14="http://schemas.microsoft.com/office/powerpoint/2010/main" val="824022325"/>
              </p:ext>
            </p:extLst>
          </p:nvPr>
        </p:nvGraphicFramePr>
        <p:xfrm>
          <a:off x="4787900" y="3357563"/>
          <a:ext cx="2797175" cy="2416175"/>
        </p:xfrm>
        <a:graphic>
          <a:graphicData uri="http://schemas.openxmlformats.org/presentationml/2006/ole">
            <mc:AlternateContent xmlns:mc="http://schemas.openxmlformats.org/markup-compatibility/2006">
              <mc:Choice xmlns:v="urn:schemas-microsoft-com:vml" Requires="v">
                <p:oleObj spid="_x0000_s87145" name="Equation" r:id="rId6" imgW="1587240" imgH="1371600" progId="Equation.DSMT4">
                  <p:embed/>
                </p:oleObj>
              </mc:Choice>
              <mc:Fallback>
                <p:oleObj name="Equation" r:id="rId6" imgW="158724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3357563"/>
                        <a:ext cx="2797175" cy="24161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8" name="Rectangle 12"/>
          <p:cNvSpPr>
            <a:spLocks noChangeArrowheads="1"/>
          </p:cNvSpPr>
          <p:nvPr/>
        </p:nvSpPr>
        <p:spPr bwMode="auto">
          <a:xfrm>
            <a:off x="5292725" y="3357563"/>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aphicFrame>
        <p:nvGraphicFramePr>
          <p:cNvPr id="270344" name="Object 8"/>
          <p:cNvGraphicFramePr>
            <a:graphicFrameLocks noChangeAspect="1"/>
          </p:cNvGraphicFramePr>
          <p:nvPr>
            <p:extLst>
              <p:ext uri="{D42A27DB-BD31-4B8C-83A1-F6EECF244321}">
                <p14:modId xmlns:p14="http://schemas.microsoft.com/office/powerpoint/2010/main" val="1643421235"/>
              </p:ext>
            </p:extLst>
          </p:nvPr>
        </p:nvGraphicFramePr>
        <p:xfrm>
          <a:off x="4802188" y="3338513"/>
          <a:ext cx="2797175" cy="2416175"/>
        </p:xfrm>
        <a:graphic>
          <a:graphicData uri="http://schemas.openxmlformats.org/presentationml/2006/ole">
            <mc:AlternateContent xmlns:mc="http://schemas.openxmlformats.org/markup-compatibility/2006">
              <mc:Choice xmlns:v="urn:schemas-microsoft-com:vml" Requires="v">
                <p:oleObj spid="_x0000_s87146" name="Equation" r:id="rId8" imgW="1587240" imgH="1371600" progId="Equation.DSMT4">
                  <p:embed/>
                </p:oleObj>
              </mc:Choice>
              <mc:Fallback>
                <p:oleObj name="Equation" r:id="rId8" imgW="1587240" imgH="1371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2188" y="333851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p:cNvSpPr>
            <a:spLocks noGrp="1" noChangeArrowheads="1"/>
          </p:cNvSpPr>
          <p:nvPr>
            <p:ph type="title"/>
          </p:nvPr>
        </p:nvSpPr>
        <p:spPr>
          <a:xfrm>
            <a:off x="762000" y="533400"/>
            <a:ext cx="7696200" cy="1143000"/>
          </a:xfrm>
        </p:spPr>
        <p:txBody>
          <a:bodyPr/>
          <a:lstStyle/>
          <a:p>
            <a:pPr algn="ctr" eaLnBrk="1" hangingPunct="1"/>
            <a:r>
              <a:rPr lang="zh-CN" altLang="en-US" sz="4400" b="1" dirty="0" smtClean="0">
                <a:solidFill>
                  <a:schemeClr val="bg1">
                    <a:lumMod val="95000"/>
                  </a:schemeClr>
                </a:solidFill>
                <a:latin typeface="Times New Roman" panose="02020603050405020304" pitchFamily="18" charset="0"/>
                <a:ea typeface="+mn-ea"/>
                <a:cs typeface="Times New Roman" panose="02020603050405020304" pitchFamily="18" charset="0"/>
              </a:rPr>
              <a:t>贴标签</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r>
            <a:br>
              <a:rPr lang="en-US" altLang="zh-CN" sz="4400" b="1" dirty="0" smtClean="0">
                <a:solidFill>
                  <a:schemeClr val="tx1"/>
                </a:solidFill>
                <a:latin typeface="Times New Roman" panose="02020603050405020304" pitchFamily="18" charset="0"/>
                <a:ea typeface="+mn-ea"/>
                <a:cs typeface="Times New Roman" panose="02020603050405020304" pitchFamily="18" charset="0"/>
              </a:rPr>
            </a:b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4400" b="1" dirty="0" smtClean="0">
                <a:solidFill>
                  <a:schemeClr val="tx1"/>
                </a:solidFill>
                <a:latin typeface="Times New Roman" panose="02020603050405020304" pitchFamily="18" charset="0"/>
                <a:ea typeface="+mn-ea"/>
                <a:cs typeface="Times New Roman" panose="02020603050405020304" pitchFamily="18" charset="0"/>
              </a:rPr>
              <a:t>         </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3200" dirty="0" smtClean="0">
                <a:solidFill>
                  <a:schemeClr val="tx1"/>
                </a:solidFill>
                <a:latin typeface="Times New Roman" panose="02020603050405020304" pitchFamily="18" charset="0"/>
                <a:ea typeface="+mn-ea"/>
                <a:cs typeface="Times New Roman" panose="02020603050405020304" pitchFamily="18" charset="0"/>
              </a:rPr>
              <a:t>算法步骤</a:t>
            </a:r>
          </a:p>
        </p:txBody>
      </p:sp>
    </p:spTree>
    <p:extLst>
      <p:ext uri="{BB962C8B-B14F-4D97-AF65-F5344CB8AC3E}">
        <p14:creationId xmlns:p14="http://schemas.microsoft.com/office/powerpoint/2010/main" val="3414024911"/>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0340"/>
                                        </p:tgtEl>
                                        <p:attrNameLst>
                                          <p:attrName>style.visibility</p:attrName>
                                        </p:attrNameLst>
                                      </p:cBhvr>
                                      <p:to>
                                        <p:strVal val="visible"/>
                                      </p:to>
                                    </p:set>
                                    <p:animEffect transition="in" filter="blinds(horizontal)">
                                      <p:cBhvr>
                                        <p:cTn id="13" dur="500"/>
                                        <p:tgtEl>
                                          <p:spTgt spid="2703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70347"/>
                                        </p:tgtEl>
                                        <p:attrNameLst>
                                          <p:attrName>style.visibility</p:attrName>
                                        </p:attrNameLst>
                                      </p:cBhvr>
                                      <p:to>
                                        <p:strVal val="visible"/>
                                      </p:to>
                                    </p:set>
                                    <p:animEffect transition="in" filter="checkerboard(across)">
                                      <p:cBhvr>
                                        <p:cTn id="18" dur="500"/>
                                        <p:tgtEl>
                                          <p:spTgt spid="2703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70345"/>
                                        </p:tgtEl>
                                        <p:attrNameLst>
                                          <p:attrName>style.visibility</p:attrName>
                                        </p:attrNameLst>
                                      </p:cBhvr>
                                      <p:to>
                                        <p:strVal val="visible"/>
                                      </p:to>
                                    </p:set>
                                    <p:animEffect transition="in" filter="checkerboard(across)">
                                      <p:cBhvr>
                                        <p:cTn id="23" dur="500"/>
                                        <p:tgtEl>
                                          <p:spTgt spid="2703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70346"/>
                                        </p:tgtEl>
                                        <p:attrNameLst>
                                          <p:attrName>style.visibility</p:attrName>
                                        </p:attrNameLst>
                                      </p:cBhvr>
                                      <p:to>
                                        <p:strVal val="visible"/>
                                      </p:to>
                                    </p:set>
                                    <p:animEffect transition="in" filter="box(in)">
                                      <p:cBhvr>
                                        <p:cTn id="28" dur="500"/>
                                        <p:tgtEl>
                                          <p:spTgt spid="2703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70349"/>
                                        </p:tgtEl>
                                        <p:attrNameLst>
                                          <p:attrName>style.visibility</p:attrName>
                                        </p:attrNameLst>
                                      </p:cBhvr>
                                      <p:to>
                                        <p:strVal val="visible"/>
                                      </p:to>
                                    </p:set>
                                    <p:animEffect transition="in" filter="blinds(horizontal)">
                                      <p:cBhvr>
                                        <p:cTn id="33" dur="500"/>
                                        <p:tgtEl>
                                          <p:spTgt spid="27034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0348"/>
                                        </p:tgtEl>
                                        <p:attrNameLst>
                                          <p:attrName>style.visibility</p:attrName>
                                        </p:attrNameLst>
                                      </p:cBhvr>
                                      <p:to>
                                        <p:strVal val="visible"/>
                                      </p:to>
                                    </p:set>
                                    <p:animEffect transition="in" filter="checkerboard(across)">
                                      <p:cBhvr>
                                        <p:cTn id="38" dur="500"/>
                                        <p:tgtEl>
                                          <p:spTgt spid="2703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70344"/>
                                        </p:tgtEl>
                                        <p:attrNameLst>
                                          <p:attrName>style.visibility</p:attrName>
                                        </p:attrNameLst>
                                      </p:cBhvr>
                                      <p:to>
                                        <p:strVal val="visible"/>
                                      </p:to>
                                    </p:set>
                                    <p:animEffect transition="in" filter="blinds(horizontal)">
                                      <p:cBhvr>
                                        <p:cTn id="43"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40" grpId="0" autoUpdateAnimBg="0"/>
      <p:bldP spid="270345" grpId="0" animBg="1"/>
      <p:bldP spid="270346" grpId="0" animBg="1"/>
      <p:bldP spid="2703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396" name="Object 12"/>
          <p:cNvGraphicFramePr>
            <a:graphicFrameLocks noChangeAspect="1"/>
          </p:cNvGraphicFramePr>
          <p:nvPr>
            <p:extLst>
              <p:ext uri="{D42A27DB-BD31-4B8C-83A1-F6EECF244321}">
                <p14:modId xmlns:p14="http://schemas.microsoft.com/office/powerpoint/2010/main" val="2585000887"/>
              </p:ext>
            </p:extLst>
          </p:nvPr>
        </p:nvGraphicFramePr>
        <p:xfrm>
          <a:off x="4572000" y="3124200"/>
          <a:ext cx="2797175" cy="2416175"/>
        </p:xfrm>
        <a:graphic>
          <a:graphicData uri="http://schemas.openxmlformats.org/presentationml/2006/ole">
            <mc:AlternateContent xmlns:mc="http://schemas.openxmlformats.org/markup-compatibility/2006">
              <mc:Choice xmlns:v="urn:schemas-microsoft-com:vml" Requires="v">
                <p:oleObj spid="_x0000_s88202" name="Equation" r:id="rId4" imgW="1587240" imgH="1371600" progId="Equation.DSMT4">
                  <p:embed/>
                </p:oleObj>
              </mc:Choice>
              <mc:Fallback>
                <p:oleObj name="Equation" r:id="rId4" imgW="158724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124200"/>
                        <a:ext cx="2797175" cy="2416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88" name="Text Box 4"/>
          <p:cNvSpPr txBox="1">
            <a:spLocks noChangeArrowheads="1"/>
          </p:cNvSpPr>
          <p:nvPr/>
        </p:nvSpPr>
        <p:spPr bwMode="auto">
          <a:xfrm>
            <a:off x="762000" y="1981200"/>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Times New Roman" panose="02020603050405020304" pitchFamily="18" charset="0"/>
                <a:ea typeface="+mn-ea"/>
                <a:cs typeface="Times New Roman" panose="02020603050405020304" pitchFamily="18" charset="0"/>
              </a:rPr>
              <a:t>例：</a:t>
            </a:r>
          </a:p>
        </p:txBody>
      </p:sp>
      <p:grpSp>
        <p:nvGrpSpPr>
          <p:cNvPr id="272402" name="Group 18"/>
          <p:cNvGrpSpPr>
            <a:grpSpLocks/>
          </p:cNvGrpSpPr>
          <p:nvPr/>
        </p:nvGrpSpPr>
        <p:grpSpPr bwMode="auto">
          <a:xfrm>
            <a:off x="838200" y="3124200"/>
            <a:ext cx="2819400" cy="2416175"/>
            <a:chOff x="432" y="1680"/>
            <a:chExt cx="1776" cy="1522"/>
          </a:xfrm>
        </p:grpSpPr>
        <p:graphicFrame>
          <p:nvGraphicFramePr>
            <p:cNvPr id="272390" name="Object 6"/>
            <p:cNvGraphicFramePr>
              <a:graphicFrameLocks noChangeAspect="1"/>
            </p:cNvGraphicFramePr>
            <p:nvPr/>
          </p:nvGraphicFramePr>
          <p:xfrm>
            <a:off x="432" y="1680"/>
            <a:ext cx="1776" cy="1522"/>
          </p:xfrm>
          <a:graphic>
            <a:graphicData uri="http://schemas.openxmlformats.org/presentationml/2006/ole">
              <mc:AlternateContent xmlns:mc="http://schemas.openxmlformats.org/markup-compatibility/2006">
                <mc:Choice xmlns:v="urn:schemas-microsoft-com:vml" Requires="v">
                  <p:oleObj spid="_x0000_s88203" name="Equation" r:id="rId6" imgW="1600200" imgH="1371600" progId="Equation.DSMT4">
                    <p:embed/>
                  </p:oleObj>
                </mc:Choice>
                <mc:Fallback>
                  <p:oleObj name="Equation" r:id="rId6" imgW="160020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680"/>
                          <a:ext cx="1776" cy="1522"/>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Oval 7"/>
            <p:cNvSpPr>
              <a:spLocks noChangeArrowheads="1"/>
            </p:cNvSpPr>
            <p:nvPr/>
          </p:nvSpPr>
          <p:spPr bwMode="auto">
            <a:xfrm>
              <a:off x="1488" y="1920"/>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pSp>
      <p:sp>
        <p:nvSpPr>
          <p:cNvPr id="272392" name="Rectangle 8"/>
          <p:cNvSpPr>
            <a:spLocks noChangeArrowheads="1"/>
          </p:cNvSpPr>
          <p:nvPr/>
        </p:nvSpPr>
        <p:spPr bwMode="auto">
          <a:xfrm>
            <a:off x="2133600" y="3176588"/>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sp>
        <p:nvSpPr>
          <p:cNvPr id="272395" name="Rectangle 11"/>
          <p:cNvSpPr>
            <a:spLocks noChangeArrowheads="1"/>
          </p:cNvSpPr>
          <p:nvPr/>
        </p:nvSpPr>
        <p:spPr bwMode="auto">
          <a:xfrm>
            <a:off x="6137275" y="3176588"/>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pSp>
        <p:nvGrpSpPr>
          <p:cNvPr id="272403" name="Group 19"/>
          <p:cNvGrpSpPr>
            <a:grpSpLocks/>
          </p:cNvGrpSpPr>
          <p:nvPr/>
        </p:nvGrpSpPr>
        <p:grpSpPr bwMode="auto">
          <a:xfrm>
            <a:off x="838200" y="3124200"/>
            <a:ext cx="2819400" cy="2416175"/>
            <a:chOff x="1392" y="2798"/>
            <a:chExt cx="1776" cy="1522"/>
          </a:xfrm>
        </p:grpSpPr>
        <p:graphicFrame>
          <p:nvGraphicFramePr>
            <p:cNvPr id="272400" name="Object 16"/>
            <p:cNvGraphicFramePr>
              <a:graphicFrameLocks noChangeAspect="1"/>
            </p:cNvGraphicFramePr>
            <p:nvPr/>
          </p:nvGraphicFramePr>
          <p:xfrm>
            <a:off x="1392" y="2798"/>
            <a:ext cx="1776" cy="1522"/>
          </p:xfrm>
          <a:graphic>
            <a:graphicData uri="http://schemas.openxmlformats.org/presentationml/2006/ole">
              <mc:AlternateContent xmlns:mc="http://schemas.openxmlformats.org/markup-compatibility/2006">
                <mc:Choice xmlns:v="urn:schemas-microsoft-com:vml" Requires="v">
                  <p:oleObj spid="_x0000_s88204" name="Equation" r:id="rId8" imgW="1600200" imgH="1371600" progId="Equation.DSMT4">
                    <p:embed/>
                  </p:oleObj>
                </mc:Choice>
                <mc:Fallback>
                  <p:oleObj name="Equation" r:id="rId8" imgW="1600200" imgH="1371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2798"/>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401" name="Oval 17"/>
            <p:cNvSpPr>
              <a:spLocks noChangeArrowheads="1"/>
            </p:cNvSpPr>
            <p:nvPr/>
          </p:nvSpPr>
          <p:spPr bwMode="auto">
            <a:xfrm>
              <a:off x="2688" y="3024"/>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pSp>
      <p:sp>
        <p:nvSpPr>
          <p:cNvPr id="272404" name="Rectangle 20"/>
          <p:cNvSpPr>
            <a:spLocks noChangeArrowheads="1"/>
          </p:cNvSpPr>
          <p:nvPr/>
        </p:nvSpPr>
        <p:spPr bwMode="auto">
          <a:xfrm>
            <a:off x="2438400" y="3200400"/>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aphicFrame>
        <p:nvGraphicFramePr>
          <p:cNvPr id="272405" name="Object 21"/>
          <p:cNvGraphicFramePr>
            <a:graphicFrameLocks noChangeAspect="1"/>
          </p:cNvGraphicFramePr>
          <p:nvPr>
            <p:extLst>
              <p:ext uri="{D42A27DB-BD31-4B8C-83A1-F6EECF244321}">
                <p14:modId xmlns:p14="http://schemas.microsoft.com/office/powerpoint/2010/main" val="1444596763"/>
              </p:ext>
            </p:extLst>
          </p:nvPr>
        </p:nvGraphicFramePr>
        <p:xfrm>
          <a:off x="4572000" y="3141663"/>
          <a:ext cx="2797175" cy="2416175"/>
        </p:xfrm>
        <a:graphic>
          <a:graphicData uri="http://schemas.openxmlformats.org/presentationml/2006/ole">
            <mc:AlternateContent xmlns:mc="http://schemas.openxmlformats.org/markup-compatibility/2006">
              <mc:Choice xmlns:v="urn:schemas-microsoft-com:vml" Requires="v">
                <p:oleObj spid="_x0000_s88205" name="Equation" r:id="rId10" imgW="1587240" imgH="1371600" progId="Equation.DSMT4">
                  <p:embed/>
                </p:oleObj>
              </mc:Choice>
              <mc:Fallback>
                <p:oleObj name="Equation" r:id="rId10" imgW="1587240" imgH="1371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14166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3" name="AutoShape 9"/>
          <p:cNvSpPr>
            <a:spLocks noChangeArrowheads="1"/>
          </p:cNvSpPr>
          <p:nvPr/>
        </p:nvSpPr>
        <p:spPr bwMode="auto">
          <a:xfrm>
            <a:off x="3962400" y="4191000"/>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sp>
        <p:nvSpPr>
          <p:cNvPr id="17" name="Rectangle 2"/>
          <p:cNvSpPr>
            <a:spLocks noGrp="1" noChangeArrowheads="1"/>
          </p:cNvSpPr>
          <p:nvPr>
            <p:ph type="title"/>
          </p:nvPr>
        </p:nvSpPr>
        <p:spPr>
          <a:xfrm>
            <a:off x="838200" y="812006"/>
            <a:ext cx="7696200" cy="1143000"/>
          </a:xfrm>
        </p:spPr>
        <p:txBody>
          <a:bodyPr/>
          <a:lstStyle/>
          <a:p>
            <a:pPr algn="ctr" eaLnBrk="1" hangingPunct="1"/>
            <a:r>
              <a:rPr lang="zh-CN" altLang="en-US" sz="4400" b="1" dirty="0" smtClean="0">
                <a:latin typeface="Times New Roman" panose="02020603050405020304" pitchFamily="18" charset="0"/>
                <a:ea typeface="+mn-ea"/>
                <a:cs typeface="Times New Roman" panose="02020603050405020304" pitchFamily="18" charset="0"/>
              </a:rPr>
              <a:t>贴标签</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r>
            <a:br>
              <a:rPr lang="en-US" altLang="zh-CN" sz="4400" b="1" dirty="0" smtClean="0">
                <a:solidFill>
                  <a:schemeClr val="tx1"/>
                </a:solidFill>
                <a:latin typeface="Times New Roman" panose="02020603050405020304" pitchFamily="18" charset="0"/>
                <a:ea typeface="+mn-ea"/>
                <a:cs typeface="Times New Roman" panose="02020603050405020304" pitchFamily="18" charset="0"/>
              </a:rPr>
            </a:b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4400" b="1" dirty="0" smtClean="0">
                <a:solidFill>
                  <a:schemeClr val="tx1"/>
                </a:solidFill>
                <a:latin typeface="Times New Roman" panose="02020603050405020304" pitchFamily="18" charset="0"/>
                <a:ea typeface="+mn-ea"/>
                <a:cs typeface="Times New Roman" panose="02020603050405020304" pitchFamily="18" charset="0"/>
              </a:rPr>
              <a:t>         </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3200" dirty="0" smtClean="0">
                <a:solidFill>
                  <a:schemeClr val="tx1"/>
                </a:solidFill>
                <a:latin typeface="Times New Roman" panose="02020603050405020304" pitchFamily="18" charset="0"/>
                <a:ea typeface="+mn-ea"/>
                <a:cs typeface="Times New Roman" panose="02020603050405020304" pitchFamily="18" charset="0"/>
              </a:rPr>
              <a:t>算法步骤</a:t>
            </a:r>
          </a:p>
        </p:txBody>
      </p:sp>
    </p:spTree>
    <p:extLst>
      <p:ext uri="{BB962C8B-B14F-4D97-AF65-F5344CB8AC3E}">
        <p14:creationId xmlns:p14="http://schemas.microsoft.com/office/powerpoint/2010/main" val="1680198258"/>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blinds(horizontal)">
                                      <p:cBhvr>
                                        <p:cTn id="7" dur="5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72402"/>
                                        </p:tgtEl>
                                        <p:attrNameLst>
                                          <p:attrName>style.visibility</p:attrName>
                                        </p:attrNameLst>
                                      </p:cBhvr>
                                      <p:to>
                                        <p:strVal val="visible"/>
                                      </p:to>
                                    </p:set>
                                    <p:anim calcmode="lin" valueType="num">
                                      <p:cBhvr additive="base">
                                        <p:cTn id="12" dur="500" fill="hold"/>
                                        <p:tgtEl>
                                          <p:spTgt spid="272402"/>
                                        </p:tgtEl>
                                        <p:attrNameLst>
                                          <p:attrName>ppt_x</p:attrName>
                                        </p:attrNameLst>
                                      </p:cBhvr>
                                      <p:tavLst>
                                        <p:tav tm="0">
                                          <p:val>
                                            <p:strVal val="0-#ppt_w/2"/>
                                          </p:val>
                                        </p:tav>
                                        <p:tav tm="100000">
                                          <p:val>
                                            <p:strVal val="#ppt_x"/>
                                          </p:val>
                                        </p:tav>
                                      </p:tavLst>
                                    </p:anim>
                                    <p:anim calcmode="lin" valueType="num">
                                      <p:cBhvr additive="base">
                                        <p:cTn id="13" dur="500" fill="hold"/>
                                        <p:tgtEl>
                                          <p:spTgt spid="27240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2392"/>
                                        </p:tgtEl>
                                        <p:attrNameLst>
                                          <p:attrName>style.visibility</p:attrName>
                                        </p:attrNameLst>
                                      </p:cBhvr>
                                      <p:to>
                                        <p:strVal val="visible"/>
                                      </p:to>
                                    </p:set>
                                    <p:animEffect transition="in" filter="checkerboard(across)">
                                      <p:cBhvr>
                                        <p:cTn id="18" dur="500"/>
                                        <p:tgtEl>
                                          <p:spTgt spid="2723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2393"/>
                                        </p:tgtEl>
                                        <p:attrNameLst>
                                          <p:attrName>style.visibility</p:attrName>
                                        </p:attrNameLst>
                                      </p:cBhvr>
                                      <p:to>
                                        <p:strVal val="visible"/>
                                      </p:to>
                                    </p:set>
                                    <p:animEffect transition="in" filter="box(in)">
                                      <p:cBhvr>
                                        <p:cTn id="23" dur="500"/>
                                        <p:tgtEl>
                                          <p:spTgt spid="2723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72396"/>
                                        </p:tgtEl>
                                        <p:attrNameLst>
                                          <p:attrName>style.visibility</p:attrName>
                                        </p:attrNameLst>
                                      </p:cBhvr>
                                      <p:to>
                                        <p:strVal val="visible"/>
                                      </p:to>
                                    </p:set>
                                    <p:animEffect transition="in" filter="blinds(horizontal)">
                                      <p:cBhvr>
                                        <p:cTn id="28" dur="500"/>
                                        <p:tgtEl>
                                          <p:spTgt spid="2723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72403"/>
                                        </p:tgtEl>
                                        <p:attrNameLst>
                                          <p:attrName>style.visibility</p:attrName>
                                        </p:attrNameLst>
                                      </p:cBhvr>
                                      <p:to>
                                        <p:strVal val="visible"/>
                                      </p:to>
                                    </p:set>
                                    <p:animEffect transition="in" filter="blinds(horizontal)">
                                      <p:cBhvr>
                                        <p:cTn id="33" dur="500"/>
                                        <p:tgtEl>
                                          <p:spTgt spid="2724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2404"/>
                                        </p:tgtEl>
                                        <p:attrNameLst>
                                          <p:attrName>style.visibility</p:attrName>
                                        </p:attrNameLst>
                                      </p:cBhvr>
                                      <p:to>
                                        <p:strVal val="visible"/>
                                      </p:to>
                                    </p:set>
                                    <p:animEffect transition="in" filter="checkerboard(across)">
                                      <p:cBhvr>
                                        <p:cTn id="38" dur="500"/>
                                        <p:tgtEl>
                                          <p:spTgt spid="2724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72395"/>
                                        </p:tgtEl>
                                        <p:attrNameLst>
                                          <p:attrName>style.visibility</p:attrName>
                                        </p:attrNameLst>
                                      </p:cBhvr>
                                      <p:to>
                                        <p:strVal val="visible"/>
                                      </p:to>
                                    </p:set>
                                    <p:animEffect transition="in" filter="checkerboard(across)">
                                      <p:cBhvr>
                                        <p:cTn id="43" dur="500"/>
                                        <p:tgtEl>
                                          <p:spTgt spid="27239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72405"/>
                                        </p:tgtEl>
                                        <p:attrNameLst>
                                          <p:attrName>style.visibility</p:attrName>
                                        </p:attrNameLst>
                                      </p:cBhvr>
                                      <p:to>
                                        <p:strVal val="visible"/>
                                      </p:to>
                                    </p:set>
                                    <p:animEffect transition="in" filter="blinds(horizontal)">
                                      <p:cBhvr>
                                        <p:cTn id="48" dur="500"/>
                                        <p:tgtEl>
                                          <p:spTgt spid="27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P spid="272392" grpId="0" animBg="1"/>
      <p:bldP spid="272395" grpId="0" animBg="1"/>
      <p:bldP spid="272404" grpId="0" animBg="1"/>
      <p:bldP spid="27239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74448" name="Object 16"/>
          <p:cNvGraphicFramePr>
            <a:graphicFrameLocks noChangeAspect="1"/>
          </p:cNvGraphicFramePr>
          <p:nvPr>
            <p:extLst>
              <p:ext uri="{D42A27DB-BD31-4B8C-83A1-F6EECF244321}">
                <p14:modId xmlns:p14="http://schemas.microsoft.com/office/powerpoint/2010/main" val="2764543842"/>
              </p:ext>
            </p:extLst>
          </p:nvPr>
        </p:nvGraphicFramePr>
        <p:xfrm>
          <a:off x="5231209" y="3965153"/>
          <a:ext cx="2797175" cy="2416175"/>
        </p:xfrm>
        <a:graphic>
          <a:graphicData uri="http://schemas.openxmlformats.org/presentationml/2006/ole">
            <mc:AlternateContent xmlns:mc="http://schemas.openxmlformats.org/markup-compatibility/2006">
              <mc:Choice xmlns:v="urn:schemas-microsoft-com:vml" Requires="v">
                <p:oleObj spid="_x0000_s89226" name="Equation" r:id="rId4" imgW="1587240" imgH="1371600" progId="Equation.DSMT4">
                  <p:embed/>
                </p:oleObj>
              </mc:Choice>
              <mc:Fallback>
                <p:oleObj name="Equation" r:id="rId4" imgW="158724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209" y="396515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4445" name="Group 13"/>
          <p:cNvGrpSpPr>
            <a:grpSpLocks/>
          </p:cNvGrpSpPr>
          <p:nvPr/>
        </p:nvGrpSpPr>
        <p:grpSpPr bwMode="auto">
          <a:xfrm>
            <a:off x="1630759" y="3965153"/>
            <a:ext cx="2819400" cy="2416175"/>
            <a:chOff x="3888" y="864"/>
            <a:chExt cx="1776" cy="1522"/>
          </a:xfrm>
        </p:grpSpPr>
        <p:graphicFrame>
          <p:nvGraphicFramePr>
            <p:cNvPr id="274446" name="Object 14"/>
            <p:cNvGraphicFramePr>
              <a:graphicFrameLocks noChangeAspect="1"/>
            </p:cNvGraphicFramePr>
            <p:nvPr/>
          </p:nvGraphicFramePr>
          <p:xfrm>
            <a:off x="3888" y="864"/>
            <a:ext cx="1776" cy="1522"/>
          </p:xfrm>
          <a:graphic>
            <a:graphicData uri="http://schemas.openxmlformats.org/presentationml/2006/ole">
              <mc:AlternateContent xmlns:mc="http://schemas.openxmlformats.org/markup-compatibility/2006">
                <mc:Choice xmlns:v="urn:schemas-microsoft-com:vml" Requires="v">
                  <p:oleObj spid="_x0000_s89227" name="Equation" r:id="rId6" imgW="1600200" imgH="1371600" progId="Equation.DSMT4">
                    <p:embed/>
                  </p:oleObj>
                </mc:Choice>
                <mc:Fallback>
                  <p:oleObj name="Equation" r:id="rId6" imgW="160020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 y="864"/>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7" name="Oval 15"/>
            <p:cNvSpPr>
              <a:spLocks noChangeArrowheads="1"/>
            </p:cNvSpPr>
            <p:nvPr/>
          </p:nvSpPr>
          <p:spPr bwMode="auto">
            <a:xfrm>
              <a:off x="4704" y="1344"/>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pSp>
      <p:sp>
        <p:nvSpPr>
          <p:cNvPr id="274435" name="Rectangle 3"/>
          <p:cNvSpPr>
            <a:spLocks noGrp="1" noChangeArrowheads="1"/>
          </p:cNvSpPr>
          <p:nvPr>
            <p:ph type="body" idx="1"/>
          </p:nvPr>
        </p:nvSpPr>
        <p:spPr>
          <a:xfrm>
            <a:off x="467544" y="1723801"/>
            <a:ext cx="8512175" cy="1668463"/>
          </a:xfrm>
        </p:spPr>
        <p:txBody>
          <a:bodyPr/>
          <a:lstStyle/>
          <a:p>
            <a:pPr>
              <a:lnSpc>
                <a:spcPct val="120000"/>
              </a:lnSpc>
              <a:buClr>
                <a:srgbClr val="FF66FF"/>
              </a:buClr>
            </a:pPr>
            <a:r>
              <a:rPr lang="zh-CN" altLang="en-US" b="1" dirty="0">
                <a:solidFill>
                  <a:srgbClr val="0000FF"/>
                </a:solidFill>
                <a:latin typeface="Times New Roman" panose="02020603050405020304" pitchFamily="18" charset="0"/>
                <a:cs typeface="Times New Roman" panose="02020603050405020304" pitchFamily="18" charset="0"/>
              </a:rPr>
              <a:t>如果扫描过的像素标签号不相同</a:t>
            </a:r>
            <a:r>
              <a:rPr lang="zh-CN" altLang="en-US" b="1"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Lab2&gt; Lab1, </a:t>
            </a:r>
            <a:r>
              <a:rPr lang="zh-CN" altLang="en-US" b="1" dirty="0">
                <a:latin typeface="Times New Roman" panose="02020603050405020304" pitchFamily="18" charset="0"/>
                <a:cs typeface="Times New Roman" panose="02020603050405020304" pitchFamily="18" charset="0"/>
              </a:rPr>
              <a:t>则</a:t>
            </a:r>
            <a:r>
              <a:rPr lang="en-US" altLang="zh-CN" dirty="0">
                <a:solidFill>
                  <a:srgbClr val="0000FF"/>
                </a:solidFill>
                <a:latin typeface="Times New Roman" panose="02020603050405020304" pitchFamily="18" charset="0"/>
                <a:cs typeface="Times New Roman" panose="02020603050405020304" pitchFamily="18" charset="0"/>
              </a:rPr>
              <a:t>g(</a:t>
            </a:r>
            <a:r>
              <a:rPr lang="en-US" altLang="zh-CN" dirty="0" err="1">
                <a:solidFill>
                  <a:srgbClr val="0000FF"/>
                </a:solidFill>
                <a:latin typeface="Times New Roman" panose="02020603050405020304" pitchFamily="18" charset="0"/>
                <a:cs typeface="Times New Roman" panose="02020603050405020304" pitchFamily="18" charset="0"/>
              </a:rPr>
              <a:t>i,j</a:t>
            </a:r>
            <a:r>
              <a:rPr lang="en-US" altLang="zh-CN" dirty="0">
                <a:solidFill>
                  <a:srgbClr val="0000FF"/>
                </a:solidFill>
                <a:latin typeface="Times New Roman" panose="02020603050405020304" pitchFamily="18" charset="0"/>
                <a:cs typeface="Times New Roman" panose="02020603050405020304" pitchFamily="18" charset="0"/>
              </a:rPr>
              <a:t>)=Lab1</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N=N-1</a:t>
            </a:r>
            <a:r>
              <a:rPr lang="zh-CN" altLang="en-US"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修改所有为</a:t>
            </a:r>
            <a:r>
              <a:rPr lang="en-US" altLang="zh-CN" dirty="0">
                <a:latin typeface="Times New Roman" panose="02020603050405020304" pitchFamily="18" charset="0"/>
                <a:cs typeface="Times New Roman" panose="02020603050405020304" pitchFamily="18" charset="0"/>
              </a:rPr>
              <a:t>Lab2</a:t>
            </a:r>
            <a:r>
              <a:rPr lang="zh-CN" altLang="en-US" b="1" dirty="0">
                <a:latin typeface="Times New Roman" panose="02020603050405020304" pitchFamily="18" charset="0"/>
                <a:cs typeface="Times New Roman" panose="02020603050405020304" pitchFamily="18" charset="0"/>
              </a:rPr>
              <a:t>的像素值，使之为</a:t>
            </a:r>
            <a:r>
              <a:rPr lang="en-US" altLang="zh-CN" dirty="0">
                <a:latin typeface="Times New Roman" panose="02020603050405020304" pitchFamily="18" charset="0"/>
                <a:cs typeface="Times New Roman" panose="02020603050405020304" pitchFamily="18" charset="0"/>
              </a:rPr>
              <a:t>Lab1;</a:t>
            </a:r>
          </a:p>
        </p:txBody>
      </p:sp>
      <p:sp>
        <p:nvSpPr>
          <p:cNvPr id="274436" name="Text Box 4"/>
          <p:cNvSpPr txBox="1">
            <a:spLocks noChangeArrowheads="1"/>
          </p:cNvSpPr>
          <p:nvPr/>
        </p:nvSpPr>
        <p:spPr bwMode="auto">
          <a:xfrm>
            <a:off x="775690" y="3491455"/>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latin typeface="Times New Roman" panose="02020603050405020304" pitchFamily="18" charset="0"/>
                <a:ea typeface="+mn-ea"/>
                <a:cs typeface="Times New Roman" panose="02020603050405020304" pitchFamily="18" charset="0"/>
              </a:rPr>
              <a:t>例：</a:t>
            </a:r>
          </a:p>
        </p:txBody>
      </p:sp>
      <p:sp>
        <p:nvSpPr>
          <p:cNvPr id="274441" name="AutoShape 9"/>
          <p:cNvSpPr>
            <a:spLocks noChangeArrowheads="1"/>
          </p:cNvSpPr>
          <p:nvPr/>
        </p:nvSpPr>
        <p:spPr bwMode="auto">
          <a:xfrm>
            <a:off x="4583509" y="4757316"/>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sp>
        <p:nvSpPr>
          <p:cNvPr id="274443" name="Rectangle 11"/>
          <p:cNvSpPr>
            <a:spLocks noChangeArrowheads="1"/>
          </p:cNvSpPr>
          <p:nvPr/>
        </p:nvSpPr>
        <p:spPr bwMode="auto">
          <a:xfrm>
            <a:off x="6167834" y="4325516"/>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sp>
        <p:nvSpPr>
          <p:cNvPr id="274440" name="Rectangle 8"/>
          <p:cNvSpPr>
            <a:spLocks noChangeArrowheads="1"/>
          </p:cNvSpPr>
          <p:nvPr/>
        </p:nvSpPr>
        <p:spPr bwMode="auto">
          <a:xfrm>
            <a:off x="2495946" y="4396953"/>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mn-ea"/>
              <a:cs typeface="Times New Roman" panose="02020603050405020304" pitchFamily="18" charset="0"/>
            </a:endParaRPr>
          </a:p>
        </p:txBody>
      </p:sp>
      <p:graphicFrame>
        <p:nvGraphicFramePr>
          <p:cNvPr id="274449" name="Object 17"/>
          <p:cNvGraphicFramePr>
            <a:graphicFrameLocks noChangeAspect="1"/>
          </p:cNvGraphicFramePr>
          <p:nvPr>
            <p:extLst>
              <p:ext uri="{D42A27DB-BD31-4B8C-83A1-F6EECF244321}">
                <p14:modId xmlns:p14="http://schemas.microsoft.com/office/powerpoint/2010/main" val="3335353925"/>
              </p:ext>
            </p:extLst>
          </p:nvPr>
        </p:nvGraphicFramePr>
        <p:xfrm>
          <a:off x="5231209" y="3965153"/>
          <a:ext cx="2797175" cy="2416175"/>
        </p:xfrm>
        <a:graphic>
          <a:graphicData uri="http://schemas.openxmlformats.org/presentationml/2006/ole">
            <mc:AlternateContent xmlns:mc="http://schemas.openxmlformats.org/markup-compatibility/2006">
              <mc:Choice xmlns:v="urn:schemas-microsoft-com:vml" Requires="v">
                <p:oleObj spid="_x0000_s89228" name="Equation" r:id="rId8" imgW="1587240" imgH="1371600" progId="Equation.DSMT4">
                  <p:embed/>
                </p:oleObj>
              </mc:Choice>
              <mc:Fallback>
                <p:oleObj name="Equation" r:id="rId8" imgW="1587240" imgH="1371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1209" y="396515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50" name="Object 18"/>
          <p:cNvGraphicFramePr>
            <a:graphicFrameLocks noChangeAspect="1"/>
          </p:cNvGraphicFramePr>
          <p:nvPr>
            <p:extLst>
              <p:ext uri="{D42A27DB-BD31-4B8C-83A1-F6EECF244321}">
                <p14:modId xmlns:p14="http://schemas.microsoft.com/office/powerpoint/2010/main" val="2465483267"/>
              </p:ext>
            </p:extLst>
          </p:nvPr>
        </p:nvGraphicFramePr>
        <p:xfrm>
          <a:off x="5231209" y="3965153"/>
          <a:ext cx="2797175" cy="2416175"/>
        </p:xfrm>
        <a:graphic>
          <a:graphicData uri="http://schemas.openxmlformats.org/presentationml/2006/ole">
            <mc:AlternateContent xmlns:mc="http://schemas.openxmlformats.org/markup-compatibility/2006">
              <mc:Choice xmlns:v="urn:schemas-microsoft-com:vml" Requires="v">
                <p:oleObj spid="_x0000_s89229" name="Equation" r:id="rId10" imgW="1587240" imgH="1371600" progId="Equation.DSMT4">
                  <p:embed/>
                </p:oleObj>
              </mc:Choice>
              <mc:Fallback>
                <p:oleObj name="Equation" r:id="rId10" imgW="1587240" imgH="1371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1209" y="396515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
          <p:cNvSpPr>
            <a:spLocks noGrp="1" noChangeArrowheads="1"/>
          </p:cNvSpPr>
          <p:nvPr>
            <p:ph type="title"/>
          </p:nvPr>
        </p:nvSpPr>
        <p:spPr>
          <a:xfrm>
            <a:off x="795338" y="476672"/>
            <a:ext cx="7696200" cy="1143000"/>
          </a:xfrm>
        </p:spPr>
        <p:txBody>
          <a:bodyPr/>
          <a:lstStyle/>
          <a:p>
            <a:pPr algn="ctr" eaLnBrk="1" hangingPunct="1"/>
            <a:r>
              <a:rPr lang="zh-CN" altLang="en-US" sz="4400" b="1" dirty="0" smtClean="0">
                <a:solidFill>
                  <a:schemeClr val="tx1"/>
                </a:solidFill>
                <a:latin typeface="Times New Roman" panose="02020603050405020304" pitchFamily="18" charset="0"/>
                <a:ea typeface="+mn-ea"/>
                <a:cs typeface="Times New Roman" panose="02020603050405020304" pitchFamily="18" charset="0"/>
              </a:rPr>
              <a:t>贴标签</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r>
            <a:br>
              <a:rPr lang="en-US" altLang="zh-CN" sz="4400" b="1" dirty="0" smtClean="0">
                <a:solidFill>
                  <a:schemeClr val="tx1"/>
                </a:solidFill>
                <a:latin typeface="Times New Roman" panose="02020603050405020304" pitchFamily="18" charset="0"/>
                <a:ea typeface="+mn-ea"/>
                <a:cs typeface="Times New Roman" panose="02020603050405020304" pitchFamily="18" charset="0"/>
              </a:rPr>
            </a:b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4400" b="1" dirty="0" smtClean="0">
                <a:solidFill>
                  <a:schemeClr val="tx1"/>
                </a:solidFill>
                <a:latin typeface="Times New Roman" panose="02020603050405020304" pitchFamily="18" charset="0"/>
                <a:ea typeface="+mn-ea"/>
                <a:cs typeface="Times New Roman" panose="02020603050405020304" pitchFamily="18" charset="0"/>
              </a:rPr>
              <a:t>         </a:t>
            </a:r>
            <a:r>
              <a:rPr lang="en-US" altLang="zh-CN" sz="4400" b="1" dirty="0" smtClean="0">
                <a:solidFill>
                  <a:schemeClr val="tx1"/>
                </a:solidFill>
                <a:latin typeface="Times New Roman" panose="02020603050405020304" pitchFamily="18" charset="0"/>
                <a:ea typeface="+mn-ea"/>
                <a:cs typeface="Times New Roman" panose="02020603050405020304" pitchFamily="18" charset="0"/>
              </a:rPr>
              <a:t>—— </a:t>
            </a:r>
            <a:r>
              <a:rPr lang="zh-CN" altLang="en-US" sz="3200" dirty="0" smtClean="0">
                <a:solidFill>
                  <a:schemeClr val="tx1"/>
                </a:solidFill>
                <a:latin typeface="Times New Roman" panose="02020603050405020304" pitchFamily="18" charset="0"/>
                <a:ea typeface="+mn-ea"/>
                <a:cs typeface="Times New Roman" panose="02020603050405020304" pitchFamily="18" charset="0"/>
              </a:rPr>
              <a:t>算法步骤</a:t>
            </a:r>
          </a:p>
        </p:txBody>
      </p:sp>
      <p:sp>
        <p:nvSpPr>
          <p:cNvPr id="2" name="新月形 1"/>
          <p:cNvSpPr/>
          <p:nvPr/>
        </p:nvSpPr>
        <p:spPr bwMode="auto">
          <a:xfrm rot="5400000">
            <a:off x="339848" y="4874185"/>
            <a:ext cx="1294145" cy="1288095"/>
          </a:xfrm>
          <a:prstGeom prst="moon">
            <a:avLst>
              <a:gd name="adj" fmla="val 21744"/>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1305446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4436"/>
                                        </p:tgtEl>
                                        <p:attrNameLst>
                                          <p:attrName>style.visibility</p:attrName>
                                        </p:attrNameLst>
                                      </p:cBhvr>
                                      <p:to>
                                        <p:strVal val="visible"/>
                                      </p:to>
                                    </p:set>
                                    <p:animEffect transition="in" filter="blinds(horizontal)">
                                      <p:cBhvr>
                                        <p:cTn id="13" dur="500"/>
                                        <p:tgtEl>
                                          <p:spTgt spid="274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74445"/>
                                        </p:tgtEl>
                                        <p:attrNameLst>
                                          <p:attrName>style.visibility</p:attrName>
                                        </p:attrNameLst>
                                      </p:cBhvr>
                                      <p:to>
                                        <p:strVal val="visible"/>
                                      </p:to>
                                    </p:set>
                                    <p:anim calcmode="lin" valueType="num">
                                      <p:cBhvr additive="base">
                                        <p:cTn id="18" dur="500" fill="hold"/>
                                        <p:tgtEl>
                                          <p:spTgt spid="274445"/>
                                        </p:tgtEl>
                                        <p:attrNameLst>
                                          <p:attrName>ppt_x</p:attrName>
                                        </p:attrNameLst>
                                      </p:cBhvr>
                                      <p:tavLst>
                                        <p:tav tm="0">
                                          <p:val>
                                            <p:strVal val="0-#ppt_w/2"/>
                                          </p:val>
                                        </p:tav>
                                        <p:tav tm="100000">
                                          <p:val>
                                            <p:strVal val="#ppt_x"/>
                                          </p:val>
                                        </p:tav>
                                      </p:tavLst>
                                    </p:anim>
                                    <p:anim calcmode="lin" valueType="num">
                                      <p:cBhvr additive="base">
                                        <p:cTn id="19" dur="500" fill="hold"/>
                                        <p:tgtEl>
                                          <p:spTgt spid="2744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74440"/>
                                        </p:tgtEl>
                                        <p:attrNameLst>
                                          <p:attrName>style.visibility</p:attrName>
                                        </p:attrNameLst>
                                      </p:cBhvr>
                                      <p:to>
                                        <p:strVal val="visible"/>
                                      </p:to>
                                    </p:set>
                                    <p:animEffect transition="in" filter="checkerboard(across)">
                                      <p:cBhvr>
                                        <p:cTn id="24" dur="500"/>
                                        <p:tgtEl>
                                          <p:spTgt spid="27444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4441"/>
                                        </p:tgtEl>
                                        <p:attrNameLst>
                                          <p:attrName>style.visibility</p:attrName>
                                        </p:attrNameLst>
                                      </p:cBhvr>
                                      <p:to>
                                        <p:strVal val="visible"/>
                                      </p:to>
                                    </p:set>
                                    <p:animEffect transition="in" filter="box(in)">
                                      <p:cBhvr>
                                        <p:cTn id="29" dur="500"/>
                                        <p:tgtEl>
                                          <p:spTgt spid="27444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74448"/>
                                        </p:tgtEl>
                                        <p:attrNameLst>
                                          <p:attrName>style.visibility</p:attrName>
                                        </p:attrNameLst>
                                      </p:cBhvr>
                                      <p:to>
                                        <p:strVal val="visible"/>
                                      </p:to>
                                    </p:set>
                                    <p:animEffect transition="in" filter="blinds(horizontal)">
                                      <p:cBhvr>
                                        <p:cTn id="34" dur="500"/>
                                        <p:tgtEl>
                                          <p:spTgt spid="2744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4443"/>
                                        </p:tgtEl>
                                        <p:attrNameLst>
                                          <p:attrName>style.visibility</p:attrName>
                                        </p:attrNameLst>
                                      </p:cBhvr>
                                      <p:to>
                                        <p:strVal val="visible"/>
                                      </p:to>
                                    </p:set>
                                    <p:animEffect transition="in" filter="checkerboard(across)">
                                      <p:cBhvr>
                                        <p:cTn id="39" dur="500"/>
                                        <p:tgtEl>
                                          <p:spTgt spid="2744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74449"/>
                                        </p:tgtEl>
                                        <p:attrNameLst>
                                          <p:attrName>style.visibility</p:attrName>
                                        </p:attrNameLst>
                                      </p:cBhvr>
                                      <p:to>
                                        <p:strVal val="visible"/>
                                      </p:to>
                                    </p:set>
                                    <p:animEffect transition="in" filter="blinds(horizontal)">
                                      <p:cBhvr>
                                        <p:cTn id="44" dur="500"/>
                                        <p:tgtEl>
                                          <p:spTgt spid="2744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74450"/>
                                        </p:tgtEl>
                                        <p:attrNameLst>
                                          <p:attrName>style.visibility</p:attrName>
                                        </p:attrNameLst>
                                      </p:cBhvr>
                                      <p:to>
                                        <p:strVal val="visible"/>
                                      </p:to>
                                    </p:set>
                                    <p:animEffect transition="in" filter="blinds(horizontal)">
                                      <p:cBhvr>
                                        <p:cTn id="49" dur="500"/>
                                        <p:tgtEl>
                                          <p:spTgt spid="27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P spid="274436" grpId="0" autoUpdateAnimBg="0"/>
      <p:bldP spid="274441" grpId="0" animBg="1"/>
      <p:bldP spid="274443" grpId="0" animBg="1"/>
      <p:bldP spid="27444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6" name="Rectangle 6"/>
          <p:cNvSpPr>
            <a:spLocks noGrp="1" noChangeArrowheads="1"/>
          </p:cNvSpPr>
          <p:nvPr>
            <p:ph type="title"/>
          </p:nvPr>
        </p:nvSpPr>
        <p:spPr>
          <a:xfrm>
            <a:off x="1155700" y="708591"/>
            <a:ext cx="7011987" cy="1143000"/>
          </a:xfrm>
        </p:spPr>
        <p:txBody>
          <a:bodyPr/>
          <a:lstStyle/>
          <a:p>
            <a:r>
              <a:rPr lang="zh-CN" altLang="en-US" dirty="0">
                <a:latin typeface="+mn-ea"/>
                <a:ea typeface="+mn-ea"/>
              </a:rPr>
              <a:t>贴标签</a:t>
            </a:r>
            <a:r>
              <a:rPr lang="zh-CN" altLang="en-US"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         </a:t>
            </a:r>
            <a:r>
              <a:rPr lang="en-US" altLang="zh-CN" sz="3200" dirty="0" smtClean="0">
                <a:latin typeface="+mn-ea"/>
                <a:ea typeface="+mn-ea"/>
              </a:rPr>
              <a:t>—— </a:t>
            </a:r>
            <a:r>
              <a:rPr lang="zh-CN" altLang="en-US" sz="3200" dirty="0">
                <a:latin typeface="+mn-ea"/>
                <a:ea typeface="+mn-ea"/>
              </a:rPr>
              <a:t>算法步骤</a:t>
            </a:r>
          </a:p>
        </p:txBody>
      </p:sp>
      <p:sp>
        <p:nvSpPr>
          <p:cNvPr id="276487" name="Rectangle 7"/>
          <p:cNvSpPr>
            <a:spLocks noGrp="1" noChangeArrowheads="1"/>
          </p:cNvSpPr>
          <p:nvPr>
            <p:ph type="body" idx="1"/>
          </p:nvPr>
        </p:nvSpPr>
        <p:spPr>
          <a:xfrm>
            <a:off x="381000" y="1905000"/>
            <a:ext cx="8534400" cy="1295400"/>
          </a:xfrm>
        </p:spPr>
        <p:txBody>
          <a:bodyPr/>
          <a:lstStyle/>
          <a:p>
            <a:pPr marL="0" indent="0">
              <a:lnSpc>
                <a:spcPct val="120000"/>
              </a:lnSpc>
              <a:buClrTx/>
              <a:buNone/>
            </a:pPr>
            <a:r>
              <a:rPr lang="en-US" altLang="zh-CN"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将</a:t>
            </a:r>
            <a:r>
              <a:rPr lang="zh-CN" altLang="en-US" b="1" dirty="0">
                <a:solidFill>
                  <a:srgbClr val="0000FF"/>
                </a:solidFill>
                <a:latin typeface="Times New Roman" panose="02020603050405020304" pitchFamily="18" charset="0"/>
                <a:cs typeface="Times New Roman" panose="02020603050405020304" pitchFamily="18" charset="0"/>
              </a:rPr>
              <a:t>全部的像素</a:t>
            </a:r>
            <a:r>
              <a:rPr lang="zh-CN" altLang="en-US" b="1" dirty="0" smtClean="0">
                <a:latin typeface="Times New Roman" panose="02020603050405020304" pitchFamily="18" charset="0"/>
                <a:cs typeface="Times New Roman" panose="02020603050405020304" pitchFamily="18" charset="0"/>
              </a:rPr>
              <a:t>进行处理</a:t>
            </a:r>
            <a:r>
              <a:rPr lang="zh-CN" altLang="en-US" b="1" dirty="0">
                <a:latin typeface="Times New Roman" panose="02020603050405020304" pitchFamily="18" charset="0"/>
                <a:cs typeface="Times New Roman" panose="02020603050405020304" pitchFamily="18" charset="0"/>
              </a:rPr>
              <a:t>，直到所有的像素全部处理完成</a:t>
            </a:r>
            <a:r>
              <a:rPr lang="en-US" altLang="zh-CN" b="1" dirty="0">
                <a:latin typeface="Times New Roman" panose="02020603050405020304" pitchFamily="18" charset="0"/>
                <a:cs typeface="Times New Roman" panose="02020603050405020304" pitchFamily="18" charset="0"/>
              </a:rPr>
              <a:t>;</a:t>
            </a:r>
          </a:p>
        </p:txBody>
      </p:sp>
      <p:sp>
        <p:nvSpPr>
          <p:cNvPr id="276488" name="Text Box 8"/>
          <p:cNvSpPr txBox="1">
            <a:spLocks noChangeArrowheads="1"/>
          </p:cNvSpPr>
          <p:nvPr/>
        </p:nvSpPr>
        <p:spPr bwMode="auto">
          <a:xfrm>
            <a:off x="395288" y="3141663"/>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mn-ea"/>
                <a:ea typeface="+mn-ea"/>
              </a:rPr>
              <a:t>例：</a:t>
            </a:r>
          </a:p>
        </p:txBody>
      </p:sp>
      <p:grpSp>
        <p:nvGrpSpPr>
          <p:cNvPr id="276495" name="Group 15"/>
          <p:cNvGrpSpPr>
            <a:grpSpLocks/>
          </p:cNvGrpSpPr>
          <p:nvPr/>
        </p:nvGrpSpPr>
        <p:grpSpPr bwMode="auto">
          <a:xfrm>
            <a:off x="1109663" y="3190875"/>
            <a:ext cx="2819400" cy="2416175"/>
            <a:chOff x="480" y="2352"/>
            <a:chExt cx="1776" cy="1522"/>
          </a:xfrm>
        </p:grpSpPr>
        <p:graphicFrame>
          <p:nvGraphicFramePr>
            <p:cNvPr id="276496" name="Object 16"/>
            <p:cNvGraphicFramePr>
              <a:graphicFrameLocks noChangeAspect="1"/>
            </p:cNvGraphicFramePr>
            <p:nvPr/>
          </p:nvGraphicFramePr>
          <p:xfrm>
            <a:off x="480" y="2352"/>
            <a:ext cx="1776" cy="1522"/>
          </p:xfrm>
          <a:graphic>
            <a:graphicData uri="http://schemas.openxmlformats.org/presentationml/2006/ole">
              <mc:AlternateContent xmlns:mc="http://schemas.openxmlformats.org/markup-compatibility/2006">
                <mc:Choice xmlns:v="urn:schemas-microsoft-com:vml" Requires="v">
                  <p:oleObj spid="_x0000_s83934" name="Equation" r:id="rId4" imgW="1600200" imgH="1371600" progId="Equation.DSMT4">
                    <p:embed/>
                  </p:oleObj>
                </mc:Choice>
                <mc:Fallback>
                  <p:oleObj name="Equation" r:id="rId4" imgW="16002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352"/>
                          <a:ext cx="1776" cy="1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97" name="Oval 17"/>
            <p:cNvSpPr>
              <a:spLocks noChangeArrowheads="1"/>
            </p:cNvSpPr>
            <p:nvPr/>
          </p:nvSpPr>
          <p:spPr bwMode="auto">
            <a:xfrm>
              <a:off x="1056" y="3360"/>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498" name="Rectangle 18"/>
          <p:cNvSpPr>
            <a:spLocks noChangeArrowheads="1"/>
          </p:cNvSpPr>
          <p:nvPr/>
        </p:nvSpPr>
        <p:spPr bwMode="auto">
          <a:xfrm>
            <a:off x="1643063" y="4371975"/>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6499" name="Group 19"/>
          <p:cNvGrpSpPr>
            <a:grpSpLocks/>
          </p:cNvGrpSpPr>
          <p:nvPr/>
        </p:nvGrpSpPr>
        <p:grpSpPr bwMode="auto">
          <a:xfrm>
            <a:off x="1125538" y="3189288"/>
            <a:ext cx="2819400" cy="2416175"/>
            <a:chOff x="1008" y="912"/>
            <a:chExt cx="1776" cy="1522"/>
          </a:xfrm>
        </p:grpSpPr>
        <p:graphicFrame>
          <p:nvGraphicFramePr>
            <p:cNvPr id="276500" name="Object 20"/>
            <p:cNvGraphicFramePr>
              <a:graphicFrameLocks noChangeAspect="1"/>
            </p:cNvGraphicFramePr>
            <p:nvPr/>
          </p:nvGraphicFramePr>
          <p:xfrm>
            <a:off x="1008" y="912"/>
            <a:ext cx="1776" cy="1522"/>
          </p:xfrm>
          <a:graphic>
            <a:graphicData uri="http://schemas.openxmlformats.org/presentationml/2006/ole">
              <mc:AlternateContent xmlns:mc="http://schemas.openxmlformats.org/markup-compatibility/2006">
                <mc:Choice xmlns:v="urn:schemas-microsoft-com:vml" Requires="v">
                  <p:oleObj spid="_x0000_s83935" name="Equation" r:id="rId6" imgW="1600200" imgH="1371600" progId="Equation.DSMT4">
                    <p:embed/>
                  </p:oleObj>
                </mc:Choice>
                <mc:Fallback>
                  <p:oleObj name="Equation" r:id="rId6" imgW="160020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912"/>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01" name="Oval 21"/>
            <p:cNvSpPr>
              <a:spLocks noChangeArrowheads="1"/>
            </p:cNvSpPr>
            <p:nvPr/>
          </p:nvSpPr>
          <p:spPr bwMode="auto">
            <a:xfrm>
              <a:off x="1824" y="1920"/>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02" name="Rectangle 22"/>
          <p:cNvSpPr>
            <a:spLocks noChangeArrowheads="1"/>
          </p:cNvSpPr>
          <p:nvPr/>
        </p:nvSpPr>
        <p:spPr bwMode="auto">
          <a:xfrm>
            <a:off x="2024063" y="4400550"/>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3" name="AutoShape 23"/>
          <p:cNvSpPr>
            <a:spLocks noChangeArrowheads="1"/>
          </p:cNvSpPr>
          <p:nvPr/>
        </p:nvSpPr>
        <p:spPr bwMode="auto">
          <a:xfrm>
            <a:off x="4614863" y="4295775"/>
            <a:ext cx="304800" cy="3810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04" name="Object 24"/>
          <p:cNvGraphicFramePr>
            <a:graphicFrameLocks noChangeAspect="1"/>
          </p:cNvGraphicFramePr>
          <p:nvPr/>
        </p:nvGraphicFramePr>
        <p:xfrm>
          <a:off x="5076825" y="3213100"/>
          <a:ext cx="2797175" cy="2416175"/>
        </p:xfrm>
        <a:graphic>
          <a:graphicData uri="http://schemas.openxmlformats.org/presentationml/2006/ole">
            <mc:AlternateContent xmlns:mc="http://schemas.openxmlformats.org/markup-compatibility/2006">
              <mc:Choice xmlns:v="urn:schemas-microsoft-com:vml" Requires="v">
                <p:oleObj spid="_x0000_s83936" name="Equation" r:id="rId8" imgW="1587240" imgH="1371600" progId="Equation.DSMT4">
                  <p:embed/>
                </p:oleObj>
              </mc:Choice>
              <mc:Fallback>
                <p:oleObj name="Equation" r:id="rId8" imgW="1587240" imgH="1371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3213100"/>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05" name="Object 25"/>
          <p:cNvGraphicFramePr>
            <a:graphicFrameLocks noChangeAspect="1"/>
          </p:cNvGraphicFramePr>
          <p:nvPr/>
        </p:nvGraphicFramePr>
        <p:xfrm>
          <a:off x="5076825" y="3189288"/>
          <a:ext cx="2797175" cy="2416175"/>
        </p:xfrm>
        <a:graphic>
          <a:graphicData uri="http://schemas.openxmlformats.org/presentationml/2006/ole">
            <mc:AlternateContent xmlns:mc="http://schemas.openxmlformats.org/markup-compatibility/2006">
              <mc:Choice xmlns:v="urn:schemas-microsoft-com:vml" Requires="v">
                <p:oleObj spid="_x0000_s83937" name="Equation" r:id="rId10" imgW="1587240" imgH="1371600" progId="Equation.DSMT4">
                  <p:embed/>
                </p:oleObj>
              </mc:Choice>
              <mc:Fallback>
                <p:oleObj name="Equation" r:id="rId10" imgW="1587240" imgH="1371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3189288"/>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06" name="Group 26"/>
          <p:cNvGrpSpPr>
            <a:grpSpLocks/>
          </p:cNvGrpSpPr>
          <p:nvPr/>
        </p:nvGrpSpPr>
        <p:grpSpPr bwMode="auto">
          <a:xfrm>
            <a:off x="1155700" y="3181350"/>
            <a:ext cx="2819400" cy="2416175"/>
            <a:chOff x="624" y="240"/>
            <a:chExt cx="1776" cy="1522"/>
          </a:xfrm>
        </p:grpSpPr>
        <p:graphicFrame>
          <p:nvGraphicFramePr>
            <p:cNvPr id="276507" name="Object 27"/>
            <p:cNvGraphicFramePr>
              <a:graphicFrameLocks noChangeAspect="1"/>
            </p:cNvGraphicFramePr>
            <p:nvPr/>
          </p:nvGraphicFramePr>
          <p:xfrm>
            <a:off x="624" y="240"/>
            <a:ext cx="1776" cy="1522"/>
          </p:xfrm>
          <a:graphic>
            <a:graphicData uri="http://schemas.openxmlformats.org/presentationml/2006/ole">
              <mc:AlternateContent xmlns:mc="http://schemas.openxmlformats.org/markup-compatibility/2006">
                <mc:Choice xmlns:v="urn:schemas-microsoft-com:vml" Requires="v">
                  <p:oleObj spid="_x0000_s83938" name="Equation" r:id="rId12" imgW="1600200" imgH="1371600" progId="Equation.DSMT4">
                    <p:embed/>
                  </p:oleObj>
                </mc:Choice>
                <mc:Fallback>
                  <p:oleObj name="Equation" r:id="rId12" imgW="1600200" imgH="1371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 y="240"/>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08" name="Oval 28"/>
            <p:cNvSpPr>
              <a:spLocks noChangeArrowheads="1"/>
            </p:cNvSpPr>
            <p:nvPr/>
          </p:nvSpPr>
          <p:spPr bwMode="auto">
            <a:xfrm>
              <a:off x="1920" y="1248"/>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09" name="Rectangle 29"/>
          <p:cNvSpPr>
            <a:spLocks noChangeArrowheads="1"/>
          </p:cNvSpPr>
          <p:nvPr/>
        </p:nvSpPr>
        <p:spPr bwMode="auto">
          <a:xfrm>
            <a:off x="2686050" y="4392613"/>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6510" name="Group 30"/>
          <p:cNvGrpSpPr>
            <a:grpSpLocks/>
          </p:cNvGrpSpPr>
          <p:nvPr/>
        </p:nvGrpSpPr>
        <p:grpSpPr bwMode="auto">
          <a:xfrm>
            <a:off x="1192213" y="3162300"/>
            <a:ext cx="2819400" cy="2416175"/>
            <a:chOff x="576" y="336"/>
            <a:chExt cx="1776" cy="1522"/>
          </a:xfrm>
        </p:grpSpPr>
        <p:graphicFrame>
          <p:nvGraphicFramePr>
            <p:cNvPr id="276511" name="Object 31"/>
            <p:cNvGraphicFramePr>
              <a:graphicFrameLocks noChangeAspect="1"/>
            </p:cNvGraphicFramePr>
            <p:nvPr/>
          </p:nvGraphicFramePr>
          <p:xfrm>
            <a:off x="576" y="336"/>
            <a:ext cx="1776" cy="1522"/>
          </p:xfrm>
          <a:graphic>
            <a:graphicData uri="http://schemas.openxmlformats.org/presentationml/2006/ole">
              <mc:AlternateContent xmlns:mc="http://schemas.openxmlformats.org/markup-compatibility/2006">
                <mc:Choice xmlns:v="urn:schemas-microsoft-com:vml" Requires="v">
                  <p:oleObj spid="_x0000_s83939" name="Equation" r:id="rId14" imgW="1600200" imgH="1371600" progId="Equation.DSMT4">
                    <p:embed/>
                  </p:oleObj>
                </mc:Choice>
                <mc:Fallback>
                  <p:oleObj name="Equation" r:id="rId14" imgW="1600200" imgH="1371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336"/>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12" name="Oval 32"/>
            <p:cNvSpPr>
              <a:spLocks noChangeArrowheads="1"/>
            </p:cNvSpPr>
            <p:nvPr/>
          </p:nvSpPr>
          <p:spPr bwMode="auto">
            <a:xfrm>
              <a:off x="2112" y="1344"/>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13" name="Rectangle 33"/>
          <p:cNvSpPr>
            <a:spLocks noChangeArrowheads="1"/>
          </p:cNvSpPr>
          <p:nvPr/>
        </p:nvSpPr>
        <p:spPr bwMode="auto">
          <a:xfrm>
            <a:off x="3187700" y="4416425"/>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6514" name="Group 34"/>
          <p:cNvGrpSpPr>
            <a:grpSpLocks/>
          </p:cNvGrpSpPr>
          <p:nvPr/>
        </p:nvGrpSpPr>
        <p:grpSpPr bwMode="auto">
          <a:xfrm>
            <a:off x="1219200" y="3182938"/>
            <a:ext cx="2819400" cy="2416175"/>
            <a:chOff x="624" y="1200"/>
            <a:chExt cx="1776" cy="1522"/>
          </a:xfrm>
        </p:grpSpPr>
        <p:graphicFrame>
          <p:nvGraphicFramePr>
            <p:cNvPr id="276515" name="Object 35"/>
            <p:cNvGraphicFramePr>
              <a:graphicFrameLocks noChangeAspect="1"/>
            </p:cNvGraphicFramePr>
            <p:nvPr/>
          </p:nvGraphicFramePr>
          <p:xfrm>
            <a:off x="624" y="1200"/>
            <a:ext cx="1776" cy="1522"/>
          </p:xfrm>
          <a:graphic>
            <a:graphicData uri="http://schemas.openxmlformats.org/presentationml/2006/ole">
              <mc:AlternateContent xmlns:mc="http://schemas.openxmlformats.org/markup-compatibility/2006">
                <mc:Choice xmlns:v="urn:schemas-microsoft-com:vml" Requires="v">
                  <p:oleObj spid="_x0000_s83940" name="Equation" r:id="rId16" imgW="1600200" imgH="1371600" progId="Equation.DSMT4">
                    <p:embed/>
                  </p:oleObj>
                </mc:Choice>
                <mc:Fallback>
                  <p:oleObj name="Equation" r:id="rId16" imgW="1600200" imgH="1371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 y="1200"/>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16" name="Oval 36"/>
            <p:cNvSpPr>
              <a:spLocks noChangeArrowheads="1"/>
            </p:cNvSpPr>
            <p:nvPr/>
          </p:nvSpPr>
          <p:spPr bwMode="auto">
            <a:xfrm>
              <a:off x="1200" y="2448"/>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17" name="Rectangle 37"/>
          <p:cNvSpPr>
            <a:spLocks noChangeArrowheads="1"/>
          </p:cNvSpPr>
          <p:nvPr/>
        </p:nvSpPr>
        <p:spPr bwMode="auto">
          <a:xfrm>
            <a:off x="1647825" y="4752975"/>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6518" name="Group 38"/>
          <p:cNvGrpSpPr>
            <a:grpSpLocks/>
          </p:cNvGrpSpPr>
          <p:nvPr/>
        </p:nvGrpSpPr>
        <p:grpSpPr bwMode="auto">
          <a:xfrm>
            <a:off x="1250950" y="3213100"/>
            <a:ext cx="2819400" cy="2416175"/>
            <a:chOff x="720" y="624"/>
            <a:chExt cx="1776" cy="1522"/>
          </a:xfrm>
        </p:grpSpPr>
        <p:graphicFrame>
          <p:nvGraphicFramePr>
            <p:cNvPr id="276519" name="Object 39"/>
            <p:cNvGraphicFramePr>
              <a:graphicFrameLocks noChangeAspect="1"/>
            </p:cNvGraphicFramePr>
            <p:nvPr/>
          </p:nvGraphicFramePr>
          <p:xfrm>
            <a:off x="720" y="624"/>
            <a:ext cx="1776" cy="1522"/>
          </p:xfrm>
          <a:graphic>
            <a:graphicData uri="http://schemas.openxmlformats.org/presentationml/2006/ole">
              <mc:AlternateContent xmlns:mc="http://schemas.openxmlformats.org/markup-compatibility/2006">
                <mc:Choice xmlns:v="urn:schemas-microsoft-com:vml" Requires="v">
                  <p:oleObj spid="_x0000_s83941" name="Equation" r:id="rId18" imgW="1600200" imgH="1371600" progId="Equation.DSMT4">
                    <p:embed/>
                  </p:oleObj>
                </mc:Choice>
                <mc:Fallback>
                  <p:oleObj name="Equation" r:id="rId18" imgW="1600200" imgH="1371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0" y="624"/>
                          <a:ext cx="1776" cy="15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0" name="Oval 40"/>
            <p:cNvSpPr>
              <a:spLocks noChangeArrowheads="1"/>
            </p:cNvSpPr>
            <p:nvPr/>
          </p:nvSpPr>
          <p:spPr bwMode="auto">
            <a:xfrm>
              <a:off x="1776" y="1872"/>
              <a:ext cx="192" cy="24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21" name="Rectangle 41"/>
          <p:cNvSpPr>
            <a:spLocks noChangeArrowheads="1"/>
          </p:cNvSpPr>
          <p:nvPr/>
        </p:nvSpPr>
        <p:spPr bwMode="auto">
          <a:xfrm>
            <a:off x="2411413" y="4724400"/>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22" name="Object 42"/>
          <p:cNvGraphicFramePr>
            <a:graphicFrameLocks noChangeAspect="1"/>
          </p:cNvGraphicFramePr>
          <p:nvPr/>
        </p:nvGraphicFramePr>
        <p:xfrm>
          <a:off x="5100638" y="3179763"/>
          <a:ext cx="2797175" cy="2416175"/>
        </p:xfrm>
        <a:graphic>
          <a:graphicData uri="http://schemas.openxmlformats.org/presentationml/2006/ole">
            <mc:AlternateContent xmlns:mc="http://schemas.openxmlformats.org/markup-compatibility/2006">
              <mc:Choice xmlns:v="urn:schemas-microsoft-com:vml" Requires="v">
                <p:oleObj spid="_x0000_s83942" name="Equation" r:id="rId20" imgW="1587240" imgH="1371600" progId="Equation.DSMT4">
                  <p:embed/>
                </p:oleObj>
              </mc:Choice>
              <mc:Fallback>
                <p:oleObj name="Equation" r:id="rId20" imgW="1587240" imgH="13716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0638" y="317976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3" name="Object 43"/>
          <p:cNvGraphicFramePr>
            <a:graphicFrameLocks noChangeAspect="1"/>
          </p:cNvGraphicFramePr>
          <p:nvPr/>
        </p:nvGraphicFramePr>
        <p:xfrm>
          <a:off x="5095875" y="3217863"/>
          <a:ext cx="2797175" cy="2416175"/>
        </p:xfrm>
        <a:graphic>
          <a:graphicData uri="http://schemas.openxmlformats.org/presentationml/2006/ole">
            <mc:AlternateContent xmlns:mc="http://schemas.openxmlformats.org/markup-compatibility/2006">
              <mc:Choice xmlns:v="urn:schemas-microsoft-com:vml" Requires="v">
                <p:oleObj spid="_x0000_s83943" name="Equation" r:id="rId22" imgW="1587240" imgH="1371600" progId="Equation.DSMT4">
                  <p:embed/>
                </p:oleObj>
              </mc:Choice>
              <mc:Fallback>
                <p:oleObj name="Equation" r:id="rId22" imgW="1587240" imgH="1371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5875" y="3217863"/>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4" name="Object 44"/>
          <p:cNvGraphicFramePr>
            <a:graphicFrameLocks noChangeAspect="1"/>
          </p:cNvGraphicFramePr>
          <p:nvPr/>
        </p:nvGraphicFramePr>
        <p:xfrm>
          <a:off x="5129213" y="3222625"/>
          <a:ext cx="2797175" cy="2416175"/>
        </p:xfrm>
        <a:graphic>
          <a:graphicData uri="http://schemas.openxmlformats.org/presentationml/2006/ole">
            <mc:AlternateContent xmlns:mc="http://schemas.openxmlformats.org/markup-compatibility/2006">
              <mc:Choice xmlns:v="urn:schemas-microsoft-com:vml" Requires="v">
                <p:oleObj spid="_x0000_s83944" name="Equation" r:id="rId24" imgW="1587240" imgH="1371600" progId="Equation.DSMT4">
                  <p:embed/>
                </p:oleObj>
              </mc:Choice>
              <mc:Fallback>
                <p:oleObj name="Equation" r:id="rId24" imgW="1587240" imgH="1371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29213" y="3222625"/>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5" name="Rectangle 45"/>
          <p:cNvSpPr>
            <a:spLocks noChangeArrowheads="1"/>
          </p:cNvSpPr>
          <p:nvPr/>
        </p:nvSpPr>
        <p:spPr bwMode="auto">
          <a:xfrm>
            <a:off x="6367463" y="4829175"/>
            <a:ext cx="1143000" cy="1143000"/>
          </a:xfrm>
          <a:prstGeom prst="rect">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26" name="Object 46"/>
          <p:cNvGraphicFramePr>
            <a:graphicFrameLocks noChangeAspect="1"/>
          </p:cNvGraphicFramePr>
          <p:nvPr/>
        </p:nvGraphicFramePr>
        <p:xfrm>
          <a:off x="5148263" y="3265488"/>
          <a:ext cx="2797175" cy="2416175"/>
        </p:xfrm>
        <a:graphic>
          <a:graphicData uri="http://schemas.openxmlformats.org/presentationml/2006/ole">
            <mc:AlternateContent xmlns:mc="http://schemas.openxmlformats.org/markup-compatibility/2006">
              <mc:Choice xmlns:v="urn:schemas-microsoft-com:vml" Requires="v">
                <p:oleObj spid="_x0000_s83945" name="Equation" r:id="rId26" imgW="1587240" imgH="1371600" progId="Equation.DSMT4">
                  <p:embed/>
                </p:oleObj>
              </mc:Choice>
              <mc:Fallback>
                <p:oleObj name="Equation" r:id="rId26" imgW="1587240" imgH="13716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8263" y="3265488"/>
                        <a:ext cx="2797175"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7" name="Object 47"/>
          <p:cNvGraphicFramePr>
            <a:graphicFrameLocks noChangeAspect="1"/>
          </p:cNvGraphicFramePr>
          <p:nvPr/>
        </p:nvGraphicFramePr>
        <p:xfrm>
          <a:off x="5172075" y="3284538"/>
          <a:ext cx="2820988" cy="2416175"/>
        </p:xfrm>
        <a:graphic>
          <a:graphicData uri="http://schemas.openxmlformats.org/presentationml/2006/ole">
            <mc:AlternateContent xmlns:mc="http://schemas.openxmlformats.org/markup-compatibility/2006">
              <mc:Choice xmlns:v="urn:schemas-microsoft-com:vml" Requires="v">
                <p:oleObj spid="_x0000_s83946" name="Equation" r:id="rId28" imgW="1600200" imgH="1371600" progId="Equation.DSMT4">
                  <p:embed/>
                </p:oleObj>
              </mc:Choice>
              <mc:Fallback>
                <p:oleObj name="Equation" r:id="rId28" imgW="1600200" imgH="13716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72075" y="3284538"/>
                        <a:ext cx="2820988" cy="2416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235409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7">
                                            <p:txEl>
                                              <p:pRg st="0" end="0"/>
                                            </p:txEl>
                                          </p:spTgt>
                                        </p:tgtEl>
                                        <p:attrNameLst>
                                          <p:attrName>style.visibility</p:attrName>
                                        </p:attrNameLst>
                                      </p:cBhvr>
                                      <p:to>
                                        <p:strVal val="visible"/>
                                      </p:to>
                                    </p:set>
                                    <p:anim calcmode="lin" valueType="num">
                                      <p:cBhvr additive="base">
                                        <p:cTn id="7" dur="500" fill="hold"/>
                                        <p:tgtEl>
                                          <p:spTgt spid="2764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6488"/>
                                        </p:tgtEl>
                                        <p:attrNameLst>
                                          <p:attrName>style.visibility</p:attrName>
                                        </p:attrNameLst>
                                      </p:cBhvr>
                                      <p:to>
                                        <p:strVal val="visible"/>
                                      </p:to>
                                    </p:set>
                                    <p:animEffect transition="in" filter="blinds(horizontal)">
                                      <p:cBhvr>
                                        <p:cTn id="13" dur="500"/>
                                        <p:tgtEl>
                                          <p:spTgt spid="2764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76495"/>
                                        </p:tgtEl>
                                        <p:attrNameLst>
                                          <p:attrName>style.visibility</p:attrName>
                                        </p:attrNameLst>
                                      </p:cBhvr>
                                      <p:to>
                                        <p:strVal val="visible"/>
                                      </p:to>
                                    </p:set>
                                    <p:anim calcmode="lin" valueType="num">
                                      <p:cBhvr additive="base">
                                        <p:cTn id="18" dur="500" fill="hold"/>
                                        <p:tgtEl>
                                          <p:spTgt spid="276495"/>
                                        </p:tgtEl>
                                        <p:attrNameLst>
                                          <p:attrName>ppt_x</p:attrName>
                                        </p:attrNameLst>
                                      </p:cBhvr>
                                      <p:tavLst>
                                        <p:tav tm="0">
                                          <p:val>
                                            <p:strVal val="0-#ppt_w/2"/>
                                          </p:val>
                                        </p:tav>
                                        <p:tav tm="100000">
                                          <p:val>
                                            <p:strVal val="#ppt_x"/>
                                          </p:val>
                                        </p:tav>
                                      </p:tavLst>
                                    </p:anim>
                                    <p:anim calcmode="lin" valueType="num">
                                      <p:cBhvr additive="base">
                                        <p:cTn id="19" dur="500" fill="hold"/>
                                        <p:tgtEl>
                                          <p:spTgt spid="27649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76498"/>
                                        </p:tgtEl>
                                        <p:attrNameLst>
                                          <p:attrName>style.visibility</p:attrName>
                                        </p:attrNameLst>
                                      </p:cBhvr>
                                      <p:to>
                                        <p:strVal val="visible"/>
                                      </p:to>
                                    </p:set>
                                    <p:animEffect transition="in" filter="checkerboard(across)">
                                      <p:cBhvr>
                                        <p:cTn id="24" dur="500"/>
                                        <p:tgtEl>
                                          <p:spTgt spid="2764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6503"/>
                                        </p:tgtEl>
                                        <p:attrNameLst>
                                          <p:attrName>style.visibility</p:attrName>
                                        </p:attrNameLst>
                                      </p:cBhvr>
                                      <p:to>
                                        <p:strVal val="visible"/>
                                      </p:to>
                                    </p:set>
                                    <p:animEffect transition="in" filter="box(in)">
                                      <p:cBhvr>
                                        <p:cTn id="29" dur="500"/>
                                        <p:tgtEl>
                                          <p:spTgt spid="2765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76504"/>
                                        </p:tgtEl>
                                        <p:attrNameLst>
                                          <p:attrName>style.visibility</p:attrName>
                                        </p:attrNameLst>
                                      </p:cBhvr>
                                      <p:to>
                                        <p:strVal val="visible"/>
                                      </p:to>
                                    </p:set>
                                    <p:animEffect transition="in" filter="blinds(horizontal)">
                                      <p:cBhvr>
                                        <p:cTn id="34" dur="500"/>
                                        <p:tgtEl>
                                          <p:spTgt spid="2765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76499"/>
                                        </p:tgtEl>
                                        <p:attrNameLst>
                                          <p:attrName>style.visibility</p:attrName>
                                        </p:attrNameLst>
                                      </p:cBhvr>
                                      <p:to>
                                        <p:strVal val="visible"/>
                                      </p:to>
                                    </p:set>
                                    <p:animEffect transition="in" filter="box(in)">
                                      <p:cBhvr>
                                        <p:cTn id="39" dur="500"/>
                                        <p:tgtEl>
                                          <p:spTgt spid="2764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76502"/>
                                        </p:tgtEl>
                                        <p:attrNameLst>
                                          <p:attrName>style.visibility</p:attrName>
                                        </p:attrNameLst>
                                      </p:cBhvr>
                                      <p:to>
                                        <p:strVal val="visible"/>
                                      </p:to>
                                    </p:set>
                                    <p:animEffect transition="in" filter="checkerboard(across)">
                                      <p:cBhvr>
                                        <p:cTn id="44" dur="500"/>
                                        <p:tgtEl>
                                          <p:spTgt spid="27650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76505"/>
                                        </p:tgtEl>
                                        <p:attrNameLst>
                                          <p:attrName>style.visibility</p:attrName>
                                        </p:attrNameLst>
                                      </p:cBhvr>
                                      <p:to>
                                        <p:strVal val="visible"/>
                                      </p:to>
                                    </p:set>
                                    <p:animEffect transition="in" filter="blinds(horizontal)">
                                      <p:cBhvr>
                                        <p:cTn id="49" dur="500"/>
                                        <p:tgtEl>
                                          <p:spTgt spid="27650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276506"/>
                                        </p:tgtEl>
                                        <p:attrNameLst>
                                          <p:attrName>style.visibility</p:attrName>
                                        </p:attrNameLst>
                                      </p:cBhvr>
                                      <p:to>
                                        <p:strVal val="visible"/>
                                      </p:to>
                                    </p:set>
                                    <p:animEffect transition="in" filter="box(in)">
                                      <p:cBhvr>
                                        <p:cTn id="54" dur="500"/>
                                        <p:tgtEl>
                                          <p:spTgt spid="27650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76509"/>
                                        </p:tgtEl>
                                        <p:attrNameLst>
                                          <p:attrName>style.visibility</p:attrName>
                                        </p:attrNameLst>
                                      </p:cBhvr>
                                      <p:to>
                                        <p:strVal val="visible"/>
                                      </p:to>
                                    </p:set>
                                    <p:animEffect transition="in" filter="checkerboard(across)">
                                      <p:cBhvr>
                                        <p:cTn id="59" dur="500"/>
                                        <p:tgtEl>
                                          <p:spTgt spid="27650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76522"/>
                                        </p:tgtEl>
                                        <p:attrNameLst>
                                          <p:attrName>style.visibility</p:attrName>
                                        </p:attrNameLst>
                                      </p:cBhvr>
                                      <p:to>
                                        <p:strVal val="visible"/>
                                      </p:to>
                                    </p:set>
                                    <p:animEffect transition="in" filter="blinds(horizontal)">
                                      <p:cBhvr>
                                        <p:cTn id="64" dur="500"/>
                                        <p:tgtEl>
                                          <p:spTgt spid="2765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nodeType="clickEffect">
                                  <p:stCondLst>
                                    <p:cond delay="0"/>
                                  </p:stCondLst>
                                  <p:childTnLst>
                                    <p:set>
                                      <p:cBhvr>
                                        <p:cTn id="68" dur="1" fill="hold">
                                          <p:stCondLst>
                                            <p:cond delay="0"/>
                                          </p:stCondLst>
                                        </p:cTn>
                                        <p:tgtEl>
                                          <p:spTgt spid="276510"/>
                                        </p:tgtEl>
                                        <p:attrNameLst>
                                          <p:attrName>style.visibility</p:attrName>
                                        </p:attrNameLst>
                                      </p:cBhvr>
                                      <p:to>
                                        <p:strVal val="visible"/>
                                      </p:to>
                                    </p:set>
                                    <p:animEffect transition="in" filter="box(in)">
                                      <p:cBhvr>
                                        <p:cTn id="69" dur="500"/>
                                        <p:tgtEl>
                                          <p:spTgt spid="27651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276513"/>
                                        </p:tgtEl>
                                        <p:attrNameLst>
                                          <p:attrName>style.visibility</p:attrName>
                                        </p:attrNameLst>
                                      </p:cBhvr>
                                      <p:to>
                                        <p:strVal val="visible"/>
                                      </p:to>
                                    </p:set>
                                    <p:animEffect transition="in" filter="checkerboard(across)">
                                      <p:cBhvr>
                                        <p:cTn id="74" dur="500"/>
                                        <p:tgtEl>
                                          <p:spTgt spid="2765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276523"/>
                                        </p:tgtEl>
                                        <p:attrNameLst>
                                          <p:attrName>style.visibility</p:attrName>
                                        </p:attrNameLst>
                                      </p:cBhvr>
                                      <p:to>
                                        <p:strVal val="visible"/>
                                      </p:to>
                                    </p:set>
                                    <p:animEffect transition="in" filter="blinds(horizontal)">
                                      <p:cBhvr>
                                        <p:cTn id="79" dur="500"/>
                                        <p:tgtEl>
                                          <p:spTgt spid="27652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276514"/>
                                        </p:tgtEl>
                                        <p:attrNameLst>
                                          <p:attrName>style.visibility</p:attrName>
                                        </p:attrNameLst>
                                      </p:cBhvr>
                                      <p:to>
                                        <p:strVal val="visible"/>
                                      </p:to>
                                    </p:set>
                                    <p:animEffect transition="in" filter="box(in)">
                                      <p:cBhvr>
                                        <p:cTn id="84" dur="500"/>
                                        <p:tgtEl>
                                          <p:spTgt spid="27651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276517"/>
                                        </p:tgtEl>
                                        <p:attrNameLst>
                                          <p:attrName>style.visibility</p:attrName>
                                        </p:attrNameLst>
                                      </p:cBhvr>
                                      <p:to>
                                        <p:strVal val="visible"/>
                                      </p:to>
                                    </p:set>
                                    <p:animEffect transition="in" filter="checkerboard(across)">
                                      <p:cBhvr>
                                        <p:cTn id="89" dur="500"/>
                                        <p:tgtEl>
                                          <p:spTgt spid="2765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276524"/>
                                        </p:tgtEl>
                                        <p:attrNameLst>
                                          <p:attrName>style.visibility</p:attrName>
                                        </p:attrNameLst>
                                      </p:cBhvr>
                                      <p:to>
                                        <p:strVal val="visible"/>
                                      </p:to>
                                    </p:set>
                                    <p:animEffect transition="in" filter="blinds(horizontal)">
                                      <p:cBhvr>
                                        <p:cTn id="94" dur="500"/>
                                        <p:tgtEl>
                                          <p:spTgt spid="27652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nodeType="clickEffect">
                                  <p:stCondLst>
                                    <p:cond delay="0"/>
                                  </p:stCondLst>
                                  <p:childTnLst>
                                    <p:set>
                                      <p:cBhvr>
                                        <p:cTn id="98" dur="1" fill="hold">
                                          <p:stCondLst>
                                            <p:cond delay="0"/>
                                          </p:stCondLst>
                                        </p:cTn>
                                        <p:tgtEl>
                                          <p:spTgt spid="276518"/>
                                        </p:tgtEl>
                                        <p:attrNameLst>
                                          <p:attrName>style.visibility</p:attrName>
                                        </p:attrNameLst>
                                      </p:cBhvr>
                                      <p:to>
                                        <p:strVal val="visible"/>
                                      </p:to>
                                    </p:set>
                                    <p:animEffect transition="in" filter="box(in)">
                                      <p:cBhvr>
                                        <p:cTn id="99" dur="500"/>
                                        <p:tgtEl>
                                          <p:spTgt spid="27651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 presetClass="entr" presetSubtype="10" fill="hold" grpId="0" nodeType="clickEffect">
                                  <p:stCondLst>
                                    <p:cond delay="0"/>
                                  </p:stCondLst>
                                  <p:childTnLst>
                                    <p:set>
                                      <p:cBhvr>
                                        <p:cTn id="103" dur="1" fill="hold">
                                          <p:stCondLst>
                                            <p:cond delay="0"/>
                                          </p:stCondLst>
                                        </p:cTn>
                                        <p:tgtEl>
                                          <p:spTgt spid="276521"/>
                                        </p:tgtEl>
                                        <p:attrNameLst>
                                          <p:attrName>style.visibility</p:attrName>
                                        </p:attrNameLst>
                                      </p:cBhvr>
                                      <p:to>
                                        <p:strVal val="visible"/>
                                      </p:to>
                                    </p:set>
                                    <p:animEffect transition="in" filter="checkerboard(across)">
                                      <p:cBhvr>
                                        <p:cTn id="104" dur="500"/>
                                        <p:tgtEl>
                                          <p:spTgt spid="27652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276525"/>
                                        </p:tgtEl>
                                        <p:attrNameLst>
                                          <p:attrName>style.visibility</p:attrName>
                                        </p:attrNameLst>
                                      </p:cBhvr>
                                      <p:to>
                                        <p:strVal val="visible"/>
                                      </p:to>
                                    </p:set>
                                    <p:animEffect transition="in" filter="checkerboard(across)">
                                      <p:cBhvr>
                                        <p:cTn id="109" dur="500"/>
                                        <p:tgtEl>
                                          <p:spTgt spid="27652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nodeType="clickEffect">
                                  <p:stCondLst>
                                    <p:cond delay="0"/>
                                  </p:stCondLst>
                                  <p:childTnLst>
                                    <p:set>
                                      <p:cBhvr>
                                        <p:cTn id="113" dur="1" fill="hold">
                                          <p:stCondLst>
                                            <p:cond delay="0"/>
                                          </p:stCondLst>
                                        </p:cTn>
                                        <p:tgtEl>
                                          <p:spTgt spid="276526"/>
                                        </p:tgtEl>
                                        <p:attrNameLst>
                                          <p:attrName>style.visibility</p:attrName>
                                        </p:attrNameLst>
                                      </p:cBhvr>
                                      <p:to>
                                        <p:strVal val="visible"/>
                                      </p:to>
                                    </p:set>
                                    <p:animEffect transition="in" filter="blinds(horizontal)">
                                      <p:cBhvr>
                                        <p:cTn id="114" dur="500"/>
                                        <p:tgtEl>
                                          <p:spTgt spid="27652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276527"/>
                                        </p:tgtEl>
                                        <p:attrNameLst>
                                          <p:attrName>style.visibility</p:attrName>
                                        </p:attrNameLst>
                                      </p:cBhvr>
                                      <p:to>
                                        <p:strVal val="visible"/>
                                      </p:to>
                                    </p:set>
                                    <p:animEffect transition="in" filter="blinds(horizontal)">
                                      <p:cBhvr>
                                        <p:cTn id="119" dur="500"/>
                                        <p:tgtEl>
                                          <p:spTgt spid="276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7" grpId="0" build="p" autoUpdateAnimBg="0"/>
      <p:bldP spid="276488" grpId="0" autoUpdateAnimBg="0"/>
      <p:bldP spid="276498" grpId="0" animBg="1"/>
      <p:bldP spid="276502" grpId="0" animBg="1"/>
      <p:bldP spid="276503" grpId="0" animBg="1"/>
      <p:bldP spid="276509" grpId="0" animBg="1"/>
      <p:bldP spid="276513" grpId="0" animBg="1"/>
      <p:bldP spid="276517" grpId="0" animBg="1"/>
      <p:bldP spid="276521" grpId="0" animBg="1"/>
      <p:bldP spid="27652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762000" y="692696"/>
            <a:ext cx="7696200" cy="1143000"/>
          </a:xfrm>
        </p:spPr>
        <p:txBody>
          <a:bodyPr/>
          <a:lstStyle/>
          <a:p>
            <a:pPr eaLnBrk="1" hangingPunct="1"/>
            <a:r>
              <a:rPr lang="zh-CN" altLang="en-US" dirty="0" smtClean="0"/>
              <a:t>贴标签 </a:t>
            </a:r>
            <a:r>
              <a:rPr lang="en-US" altLang="zh-CN" dirty="0" smtClean="0"/>
              <a:t/>
            </a:r>
            <a:br>
              <a:rPr lang="en-US" altLang="zh-CN" dirty="0" smtClean="0"/>
            </a:br>
            <a:r>
              <a:rPr lang="en-US" altLang="zh-CN" dirty="0" smtClean="0"/>
              <a:t>              —— </a:t>
            </a:r>
            <a:r>
              <a:rPr lang="zh-CN" altLang="en-US" sz="3200" b="0" dirty="0" smtClean="0"/>
              <a:t>算法步骤</a:t>
            </a:r>
          </a:p>
        </p:txBody>
      </p:sp>
      <p:sp>
        <p:nvSpPr>
          <p:cNvPr id="275460" name="Text Box 4"/>
          <p:cNvSpPr txBox="1">
            <a:spLocks noChangeArrowheads="1"/>
          </p:cNvSpPr>
          <p:nvPr/>
        </p:nvSpPr>
        <p:spPr bwMode="auto">
          <a:xfrm>
            <a:off x="800100" y="1917700"/>
            <a:ext cx="7620000" cy="346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defRPr/>
            </a:pPr>
            <a:r>
              <a:rPr kumimoji="1" lang="en-US" altLang="zh-CN" sz="3200" dirty="0" smtClean="0">
                <a:latin typeface="+mn-ea"/>
                <a:ea typeface="+mn-ea"/>
                <a:cs typeface="Times New Roman" panose="02020603050405020304" pitchFamily="18" charset="0"/>
              </a:rPr>
              <a:t>4. </a:t>
            </a:r>
            <a:r>
              <a:rPr kumimoji="1" lang="zh-CN" altLang="en-US" sz="3200" dirty="0" smtClean="0">
                <a:latin typeface="+mn-ea"/>
                <a:ea typeface="+mn-ea"/>
                <a:cs typeface="Times New Roman" panose="02020603050405020304" pitchFamily="18" charset="0"/>
              </a:rPr>
              <a:t>判断最终的</a:t>
            </a:r>
            <a:r>
              <a:rPr kumimoji="1" lang="en-US" altLang="zh-CN" sz="3200" i="1" dirty="0" smtClean="0">
                <a:latin typeface="+mn-ea"/>
                <a:ea typeface="+mn-ea"/>
                <a:cs typeface="Times New Roman" panose="02020603050405020304" pitchFamily="18" charset="0"/>
              </a:rPr>
              <a:t>Lab</a:t>
            </a:r>
            <a:r>
              <a:rPr kumimoji="1" lang="zh-CN" altLang="en-US" sz="3200" b="1" dirty="0" smtClean="0">
                <a:solidFill>
                  <a:srgbClr val="0000FF"/>
                </a:solidFill>
                <a:latin typeface="+mn-ea"/>
                <a:ea typeface="+mn-ea"/>
                <a:cs typeface="Times New Roman" panose="02020603050405020304" pitchFamily="18" charset="0"/>
              </a:rPr>
              <a:t>是否满足</a:t>
            </a:r>
            <a:r>
              <a:rPr kumimoji="1" lang="en-US" altLang="zh-CN" sz="3200" i="1" dirty="0" smtClean="0">
                <a:solidFill>
                  <a:srgbClr val="0000FF"/>
                </a:solidFill>
                <a:latin typeface="+mn-ea"/>
                <a:ea typeface="+mn-ea"/>
                <a:cs typeface="Times New Roman" panose="02020603050405020304" pitchFamily="18" charset="0"/>
              </a:rPr>
              <a:t>Lab=N</a:t>
            </a:r>
            <a:r>
              <a:rPr kumimoji="1" lang="zh-CN" altLang="en-US" sz="3200" dirty="0" smtClean="0">
                <a:latin typeface="+mn-ea"/>
                <a:ea typeface="+mn-ea"/>
                <a:cs typeface="Times New Roman" panose="02020603050405020304" pitchFamily="18" charset="0"/>
              </a:rPr>
              <a:t>，     </a:t>
            </a:r>
          </a:p>
          <a:p>
            <a:pPr eaLnBrk="1" hangingPunct="1">
              <a:lnSpc>
                <a:spcPct val="120000"/>
              </a:lnSpc>
              <a:spcBef>
                <a:spcPct val="50000"/>
              </a:spcBef>
              <a:buClrTx/>
              <a:buSzTx/>
              <a:buFontTx/>
              <a:buNone/>
              <a:defRPr/>
            </a:pPr>
            <a:r>
              <a:rPr kumimoji="1" lang="zh-CN" altLang="en-US" sz="3200" dirty="0" smtClean="0">
                <a:latin typeface="+mn-ea"/>
                <a:ea typeface="+mn-ea"/>
                <a:cs typeface="Times New Roman" panose="02020603050405020304" pitchFamily="18" charset="0"/>
              </a:rPr>
              <a:t>    如果是，则贴标签处理完成；    </a:t>
            </a:r>
          </a:p>
          <a:p>
            <a:pPr eaLnBrk="1" hangingPunct="1">
              <a:lnSpc>
                <a:spcPct val="120000"/>
              </a:lnSpc>
              <a:spcBef>
                <a:spcPct val="50000"/>
              </a:spcBef>
              <a:buClrTx/>
              <a:buSzTx/>
              <a:buFontTx/>
              <a:buNone/>
              <a:defRPr/>
            </a:pPr>
            <a:r>
              <a:rPr kumimoji="1" lang="zh-CN" altLang="en-US" sz="3200" dirty="0" smtClean="0">
                <a:latin typeface="+mn-ea"/>
                <a:ea typeface="+mn-ea"/>
                <a:cs typeface="Times New Roman" panose="02020603050405020304" pitchFamily="18" charset="0"/>
              </a:rPr>
              <a:t>    如果</a:t>
            </a:r>
            <a:r>
              <a:rPr kumimoji="1" lang="zh-CN" altLang="en-US" sz="3200" b="1" dirty="0" smtClean="0">
                <a:solidFill>
                  <a:srgbClr val="0000FF"/>
                </a:solidFill>
                <a:latin typeface="+mn-ea"/>
                <a:ea typeface="+mn-ea"/>
                <a:cs typeface="Times New Roman" panose="02020603050405020304" pitchFamily="18" charset="0"/>
              </a:rPr>
              <a:t>不是</a:t>
            </a:r>
            <a:r>
              <a:rPr kumimoji="1" lang="zh-CN" altLang="en-US" sz="3200" dirty="0" smtClean="0">
                <a:latin typeface="+mn-ea"/>
                <a:ea typeface="+mn-ea"/>
                <a:cs typeface="Times New Roman" panose="02020603050405020304" pitchFamily="18" charset="0"/>
              </a:rPr>
              <a:t>，则表明已贴标签存在不连号情况。这时，将进行一次编码整理，</a:t>
            </a:r>
            <a:r>
              <a:rPr kumimoji="1" lang="zh-CN" altLang="en-US" sz="3200" b="1" dirty="0" smtClean="0">
                <a:solidFill>
                  <a:srgbClr val="0000FF"/>
                </a:solidFill>
                <a:latin typeface="+mn-ea"/>
                <a:ea typeface="+mn-ea"/>
                <a:cs typeface="Times New Roman" panose="02020603050405020304" pitchFamily="18" charset="0"/>
              </a:rPr>
              <a:t>消除不连续编号的情况</a:t>
            </a:r>
            <a:r>
              <a:rPr kumimoji="1" lang="zh-CN" altLang="en-US" sz="3200" dirty="0" smtClean="0">
                <a:latin typeface="+mn-ea"/>
                <a:ea typeface="+mn-ea"/>
                <a:cs typeface="Times New Roman" panose="02020603050405020304" pitchFamily="18" charset="0"/>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blinds(horizontal)">
                                      <p:cBhvr>
                                        <p:cTn id="7"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贴标签 </a:t>
            </a:r>
            <a:r>
              <a:rPr lang="en-US" altLang="zh-CN" smtClean="0"/>
              <a:t/>
            </a:r>
            <a:br>
              <a:rPr lang="en-US" altLang="zh-CN" smtClean="0"/>
            </a:br>
            <a:r>
              <a:rPr lang="en-US" altLang="zh-CN" smtClean="0"/>
              <a:t>                 </a:t>
            </a:r>
            <a:r>
              <a:rPr lang="en-US" altLang="zh-CN" sz="3200" b="0" smtClean="0"/>
              <a:t>—— </a:t>
            </a:r>
            <a:r>
              <a:rPr lang="zh-CN" altLang="en-US" sz="3200" b="0" smtClean="0"/>
              <a:t>应用示例</a:t>
            </a:r>
          </a:p>
        </p:txBody>
      </p:sp>
      <p:pic>
        <p:nvPicPr>
          <p:cNvPr id="7" name="Picture 4" descr="ji9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9" y="3061690"/>
            <a:ext cx="2149259" cy="21509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5" descr="22_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073" y="1986199"/>
            <a:ext cx="2149258" cy="21509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6" descr="22_2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20446"/>
            <a:ext cx="2149258" cy="21509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7" descr="22_1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1184" y="4344532"/>
            <a:ext cx="2149259" cy="21509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22_1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8839" y="1987922"/>
            <a:ext cx="2149259" cy="21492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9" descr="22_10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1987922"/>
            <a:ext cx="2149259" cy="21492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0" descr="22_resul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248" y="4322169"/>
            <a:ext cx="2149259" cy="21492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bwMode="auto">
          <a:xfrm flipV="1">
            <a:off x="1835696" y="2420888"/>
            <a:ext cx="648072" cy="1008112"/>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p:cNvCxnSpPr/>
          <p:nvPr/>
        </p:nvCxnSpPr>
        <p:spPr bwMode="auto">
          <a:xfrm>
            <a:off x="1891962" y="4344532"/>
            <a:ext cx="663814" cy="524628"/>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4211960" y="4606846"/>
            <a:ext cx="64807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4211960" y="2420888"/>
            <a:ext cx="576064"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5292080" y="3861048"/>
            <a:ext cx="0" cy="648072"/>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6372200" y="2420888"/>
            <a:ext cx="792088"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a:off x="7308304" y="3861048"/>
            <a:ext cx="0" cy="7457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483541" y="1870236"/>
            <a:ext cx="1512168" cy="1077218"/>
          </a:xfrm>
          <a:prstGeom prst="rect">
            <a:avLst/>
          </a:prstGeom>
          <a:noFill/>
        </p:spPr>
        <p:txBody>
          <a:bodyPr wrap="square" rtlCol="0">
            <a:spAutoFit/>
          </a:bodyPr>
          <a:lstStyle/>
          <a:p>
            <a:r>
              <a:rPr lang="zh-CN" altLang="en-US" sz="3200" dirty="0" smtClean="0"/>
              <a:t>对边缘二值化</a:t>
            </a:r>
            <a:endParaRPr lang="zh-CN" altLang="en-US" sz="3200" dirty="0"/>
          </a:p>
        </p:txBody>
      </p:sp>
      <p:sp>
        <p:nvSpPr>
          <p:cNvPr id="19" name="文本框 18"/>
          <p:cNvSpPr txBox="1"/>
          <p:nvPr/>
        </p:nvSpPr>
        <p:spPr>
          <a:xfrm>
            <a:off x="483541" y="5418296"/>
            <a:ext cx="1581179" cy="1077218"/>
          </a:xfrm>
          <a:prstGeom prst="rect">
            <a:avLst/>
          </a:prstGeom>
          <a:noFill/>
        </p:spPr>
        <p:txBody>
          <a:bodyPr wrap="square" rtlCol="0">
            <a:spAutoFit/>
          </a:bodyPr>
          <a:lstStyle/>
          <a:p>
            <a:r>
              <a:rPr lang="zh-CN" altLang="en-US" sz="3200" dirty="0" smtClean="0"/>
              <a:t>对实体二值化</a:t>
            </a:r>
            <a:endParaRPr lang="zh-CN" altLang="en-US" sz="3200" dirty="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dirty="0" smtClean="0"/>
              <a:t>贴标签</a:t>
            </a:r>
          </a:p>
          <a:p>
            <a:pPr eaLnBrk="1" hangingPunct="1">
              <a:buClrTx/>
            </a:pPr>
            <a:r>
              <a:rPr lang="zh-CN" altLang="en-US" b="1" dirty="0" smtClean="0">
                <a:solidFill>
                  <a:srgbClr val="3333FF"/>
                </a:solidFill>
              </a:rPr>
              <a:t>腐蚀</a:t>
            </a:r>
          </a:p>
          <a:p>
            <a:pPr eaLnBrk="1" hangingPunct="1">
              <a:buClrTx/>
            </a:pPr>
            <a:r>
              <a:rPr lang="zh-CN" altLang="en-US" dirty="0" smtClean="0"/>
              <a:t>膨胀</a:t>
            </a:r>
          </a:p>
          <a:p>
            <a:pPr eaLnBrk="1" hangingPunct="1">
              <a:buClrTx/>
            </a:pPr>
            <a:r>
              <a:rPr lang="zh-CN" altLang="en-US" dirty="0" smtClean="0"/>
              <a:t>开运算</a:t>
            </a:r>
            <a:endParaRPr lang="en-US" altLang="zh-CN" dirty="0" smtClean="0"/>
          </a:p>
          <a:p>
            <a:pPr eaLnBrk="1" hangingPunct="1">
              <a:buClrTx/>
            </a:pPr>
            <a:r>
              <a:rPr lang="zh-CN" altLang="en-US" dirty="0" smtClean="0"/>
              <a:t>闭运算</a:t>
            </a:r>
            <a:endParaRPr lang="en-US" altLang="zh-CN" dirty="0" smtClean="0"/>
          </a:p>
          <a:p>
            <a:pPr eaLnBrk="1" hangingPunct="1">
              <a:buClrTx/>
            </a:pPr>
            <a:r>
              <a:rPr lang="zh-CN" altLang="en-US" dirty="0" smtClean="0"/>
              <a:t>细线化方法</a:t>
            </a:r>
          </a:p>
          <a:p>
            <a:pPr eaLnBrk="1" hangingPunct="1"/>
            <a:endParaRPr lang="en-US" altLang="zh-CN" dirty="0" smtClean="0"/>
          </a:p>
        </p:txBody>
      </p:sp>
    </p:spTree>
    <p:extLst>
      <p:ext uri="{BB962C8B-B14F-4D97-AF65-F5344CB8AC3E}">
        <p14:creationId xmlns:p14="http://schemas.microsoft.com/office/powerpoint/2010/main" val="22783133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腐蚀 </a:t>
            </a:r>
            <a:r>
              <a:rPr lang="en-US" altLang="zh-CN" smtClean="0"/>
              <a:t/>
            </a:r>
            <a:br>
              <a:rPr lang="en-US" altLang="zh-CN" smtClean="0"/>
            </a:br>
            <a:r>
              <a:rPr lang="en-US" altLang="zh-CN" smtClean="0"/>
              <a:t>               </a:t>
            </a:r>
            <a:r>
              <a:rPr lang="en-US" altLang="zh-CN" sz="3200" b="0" smtClean="0"/>
              <a:t>—— </a:t>
            </a:r>
            <a:r>
              <a:rPr lang="zh-CN" altLang="en-US" sz="3200" b="0" smtClean="0"/>
              <a:t>基本概念</a:t>
            </a:r>
          </a:p>
        </p:txBody>
      </p:sp>
      <p:sp>
        <p:nvSpPr>
          <p:cNvPr id="278531" name="Rectangle 3"/>
          <p:cNvSpPr>
            <a:spLocks noGrp="1" noChangeArrowheads="1"/>
          </p:cNvSpPr>
          <p:nvPr>
            <p:ph type="body" idx="1"/>
          </p:nvPr>
        </p:nvSpPr>
        <p:spPr/>
        <p:txBody>
          <a:bodyPr/>
          <a:lstStyle/>
          <a:p>
            <a:pPr marL="0" indent="0" eaLnBrk="1" hangingPunct="1">
              <a:buNone/>
            </a:pPr>
            <a:r>
              <a:rPr lang="zh-CN" altLang="en-US" dirty="0"/>
              <a:t>腐蚀 是</a:t>
            </a:r>
            <a:r>
              <a:rPr lang="zh-CN" altLang="en-US" dirty="0" smtClean="0"/>
              <a:t>一种消除连通域的边界点，</a:t>
            </a:r>
            <a:r>
              <a:rPr lang="zh-CN" altLang="en-US" b="1" dirty="0" smtClean="0">
                <a:solidFill>
                  <a:srgbClr val="3333FF"/>
                </a:solidFill>
              </a:rPr>
              <a:t>使边界向内收缩</a:t>
            </a:r>
            <a:r>
              <a:rPr lang="zh-CN" altLang="en-US" dirty="0" smtClean="0"/>
              <a:t>的处理。</a:t>
            </a:r>
          </a:p>
        </p:txBody>
      </p:sp>
      <p:sp>
        <p:nvSpPr>
          <p:cNvPr id="278569" name="Text Box 41"/>
          <p:cNvSpPr txBox="1">
            <a:spLocks noChangeArrowheads="1"/>
          </p:cNvSpPr>
          <p:nvPr/>
        </p:nvSpPr>
        <p:spPr bwMode="auto">
          <a:xfrm>
            <a:off x="827584" y="3200400"/>
            <a:ext cx="59542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3200" dirty="0" smtClean="0">
                <a:latin typeface="+mn-ea"/>
                <a:ea typeface="+mn-ea"/>
              </a:rPr>
              <a:t>例</a:t>
            </a:r>
            <a:r>
              <a:rPr kumimoji="1" lang="zh-CN" altLang="en-US" sz="3200" dirty="0" smtClean="0">
                <a:latin typeface="华文细黑" panose="02010600040101010101" pitchFamily="2" charset="-122"/>
                <a:ea typeface="华文细黑" panose="02010600040101010101" pitchFamily="2" charset="-122"/>
              </a:rPr>
              <a:t>：</a:t>
            </a:r>
          </a:p>
        </p:txBody>
      </p:sp>
      <p:grpSp>
        <p:nvGrpSpPr>
          <p:cNvPr id="278614" name="Group 86"/>
          <p:cNvGrpSpPr>
            <a:grpSpLocks/>
          </p:cNvGrpSpPr>
          <p:nvPr/>
        </p:nvGrpSpPr>
        <p:grpSpPr bwMode="auto">
          <a:xfrm>
            <a:off x="1619250" y="4149725"/>
            <a:ext cx="1439863" cy="1439863"/>
            <a:chOff x="864" y="2640"/>
            <a:chExt cx="907" cy="907"/>
          </a:xfrm>
        </p:grpSpPr>
        <p:sp>
          <p:nvSpPr>
            <p:cNvPr id="55340" name="Rectangle 4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1" name="Rectangle 4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2" name="Rectangle 45"/>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3" name="Rectangle 4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4" name="Rectangle 4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5" name="Rectangle 48"/>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6" name="Rectangle 4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7" name="Rectangle 5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8" name="Rectangle 5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49" name="Rectangle 5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0" name="Rectangle 5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1" name="Rectangle 5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2" name="Rectangle 5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3" name="Rectangle 5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4" name="Rectangle 5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5" name="Rectangle 5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6" name="Rectangle 5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7" name="Rectangle 6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8" name="Rectangle 61"/>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59" name="Rectangle 62"/>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0" name="Rectangle 63"/>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1" name="Rectangle 64"/>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2" name="Rectangle 6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3" name="Rectangle 6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4" name="Rectangle 6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5" name="Rectangle 6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6" name="Rectangle 6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7" name="Rectangle 70"/>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8" name="Rectangle 71"/>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69" name="Rectangle 7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0" name="Rectangle 73"/>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1" name="Rectangle 7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2" name="Rectangle 7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3" name="Rectangle 7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4" name="Rectangle 7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75" name="Rectangle 7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78607" name="AutoShape 79"/>
          <p:cNvSpPr>
            <a:spLocks noChangeArrowheads="1"/>
          </p:cNvSpPr>
          <p:nvPr/>
        </p:nvSpPr>
        <p:spPr bwMode="auto">
          <a:xfrm>
            <a:off x="3563938" y="4652963"/>
            <a:ext cx="990600" cy="228600"/>
          </a:xfrm>
          <a:prstGeom prst="rightArrow">
            <a:avLst>
              <a:gd name="adj1" fmla="val 50000"/>
              <a:gd name="adj2" fmla="val 10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78652" name="Group 124"/>
          <p:cNvGrpSpPr>
            <a:grpSpLocks/>
          </p:cNvGrpSpPr>
          <p:nvPr/>
        </p:nvGrpSpPr>
        <p:grpSpPr bwMode="auto">
          <a:xfrm>
            <a:off x="5148263" y="4076700"/>
            <a:ext cx="1439862" cy="1439863"/>
            <a:chOff x="3360" y="2688"/>
            <a:chExt cx="907" cy="907"/>
          </a:xfrm>
        </p:grpSpPr>
        <p:sp>
          <p:nvSpPr>
            <p:cNvPr id="55304" name="Rectangle 88"/>
            <p:cNvSpPr>
              <a:spLocks noChangeAspect="1" noChangeArrowheads="1"/>
            </p:cNvSpPr>
            <p:nvPr/>
          </p:nvSpPr>
          <p:spPr bwMode="auto">
            <a:xfrm>
              <a:off x="3360" y="2688"/>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5" name="Rectangle 89"/>
            <p:cNvSpPr>
              <a:spLocks noChangeAspect="1" noChangeArrowheads="1"/>
            </p:cNvSpPr>
            <p:nvPr/>
          </p:nvSpPr>
          <p:spPr bwMode="auto">
            <a:xfrm>
              <a:off x="3512" y="2688"/>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6" name="Rectangle 90"/>
            <p:cNvSpPr>
              <a:spLocks noChangeAspect="1" noChangeArrowheads="1"/>
            </p:cNvSpPr>
            <p:nvPr/>
          </p:nvSpPr>
          <p:spPr bwMode="auto">
            <a:xfrm>
              <a:off x="3663" y="2688"/>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7" name="Rectangle 91"/>
            <p:cNvSpPr>
              <a:spLocks noChangeAspect="1" noChangeArrowheads="1"/>
            </p:cNvSpPr>
            <p:nvPr/>
          </p:nvSpPr>
          <p:spPr bwMode="auto">
            <a:xfrm>
              <a:off x="3360" y="28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8" name="Rectangle 92"/>
            <p:cNvSpPr>
              <a:spLocks noChangeAspect="1" noChangeArrowheads="1"/>
            </p:cNvSpPr>
            <p:nvPr/>
          </p:nvSpPr>
          <p:spPr bwMode="auto">
            <a:xfrm>
              <a:off x="3512" y="28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9" name="Rectangle 93"/>
            <p:cNvSpPr>
              <a:spLocks noChangeAspect="1" noChangeArrowheads="1"/>
            </p:cNvSpPr>
            <p:nvPr/>
          </p:nvSpPr>
          <p:spPr bwMode="auto">
            <a:xfrm>
              <a:off x="3663" y="28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0" name="Rectangle 94"/>
            <p:cNvSpPr>
              <a:spLocks noChangeAspect="1" noChangeArrowheads="1"/>
            </p:cNvSpPr>
            <p:nvPr/>
          </p:nvSpPr>
          <p:spPr bwMode="auto">
            <a:xfrm>
              <a:off x="3360"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1" name="Rectangle 95"/>
            <p:cNvSpPr>
              <a:spLocks noChangeAspect="1" noChangeArrowheads="1"/>
            </p:cNvSpPr>
            <p:nvPr/>
          </p:nvSpPr>
          <p:spPr bwMode="auto">
            <a:xfrm>
              <a:off x="3512"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2" name="Rectangle 96"/>
            <p:cNvSpPr>
              <a:spLocks noChangeAspect="1" noChangeArrowheads="1"/>
            </p:cNvSpPr>
            <p:nvPr/>
          </p:nvSpPr>
          <p:spPr bwMode="auto">
            <a:xfrm>
              <a:off x="3663"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3" name="Rectangle 97"/>
            <p:cNvSpPr>
              <a:spLocks noChangeAspect="1" noChangeArrowheads="1"/>
            </p:cNvSpPr>
            <p:nvPr/>
          </p:nvSpPr>
          <p:spPr bwMode="auto">
            <a:xfrm>
              <a:off x="3811" y="2688"/>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4" name="Rectangle 98"/>
            <p:cNvSpPr>
              <a:spLocks noChangeAspect="1" noChangeArrowheads="1"/>
            </p:cNvSpPr>
            <p:nvPr/>
          </p:nvSpPr>
          <p:spPr bwMode="auto">
            <a:xfrm>
              <a:off x="3962" y="2688"/>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5" name="Rectangle 99"/>
            <p:cNvSpPr>
              <a:spLocks noChangeAspect="1" noChangeArrowheads="1"/>
            </p:cNvSpPr>
            <p:nvPr/>
          </p:nvSpPr>
          <p:spPr bwMode="auto">
            <a:xfrm>
              <a:off x="4114" y="2688"/>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6" name="Rectangle 100"/>
            <p:cNvSpPr>
              <a:spLocks noChangeAspect="1" noChangeArrowheads="1"/>
            </p:cNvSpPr>
            <p:nvPr/>
          </p:nvSpPr>
          <p:spPr bwMode="auto">
            <a:xfrm>
              <a:off x="3811" y="28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7" name="Rectangle 101"/>
            <p:cNvSpPr>
              <a:spLocks noChangeAspect="1" noChangeArrowheads="1"/>
            </p:cNvSpPr>
            <p:nvPr/>
          </p:nvSpPr>
          <p:spPr bwMode="auto">
            <a:xfrm>
              <a:off x="3962" y="28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8" name="Rectangle 102"/>
            <p:cNvSpPr>
              <a:spLocks noChangeAspect="1" noChangeArrowheads="1"/>
            </p:cNvSpPr>
            <p:nvPr/>
          </p:nvSpPr>
          <p:spPr bwMode="auto">
            <a:xfrm>
              <a:off x="4114" y="28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9" name="Rectangle 103"/>
            <p:cNvSpPr>
              <a:spLocks noChangeAspect="1" noChangeArrowheads="1"/>
            </p:cNvSpPr>
            <p:nvPr/>
          </p:nvSpPr>
          <p:spPr bwMode="auto">
            <a:xfrm>
              <a:off x="3811"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0" name="Rectangle 104"/>
            <p:cNvSpPr>
              <a:spLocks noChangeAspect="1" noChangeArrowheads="1"/>
            </p:cNvSpPr>
            <p:nvPr/>
          </p:nvSpPr>
          <p:spPr bwMode="auto">
            <a:xfrm>
              <a:off x="3962"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1" name="Rectangle 105"/>
            <p:cNvSpPr>
              <a:spLocks noChangeAspect="1" noChangeArrowheads="1"/>
            </p:cNvSpPr>
            <p:nvPr/>
          </p:nvSpPr>
          <p:spPr bwMode="auto">
            <a:xfrm>
              <a:off x="4114" y="29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2" name="Rectangle 106"/>
            <p:cNvSpPr>
              <a:spLocks noChangeAspect="1" noChangeArrowheads="1"/>
            </p:cNvSpPr>
            <p:nvPr/>
          </p:nvSpPr>
          <p:spPr bwMode="auto">
            <a:xfrm>
              <a:off x="3360"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3" name="Rectangle 107"/>
            <p:cNvSpPr>
              <a:spLocks noChangeAspect="1" noChangeArrowheads="1"/>
            </p:cNvSpPr>
            <p:nvPr/>
          </p:nvSpPr>
          <p:spPr bwMode="auto">
            <a:xfrm>
              <a:off x="3512"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4" name="Rectangle 108"/>
            <p:cNvSpPr>
              <a:spLocks noChangeAspect="1" noChangeArrowheads="1"/>
            </p:cNvSpPr>
            <p:nvPr/>
          </p:nvSpPr>
          <p:spPr bwMode="auto">
            <a:xfrm>
              <a:off x="3663"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5" name="Rectangle 109"/>
            <p:cNvSpPr>
              <a:spLocks noChangeAspect="1" noChangeArrowheads="1"/>
            </p:cNvSpPr>
            <p:nvPr/>
          </p:nvSpPr>
          <p:spPr bwMode="auto">
            <a:xfrm>
              <a:off x="3360" y="329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6" name="Rectangle 110"/>
            <p:cNvSpPr>
              <a:spLocks noChangeAspect="1" noChangeArrowheads="1"/>
            </p:cNvSpPr>
            <p:nvPr/>
          </p:nvSpPr>
          <p:spPr bwMode="auto">
            <a:xfrm>
              <a:off x="3512" y="329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7" name="Rectangle 111"/>
            <p:cNvSpPr>
              <a:spLocks noChangeAspect="1" noChangeArrowheads="1"/>
            </p:cNvSpPr>
            <p:nvPr/>
          </p:nvSpPr>
          <p:spPr bwMode="auto">
            <a:xfrm>
              <a:off x="3663" y="329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8" name="Rectangle 112"/>
            <p:cNvSpPr>
              <a:spLocks noChangeAspect="1" noChangeArrowheads="1"/>
            </p:cNvSpPr>
            <p:nvPr/>
          </p:nvSpPr>
          <p:spPr bwMode="auto">
            <a:xfrm>
              <a:off x="3360" y="34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29" name="Rectangle 113"/>
            <p:cNvSpPr>
              <a:spLocks noChangeAspect="1" noChangeArrowheads="1"/>
            </p:cNvSpPr>
            <p:nvPr/>
          </p:nvSpPr>
          <p:spPr bwMode="auto">
            <a:xfrm>
              <a:off x="3512" y="34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0" name="Rectangle 114"/>
            <p:cNvSpPr>
              <a:spLocks noChangeAspect="1" noChangeArrowheads="1"/>
            </p:cNvSpPr>
            <p:nvPr/>
          </p:nvSpPr>
          <p:spPr bwMode="auto">
            <a:xfrm>
              <a:off x="3663" y="34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1" name="Rectangle 115"/>
            <p:cNvSpPr>
              <a:spLocks noChangeAspect="1" noChangeArrowheads="1"/>
            </p:cNvSpPr>
            <p:nvPr/>
          </p:nvSpPr>
          <p:spPr bwMode="auto">
            <a:xfrm>
              <a:off x="3811"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2" name="Rectangle 116"/>
            <p:cNvSpPr>
              <a:spLocks noChangeAspect="1" noChangeArrowheads="1"/>
            </p:cNvSpPr>
            <p:nvPr/>
          </p:nvSpPr>
          <p:spPr bwMode="auto">
            <a:xfrm>
              <a:off x="3962"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3" name="Rectangle 117"/>
            <p:cNvSpPr>
              <a:spLocks noChangeAspect="1" noChangeArrowheads="1"/>
            </p:cNvSpPr>
            <p:nvPr/>
          </p:nvSpPr>
          <p:spPr bwMode="auto">
            <a:xfrm>
              <a:off x="4114" y="3139"/>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4" name="Rectangle 118"/>
            <p:cNvSpPr>
              <a:spLocks noChangeAspect="1" noChangeArrowheads="1"/>
            </p:cNvSpPr>
            <p:nvPr/>
          </p:nvSpPr>
          <p:spPr bwMode="auto">
            <a:xfrm>
              <a:off x="3811" y="329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5" name="Rectangle 119"/>
            <p:cNvSpPr>
              <a:spLocks noChangeAspect="1" noChangeArrowheads="1"/>
            </p:cNvSpPr>
            <p:nvPr/>
          </p:nvSpPr>
          <p:spPr bwMode="auto">
            <a:xfrm>
              <a:off x="3962" y="329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6" name="Rectangle 120"/>
            <p:cNvSpPr>
              <a:spLocks noChangeAspect="1" noChangeArrowheads="1"/>
            </p:cNvSpPr>
            <p:nvPr/>
          </p:nvSpPr>
          <p:spPr bwMode="auto">
            <a:xfrm>
              <a:off x="4114" y="329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7" name="Rectangle 121"/>
            <p:cNvSpPr>
              <a:spLocks noChangeAspect="1" noChangeArrowheads="1"/>
            </p:cNvSpPr>
            <p:nvPr/>
          </p:nvSpPr>
          <p:spPr bwMode="auto">
            <a:xfrm>
              <a:off x="3811" y="34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8" name="Rectangle 122"/>
            <p:cNvSpPr>
              <a:spLocks noChangeAspect="1" noChangeArrowheads="1"/>
            </p:cNvSpPr>
            <p:nvPr/>
          </p:nvSpPr>
          <p:spPr bwMode="auto">
            <a:xfrm>
              <a:off x="3962" y="34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39" name="Rectangle 123"/>
            <p:cNvSpPr>
              <a:spLocks noChangeAspect="1" noChangeArrowheads="1"/>
            </p:cNvSpPr>
            <p:nvPr/>
          </p:nvSpPr>
          <p:spPr bwMode="auto">
            <a:xfrm>
              <a:off x="4114" y="34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2339826573"/>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8569"/>
                                        </p:tgtEl>
                                        <p:attrNameLst>
                                          <p:attrName>style.visibility</p:attrName>
                                        </p:attrNameLst>
                                      </p:cBhvr>
                                      <p:to>
                                        <p:strVal val="visible"/>
                                      </p:to>
                                    </p:set>
                                    <p:animEffect transition="in" filter="blinds(horizontal)">
                                      <p:cBhvr>
                                        <p:cTn id="11" dur="500"/>
                                        <p:tgtEl>
                                          <p:spTgt spid="2785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78614"/>
                                        </p:tgtEl>
                                        <p:attrNameLst>
                                          <p:attrName>style.visibility</p:attrName>
                                        </p:attrNameLst>
                                      </p:cBhvr>
                                      <p:to>
                                        <p:strVal val="visible"/>
                                      </p:to>
                                    </p:set>
                                    <p:animEffect transition="in" filter="blinds(horizontal)">
                                      <p:cBhvr>
                                        <p:cTn id="16" dur="500"/>
                                        <p:tgtEl>
                                          <p:spTgt spid="2786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8607"/>
                                        </p:tgtEl>
                                        <p:attrNameLst>
                                          <p:attrName>style.visibility</p:attrName>
                                        </p:attrNameLst>
                                      </p:cBhvr>
                                      <p:to>
                                        <p:strVal val="visible"/>
                                      </p:to>
                                    </p:set>
                                    <p:animEffect transition="in" filter="blinds(horizontal)">
                                      <p:cBhvr>
                                        <p:cTn id="21" dur="500"/>
                                        <p:tgtEl>
                                          <p:spTgt spid="2786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78652"/>
                                        </p:tgtEl>
                                        <p:attrNameLst>
                                          <p:attrName>style.visibility</p:attrName>
                                        </p:attrNameLst>
                                      </p:cBhvr>
                                      <p:to>
                                        <p:strVal val="visible"/>
                                      </p:to>
                                    </p:set>
                                    <p:animEffect transition="in" filter="blinds(horizontal)">
                                      <p:cBhvr>
                                        <p:cTn id="26" dur="500"/>
                                        <p:tgtEl>
                                          <p:spTgt spid="27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69" grpId="0" autoUpdateAnimBg="0"/>
      <p:bldP spid="27860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腐蚀 </a:t>
            </a:r>
            <a:r>
              <a:rPr lang="en-US" altLang="zh-CN" smtClean="0"/>
              <a:t/>
            </a:r>
            <a:br>
              <a:rPr lang="en-US" altLang="zh-CN" smtClean="0"/>
            </a:br>
            <a:r>
              <a:rPr lang="en-US" altLang="zh-CN" smtClean="0"/>
              <a:t>                  ——</a:t>
            </a:r>
            <a:r>
              <a:rPr lang="zh-CN" altLang="en-US" sz="3200" b="0" smtClean="0"/>
              <a:t>设计思想</a:t>
            </a:r>
          </a:p>
        </p:txBody>
      </p:sp>
      <p:sp>
        <p:nvSpPr>
          <p:cNvPr id="283651" name="Rectangle 3"/>
          <p:cNvSpPr>
            <a:spLocks noGrp="1" noChangeArrowheads="1"/>
          </p:cNvSpPr>
          <p:nvPr>
            <p:ph type="body" idx="1"/>
          </p:nvPr>
        </p:nvSpPr>
        <p:spPr>
          <a:xfrm>
            <a:off x="804114" y="1615281"/>
            <a:ext cx="7696200" cy="4038600"/>
          </a:xfrm>
        </p:spPr>
        <p:txBody>
          <a:bodyPr/>
          <a:lstStyle/>
          <a:p>
            <a:pPr eaLnBrk="1" hangingPunct="1"/>
            <a:r>
              <a:rPr lang="zh-CN" altLang="en-US" dirty="0" smtClean="0"/>
              <a:t>设计一个</a:t>
            </a:r>
            <a:r>
              <a:rPr lang="zh-CN" altLang="en-US" b="1" dirty="0">
                <a:solidFill>
                  <a:srgbClr val="0000FF"/>
                </a:solidFill>
              </a:rPr>
              <a:t>结构元素</a:t>
            </a:r>
            <a:r>
              <a:rPr lang="zh-CN" altLang="en-US" dirty="0"/>
              <a:t>，结构元素的原点定位在待处理的目标像素上，通过判断是否覆盖，来确定是否该点被腐蚀掉。</a:t>
            </a:r>
            <a:endParaRPr lang="en-US" altLang="zh-CN" dirty="0"/>
          </a:p>
          <a:p>
            <a:pPr eaLnBrk="1" hangingPunct="1"/>
            <a:r>
              <a:rPr lang="zh-CN" altLang="en-US" dirty="0"/>
              <a:t>全覆盖则保留，</a:t>
            </a:r>
            <a:r>
              <a:rPr lang="zh-CN" altLang="en-US" b="1" dirty="0">
                <a:solidFill>
                  <a:srgbClr val="0000FF"/>
                </a:solidFill>
              </a:rPr>
              <a:t>不能</a:t>
            </a:r>
            <a:r>
              <a:rPr lang="zh-CN" altLang="en-US" b="1" dirty="0" smtClean="0">
                <a:solidFill>
                  <a:srgbClr val="0000FF"/>
                </a:solidFill>
              </a:rPr>
              <a:t>覆盖则腐蚀</a:t>
            </a:r>
            <a:r>
              <a:rPr lang="zh-CN" altLang="en-US" dirty="0" smtClean="0"/>
              <a:t>。</a:t>
            </a:r>
          </a:p>
        </p:txBody>
      </p:sp>
      <p:grpSp>
        <p:nvGrpSpPr>
          <p:cNvPr id="283830" name="Group 182"/>
          <p:cNvGrpSpPr>
            <a:grpSpLocks noChangeAspect="1"/>
          </p:cNvGrpSpPr>
          <p:nvPr/>
        </p:nvGrpSpPr>
        <p:grpSpPr bwMode="auto">
          <a:xfrm>
            <a:off x="827088" y="4076700"/>
            <a:ext cx="2159000" cy="2159000"/>
            <a:chOff x="1056" y="2448"/>
            <a:chExt cx="676" cy="676"/>
          </a:xfrm>
        </p:grpSpPr>
        <p:sp>
          <p:nvSpPr>
            <p:cNvPr id="57417" name="Rectangle 18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18" name="Rectangle 184"/>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19" name="Rectangle 18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0" name="Rectangle 18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1" name="Rectangle 187"/>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2" name="Rectangle 18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3" name="Rectangle 18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4" name="Rectangle 19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5" name="Rectangle 191"/>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6" name="Rectangle 19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7" name="Rectangle 19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8" name="Rectangle 19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29" name="Rectangle 195"/>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0" name="Rectangle 196"/>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1" name="Rectangle 19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2" name="Rectangle 19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3" name="Rectangle 19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4" name="Rectangle 20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5" name="Rectangle 20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6" name="Rectangle 20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7" name="Rectangle 20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8" name="Rectangle 20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39" name="Rectangle 205"/>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0" name="Rectangle 206"/>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1" name="Rectangle 20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2" name="Rectangle 208"/>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3" name="Rectangle 20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4" name="Rectangle 21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5" name="Rectangle 21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6" name="Rectangle 21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7" name="Rectangle 21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8" name="Rectangle 214"/>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49" name="Rectangle 215"/>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50" name="Rectangle 216"/>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51" name="Rectangle 21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52" name="Rectangle 21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3877" name="Group 229"/>
          <p:cNvGrpSpPr>
            <a:grpSpLocks/>
          </p:cNvGrpSpPr>
          <p:nvPr/>
        </p:nvGrpSpPr>
        <p:grpSpPr bwMode="auto">
          <a:xfrm>
            <a:off x="3851275" y="5013325"/>
            <a:ext cx="1295400" cy="823913"/>
            <a:chOff x="3168" y="2880"/>
            <a:chExt cx="816" cy="519"/>
          </a:xfrm>
        </p:grpSpPr>
        <p:grpSp>
          <p:nvGrpSpPr>
            <p:cNvPr id="57411" name="Group 227"/>
            <p:cNvGrpSpPr>
              <a:grpSpLocks/>
            </p:cNvGrpSpPr>
            <p:nvPr/>
          </p:nvGrpSpPr>
          <p:grpSpPr bwMode="auto">
            <a:xfrm>
              <a:off x="3168" y="2880"/>
              <a:ext cx="816" cy="519"/>
              <a:chOff x="3120" y="3072"/>
              <a:chExt cx="816" cy="519"/>
            </a:xfrm>
          </p:grpSpPr>
          <p:grpSp>
            <p:nvGrpSpPr>
              <p:cNvPr id="57413" name="Group 222"/>
              <p:cNvGrpSpPr>
                <a:grpSpLocks noChangeAspect="1"/>
              </p:cNvGrpSpPr>
              <p:nvPr/>
            </p:nvGrpSpPr>
            <p:grpSpPr bwMode="auto">
              <a:xfrm>
                <a:off x="3264" y="3072"/>
                <a:ext cx="480" cy="239"/>
                <a:chOff x="960" y="2448"/>
                <a:chExt cx="227" cy="113"/>
              </a:xfrm>
            </p:grpSpPr>
            <p:sp>
              <p:nvSpPr>
                <p:cNvPr id="57415" name="Rectangle 223"/>
                <p:cNvSpPr>
                  <a:spLocks noChangeAspect="1" noChangeArrowheads="1"/>
                </p:cNvSpPr>
                <p:nvPr/>
              </p:nvSpPr>
              <p:spPr bwMode="auto">
                <a:xfrm>
                  <a:off x="960" y="2448"/>
                  <a:ext cx="113" cy="113"/>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16" name="Rectangle 224"/>
                <p:cNvSpPr>
                  <a:spLocks noChangeAspect="1" noChangeArrowheads="1"/>
                </p:cNvSpPr>
                <p:nvPr/>
              </p:nvSpPr>
              <p:spPr bwMode="auto">
                <a:xfrm>
                  <a:off x="1074" y="2448"/>
                  <a:ext cx="113" cy="113"/>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7414" name="Text Box 225"/>
              <p:cNvSpPr txBox="1">
                <a:spLocks noChangeArrowheads="1"/>
              </p:cNvSpPr>
              <p:nvPr/>
            </p:nvSpPr>
            <p:spPr bwMode="auto">
              <a:xfrm>
                <a:off x="3120" y="336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a:latin typeface="Times New Roman" panose="02020603050405020304" pitchFamily="18" charset="0"/>
                    <a:ea typeface="黑体" panose="02010609060101010101" pitchFamily="49" charset="-122"/>
                  </a:rPr>
                  <a:t>结构元素</a:t>
                </a:r>
              </a:p>
            </p:txBody>
          </p:sp>
        </p:grpSp>
        <p:sp>
          <p:nvSpPr>
            <p:cNvPr id="57412" name="Oval 228"/>
            <p:cNvSpPr>
              <a:spLocks noChangeArrowheads="1"/>
            </p:cNvSpPr>
            <p:nvPr/>
          </p:nvSpPr>
          <p:spPr bwMode="auto">
            <a:xfrm>
              <a:off x="3393" y="2966"/>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3879" name="Group 231"/>
          <p:cNvGrpSpPr>
            <a:grpSpLocks/>
          </p:cNvGrpSpPr>
          <p:nvPr/>
        </p:nvGrpSpPr>
        <p:grpSpPr bwMode="auto">
          <a:xfrm>
            <a:off x="1187450" y="4076700"/>
            <a:ext cx="720725" cy="360363"/>
            <a:chOff x="2784" y="2448"/>
            <a:chExt cx="480" cy="239"/>
          </a:xfrm>
        </p:grpSpPr>
        <p:grpSp>
          <p:nvGrpSpPr>
            <p:cNvPr id="57407" name="Group 220"/>
            <p:cNvGrpSpPr>
              <a:grpSpLocks noChangeAspect="1"/>
            </p:cNvGrpSpPr>
            <p:nvPr/>
          </p:nvGrpSpPr>
          <p:grpSpPr bwMode="auto">
            <a:xfrm>
              <a:off x="2784" y="2448"/>
              <a:ext cx="480" cy="239"/>
              <a:chOff x="960" y="2448"/>
              <a:chExt cx="227" cy="113"/>
            </a:xfrm>
          </p:grpSpPr>
          <p:sp>
            <p:nvSpPr>
              <p:cNvPr id="57409" name="Rectangle 181"/>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10" name="Rectangle 219"/>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7408" name="Oval 230"/>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3930" name="Group 282"/>
          <p:cNvGrpSpPr>
            <a:grpSpLocks noChangeAspect="1"/>
          </p:cNvGrpSpPr>
          <p:nvPr/>
        </p:nvGrpSpPr>
        <p:grpSpPr bwMode="auto">
          <a:xfrm>
            <a:off x="6156325" y="3932238"/>
            <a:ext cx="2159000" cy="2159000"/>
            <a:chOff x="1056" y="2448"/>
            <a:chExt cx="676" cy="676"/>
          </a:xfrm>
        </p:grpSpPr>
        <p:sp>
          <p:nvSpPr>
            <p:cNvPr id="57371" name="Rectangle 28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2" name="Rectangle 284"/>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3" name="Rectangle 28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4" name="Rectangle 28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5" name="Rectangle 287"/>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6" name="Rectangle 28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7" name="Rectangle 28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8" name="Rectangle 29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9" name="Rectangle 291"/>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0" name="Rectangle 29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1" name="Rectangle 29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2" name="Rectangle 29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3" name="Rectangle 295"/>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4" name="Rectangle 296"/>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5" name="Rectangle 29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6" name="Rectangle 29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7" name="Rectangle 29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8" name="Rectangle 30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89" name="Rectangle 30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0" name="Rectangle 30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1" name="Rectangle 30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2" name="Rectangle 30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3" name="Rectangle 305"/>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4" name="Rectangle 306"/>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5" name="Rectangle 30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6" name="Rectangle 308"/>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7" name="Rectangle 30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8" name="Rectangle 31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99" name="Rectangle 31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0" name="Rectangle 31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1" name="Rectangle 31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2" name="Rectangle 314"/>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3" name="Rectangle 315"/>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4" name="Rectangle 316"/>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5" name="Rectangle 31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406" name="Rectangle 31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3927" name="Rectangle 279"/>
          <p:cNvSpPr>
            <a:spLocks noChangeAspect="1" noChangeArrowheads="1"/>
          </p:cNvSpPr>
          <p:nvPr/>
        </p:nvSpPr>
        <p:spPr bwMode="auto">
          <a:xfrm>
            <a:off x="6516688" y="3932238"/>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3919" name="Group 271"/>
          <p:cNvGrpSpPr>
            <a:grpSpLocks/>
          </p:cNvGrpSpPr>
          <p:nvPr/>
        </p:nvGrpSpPr>
        <p:grpSpPr bwMode="auto">
          <a:xfrm>
            <a:off x="1908175" y="4437063"/>
            <a:ext cx="719138" cy="360362"/>
            <a:chOff x="2784" y="2448"/>
            <a:chExt cx="480" cy="239"/>
          </a:xfrm>
        </p:grpSpPr>
        <p:grpSp>
          <p:nvGrpSpPr>
            <p:cNvPr id="57367" name="Group 272"/>
            <p:cNvGrpSpPr>
              <a:grpSpLocks noChangeAspect="1"/>
            </p:cNvGrpSpPr>
            <p:nvPr/>
          </p:nvGrpSpPr>
          <p:grpSpPr bwMode="auto">
            <a:xfrm>
              <a:off x="2784" y="2448"/>
              <a:ext cx="480" cy="239"/>
              <a:chOff x="960" y="2448"/>
              <a:chExt cx="227" cy="113"/>
            </a:xfrm>
          </p:grpSpPr>
          <p:sp>
            <p:nvSpPr>
              <p:cNvPr id="57369" name="Rectangle 273"/>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0" name="Rectangle 274"/>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7368" name="Oval 275"/>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3967" name="Group 319"/>
          <p:cNvGrpSpPr>
            <a:grpSpLocks/>
          </p:cNvGrpSpPr>
          <p:nvPr/>
        </p:nvGrpSpPr>
        <p:grpSpPr bwMode="auto">
          <a:xfrm>
            <a:off x="2268538" y="4437063"/>
            <a:ext cx="719137" cy="360362"/>
            <a:chOff x="2784" y="2448"/>
            <a:chExt cx="480" cy="239"/>
          </a:xfrm>
        </p:grpSpPr>
        <p:grpSp>
          <p:nvGrpSpPr>
            <p:cNvPr id="57363" name="Group 320"/>
            <p:cNvGrpSpPr>
              <a:grpSpLocks noChangeAspect="1"/>
            </p:cNvGrpSpPr>
            <p:nvPr/>
          </p:nvGrpSpPr>
          <p:grpSpPr bwMode="auto">
            <a:xfrm>
              <a:off x="2784" y="2448"/>
              <a:ext cx="480" cy="239"/>
              <a:chOff x="960" y="2448"/>
              <a:chExt cx="227" cy="113"/>
            </a:xfrm>
          </p:grpSpPr>
          <p:sp>
            <p:nvSpPr>
              <p:cNvPr id="57365" name="Rectangle 321"/>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66" name="Rectangle 322"/>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7364" name="Oval 323"/>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3894" name="Rectangle 246"/>
          <p:cNvSpPr>
            <a:spLocks noChangeAspect="1" noChangeArrowheads="1"/>
          </p:cNvSpPr>
          <p:nvPr/>
        </p:nvSpPr>
        <p:spPr bwMode="auto">
          <a:xfrm>
            <a:off x="7235825" y="4292600"/>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26" name="Rectangle 278"/>
          <p:cNvSpPr>
            <a:spLocks noChangeAspect="1" noChangeArrowheads="1"/>
          </p:cNvSpPr>
          <p:nvPr/>
        </p:nvSpPr>
        <p:spPr bwMode="auto">
          <a:xfrm>
            <a:off x="7596188" y="4292600"/>
            <a:ext cx="365125" cy="363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883" name="Rectangle 235"/>
          <p:cNvSpPr>
            <a:spLocks noChangeAspect="1" noChangeArrowheads="1"/>
          </p:cNvSpPr>
          <p:nvPr/>
        </p:nvSpPr>
        <p:spPr bwMode="auto">
          <a:xfrm>
            <a:off x="6867525" y="4652963"/>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72" name="Rectangle 324"/>
          <p:cNvSpPr>
            <a:spLocks noChangeAspect="1" noChangeArrowheads="1"/>
          </p:cNvSpPr>
          <p:nvPr/>
        </p:nvSpPr>
        <p:spPr bwMode="auto">
          <a:xfrm>
            <a:off x="6516688" y="5373688"/>
            <a:ext cx="363537"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73" name="Rectangle 325"/>
          <p:cNvSpPr>
            <a:spLocks noChangeAspect="1" noChangeArrowheads="1"/>
          </p:cNvSpPr>
          <p:nvPr/>
        </p:nvSpPr>
        <p:spPr bwMode="auto">
          <a:xfrm>
            <a:off x="6867525" y="5364163"/>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74" name="Rectangle 326"/>
          <p:cNvSpPr>
            <a:spLocks noChangeAspect="1" noChangeArrowheads="1"/>
          </p:cNvSpPr>
          <p:nvPr/>
        </p:nvSpPr>
        <p:spPr bwMode="auto">
          <a:xfrm>
            <a:off x="7956550" y="5364163"/>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75" name="Rectangle 327"/>
          <p:cNvSpPr>
            <a:spLocks noChangeAspect="1" noChangeArrowheads="1"/>
          </p:cNvSpPr>
          <p:nvPr/>
        </p:nvSpPr>
        <p:spPr bwMode="auto">
          <a:xfrm>
            <a:off x="6516688" y="5722938"/>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3976" name="Rectangle 328"/>
          <p:cNvSpPr>
            <a:spLocks noChangeAspect="1" noChangeArrowheads="1"/>
          </p:cNvSpPr>
          <p:nvPr/>
        </p:nvSpPr>
        <p:spPr bwMode="auto">
          <a:xfrm>
            <a:off x="7235825" y="5722938"/>
            <a:ext cx="365125" cy="36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954160893"/>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3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3830"/>
                                        </p:tgtEl>
                                        <p:attrNameLst>
                                          <p:attrName>style.visibility</p:attrName>
                                        </p:attrNameLst>
                                      </p:cBhvr>
                                      <p:to>
                                        <p:strVal val="visible"/>
                                      </p:to>
                                    </p:set>
                                    <p:animEffect transition="in" filter="blinds(horizontal)">
                                      <p:cBhvr>
                                        <p:cTn id="15" dur="500"/>
                                        <p:tgtEl>
                                          <p:spTgt spid="2838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83877"/>
                                        </p:tgtEl>
                                        <p:attrNameLst>
                                          <p:attrName>style.visibility</p:attrName>
                                        </p:attrNameLst>
                                      </p:cBhvr>
                                      <p:to>
                                        <p:strVal val="visible"/>
                                      </p:to>
                                    </p:set>
                                    <p:animEffect transition="in" filter="blinds(horizontal)">
                                      <p:cBhvr>
                                        <p:cTn id="20" dur="500"/>
                                        <p:tgtEl>
                                          <p:spTgt spid="2838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83930"/>
                                        </p:tgtEl>
                                        <p:attrNameLst>
                                          <p:attrName>style.visibility</p:attrName>
                                        </p:attrNameLst>
                                      </p:cBhvr>
                                      <p:to>
                                        <p:strVal val="visible"/>
                                      </p:to>
                                    </p:set>
                                    <p:animEffect transition="in" filter="blinds(horizontal)">
                                      <p:cBhvr>
                                        <p:cTn id="25" dur="500"/>
                                        <p:tgtEl>
                                          <p:spTgt spid="2839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83879"/>
                                        </p:tgtEl>
                                        <p:attrNameLst>
                                          <p:attrName>style.visibility</p:attrName>
                                        </p:attrNameLst>
                                      </p:cBhvr>
                                      <p:to>
                                        <p:strVal val="visible"/>
                                      </p:to>
                                    </p:set>
                                    <p:anim calcmode="lin" valueType="num">
                                      <p:cBhvr additive="base">
                                        <p:cTn id="30" dur="500" fill="hold"/>
                                        <p:tgtEl>
                                          <p:spTgt spid="283879"/>
                                        </p:tgtEl>
                                        <p:attrNameLst>
                                          <p:attrName>ppt_x</p:attrName>
                                        </p:attrNameLst>
                                      </p:cBhvr>
                                      <p:tavLst>
                                        <p:tav tm="0">
                                          <p:val>
                                            <p:strVal val="0-#ppt_w/2"/>
                                          </p:val>
                                        </p:tav>
                                        <p:tav tm="100000">
                                          <p:val>
                                            <p:strVal val="#ppt_x"/>
                                          </p:val>
                                        </p:tav>
                                      </p:tavLst>
                                    </p:anim>
                                    <p:anim calcmode="lin" valueType="num">
                                      <p:cBhvr additive="base">
                                        <p:cTn id="31" dur="500" fill="hold"/>
                                        <p:tgtEl>
                                          <p:spTgt spid="28387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8392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xit" presetSubtype="10" fill="hold" nodeType="clickEffect">
                                  <p:stCondLst>
                                    <p:cond delay="0"/>
                                  </p:stCondLst>
                                  <p:childTnLst>
                                    <p:animEffect transition="out" filter="blinds(horizontal)">
                                      <p:cBhvr>
                                        <p:cTn id="39" dur="500"/>
                                        <p:tgtEl>
                                          <p:spTgt spid="283879"/>
                                        </p:tgtEl>
                                      </p:cBhvr>
                                    </p:animEffect>
                                    <p:set>
                                      <p:cBhvr>
                                        <p:cTn id="40" dur="1" fill="hold">
                                          <p:stCondLst>
                                            <p:cond delay="499"/>
                                          </p:stCondLst>
                                        </p:cTn>
                                        <p:tgtEl>
                                          <p:spTgt spid="28387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83919"/>
                                        </p:tgtEl>
                                        <p:attrNameLst>
                                          <p:attrName>style.visibility</p:attrName>
                                        </p:attrNameLst>
                                      </p:cBhvr>
                                      <p:to>
                                        <p:strVal val="visible"/>
                                      </p:to>
                                    </p:set>
                                    <p:animEffect transition="in" filter="blinds(horizontal)">
                                      <p:cBhvr>
                                        <p:cTn id="45" dur="500"/>
                                        <p:tgtEl>
                                          <p:spTgt spid="2839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3894"/>
                                        </p:tgtEl>
                                        <p:attrNameLst>
                                          <p:attrName>style.visibility</p:attrName>
                                        </p:attrNameLst>
                                      </p:cBhvr>
                                      <p:to>
                                        <p:strVal val="visible"/>
                                      </p:to>
                                    </p:set>
                                    <p:animEffect transition="in" filter="blinds(horizontal)">
                                      <p:cBhvr>
                                        <p:cTn id="50" dur="500"/>
                                        <p:tgtEl>
                                          <p:spTgt spid="2838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xit" presetSubtype="10" fill="hold" nodeType="clickEffect">
                                  <p:stCondLst>
                                    <p:cond delay="0"/>
                                  </p:stCondLst>
                                  <p:childTnLst>
                                    <p:animEffect transition="out" filter="blinds(horizontal)">
                                      <p:cBhvr>
                                        <p:cTn id="54" dur="500"/>
                                        <p:tgtEl>
                                          <p:spTgt spid="283919"/>
                                        </p:tgtEl>
                                      </p:cBhvr>
                                    </p:animEffect>
                                    <p:set>
                                      <p:cBhvr>
                                        <p:cTn id="55" dur="1" fill="hold">
                                          <p:stCondLst>
                                            <p:cond delay="499"/>
                                          </p:stCondLst>
                                        </p:cTn>
                                        <p:tgtEl>
                                          <p:spTgt spid="28391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83967"/>
                                        </p:tgtEl>
                                        <p:attrNameLst>
                                          <p:attrName>style.visibility</p:attrName>
                                        </p:attrNameLst>
                                      </p:cBhvr>
                                      <p:to>
                                        <p:strVal val="visible"/>
                                      </p:to>
                                    </p:set>
                                    <p:animEffect transition="in" filter="blinds(horizontal)">
                                      <p:cBhvr>
                                        <p:cTn id="60" dur="500"/>
                                        <p:tgtEl>
                                          <p:spTgt spid="2839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8392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xit" presetSubtype="10" fill="hold" nodeType="clickEffect">
                                  <p:stCondLst>
                                    <p:cond delay="0"/>
                                  </p:stCondLst>
                                  <p:childTnLst>
                                    <p:animEffect transition="out" filter="blinds(horizontal)">
                                      <p:cBhvr>
                                        <p:cTn id="68" dur="500"/>
                                        <p:tgtEl>
                                          <p:spTgt spid="283967"/>
                                        </p:tgtEl>
                                      </p:cBhvr>
                                    </p:animEffect>
                                    <p:set>
                                      <p:cBhvr>
                                        <p:cTn id="69" dur="1" fill="hold">
                                          <p:stCondLst>
                                            <p:cond delay="499"/>
                                          </p:stCondLst>
                                        </p:cTn>
                                        <p:tgtEl>
                                          <p:spTgt spid="283967"/>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83883"/>
                                        </p:tgtEl>
                                        <p:attrNameLst>
                                          <p:attrName>style.visibility</p:attrName>
                                        </p:attrNameLst>
                                      </p:cBhvr>
                                      <p:to>
                                        <p:strVal val="visible"/>
                                      </p:to>
                                    </p:set>
                                    <p:animEffect transition="in" filter="blinds(horizontal)">
                                      <p:cBhvr>
                                        <p:cTn id="74" dur="500"/>
                                        <p:tgtEl>
                                          <p:spTgt spid="2838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83972"/>
                                        </p:tgtEl>
                                        <p:attrNameLst>
                                          <p:attrName>style.visibility</p:attrName>
                                        </p:attrNameLst>
                                      </p:cBhvr>
                                      <p:to>
                                        <p:strVal val="visible"/>
                                      </p:to>
                                    </p:set>
                                    <p:animEffect transition="in" filter="blinds(horizontal)">
                                      <p:cBhvr>
                                        <p:cTn id="79" dur="500"/>
                                        <p:tgtEl>
                                          <p:spTgt spid="28397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8397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28397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283975"/>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283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283927" grpId="0" animBg="1"/>
      <p:bldP spid="283894" grpId="0" animBg="1"/>
      <p:bldP spid="283926" grpId="0" animBg="1"/>
      <p:bldP spid="283883" grpId="0" animBg="1"/>
      <p:bldP spid="283972" grpId="0" animBg="1"/>
      <p:bldP spid="283973" grpId="0" animBg="1"/>
      <p:bldP spid="283974" grpId="0" animBg="1"/>
      <p:bldP spid="283975" grpId="0" animBg="1"/>
      <p:bldP spid="28397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3568" y="404664"/>
            <a:ext cx="7696200" cy="1143000"/>
          </a:xfrm>
        </p:spPr>
        <p:txBody>
          <a:bodyPr/>
          <a:lstStyle/>
          <a:p>
            <a:pPr eaLnBrk="1" hangingPunct="1"/>
            <a:r>
              <a:rPr lang="zh-CN" altLang="en-US" dirty="0" smtClean="0"/>
              <a:t>腐蚀 </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算法步骤</a:t>
            </a:r>
          </a:p>
        </p:txBody>
      </p:sp>
      <p:sp>
        <p:nvSpPr>
          <p:cNvPr id="282627" name="Rectangle 3"/>
          <p:cNvSpPr>
            <a:spLocks noGrp="1" noChangeArrowheads="1"/>
          </p:cNvSpPr>
          <p:nvPr>
            <p:ph type="body" idx="1"/>
          </p:nvPr>
        </p:nvSpPr>
        <p:spPr>
          <a:xfrm>
            <a:off x="319064" y="1547664"/>
            <a:ext cx="8429400" cy="4038600"/>
          </a:xfrm>
        </p:spPr>
        <p:txBody>
          <a:bodyPr/>
          <a:lstStyle/>
          <a:p>
            <a:pPr marL="0" indent="0" eaLnBrk="1" hangingPunct="1">
              <a:buNone/>
            </a:pP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）扫描原图，找到第一个像素值为</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的目标点；</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）将预先设定好形状以及原点位置的结构元素的原点移到该点；</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）判断该结构元素所覆盖的像素值</a:t>
            </a:r>
            <a:r>
              <a:rPr lang="zh-CN" altLang="en-US" sz="2800" b="1" dirty="0" smtClean="0">
                <a:solidFill>
                  <a:srgbClr val="0000FF"/>
                </a:solidFill>
                <a:latin typeface="Times New Roman" panose="02020603050405020304" pitchFamily="18" charset="0"/>
                <a:cs typeface="Times New Roman" panose="02020603050405020304" pitchFamily="18" charset="0"/>
              </a:rPr>
              <a:t>是否全部为</a:t>
            </a:r>
            <a:r>
              <a:rPr lang="en-US" altLang="zh-CN" sz="2800" b="1" dirty="0" smtClean="0">
                <a:solidFill>
                  <a:srgbClr val="0000FF"/>
                </a:solidFill>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p>
          <a:p>
            <a:pPr marL="542925" indent="0" eaLnBrk="1" hangingPunct="1">
              <a:buNone/>
            </a:pPr>
            <a:r>
              <a:rPr lang="zh-CN" altLang="en-US" sz="2800" dirty="0" smtClean="0">
                <a:latin typeface="Times New Roman" panose="02020603050405020304" pitchFamily="18" charset="0"/>
                <a:cs typeface="Times New Roman" panose="02020603050405020304" pitchFamily="18" charset="0"/>
              </a:rPr>
              <a:t>如果</a:t>
            </a:r>
            <a:r>
              <a:rPr lang="zh-CN" altLang="en-US" sz="2800" b="1" dirty="0">
                <a:solidFill>
                  <a:srgbClr val="0000FF"/>
                </a:solidFill>
                <a:latin typeface="Times New Roman" panose="02020603050405020304" pitchFamily="18" charset="0"/>
                <a:cs typeface="Times New Roman" panose="02020603050405020304" pitchFamily="18" charset="0"/>
              </a:rPr>
              <a:t>是</a:t>
            </a:r>
            <a:r>
              <a:rPr lang="zh-CN" altLang="en-US" sz="2800" dirty="0" smtClean="0">
                <a:latin typeface="Times New Roman" panose="02020603050405020304" pitchFamily="18" charset="0"/>
                <a:cs typeface="Times New Roman" panose="02020603050405020304" pitchFamily="18" charset="0"/>
              </a:rPr>
              <a:t>，则腐蚀后图像中的相同位置上的像素值为</a:t>
            </a:r>
            <a:r>
              <a:rPr lang="en-US" altLang="zh-CN" sz="2800" b="1" dirty="0">
                <a:solidFill>
                  <a:srgbClr val="3333FF"/>
                </a:solidFill>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保留</a:t>
            </a:r>
            <a:r>
              <a:rPr lang="en-US" altLang="zh-CN" sz="28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a:p>
            <a:pPr marL="542925" indent="0" eaLnBrk="1" hangingPunct="1">
              <a:buNone/>
            </a:pPr>
            <a:r>
              <a:rPr lang="zh-CN" altLang="en-US" sz="2800" dirty="0" smtClean="0">
                <a:latin typeface="Times New Roman" panose="02020603050405020304" pitchFamily="18" charset="0"/>
                <a:cs typeface="Times New Roman" panose="02020603050405020304" pitchFamily="18" charset="0"/>
              </a:rPr>
              <a:t>如果</a:t>
            </a:r>
            <a:r>
              <a:rPr lang="zh-CN" altLang="en-US" sz="2800" b="1" dirty="0">
                <a:solidFill>
                  <a:srgbClr val="0000FF"/>
                </a:solidFill>
                <a:latin typeface="Times New Roman" panose="02020603050405020304" pitchFamily="18" charset="0"/>
                <a:cs typeface="Times New Roman" panose="02020603050405020304" pitchFamily="18" charset="0"/>
              </a:rPr>
              <a:t>不是</a:t>
            </a:r>
            <a:r>
              <a:rPr lang="zh-CN" altLang="en-US" sz="2800" dirty="0" smtClean="0">
                <a:latin typeface="Times New Roman" panose="02020603050405020304" pitchFamily="18" charset="0"/>
                <a:cs typeface="Times New Roman" panose="02020603050405020304" pitchFamily="18" charset="0"/>
              </a:rPr>
              <a:t>，则腐蚀后图像中的相同位置上的像素值为</a:t>
            </a:r>
            <a:r>
              <a:rPr lang="en-US" altLang="zh-CN" sz="2800" b="1" dirty="0" smtClean="0">
                <a:solidFill>
                  <a:srgbClr val="3333FF"/>
                </a:solidFill>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；（腐蚀掉）</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4</a:t>
            </a:r>
            <a:r>
              <a:rPr lang="zh-CN" altLang="en-US" sz="2800" dirty="0" smtClean="0">
                <a:latin typeface="Times New Roman" panose="02020603050405020304" pitchFamily="18" charset="0"/>
                <a:cs typeface="Times New Roman" panose="02020603050405020304" pitchFamily="18" charset="0"/>
              </a:rPr>
              <a:t>）重复</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），直到所有原图中像素处理完成。</a:t>
            </a:r>
          </a:p>
        </p:txBody>
      </p:sp>
      <p:sp>
        <p:nvSpPr>
          <p:cNvPr id="2" name="矩形 1"/>
          <p:cNvSpPr/>
          <p:nvPr/>
        </p:nvSpPr>
        <p:spPr>
          <a:xfrm>
            <a:off x="355525" y="6021288"/>
            <a:ext cx="4176143" cy="523220"/>
          </a:xfrm>
          <a:prstGeom prst="rect">
            <a:avLst/>
          </a:prstGeom>
        </p:spPr>
        <p:txBody>
          <a:bodyPr wrap="none">
            <a:spAutoFit/>
          </a:bodyPr>
          <a:lstStyle/>
          <a:p>
            <a:r>
              <a:rPr lang="zh-CN" altLang="en-US" sz="2800" dirty="0" smtClean="0">
                <a:latin typeface="Times New Roman" panose="02020603050405020304" pitchFamily="18" charset="0"/>
                <a:cs typeface="Times New Roman" panose="02020603050405020304" pitchFamily="18" charset="0"/>
              </a:rPr>
              <a:t>注：为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删除，为</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保留。</a:t>
            </a:r>
          </a:p>
        </p:txBody>
      </p:sp>
    </p:spTree>
    <p:extLst>
      <p:ext uri="{BB962C8B-B14F-4D97-AF65-F5344CB8AC3E}">
        <p14:creationId xmlns:p14="http://schemas.microsoft.com/office/powerpoint/2010/main" val="281813907"/>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2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2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2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2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二值图像分析的目的</a:t>
            </a:r>
          </a:p>
        </p:txBody>
      </p:sp>
      <p:sp>
        <p:nvSpPr>
          <p:cNvPr id="22531" name="Rectangle 3"/>
          <p:cNvSpPr>
            <a:spLocks noGrp="1" noChangeArrowheads="1"/>
          </p:cNvSpPr>
          <p:nvPr>
            <p:ph type="body" idx="1"/>
          </p:nvPr>
        </p:nvSpPr>
        <p:spPr/>
        <p:txBody>
          <a:bodyPr/>
          <a:lstStyle/>
          <a:p>
            <a:pPr eaLnBrk="1" hangingPunct="1">
              <a:buClr>
                <a:schemeClr val="tx1"/>
              </a:buClr>
            </a:pPr>
            <a:r>
              <a:rPr lang="zh-CN" altLang="en-US" dirty="0" smtClean="0"/>
              <a:t>二值图像的分析首先是</a:t>
            </a:r>
            <a:r>
              <a:rPr lang="zh-CN" altLang="en-US" b="1" dirty="0" smtClean="0">
                <a:solidFill>
                  <a:srgbClr val="6600FF"/>
                </a:solidFill>
              </a:rPr>
              <a:t>区分</a:t>
            </a:r>
            <a:r>
              <a:rPr lang="zh-CN" altLang="en-US" dirty="0" smtClean="0"/>
              <a:t>所提取出的不同的</a:t>
            </a:r>
            <a:r>
              <a:rPr lang="zh-CN" altLang="en-US" b="1" dirty="0" smtClean="0">
                <a:solidFill>
                  <a:srgbClr val="6600FF"/>
                </a:solidFill>
              </a:rPr>
              <a:t>目标物</a:t>
            </a:r>
            <a:r>
              <a:rPr lang="zh-CN" altLang="en-US" dirty="0" smtClean="0"/>
              <a:t>，</a:t>
            </a:r>
            <a:endParaRPr lang="en-US" altLang="zh-CN" dirty="0" smtClean="0"/>
          </a:p>
          <a:p>
            <a:pPr eaLnBrk="1" hangingPunct="1">
              <a:buClr>
                <a:schemeClr val="tx1"/>
              </a:buClr>
            </a:pPr>
            <a:r>
              <a:rPr lang="zh-CN" altLang="en-US" dirty="0" smtClean="0"/>
              <a:t>对不同的目标物特征差异进行描述与计算，最后</a:t>
            </a:r>
            <a:r>
              <a:rPr lang="zh-CN" altLang="en-US" b="1" dirty="0" smtClean="0">
                <a:solidFill>
                  <a:srgbClr val="6600FF"/>
                </a:solidFill>
              </a:rPr>
              <a:t>获得</a:t>
            </a:r>
            <a:r>
              <a:rPr lang="zh-CN" altLang="en-US" dirty="0" smtClean="0"/>
              <a:t>所需要的</a:t>
            </a:r>
            <a:r>
              <a:rPr lang="zh-CN" altLang="en-US" b="1" dirty="0" smtClean="0">
                <a:solidFill>
                  <a:srgbClr val="6600FF"/>
                </a:solidFill>
              </a:rPr>
              <a:t>分析结果</a:t>
            </a:r>
            <a:r>
              <a:rPr lang="zh-CN" altLang="en-US" dirty="0" smtClean="0"/>
              <a:t>。      </a:t>
            </a:r>
          </a:p>
        </p:txBody>
      </p:sp>
    </p:spTree>
    <p:extLst>
      <p:ext uri="{BB962C8B-B14F-4D97-AF65-F5344CB8AC3E}">
        <p14:creationId xmlns:p14="http://schemas.microsoft.com/office/powerpoint/2010/main" val="2499850416"/>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21928" y="961668"/>
            <a:ext cx="7696200" cy="1143000"/>
          </a:xfrm>
        </p:spPr>
        <p:txBody>
          <a:bodyPr/>
          <a:lstStyle/>
          <a:p>
            <a:pPr eaLnBrk="1" hangingPunct="1"/>
            <a:r>
              <a:rPr lang="zh-CN" altLang="en-US" dirty="0" smtClean="0"/>
              <a:t>腐蚀 </a:t>
            </a:r>
            <a:r>
              <a:rPr lang="en-US" altLang="zh-CN" dirty="0" smtClean="0"/>
              <a:t/>
            </a:r>
            <a:br>
              <a:rPr lang="en-US" altLang="zh-CN" dirty="0" smtClean="0"/>
            </a:br>
            <a:r>
              <a:rPr lang="en-US" altLang="zh-CN" sz="3200" dirty="0" smtClean="0"/>
              <a:t>                    —— </a:t>
            </a:r>
            <a:r>
              <a:rPr lang="zh-CN" altLang="en-US" sz="3200" b="0" dirty="0" smtClean="0"/>
              <a:t>例题</a:t>
            </a:r>
          </a:p>
        </p:txBody>
      </p:sp>
      <p:sp>
        <p:nvSpPr>
          <p:cNvPr id="281642" name="AutoShape 42"/>
          <p:cNvSpPr>
            <a:spLocks noChangeArrowheads="1"/>
          </p:cNvSpPr>
          <p:nvPr/>
        </p:nvSpPr>
        <p:spPr bwMode="auto">
          <a:xfrm>
            <a:off x="4427538" y="3500438"/>
            <a:ext cx="457200" cy="576262"/>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794" name="Text Box 194"/>
          <p:cNvSpPr txBox="1">
            <a:spLocks noChangeArrowheads="1"/>
          </p:cNvSpPr>
          <p:nvPr/>
        </p:nvSpPr>
        <p:spPr bwMode="auto">
          <a:xfrm>
            <a:off x="1042988" y="5157788"/>
            <a:ext cx="7273428" cy="830262"/>
          </a:xfrm>
          <a:prstGeom prst="rect">
            <a:avLst/>
          </a:prstGeom>
          <a:noFill/>
          <a:ln w="57150" cmpd="thinThick">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b="1" dirty="0" smtClean="0">
                <a:latin typeface="+mn-ea"/>
                <a:ea typeface="+mn-ea"/>
              </a:rPr>
              <a:t>注：图像画面上</a:t>
            </a:r>
            <a:r>
              <a:rPr kumimoji="1" lang="zh-CN" altLang="en-US" sz="2400" b="1" dirty="0" smtClean="0">
                <a:solidFill>
                  <a:srgbClr val="0000FF"/>
                </a:solidFill>
                <a:latin typeface="+mn-ea"/>
                <a:ea typeface="+mn-ea"/>
              </a:rPr>
              <a:t>边框处</a:t>
            </a:r>
            <a:r>
              <a:rPr kumimoji="1" lang="zh-CN" altLang="en-US" sz="2400" b="1" dirty="0" smtClean="0">
                <a:latin typeface="+mn-ea"/>
                <a:ea typeface="+mn-ea"/>
              </a:rPr>
              <a:t>不能被结构元素覆盖的部分可以</a:t>
            </a:r>
            <a:r>
              <a:rPr kumimoji="1" lang="zh-CN" altLang="en-US" sz="2400" b="1" dirty="0" smtClean="0">
                <a:solidFill>
                  <a:srgbClr val="0000FF"/>
                </a:solidFill>
                <a:latin typeface="+mn-ea"/>
                <a:ea typeface="+mn-ea"/>
              </a:rPr>
              <a:t>保持</a:t>
            </a:r>
            <a:r>
              <a:rPr kumimoji="1" lang="zh-CN" altLang="en-US" sz="2400" b="1" dirty="0" smtClean="0">
                <a:latin typeface="+mn-ea"/>
                <a:ea typeface="+mn-ea"/>
              </a:rPr>
              <a:t>原来的值不变，也可以置为背景。</a:t>
            </a:r>
          </a:p>
        </p:txBody>
      </p:sp>
      <p:grpSp>
        <p:nvGrpSpPr>
          <p:cNvPr id="281795" name="Group 195"/>
          <p:cNvGrpSpPr>
            <a:grpSpLocks noChangeAspect="1"/>
          </p:cNvGrpSpPr>
          <p:nvPr/>
        </p:nvGrpSpPr>
        <p:grpSpPr bwMode="auto">
          <a:xfrm>
            <a:off x="1331913" y="2636838"/>
            <a:ext cx="2159000" cy="2159000"/>
            <a:chOff x="864" y="2640"/>
            <a:chExt cx="907" cy="907"/>
          </a:xfrm>
        </p:grpSpPr>
        <p:sp>
          <p:nvSpPr>
            <p:cNvPr id="61539" name="Rectangle 19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0" name="Rectangle 19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1" name="Rectangle 19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2" name="Rectangle 19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3" name="Rectangle 20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4" name="Rectangle 20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5" name="Rectangle 20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6" name="Rectangle 20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7" name="Rectangle 20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8" name="Rectangle 20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49" name="Rectangle 20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0" name="Rectangle 20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1" name="Rectangle 20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2" name="Rectangle 20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3" name="Rectangle 21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4" name="Rectangle 21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5" name="Rectangle 21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6" name="Rectangle 21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7" name="Rectangle 21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8" name="Rectangle 21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9" name="Rectangle 21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0" name="Rectangle 21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1" name="Rectangle 21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2" name="Rectangle 21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3" name="Rectangle 22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4" name="Rectangle 22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5" name="Rectangle 22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6" name="Rectangle 22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7" name="Rectangle 22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8" name="Rectangle 22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69" name="Rectangle 22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0" name="Rectangle 22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1" name="Rectangle 22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2" name="Rectangle 22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3" name="Rectangle 23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4" name="Rectangle 23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1832" name="Group 232"/>
          <p:cNvGrpSpPr>
            <a:grpSpLocks noChangeAspect="1"/>
          </p:cNvGrpSpPr>
          <p:nvPr/>
        </p:nvGrpSpPr>
        <p:grpSpPr bwMode="auto">
          <a:xfrm>
            <a:off x="5795963" y="2708275"/>
            <a:ext cx="2159000" cy="2159000"/>
            <a:chOff x="864" y="2640"/>
            <a:chExt cx="907" cy="907"/>
          </a:xfrm>
        </p:grpSpPr>
        <p:sp>
          <p:nvSpPr>
            <p:cNvPr id="61503" name="Rectangle 233"/>
            <p:cNvSpPr>
              <a:spLocks noChangeAspect="1" noChangeArrowheads="1"/>
            </p:cNvSpPr>
            <p:nvPr/>
          </p:nvSpPr>
          <p:spPr bwMode="auto">
            <a:xfrm>
              <a:off x="864"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4" name="Rectangle 234"/>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5" name="Rectangle 235"/>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6" name="Rectangle 236"/>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7" name="Rectangle 237"/>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8" name="Rectangle 238"/>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9" name="Rectangle 23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0" name="Rectangle 24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1" name="Rectangle 241"/>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2" name="Rectangle 242"/>
            <p:cNvSpPr>
              <a:spLocks noChangeAspect="1" noChangeArrowheads="1"/>
            </p:cNvSpPr>
            <p:nvPr/>
          </p:nvSpPr>
          <p:spPr bwMode="auto">
            <a:xfrm>
              <a:off x="1315"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3" name="Rectangle 243"/>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4" name="Rectangle 24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5" name="Rectangle 245"/>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6" name="Rectangle 246"/>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7" name="Rectangle 24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8" name="Rectangle 24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9" name="Rectangle 24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0" name="Rectangle 25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1" name="Rectangle 251"/>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2" name="Rectangle 252"/>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3" name="Rectangle 253"/>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4" name="Rectangle 254"/>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5" name="Rectangle 255"/>
            <p:cNvSpPr>
              <a:spLocks noChangeAspect="1" noChangeArrowheads="1"/>
            </p:cNvSpPr>
            <p:nvPr/>
          </p:nvSpPr>
          <p:spPr bwMode="auto">
            <a:xfrm>
              <a:off x="101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6" name="Rectangle 256"/>
            <p:cNvSpPr>
              <a:spLocks noChangeAspect="1" noChangeArrowheads="1"/>
            </p:cNvSpPr>
            <p:nvPr/>
          </p:nvSpPr>
          <p:spPr bwMode="auto">
            <a:xfrm>
              <a:off x="1167"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7" name="Rectangle 25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8" name="Rectangle 258"/>
            <p:cNvSpPr>
              <a:spLocks noChangeAspect="1" noChangeArrowheads="1"/>
            </p:cNvSpPr>
            <p:nvPr/>
          </p:nvSpPr>
          <p:spPr bwMode="auto">
            <a:xfrm>
              <a:off x="101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29" name="Rectangle 259"/>
            <p:cNvSpPr>
              <a:spLocks noChangeAspect="1" noChangeArrowheads="1"/>
            </p:cNvSpPr>
            <p:nvPr/>
          </p:nvSpPr>
          <p:spPr bwMode="auto">
            <a:xfrm>
              <a:off x="1167"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0" name="Rectangle 260"/>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1" name="Rectangle 261"/>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2" name="Rectangle 26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3" name="Rectangle 263"/>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4" name="Rectangle 264"/>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5" name="Rectangle 265"/>
            <p:cNvSpPr>
              <a:spLocks noChangeAspect="1" noChangeArrowheads="1"/>
            </p:cNvSpPr>
            <p:nvPr/>
          </p:nvSpPr>
          <p:spPr bwMode="auto">
            <a:xfrm>
              <a:off x="1618"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6" name="Rectangle 266"/>
            <p:cNvSpPr>
              <a:spLocks noChangeAspect="1" noChangeArrowheads="1"/>
            </p:cNvSpPr>
            <p:nvPr/>
          </p:nvSpPr>
          <p:spPr bwMode="auto">
            <a:xfrm>
              <a:off x="1315"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7" name="Rectangle 26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38" name="Rectangle 26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1789" name="Group 189"/>
          <p:cNvGrpSpPr>
            <a:grpSpLocks noChangeAspect="1"/>
          </p:cNvGrpSpPr>
          <p:nvPr/>
        </p:nvGrpSpPr>
        <p:grpSpPr bwMode="auto">
          <a:xfrm>
            <a:off x="1331913" y="2636838"/>
            <a:ext cx="719137" cy="719137"/>
            <a:chOff x="1248" y="1584"/>
            <a:chExt cx="305" cy="305"/>
          </a:xfrm>
        </p:grpSpPr>
        <p:grpSp>
          <p:nvGrpSpPr>
            <p:cNvPr id="61497" name="Group 183"/>
            <p:cNvGrpSpPr>
              <a:grpSpLocks noChangeAspect="1"/>
            </p:cNvGrpSpPr>
            <p:nvPr/>
          </p:nvGrpSpPr>
          <p:grpSpPr bwMode="auto">
            <a:xfrm>
              <a:off x="1248" y="1584"/>
              <a:ext cx="305" cy="305"/>
              <a:chOff x="336" y="3072"/>
              <a:chExt cx="305" cy="305"/>
            </a:xfrm>
          </p:grpSpPr>
          <p:sp>
            <p:nvSpPr>
              <p:cNvPr id="61499" name="Rectangle 184"/>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0" name="Rectangle 185"/>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1" name="Rectangle 186"/>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02" name="Rectangle 187"/>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98" name="Oval 188"/>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1869" name="Group 269"/>
          <p:cNvGrpSpPr>
            <a:grpSpLocks noChangeAspect="1"/>
          </p:cNvGrpSpPr>
          <p:nvPr/>
        </p:nvGrpSpPr>
        <p:grpSpPr bwMode="auto">
          <a:xfrm>
            <a:off x="1692275" y="2636838"/>
            <a:ext cx="719138" cy="719137"/>
            <a:chOff x="1248" y="1584"/>
            <a:chExt cx="305" cy="305"/>
          </a:xfrm>
        </p:grpSpPr>
        <p:grpSp>
          <p:nvGrpSpPr>
            <p:cNvPr id="61491" name="Group 270"/>
            <p:cNvGrpSpPr>
              <a:grpSpLocks noChangeAspect="1"/>
            </p:cNvGrpSpPr>
            <p:nvPr/>
          </p:nvGrpSpPr>
          <p:grpSpPr bwMode="auto">
            <a:xfrm>
              <a:off x="1248" y="1584"/>
              <a:ext cx="305" cy="305"/>
              <a:chOff x="336" y="3072"/>
              <a:chExt cx="305" cy="305"/>
            </a:xfrm>
          </p:grpSpPr>
          <p:sp>
            <p:nvSpPr>
              <p:cNvPr id="61493" name="Rectangle 271"/>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94" name="Rectangle 272"/>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95" name="Rectangle 273"/>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96" name="Rectangle 274"/>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92" name="Oval 275"/>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1781" name="Rectangle 181"/>
          <p:cNvSpPr>
            <a:spLocks noChangeAspect="1" noChangeArrowheads="1"/>
          </p:cNvSpPr>
          <p:nvPr/>
        </p:nvSpPr>
        <p:spPr bwMode="auto">
          <a:xfrm>
            <a:off x="5795963" y="2708275"/>
            <a:ext cx="360362"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876" name="Rectangle 276"/>
          <p:cNvSpPr>
            <a:spLocks noChangeAspect="1" noChangeArrowheads="1"/>
          </p:cNvSpPr>
          <p:nvPr/>
        </p:nvSpPr>
        <p:spPr bwMode="auto">
          <a:xfrm>
            <a:off x="6877050" y="2708275"/>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1877" name="Group 277"/>
          <p:cNvGrpSpPr>
            <a:grpSpLocks noChangeAspect="1"/>
          </p:cNvGrpSpPr>
          <p:nvPr/>
        </p:nvGrpSpPr>
        <p:grpSpPr bwMode="auto">
          <a:xfrm>
            <a:off x="2411413" y="2636838"/>
            <a:ext cx="719137" cy="719137"/>
            <a:chOff x="1248" y="1584"/>
            <a:chExt cx="305" cy="305"/>
          </a:xfrm>
        </p:grpSpPr>
        <p:grpSp>
          <p:nvGrpSpPr>
            <p:cNvPr id="61485" name="Group 278"/>
            <p:cNvGrpSpPr>
              <a:grpSpLocks noChangeAspect="1"/>
            </p:cNvGrpSpPr>
            <p:nvPr/>
          </p:nvGrpSpPr>
          <p:grpSpPr bwMode="auto">
            <a:xfrm>
              <a:off x="1248" y="1584"/>
              <a:ext cx="305" cy="305"/>
              <a:chOff x="336" y="3072"/>
              <a:chExt cx="305" cy="305"/>
            </a:xfrm>
          </p:grpSpPr>
          <p:sp>
            <p:nvSpPr>
              <p:cNvPr id="61487" name="Rectangle 279"/>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8" name="Rectangle 280"/>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9" name="Rectangle 281"/>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90" name="Rectangle 282"/>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86" name="Oval 283"/>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1884" name="Rectangle 284"/>
          <p:cNvSpPr>
            <a:spLocks noChangeAspect="1" noChangeArrowheads="1"/>
          </p:cNvSpPr>
          <p:nvPr/>
        </p:nvSpPr>
        <p:spPr bwMode="auto">
          <a:xfrm>
            <a:off x="6156325" y="4149725"/>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885" name="Rectangle 285"/>
          <p:cNvSpPr>
            <a:spLocks noChangeAspect="1" noChangeArrowheads="1"/>
          </p:cNvSpPr>
          <p:nvPr/>
        </p:nvSpPr>
        <p:spPr bwMode="auto">
          <a:xfrm>
            <a:off x="6156325" y="2708275"/>
            <a:ext cx="360363"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1886" name="Group 286"/>
          <p:cNvGrpSpPr>
            <a:grpSpLocks noChangeAspect="1"/>
          </p:cNvGrpSpPr>
          <p:nvPr/>
        </p:nvGrpSpPr>
        <p:grpSpPr bwMode="auto">
          <a:xfrm>
            <a:off x="1331913" y="2997200"/>
            <a:ext cx="719137" cy="719138"/>
            <a:chOff x="1248" y="1584"/>
            <a:chExt cx="305" cy="305"/>
          </a:xfrm>
        </p:grpSpPr>
        <p:grpSp>
          <p:nvGrpSpPr>
            <p:cNvPr id="61479" name="Group 287"/>
            <p:cNvGrpSpPr>
              <a:grpSpLocks noChangeAspect="1"/>
            </p:cNvGrpSpPr>
            <p:nvPr/>
          </p:nvGrpSpPr>
          <p:grpSpPr bwMode="auto">
            <a:xfrm>
              <a:off x="1248" y="1584"/>
              <a:ext cx="305" cy="305"/>
              <a:chOff x="336" y="3072"/>
              <a:chExt cx="305" cy="305"/>
            </a:xfrm>
          </p:grpSpPr>
          <p:sp>
            <p:nvSpPr>
              <p:cNvPr id="61481" name="Rectangle 288"/>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2" name="Rectangle 289"/>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3" name="Rectangle 290"/>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4" name="Rectangle 291"/>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80" name="Oval 292"/>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1893" name="Group 293"/>
          <p:cNvGrpSpPr>
            <a:grpSpLocks noChangeAspect="1"/>
          </p:cNvGrpSpPr>
          <p:nvPr/>
        </p:nvGrpSpPr>
        <p:grpSpPr bwMode="auto">
          <a:xfrm>
            <a:off x="2771775" y="2636838"/>
            <a:ext cx="719138" cy="719137"/>
            <a:chOff x="1248" y="1584"/>
            <a:chExt cx="305" cy="305"/>
          </a:xfrm>
        </p:grpSpPr>
        <p:grpSp>
          <p:nvGrpSpPr>
            <p:cNvPr id="61473" name="Group 294"/>
            <p:cNvGrpSpPr>
              <a:grpSpLocks noChangeAspect="1"/>
            </p:cNvGrpSpPr>
            <p:nvPr/>
          </p:nvGrpSpPr>
          <p:grpSpPr bwMode="auto">
            <a:xfrm>
              <a:off x="1248" y="1584"/>
              <a:ext cx="305" cy="305"/>
              <a:chOff x="336" y="3072"/>
              <a:chExt cx="305" cy="305"/>
            </a:xfrm>
          </p:grpSpPr>
          <p:sp>
            <p:nvSpPr>
              <p:cNvPr id="61475" name="Rectangle 295"/>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6" name="Rectangle 296"/>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7" name="Rectangle 297"/>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8" name="Rectangle 298"/>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74" name="Oval 299"/>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1900" name="Rectangle 300"/>
          <p:cNvSpPr>
            <a:spLocks noChangeAspect="1" noChangeArrowheads="1"/>
          </p:cNvSpPr>
          <p:nvPr/>
        </p:nvSpPr>
        <p:spPr bwMode="auto">
          <a:xfrm>
            <a:off x="7235825" y="2708275"/>
            <a:ext cx="360363"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1" name="Rectangle 301"/>
          <p:cNvSpPr>
            <a:spLocks noChangeAspect="1" noChangeArrowheads="1"/>
          </p:cNvSpPr>
          <p:nvPr/>
        </p:nvSpPr>
        <p:spPr bwMode="auto">
          <a:xfrm>
            <a:off x="5795963" y="3068638"/>
            <a:ext cx="360362" cy="360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2" name="Rectangle 302"/>
          <p:cNvSpPr>
            <a:spLocks noChangeAspect="1" noChangeArrowheads="1"/>
          </p:cNvSpPr>
          <p:nvPr/>
        </p:nvSpPr>
        <p:spPr bwMode="auto">
          <a:xfrm>
            <a:off x="6156325" y="3068638"/>
            <a:ext cx="360363" cy="360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3" name="Rectangle 303"/>
          <p:cNvSpPr>
            <a:spLocks noChangeAspect="1" noChangeArrowheads="1"/>
          </p:cNvSpPr>
          <p:nvPr/>
        </p:nvSpPr>
        <p:spPr bwMode="auto">
          <a:xfrm>
            <a:off x="6877050" y="3068638"/>
            <a:ext cx="360363" cy="360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4" name="Rectangle 304"/>
          <p:cNvSpPr>
            <a:spLocks noChangeAspect="1" noChangeArrowheads="1"/>
          </p:cNvSpPr>
          <p:nvPr/>
        </p:nvSpPr>
        <p:spPr bwMode="auto">
          <a:xfrm>
            <a:off x="7235825" y="3068638"/>
            <a:ext cx="360363" cy="360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5" name="Rectangle 305"/>
          <p:cNvSpPr>
            <a:spLocks noChangeAspect="1" noChangeArrowheads="1"/>
          </p:cNvSpPr>
          <p:nvPr/>
        </p:nvSpPr>
        <p:spPr bwMode="auto">
          <a:xfrm>
            <a:off x="6516688" y="3429000"/>
            <a:ext cx="360362"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6" name="Rectangle 306"/>
          <p:cNvSpPr>
            <a:spLocks noChangeAspect="1" noChangeArrowheads="1"/>
          </p:cNvSpPr>
          <p:nvPr/>
        </p:nvSpPr>
        <p:spPr bwMode="auto">
          <a:xfrm>
            <a:off x="7235825" y="4140200"/>
            <a:ext cx="360363"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8" name="Rectangle 308"/>
          <p:cNvSpPr>
            <a:spLocks noChangeAspect="1" noChangeArrowheads="1"/>
          </p:cNvSpPr>
          <p:nvPr/>
        </p:nvSpPr>
        <p:spPr bwMode="auto">
          <a:xfrm>
            <a:off x="6516688" y="4149725"/>
            <a:ext cx="360362"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1909" name="Rectangle 309"/>
          <p:cNvSpPr>
            <a:spLocks noChangeAspect="1" noChangeArrowheads="1"/>
          </p:cNvSpPr>
          <p:nvPr/>
        </p:nvSpPr>
        <p:spPr bwMode="auto">
          <a:xfrm>
            <a:off x="7596188" y="4140200"/>
            <a:ext cx="360362"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1910" name="Group 310"/>
          <p:cNvGrpSpPr>
            <a:grpSpLocks noChangeAspect="1"/>
          </p:cNvGrpSpPr>
          <p:nvPr/>
        </p:nvGrpSpPr>
        <p:grpSpPr bwMode="auto">
          <a:xfrm>
            <a:off x="4211638" y="2708275"/>
            <a:ext cx="719137" cy="719138"/>
            <a:chOff x="1248" y="1584"/>
            <a:chExt cx="305" cy="305"/>
          </a:xfrm>
        </p:grpSpPr>
        <p:grpSp>
          <p:nvGrpSpPr>
            <p:cNvPr id="61467" name="Group 311"/>
            <p:cNvGrpSpPr>
              <a:grpSpLocks noChangeAspect="1"/>
            </p:cNvGrpSpPr>
            <p:nvPr/>
          </p:nvGrpSpPr>
          <p:grpSpPr bwMode="auto">
            <a:xfrm>
              <a:off x="1248" y="1584"/>
              <a:ext cx="305" cy="305"/>
              <a:chOff x="336" y="3072"/>
              <a:chExt cx="305" cy="305"/>
            </a:xfrm>
          </p:grpSpPr>
          <p:sp>
            <p:nvSpPr>
              <p:cNvPr id="61469" name="Rectangle 312"/>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0" name="Rectangle 313"/>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1" name="Rectangle 314"/>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2" name="Rectangle 315"/>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468" name="Oval 316"/>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74870532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1795"/>
                                        </p:tgtEl>
                                        <p:attrNameLst>
                                          <p:attrName>style.visibility</p:attrName>
                                        </p:attrNameLst>
                                      </p:cBhvr>
                                      <p:to>
                                        <p:strVal val="visible"/>
                                      </p:to>
                                    </p:set>
                                    <p:animEffect transition="in" filter="blinds(horizontal)">
                                      <p:cBhvr>
                                        <p:cTn id="7" dur="500"/>
                                        <p:tgtEl>
                                          <p:spTgt spid="281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910"/>
                                        </p:tgtEl>
                                        <p:attrNameLst>
                                          <p:attrName>style.visibility</p:attrName>
                                        </p:attrNameLst>
                                      </p:cBhvr>
                                      <p:to>
                                        <p:strVal val="visible"/>
                                      </p:to>
                                    </p:set>
                                    <p:animEffect transition="in" filter="blinds(horizontal)">
                                      <p:cBhvr>
                                        <p:cTn id="12" dur="500"/>
                                        <p:tgtEl>
                                          <p:spTgt spid="281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42"/>
                                        </p:tgtEl>
                                        <p:attrNameLst>
                                          <p:attrName>style.visibility</p:attrName>
                                        </p:attrNameLst>
                                      </p:cBhvr>
                                      <p:to>
                                        <p:strVal val="visible"/>
                                      </p:to>
                                    </p:set>
                                    <p:animEffect transition="in" filter="blinds(horizontal)">
                                      <p:cBhvr>
                                        <p:cTn id="17" dur="500"/>
                                        <p:tgtEl>
                                          <p:spTgt spid="2816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1832"/>
                                        </p:tgtEl>
                                        <p:attrNameLst>
                                          <p:attrName>style.visibility</p:attrName>
                                        </p:attrNameLst>
                                      </p:cBhvr>
                                      <p:to>
                                        <p:strVal val="visible"/>
                                      </p:to>
                                    </p:set>
                                    <p:animEffect transition="in" filter="blinds(horizontal)">
                                      <p:cBhvr>
                                        <p:cTn id="22" dur="500"/>
                                        <p:tgtEl>
                                          <p:spTgt spid="281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1789"/>
                                        </p:tgtEl>
                                        <p:attrNameLst>
                                          <p:attrName>style.visibility</p:attrName>
                                        </p:attrNameLst>
                                      </p:cBhvr>
                                      <p:to>
                                        <p:strVal val="visible"/>
                                      </p:to>
                                    </p:set>
                                    <p:animEffect transition="in" filter="blinds(horizontal)">
                                      <p:cBhvr>
                                        <p:cTn id="27" dur="500"/>
                                        <p:tgtEl>
                                          <p:spTgt spid="281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1781"/>
                                        </p:tgtEl>
                                        <p:attrNameLst>
                                          <p:attrName>style.visibility</p:attrName>
                                        </p:attrNameLst>
                                      </p:cBhvr>
                                      <p:to>
                                        <p:strVal val="visible"/>
                                      </p:to>
                                    </p:set>
                                    <p:animEffect transition="in" filter="blinds(horizontal)">
                                      <p:cBhvr>
                                        <p:cTn id="32" dur="500"/>
                                        <p:tgtEl>
                                          <p:spTgt spid="2817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281789"/>
                                        </p:tgtEl>
                                      </p:cBhvr>
                                    </p:animEffect>
                                    <p:set>
                                      <p:cBhvr>
                                        <p:cTn id="37" dur="1" fill="hold">
                                          <p:stCondLst>
                                            <p:cond delay="499"/>
                                          </p:stCondLst>
                                        </p:cTn>
                                        <p:tgtEl>
                                          <p:spTgt spid="28178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1869"/>
                                        </p:tgtEl>
                                        <p:attrNameLst>
                                          <p:attrName>style.visibility</p:attrName>
                                        </p:attrNameLst>
                                      </p:cBhvr>
                                      <p:to>
                                        <p:strVal val="visible"/>
                                      </p:to>
                                    </p:set>
                                    <p:animEffect transition="in" filter="blinds(horizontal)">
                                      <p:cBhvr>
                                        <p:cTn id="42" dur="500"/>
                                        <p:tgtEl>
                                          <p:spTgt spid="2818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1885"/>
                                        </p:tgtEl>
                                        <p:attrNameLst>
                                          <p:attrName>style.visibility</p:attrName>
                                        </p:attrNameLst>
                                      </p:cBhvr>
                                      <p:to>
                                        <p:strVal val="visible"/>
                                      </p:to>
                                    </p:set>
                                    <p:animEffect transition="in" filter="blinds(horizontal)">
                                      <p:cBhvr>
                                        <p:cTn id="47" dur="500"/>
                                        <p:tgtEl>
                                          <p:spTgt spid="2818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nodeType="clickEffect">
                                  <p:stCondLst>
                                    <p:cond delay="0"/>
                                  </p:stCondLst>
                                  <p:childTnLst>
                                    <p:animEffect transition="out" filter="blinds(horizontal)">
                                      <p:cBhvr>
                                        <p:cTn id="51" dur="500"/>
                                        <p:tgtEl>
                                          <p:spTgt spid="281869"/>
                                        </p:tgtEl>
                                      </p:cBhvr>
                                    </p:animEffect>
                                    <p:set>
                                      <p:cBhvr>
                                        <p:cTn id="52" dur="1" fill="hold">
                                          <p:stCondLst>
                                            <p:cond delay="499"/>
                                          </p:stCondLst>
                                        </p:cTn>
                                        <p:tgtEl>
                                          <p:spTgt spid="281869"/>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81877"/>
                                        </p:tgtEl>
                                        <p:attrNameLst>
                                          <p:attrName>style.visibility</p:attrName>
                                        </p:attrNameLst>
                                      </p:cBhvr>
                                      <p:to>
                                        <p:strVal val="visible"/>
                                      </p:to>
                                    </p:set>
                                    <p:animEffect transition="in" filter="blinds(horizontal)">
                                      <p:cBhvr>
                                        <p:cTn id="57" dur="500"/>
                                        <p:tgtEl>
                                          <p:spTgt spid="2818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1876"/>
                                        </p:tgtEl>
                                        <p:attrNameLst>
                                          <p:attrName>style.visibility</p:attrName>
                                        </p:attrNameLst>
                                      </p:cBhvr>
                                      <p:to>
                                        <p:strVal val="visible"/>
                                      </p:to>
                                    </p:set>
                                    <p:animEffect transition="in" filter="blinds(horizontal)">
                                      <p:cBhvr>
                                        <p:cTn id="62" dur="500"/>
                                        <p:tgtEl>
                                          <p:spTgt spid="28187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xit" presetSubtype="10" fill="hold" nodeType="clickEffect">
                                  <p:stCondLst>
                                    <p:cond delay="0"/>
                                  </p:stCondLst>
                                  <p:childTnLst>
                                    <p:animEffect transition="out" filter="blinds(horizontal)">
                                      <p:cBhvr>
                                        <p:cTn id="66" dur="500"/>
                                        <p:tgtEl>
                                          <p:spTgt spid="281877"/>
                                        </p:tgtEl>
                                      </p:cBhvr>
                                    </p:animEffect>
                                    <p:set>
                                      <p:cBhvr>
                                        <p:cTn id="67" dur="1" fill="hold">
                                          <p:stCondLst>
                                            <p:cond delay="499"/>
                                          </p:stCondLst>
                                        </p:cTn>
                                        <p:tgtEl>
                                          <p:spTgt spid="28187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81893"/>
                                        </p:tgtEl>
                                        <p:attrNameLst>
                                          <p:attrName>style.visibility</p:attrName>
                                        </p:attrNameLst>
                                      </p:cBhvr>
                                      <p:to>
                                        <p:strVal val="visible"/>
                                      </p:to>
                                    </p:set>
                                    <p:animEffect transition="in" filter="blinds(horizontal)">
                                      <p:cBhvr>
                                        <p:cTn id="72" dur="500"/>
                                        <p:tgtEl>
                                          <p:spTgt spid="2818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1900"/>
                                        </p:tgtEl>
                                        <p:attrNameLst>
                                          <p:attrName>style.visibility</p:attrName>
                                        </p:attrNameLst>
                                      </p:cBhvr>
                                      <p:to>
                                        <p:strVal val="visible"/>
                                      </p:to>
                                    </p:set>
                                    <p:animEffect transition="in" filter="blinds(horizontal)">
                                      <p:cBhvr>
                                        <p:cTn id="77" dur="500"/>
                                        <p:tgtEl>
                                          <p:spTgt spid="2819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xit" presetSubtype="10" fill="hold" nodeType="clickEffect">
                                  <p:stCondLst>
                                    <p:cond delay="0"/>
                                  </p:stCondLst>
                                  <p:childTnLst>
                                    <p:animEffect transition="out" filter="blinds(horizontal)">
                                      <p:cBhvr>
                                        <p:cTn id="81" dur="500"/>
                                        <p:tgtEl>
                                          <p:spTgt spid="281893"/>
                                        </p:tgtEl>
                                      </p:cBhvr>
                                    </p:animEffect>
                                    <p:set>
                                      <p:cBhvr>
                                        <p:cTn id="82" dur="1" fill="hold">
                                          <p:stCondLst>
                                            <p:cond delay="499"/>
                                          </p:stCondLst>
                                        </p:cTn>
                                        <p:tgtEl>
                                          <p:spTgt spid="28189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81886"/>
                                        </p:tgtEl>
                                        <p:attrNameLst>
                                          <p:attrName>style.visibility</p:attrName>
                                        </p:attrNameLst>
                                      </p:cBhvr>
                                      <p:to>
                                        <p:strVal val="visible"/>
                                      </p:to>
                                    </p:set>
                                    <p:animEffect transition="in" filter="blinds(horizontal)">
                                      <p:cBhvr>
                                        <p:cTn id="87" dur="500"/>
                                        <p:tgtEl>
                                          <p:spTgt spid="28188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81901"/>
                                        </p:tgtEl>
                                        <p:attrNameLst>
                                          <p:attrName>style.visibility</p:attrName>
                                        </p:attrNameLst>
                                      </p:cBhvr>
                                      <p:to>
                                        <p:strVal val="visible"/>
                                      </p:to>
                                    </p:set>
                                    <p:animEffect transition="in" filter="blinds(horizontal)">
                                      <p:cBhvr>
                                        <p:cTn id="92" dur="500"/>
                                        <p:tgtEl>
                                          <p:spTgt spid="2819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xit" presetSubtype="10" fill="hold" nodeType="clickEffect">
                                  <p:stCondLst>
                                    <p:cond delay="0"/>
                                  </p:stCondLst>
                                  <p:childTnLst>
                                    <p:animEffect transition="out" filter="blinds(horizontal)">
                                      <p:cBhvr>
                                        <p:cTn id="96" dur="500"/>
                                        <p:tgtEl>
                                          <p:spTgt spid="281886"/>
                                        </p:tgtEl>
                                      </p:cBhvr>
                                    </p:animEffect>
                                    <p:set>
                                      <p:cBhvr>
                                        <p:cTn id="97" dur="1" fill="hold">
                                          <p:stCondLst>
                                            <p:cond delay="499"/>
                                          </p:stCondLst>
                                        </p:cTn>
                                        <p:tgtEl>
                                          <p:spTgt spid="281886"/>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81902"/>
                                        </p:tgtEl>
                                        <p:attrNameLst>
                                          <p:attrName>style.visibility</p:attrName>
                                        </p:attrNameLst>
                                      </p:cBhvr>
                                      <p:to>
                                        <p:strVal val="visible"/>
                                      </p:to>
                                    </p:set>
                                    <p:animEffect transition="in" filter="blinds(horizontal)">
                                      <p:cBhvr>
                                        <p:cTn id="102" dur="500"/>
                                        <p:tgtEl>
                                          <p:spTgt spid="28190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81903"/>
                                        </p:tgtEl>
                                        <p:attrNameLst>
                                          <p:attrName>style.visibility</p:attrName>
                                        </p:attrNameLst>
                                      </p:cBhvr>
                                      <p:to>
                                        <p:strVal val="visible"/>
                                      </p:to>
                                    </p:set>
                                    <p:animEffect transition="in" filter="blinds(horizontal)">
                                      <p:cBhvr>
                                        <p:cTn id="107" dur="500"/>
                                        <p:tgtEl>
                                          <p:spTgt spid="28190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81904"/>
                                        </p:tgtEl>
                                        <p:attrNameLst>
                                          <p:attrName>style.visibility</p:attrName>
                                        </p:attrNameLst>
                                      </p:cBhvr>
                                      <p:to>
                                        <p:strVal val="visible"/>
                                      </p:to>
                                    </p:set>
                                    <p:animEffect transition="in" filter="blinds(horizontal)">
                                      <p:cBhvr>
                                        <p:cTn id="112" dur="500"/>
                                        <p:tgtEl>
                                          <p:spTgt spid="28190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81905"/>
                                        </p:tgtEl>
                                        <p:attrNameLst>
                                          <p:attrName>style.visibility</p:attrName>
                                        </p:attrNameLst>
                                      </p:cBhvr>
                                      <p:to>
                                        <p:strVal val="visible"/>
                                      </p:to>
                                    </p:set>
                                    <p:animEffect transition="in" filter="blinds(horizontal)">
                                      <p:cBhvr>
                                        <p:cTn id="117" dur="500"/>
                                        <p:tgtEl>
                                          <p:spTgt spid="28190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1884"/>
                                        </p:tgtEl>
                                        <p:attrNameLst>
                                          <p:attrName>style.visibility</p:attrName>
                                        </p:attrNameLst>
                                      </p:cBhvr>
                                      <p:to>
                                        <p:strVal val="visible"/>
                                      </p:to>
                                    </p:set>
                                    <p:animEffect transition="in" filter="blinds(horizontal)">
                                      <p:cBhvr>
                                        <p:cTn id="122" dur="500"/>
                                        <p:tgtEl>
                                          <p:spTgt spid="28188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81908"/>
                                        </p:tgtEl>
                                        <p:attrNameLst>
                                          <p:attrName>style.visibility</p:attrName>
                                        </p:attrNameLst>
                                      </p:cBhvr>
                                      <p:to>
                                        <p:strVal val="visible"/>
                                      </p:to>
                                    </p:set>
                                    <p:animEffect transition="in" filter="blinds(horizontal)">
                                      <p:cBhvr>
                                        <p:cTn id="127" dur="500"/>
                                        <p:tgtEl>
                                          <p:spTgt spid="28190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81906"/>
                                        </p:tgtEl>
                                        <p:attrNameLst>
                                          <p:attrName>style.visibility</p:attrName>
                                        </p:attrNameLst>
                                      </p:cBhvr>
                                      <p:to>
                                        <p:strVal val="visible"/>
                                      </p:to>
                                    </p:set>
                                    <p:animEffect transition="in" filter="blinds(horizontal)">
                                      <p:cBhvr>
                                        <p:cTn id="132" dur="500"/>
                                        <p:tgtEl>
                                          <p:spTgt spid="28190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1909"/>
                                        </p:tgtEl>
                                        <p:attrNameLst>
                                          <p:attrName>style.visibility</p:attrName>
                                        </p:attrNameLst>
                                      </p:cBhvr>
                                      <p:to>
                                        <p:strVal val="visible"/>
                                      </p:to>
                                    </p:set>
                                    <p:animEffect transition="in" filter="blinds(horizontal)">
                                      <p:cBhvr>
                                        <p:cTn id="137" dur="500"/>
                                        <p:tgtEl>
                                          <p:spTgt spid="28190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 presetClass="entr" presetSubtype="8" fill="hold" nodeType="clickEffect">
                                  <p:stCondLst>
                                    <p:cond delay="0"/>
                                  </p:stCondLst>
                                  <p:childTnLst>
                                    <p:set>
                                      <p:cBhvr>
                                        <p:cTn id="141" dur="1" fill="hold">
                                          <p:stCondLst>
                                            <p:cond delay="0"/>
                                          </p:stCondLst>
                                        </p:cTn>
                                        <p:tgtEl>
                                          <p:spTgt spid="281794"/>
                                        </p:tgtEl>
                                        <p:attrNameLst>
                                          <p:attrName>style.visibility</p:attrName>
                                        </p:attrNameLst>
                                      </p:cBhvr>
                                      <p:to>
                                        <p:strVal val="visible"/>
                                      </p:to>
                                    </p:set>
                                    <p:anim calcmode="lin" valueType="num">
                                      <p:cBhvr additive="base">
                                        <p:cTn id="142" dur="500" fill="hold"/>
                                        <p:tgtEl>
                                          <p:spTgt spid="281794"/>
                                        </p:tgtEl>
                                        <p:attrNameLst>
                                          <p:attrName>ppt_x</p:attrName>
                                        </p:attrNameLst>
                                      </p:cBhvr>
                                      <p:tavLst>
                                        <p:tav tm="0">
                                          <p:val>
                                            <p:strVal val="0-#ppt_w/2"/>
                                          </p:val>
                                        </p:tav>
                                        <p:tav tm="100000">
                                          <p:val>
                                            <p:strVal val="#ppt_x"/>
                                          </p:val>
                                        </p:tav>
                                      </p:tavLst>
                                    </p:anim>
                                    <p:anim calcmode="lin" valueType="num">
                                      <p:cBhvr additive="base">
                                        <p:cTn id="143" dur="500" fill="hold"/>
                                        <p:tgtEl>
                                          <p:spTgt spid="281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42" grpId="0" animBg="1"/>
      <p:bldP spid="281781" grpId="0" animBg="1"/>
      <p:bldP spid="281876" grpId="0" animBg="1"/>
      <p:bldP spid="281884" grpId="0" animBg="1"/>
      <p:bldP spid="281885" grpId="0" animBg="1"/>
      <p:bldP spid="281900" grpId="0" animBg="1"/>
      <p:bldP spid="281901" grpId="0" animBg="1"/>
      <p:bldP spid="281902" grpId="0" animBg="1"/>
      <p:bldP spid="281903" grpId="0" animBg="1"/>
      <p:bldP spid="281904" grpId="0" animBg="1"/>
      <p:bldP spid="281905" grpId="0" animBg="1"/>
      <p:bldP spid="281906" grpId="0" animBg="1"/>
      <p:bldP spid="281908" grpId="0" animBg="1"/>
      <p:bldP spid="28190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日期占位符 3"/>
          <p:cNvSpPr>
            <a:spLocks noGrp="1"/>
          </p:cNvSpPr>
          <p:nvPr>
            <p:ph type="dt" sz="quarter" idx="10"/>
          </p:nvPr>
        </p:nvSpPr>
        <p:spPr/>
        <p:style>
          <a:lnRef idx="2">
            <a:schemeClr val="accent3"/>
          </a:lnRef>
          <a:fillRef idx="1">
            <a:schemeClr val="lt1"/>
          </a:fillRef>
          <a:effectRef idx="0">
            <a:schemeClr val="accent3"/>
          </a:effectRef>
          <a:fontRef idx="minor">
            <a:schemeClr val="dk1"/>
          </a:fontRef>
        </p:style>
        <p:txBody>
          <a:bodyPr/>
          <a:lstStyle/>
          <a:p>
            <a:pPr>
              <a:defRPr/>
            </a:pPr>
            <a:fld id="{E6A54522-F195-4ACD-BE14-14771D252A4E}" type="datetime1">
              <a:rPr lang="zh-CN" altLang="en-US">
                <a:latin typeface="Times New Roman" panose="02020603050405020304" pitchFamily="18" charset="0"/>
                <a:cs typeface="Times New Roman" panose="02020603050405020304" pitchFamily="18" charset="0"/>
              </a:rPr>
              <a:pPr>
                <a:defRPr/>
              </a:pPr>
              <a:t>2019-3-19</a:t>
            </a:fld>
            <a:endParaRPr lang="en-US" altLang="zh-CN">
              <a:latin typeface="Times New Roman" panose="02020603050405020304" pitchFamily="18" charset="0"/>
              <a:cs typeface="Times New Roman" panose="02020603050405020304" pitchFamily="18" charset="0"/>
            </a:endParaRPr>
          </a:p>
        </p:txBody>
      </p:sp>
      <p:sp>
        <p:nvSpPr>
          <p:cNvPr id="109" name="灯片编号占位符 5"/>
          <p:cNvSpPr>
            <a:spLocks noGrp="1"/>
          </p:cNvSpPr>
          <p:nvPr>
            <p:ph type="sldNum" sz="quarter" idx="12"/>
          </p:nvPr>
        </p:nvSpPr>
        <p:spPr/>
        <p:style>
          <a:lnRef idx="2">
            <a:schemeClr val="accent3"/>
          </a:lnRef>
          <a:fillRef idx="1">
            <a:schemeClr val="lt1"/>
          </a:fillRef>
          <a:effectRef idx="0">
            <a:schemeClr val="accent3"/>
          </a:effectRef>
          <a:fontRef idx="minor">
            <a:schemeClr val="dk1"/>
          </a:fontRef>
        </p:style>
        <p:txBody>
          <a:bodyPr/>
          <a:lstStyle>
            <a:lvl1pPr eaLnBrk="0" hangingPunct="0">
              <a:defRPr kumimoji="1" sz="2400">
                <a:solidFill>
                  <a:schemeClr val="accent2"/>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accent2"/>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accent2"/>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accent2"/>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9pPr>
          </a:lstStyle>
          <a:p>
            <a:pPr eaLnBrk="1" hangingPunct="1"/>
            <a:fld id="{A8E28C94-C195-4541-85D5-B2E2F8DCB0BA}" type="slidenum">
              <a:rPr kumimoji="0" lang="zh-CN" altLang="en-US" sz="1200">
                <a:solidFill>
                  <a:schemeClr val="tx1"/>
                </a:solidFill>
                <a:latin typeface="Times New Roman" panose="02020603050405020304" pitchFamily="18" charset="0"/>
                <a:ea typeface="+mn-ea"/>
                <a:cs typeface="Times New Roman" panose="02020603050405020304" pitchFamily="18" charset="0"/>
              </a:rPr>
              <a:pPr eaLnBrk="1" hangingPunct="1"/>
              <a:t>31</a:t>
            </a:fld>
            <a:endParaRPr kumimoji="0" lang="en-US" altLang="zh-CN" sz="1200">
              <a:solidFill>
                <a:schemeClr val="tx1"/>
              </a:solidFill>
              <a:latin typeface="Times New Roman" panose="02020603050405020304" pitchFamily="18" charset="0"/>
              <a:ea typeface="+mn-ea"/>
              <a:cs typeface="Times New Roman" panose="02020603050405020304" pitchFamily="18" charset="0"/>
            </a:endParaRPr>
          </a:p>
        </p:txBody>
      </p:sp>
      <p:sp>
        <p:nvSpPr>
          <p:cNvPr id="21508" name="Text Box 4"/>
          <p:cNvSpPr txBox="1">
            <a:spLocks noChangeArrowheads="1"/>
          </p:cNvSpPr>
          <p:nvPr/>
        </p:nvSpPr>
        <p:spPr bwMode="auto">
          <a:xfrm>
            <a:off x="685800" y="1409710"/>
            <a:ext cx="7772400" cy="28352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marL="457200" indent="-457200">
              <a:spcBef>
                <a:spcPct val="50000"/>
              </a:spcBef>
              <a:defRPr/>
            </a:pPr>
            <a:r>
              <a:rPr lang="zh-CN" altLang="en-US" sz="2000" dirty="0">
                <a:solidFill>
                  <a:schemeClr val="tx1"/>
                </a:solidFill>
                <a:latin typeface="Times New Roman" panose="02020603050405020304" pitchFamily="18" charset="0"/>
                <a:cs typeface="Times New Roman" panose="02020603050405020304" pitchFamily="18" charset="0"/>
              </a:rPr>
              <a:t>腐蚀运算的具体步骤：</a:t>
            </a:r>
          </a:p>
          <a:p>
            <a:pPr marL="457200" indent="-457200">
              <a:spcBef>
                <a:spcPct val="50000"/>
              </a:spcBef>
              <a:buFontTx/>
              <a:buAutoNum type="arabicPeriod"/>
              <a:defRPr/>
            </a:pPr>
            <a:r>
              <a:rPr lang="zh-CN" altLang="en-US" sz="2000" dirty="0">
                <a:solidFill>
                  <a:schemeClr val="tx1"/>
                </a:solidFill>
                <a:latin typeface="Times New Roman" panose="02020603050405020304" pitchFamily="18" charset="0"/>
                <a:cs typeface="Times New Roman" panose="02020603050405020304" pitchFamily="18" charset="0"/>
              </a:rPr>
              <a:t>扫描原图，找到第一个像素值为1的点；</a:t>
            </a:r>
          </a:p>
          <a:p>
            <a:pPr marL="457200" indent="-457200">
              <a:spcBef>
                <a:spcPct val="50000"/>
              </a:spcBef>
              <a:buFontTx/>
              <a:buAutoNum type="arabicPeriod"/>
              <a:defRPr/>
            </a:pPr>
            <a:r>
              <a:rPr lang="zh-CN" altLang="en-US" sz="2000" dirty="0">
                <a:solidFill>
                  <a:schemeClr val="tx1"/>
                </a:solidFill>
                <a:latin typeface="Times New Roman" panose="02020603050405020304" pitchFamily="18" charset="0"/>
                <a:cs typeface="Times New Roman" panose="02020603050405020304" pitchFamily="18" charset="0"/>
              </a:rPr>
              <a:t>将预先设定好形状以及原点位置的结构元素的原点移动到该点；</a:t>
            </a:r>
          </a:p>
          <a:p>
            <a:pPr marL="457200" indent="-457200">
              <a:spcBef>
                <a:spcPct val="50000"/>
              </a:spcBef>
              <a:buFontTx/>
              <a:buAutoNum type="arabicPeriod"/>
              <a:defRPr/>
            </a:pPr>
            <a:r>
              <a:rPr lang="zh-CN" altLang="en-US" sz="2000" dirty="0">
                <a:solidFill>
                  <a:schemeClr val="tx1"/>
                </a:solidFill>
                <a:latin typeface="Times New Roman" panose="02020603050405020304" pitchFamily="18" charset="0"/>
                <a:cs typeface="Times New Roman" panose="02020603050405020304" pitchFamily="18" charset="0"/>
              </a:rPr>
              <a:t>判断该结构元素所覆盖范围内的像素值是否全部相同，如果是，则腐蚀后的图像的相同位置上的像素值为1，如果至少有一个像素的值不同，则腐蚀后图像的相同位置上的像素值为0；</a:t>
            </a:r>
          </a:p>
          <a:p>
            <a:pPr marL="457200" indent="-457200">
              <a:spcBef>
                <a:spcPct val="50000"/>
              </a:spcBef>
              <a:buFontTx/>
              <a:buAutoNum type="arabicPeriod"/>
              <a:defRPr/>
            </a:pPr>
            <a:r>
              <a:rPr lang="zh-CN" altLang="en-US" sz="2000" dirty="0">
                <a:solidFill>
                  <a:schemeClr val="tx1"/>
                </a:solidFill>
                <a:latin typeface="Times New Roman" panose="02020603050405020304" pitchFamily="18" charset="0"/>
                <a:cs typeface="Times New Roman" panose="02020603050405020304" pitchFamily="18" charset="0"/>
              </a:rPr>
              <a:t>对原图中所有像素值为1的点重复进行第二和第三步操作。</a:t>
            </a:r>
          </a:p>
        </p:txBody>
      </p:sp>
      <p:graphicFrame>
        <p:nvGraphicFramePr>
          <p:cNvPr id="21568" name="Group 64"/>
          <p:cNvGraphicFramePr>
            <a:graphicFrameLocks noGrp="1"/>
          </p:cNvGraphicFramePr>
          <p:nvPr>
            <p:extLst/>
          </p:nvPr>
        </p:nvGraphicFramePr>
        <p:xfrm>
          <a:off x="1066800" y="4495800"/>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26" name="Group 122"/>
          <p:cNvGraphicFramePr>
            <a:graphicFrameLocks noGrp="1"/>
          </p:cNvGraphicFramePr>
          <p:nvPr>
            <p:extLst/>
          </p:nvPr>
        </p:nvGraphicFramePr>
        <p:xfrm>
          <a:off x="3657600" y="4495800"/>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82" name="Group 78"/>
          <p:cNvGraphicFramePr>
            <a:graphicFrameLocks noGrp="1"/>
          </p:cNvGraphicFramePr>
          <p:nvPr>
            <p:extLst/>
          </p:nvPr>
        </p:nvGraphicFramePr>
        <p:xfrm>
          <a:off x="5562600" y="4495800"/>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27" name="Text Box 123"/>
          <p:cNvSpPr txBox="1">
            <a:spLocks noChangeArrowheads="1"/>
          </p:cNvSpPr>
          <p:nvPr/>
        </p:nvSpPr>
        <p:spPr bwMode="auto">
          <a:xfrm>
            <a:off x="1355725" y="5934858"/>
            <a:ext cx="881973"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原图像</a:t>
            </a:r>
          </a:p>
        </p:txBody>
      </p:sp>
      <p:sp>
        <p:nvSpPr>
          <p:cNvPr id="21628" name="Text Box 124"/>
          <p:cNvSpPr txBox="1">
            <a:spLocks noChangeArrowheads="1"/>
          </p:cNvSpPr>
          <p:nvPr/>
        </p:nvSpPr>
        <p:spPr bwMode="auto">
          <a:xfrm>
            <a:off x="3581400" y="5791200"/>
            <a:ext cx="111440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结构元素</a:t>
            </a:r>
          </a:p>
        </p:txBody>
      </p:sp>
      <p:sp>
        <p:nvSpPr>
          <p:cNvPr id="21629" name="Text Box 125"/>
          <p:cNvSpPr txBox="1">
            <a:spLocks noChangeArrowheads="1"/>
          </p:cNvSpPr>
          <p:nvPr/>
        </p:nvSpPr>
        <p:spPr bwMode="auto">
          <a:xfrm>
            <a:off x="5803320" y="6021943"/>
            <a:ext cx="157927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腐蚀后的图像</a:t>
            </a:r>
          </a:p>
        </p:txBody>
      </p:sp>
      <p:sp>
        <p:nvSpPr>
          <p:cNvPr id="21630" name="AutoShape 126"/>
          <p:cNvSpPr>
            <a:spLocks noChangeArrowheads="1"/>
          </p:cNvSpPr>
          <p:nvPr/>
        </p:nvSpPr>
        <p:spPr bwMode="auto">
          <a:xfrm>
            <a:off x="3048000" y="5257800"/>
            <a:ext cx="2438400" cy="228600"/>
          </a:xfrm>
          <a:prstGeom prst="rightArrow">
            <a:avLst>
              <a:gd name="adj1" fmla="val 50000"/>
              <a:gd name="adj2" fmla="val 266667"/>
            </a:avLst>
          </a:prstGeom>
          <a:solidFill>
            <a:srgbClr val="FFFF66"/>
          </a:solidFill>
          <a:ln w="12700">
            <a:solidFill>
              <a:srgbClr val="660033"/>
            </a:solidFill>
            <a:miter lim="800000"/>
            <a:headEnd/>
            <a:tailEnd/>
          </a:ln>
          <a:effectLst>
            <a:outerShdw dist="35921" dir="2700000" algn="ctr" rotWithShape="0">
              <a:schemeClr val="bg2"/>
            </a:outerShdw>
          </a:effectLst>
        </p:spPr>
        <p:txBody>
          <a:bodyPr wrap="none" anchor="ctr">
            <a:spAutoFit/>
          </a:bodyPr>
          <a:lstStyle/>
          <a:p>
            <a:pPr>
              <a:defRPr/>
            </a:pPr>
            <a:endParaRPr lang="zh-CN" altLang="en-US">
              <a:latin typeface="黑体" pitchFamily="2" charset="-122"/>
              <a:ea typeface="黑体" pitchFamily="2" charset="-122"/>
            </a:endParaRPr>
          </a:p>
        </p:txBody>
      </p:sp>
      <p:sp>
        <p:nvSpPr>
          <p:cNvPr id="14" name="Rectangle 2"/>
          <p:cNvSpPr>
            <a:spLocks noGrp="1" noChangeArrowheads="1"/>
          </p:cNvSpPr>
          <p:nvPr>
            <p:ph type="title"/>
          </p:nvPr>
        </p:nvSpPr>
        <p:spPr>
          <a:xfrm>
            <a:off x="635176" y="396895"/>
            <a:ext cx="7696200" cy="1143000"/>
          </a:xfrm>
        </p:spPr>
        <p:txBody>
          <a:bodyPr/>
          <a:lstStyle/>
          <a:p>
            <a:pPr eaLnBrk="1" hangingPunct="1"/>
            <a:r>
              <a:rPr lang="zh-CN" altLang="en-US" dirty="0" smtClean="0"/>
              <a:t>腐蚀 </a:t>
            </a:r>
            <a:r>
              <a:rPr lang="en-US" altLang="zh-CN" dirty="0" smtClean="0"/>
              <a:t/>
            </a:r>
            <a:br>
              <a:rPr lang="en-US" altLang="zh-CN" dirty="0" smtClean="0"/>
            </a:br>
            <a:r>
              <a:rPr lang="en-US" altLang="zh-CN" sz="3200" dirty="0" smtClean="0"/>
              <a:t>                    —— </a:t>
            </a:r>
            <a:r>
              <a:rPr lang="zh-CN" altLang="en-US" sz="3200" b="0" dirty="0" smtClean="0"/>
              <a:t>例题</a:t>
            </a:r>
          </a:p>
        </p:txBody>
      </p:sp>
    </p:spTree>
    <p:extLst>
      <p:ext uri="{BB962C8B-B14F-4D97-AF65-F5344CB8AC3E}">
        <p14:creationId xmlns:p14="http://schemas.microsoft.com/office/powerpoint/2010/main" val="551330258"/>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0" y="533400"/>
            <a:ext cx="7696200" cy="711200"/>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腐蚀实例</a:t>
            </a:r>
            <a:endParaRPr lang="zh-CN" altLang="en-US" b="1" dirty="0" smtClean="0">
              <a:latin typeface="Times New Roman" panose="02020603050405020304" pitchFamily="18" charset="0"/>
              <a:cs typeface="Times New Roman" panose="02020603050405020304" pitchFamily="18" charset="0"/>
            </a:endParaRPr>
          </a:p>
        </p:txBody>
      </p:sp>
      <p:grpSp>
        <p:nvGrpSpPr>
          <p:cNvPr id="2" name="Group 4"/>
          <p:cNvGrpSpPr>
            <a:grpSpLocks/>
          </p:cNvGrpSpPr>
          <p:nvPr/>
        </p:nvGrpSpPr>
        <p:grpSpPr bwMode="auto">
          <a:xfrm>
            <a:off x="781050" y="1447800"/>
            <a:ext cx="3790950" cy="2400300"/>
            <a:chOff x="492" y="912"/>
            <a:chExt cx="2388" cy="1512"/>
          </a:xfrm>
        </p:grpSpPr>
        <p:pic>
          <p:nvPicPr>
            <p:cNvPr id="22543" name="Picture 5" descr="G:\DIP\zhu\10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912"/>
              <a:ext cx="2016" cy="1512"/>
            </a:xfrm>
            <a:prstGeom prst="rect">
              <a:avLst/>
            </a:prstGeom>
            <a:ln/>
          </p:spPr>
          <p:style>
            <a:lnRef idx="2">
              <a:schemeClr val="accent3"/>
            </a:lnRef>
            <a:fillRef idx="1">
              <a:schemeClr val="lt1"/>
            </a:fillRef>
            <a:effectRef idx="0">
              <a:schemeClr val="accent3"/>
            </a:effectRef>
            <a:fontRef idx="minor">
              <a:schemeClr val="dk1"/>
            </a:fontRef>
          </p:style>
        </p:pic>
        <p:sp>
          <p:nvSpPr>
            <p:cNvPr id="25606" name="Text Box 6"/>
            <p:cNvSpPr txBox="1">
              <a:spLocks noChangeArrowheads="1"/>
            </p:cNvSpPr>
            <p:nvPr/>
          </p:nvSpPr>
          <p:spPr bwMode="auto">
            <a:xfrm>
              <a:off x="492" y="1075"/>
              <a:ext cx="291" cy="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原图</a:t>
              </a:r>
            </a:p>
          </p:txBody>
        </p:sp>
      </p:grpSp>
      <p:grpSp>
        <p:nvGrpSpPr>
          <p:cNvPr id="3" name="Group 19"/>
          <p:cNvGrpSpPr>
            <a:grpSpLocks/>
          </p:cNvGrpSpPr>
          <p:nvPr/>
        </p:nvGrpSpPr>
        <p:grpSpPr bwMode="auto">
          <a:xfrm>
            <a:off x="4724400" y="1447800"/>
            <a:ext cx="3659188" cy="2400300"/>
            <a:chOff x="2976" y="912"/>
            <a:chExt cx="2305" cy="1512"/>
          </a:xfrm>
        </p:grpSpPr>
        <p:sp>
          <p:nvSpPr>
            <p:cNvPr id="25612" name="Text Box 12"/>
            <p:cNvSpPr txBox="1">
              <a:spLocks noChangeArrowheads="1"/>
            </p:cNvSpPr>
            <p:nvPr/>
          </p:nvSpPr>
          <p:spPr bwMode="auto">
            <a:xfrm>
              <a:off x="4990" y="1296"/>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腐蚀一</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pic>
          <p:nvPicPr>
            <p:cNvPr id="22542" name="Picture 16" descr="G:\DIP\zhu\10_1_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912"/>
              <a:ext cx="2016" cy="1512"/>
            </a:xfrm>
            <a:prstGeom prst="rect">
              <a:avLst/>
            </a:prstGeom>
            <a:ln/>
          </p:spPr>
          <p:style>
            <a:lnRef idx="2">
              <a:schemeClr val="accent3"/>
            </a:lnRef>
            <a:fillRef idx="1">
              <a:schemeClr val="lt1"/>
            </a:fillRef>
            <a:effectRef idx="0">
              <a:schemeClr val="accent3"/>
            </a:effectRef>
            <a:fontRef idx="minor">
              <a:schemeClr val="dk1"/>
            </a:fontRef>
          </p:style>
        </p:pic>
      </p:grpSp>
      <p:grpSp>
        <p:nvGrpSpPr>
          <p:cNvPr id="4" name="Group 18"/>
          <p:cNvGrpSpPr>
            <a:grpSpLocks/>
          </p:cNvGrpSpPr>
          <p:nvPr/>
        </p:nvGrpSpPr>
        <p:grpSpPr bwMode="auto">
          <a:xfrm>
            <a:off x="758825" y="3888740"/>
            <a:ext cx="3813175" cy="2400300"/>
            <a:chOff x="478" y="2424"/>
            <a:chExt cx="2402" cy="1512"/>
          </a:xfrm>
        </p:grpSpPr>
        <p:sp>
          <p:nvSpPr>
            <p:cNvPr id="25609" name="Text Box 9"/>
            <p:cNvSpPr txBox="1">
              <a:spLocks noChangeArrowheads="1"/>
            </p:cNvSpPr>
            <p:nvPr/>
          </p:nvSpPr>
          <p:spPr bwMode="auto">
            <a:xfrm>
              <a:off x="478" y="2928"/>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腐蚀二</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pic>
          <p:nvPicPr>
            <p:cNvPr id="22540" name="Picture 17" descr="G:\DIP\zhu\10_1_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2424"/>
              <a:ext cx="2016" cy="1512"/>
            </a:xfrm>
            <a:prstGeom prst="rect">
              <a:avLst/>
            </a:prstGeom>
            <a:ln/>
          </p:spPr>
          <p:style>
            <a:lnRef idx="2">
              <a:schemeClr val="accent3"/>
            </a:lnRef>
            <a:fillRef idx="1">
              <a:schemeClr val="lt1"/>
            </a:fillRef>
            <a:effectRef idx="0">
              <a:schemeClr val="accent3"/>
            </a:effectRef>
            <a:fontRef idx="minor">
              <a:schemeClr val="dk1"/>
            </a:fontRef>
          </p:style>
        </p:pic>
      </p:grpSp>
      <p:grpSp>
        <p:nvGrpSpPr>
          <p:cNvPr id="5" name="Group 21"/>
          <p:cNvGrpSpPr>
            <a:grpSpLocks/>
          </p:cNvGrpSpPr>
          <p:nvPr/>
        </p:nvGrpSpPr>
        <p:grpSpPr bwMode="auto">
          <a:xfrm>
            <a:off x="4724400" y="3848100"/>
            <a:ext cx="3735388" cy="2400300"/>
            <a:chOff x="2976" y="2424"/>
            <a:chExt cx="2353" cy="1512"/>
          </a:xfrm>
        </p:grpSpPr>
        <p:sp>
          <p:nvSpPr>
            <p:cNvPr id="25615" name="Text Box 15"/>
            <p:cNvSpPr txBox="1">
              <a:spLocks noChangeArrowheads="1"/>
            </p:cNvSpPr>
            <p:nvPr/>
          </p:nvSpPr>
          <p:spPr bwMode="auto">
            <a:xfrm>
              <a:off x="5038" y="2880"/>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腐蚀三</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pic>
          <p:nvPicPr>
            <p:cNvPr id="22538" name="Picture 20" descr="G:\DIP\zhu\10_1_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2424"/>
              <a:ext cx="2016" cy="1512"/>
            </a:xfrm>
            <a:prstGeom prst="rect">
              <a:avLst/>
            </a:prstGeom>
            <a:ln/>
          </p:spPr>
          <p:style>
            <a:lnRef idx="2">
              <a:schemeClr val="accent3"/>
            </a:lnRef>
            <a:fillRef idx="1">
              <a:schemeClr val="lt1"/>
            </a:fillRef>
            <a:effectRef idx="0">
              <a:schemeClr val="accent3"/>
            </a:effectRef>
            <a:fontRef idx="minor">
              <a:schemeClr val="dk1"/>
            </a:fontRef>
          </p:style>
        </p:pic>
      </p:grpSp>
    </p:spTree>
    <p:extLst>
      <p:ext uri="{BB962C8B-B14F-4D97-AF65-F5344CB8AC3E}">
        <p14:creationId xmlns:p14="http://schemas.microsoft.com/office/powerpoint/2010/main" val="1287344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55576" y="917848"/>
            <a:ext cx="7696200" cy="1143000"/>
          </a:xfrm>
        </p:spPr>
        <p:txBody>
          <a:bodyPr/>
          <a:lstStyle/>
          <a:p>
            <a:pPr eaLnBrk="1" hangingPunct="1"/>
            <a:r>
              <a:rPr lang="zh-CN" altLang="en-US" dirty="0" smtClean="0"/>
              <a:t>腐蚀 </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应用</a:t>
            </a:r>
          </a:p>
        </p:txBody>
      </p:sp>
      <p:sp>
        <p:nvSpPr>
          <p:cNvPr id="73732" name="Text Box 3"/>
          <p:cNvSpPr txBox="1">
            <a:spLocks noChangeArrowheads="1"/>
          </p:cNvSpPr>
          <p:nvPr/>
        </p:nvSpPr>
        <p:spPr bwMode="auto">
          <a:xfrm>
            <a:off x="899592" y="2060848"/>
            <a:ext cx="79867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chemeClr val="tx2"/>
              </a:buClr>
              <a:buSzTx/>
              <a:buFont typeface="Wingdings" panose="05000000000000000000" pitchFamily="2" charset="2"/>
              <a:buChar char="n"/>
              <a:defRPr/>
            </a:pPr>
            <a:r>
              <a:rPr kumimoji="1" lang="en-US" altLang="zh-CN" sz="3200" dirty="0" smtClean="0">
                <a:latin typeface="+mn-ea"/>
                <a:ea typeface="+mn-ea"/>
              </a:rPr>
              <a:t> </a:t>
            </a:r>
            <a:r>
              <a:rPr kumimoji="1" lang="zh-CN" altLang="en-US" sz="3200" dirty="0" smtClean="0">
                <a:latin typeface="+mn-ea"/>
                <a:ea typeface="+mn-ea"/>
              </a:rPr>
              <a:t>腐蚀处理可以将粘连在一起的</a:t>
            </a:r>
            <a:r>
              <a:rPr kumimoji="1" lang="zh-CN" altLang="en-US" sz="3200" b="1" dirty="0" smtClean="0">
                <a:solidFill>
                  <a:srgbClr val="0000FF"/>
                </a:solidFill>
                <a:latin typeface="+mn-ea"/>
                <a:ea typeface="+mn-ea"/>
              </a:rPr>
              <a:t>不同目标物分离</a:t>
            </a:r>
            <a:r>
              <a:rPr kumimoji="1" lang="zh-CN" altLang="en-US" sz="3200" dirty="0" smtClean="0">
                <a:latin typeface="+mn-ea"/>
                <a:ea typeface="+mn-ea"/>
              </a:rPr>
              <a:t>，并可以将</a:t>
            </a:r>
            <a:r>
              <a:rPr kumimoji="1" lang="zh-CN" altLang="en-US" sz="3200" b="1" dirty="0" smtClean="0">
                <a:solidFill>
                  <a:srgbClr val="0000FF"/>
                </a:solidFill>
                <a:latin typeface="+mn-ea"/>
                <a:ea typeface="+mn-ea"/>
              </a:rPr>
              <a:t>小的颗粒噪声去除</a:t>
            </a:r>
            <a:r>
              <a:rPr kumimoji="1" lang="zh-CN" altLang="en-US" sz="3200" dirty="0" smtClean="0">
                <a:latin typeface="+mn-ea"/>
                <a:ea typeface="+mn-ea"/>
              </a:rPr>
              <a:t>。</a:t>
            </a:r>
          </a:p>
        </p:txBody>
      </p:sp>
    </p:spTree>
    <p:extLst>
      <p:ext uri="{BB962C8B-B14F-4D97-AF65-F5344CB8AC3E}">
        <p14:creationId xmlns:p14="http://schemas.microsoft.com/office/powerpoint/2010/main" val="112057730"/>
      </p:ext>
    </p:extLst>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腐蚀应用示例</a:t>
            </a:r>
          </a:p>
        </p:txBody>
      </p:sp>
      <p:sp>
        <p:nvSpPr>
          <p:cNvPr id="280586" name="Text Box 10"/>
          <p:cNvSpPr txBox="1">
            <a:spLocks noChangeArrowheads="1"/>
          </p:cNvSpPr>
          <p:nvPr/>
        </p:nvSpPr>
        <p:spPr bwMode="auto">
          <a:xfrm>
            <a:off x="1219200" y="5710238"/>
            <a:ext cx="698658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defRPr/>
            </a:pPr>
            <a:r>
              <a:rPr lang="en-US" altLang="zh-CN" sz="3200" dirty="0" smtClean="0">
                <a:latin typeface="Times New Roman" panose="02020603050405020304" pitchFamily="18" charset="0"/>
                <a:ea typeface="+mn-ea"/>
                <a:cs typeface="Times New Roman" panose="02020603050405020304" pitchFamily="18" charset="0"/>
              </a:rPr>
              <a:t>     (a) </a:t>
            </a:r>
            <a:r>
              <a:rPr lang="zh-CN" altLang="en-US" sz="3200" dirty="0" smtClean="0">
                <a:latin typeface="Times New Roman" panose="02020603050405020304" pitchFamily="18" charset="0"/>
                <a:ea typeface="+mn-ea"/>
                <a:cs typeface="Times New Roman" panose="02020603050405020304" pitchFamily="18" charset="0"/>
              </a:rPr>
              <a:t>原图                         </a:t>
            </a:r>
            <a:r>
              <a:rPr lang="en-US" altLang="zh-CN" sz="3200" dirty="0" smtClean="0">
                <a:latin typeface="Times New Roman" panose="02020603050405020304" pitchFamily="18" charset="0"/>
                <a:ea typeface="+mn-ea"/>
                <a:cs typeface="Times New Roman" panose="02020603050405020304" pitchFamily="18" charset="0"/>
              </a:rPr>
              <a:t>(b)</a:t>
            </a:r>
            <a:r>
              <a:rPr lang="zh-CN" altLang="en-US" sz="3200" dirty="0" smtClean="0">
                <a:latin typeface="Times New Roman" panose="02020603050405020304" pitchFamily="18" charset="0"/>
                <a:ea typeface="+mn-ea"/>
                <a:cs typeface="Times New Roman" panose="02020603050405020304" pitchFamily="18" charset="0"/>
              </a:rPr>
              <a:t>腐蚀两次</a:t>
            </a:r>
          </a:p>
        </p:txBody>
      </p:sp>
      <p:grpSp>
        <p:nvGrpSpPr>
          <p:cNvPr id="280600" name="Group 24"/>
          <p:cNvGrpSpPr>
            <a:grpSpLocks/>
          </p:cNvGrpSpPr>
          <p:nvPr/>
        </p:nvGrpSpPr>
        <p:grpSpPr bwMode="auto">
          <a:xfrm>
            <a:off x="838200" y="2052638"/>
            <a:ext cx="3598863" cy="3598862"/>
            <a:chOff x="528" y="1248"/>
            <a:chExt cx="2267" cy="2267"/>
          </a:xfrm>
        </p:grpSpPr>
        <p:grpSp>
          <p:nvGrpSpPr>
            <p:cNvPr id="83983" name="Group 18"/>
            <p:cNvGrpSpPr>
              <a:grpSpLocks/>
            </p:cNvGrpSpPr>
            <p:nvPr/>
          </p:nvGrpSpPr>
          <p:grpSpPr bwMode="auto">
            <a:xfrm>
              <a:off x="528" y="1248"/>
              <a:ext cx="2267" cy="2267"/>
              <a:chOff x="528" y="1248"/>
              <a:chExt cx="2267" cy="2267"/>
            </a:xfrm>
          </p:grpSpPr>
          <p:grpSp>
            <p:nvGrpSpPr>
              <p:cNvPr id="83986" name="Group 14"/>
              <p:cNvGrpSpPr>
                <a:grpSpLocks/>
              </p:cNvGrpSpPr>
              <p:nvPr/>
            </p:nvGrpSpPr>
            <p:grpSpPr bwMode="auto">
              <a:xfrm>
                <a:off x="528" y="1248"/>
                <a:ext cx="2267" cy="2267"/>
                <a:chOff x="528" y="1248"/>
                <a:chExt cx="2267" cy="2267"/>
              </a:xfrm>
            </p:grpSpPr>
            <p:pic>
              <p:nvPicPr>
                <p:cNvPr id="83988" name="Picture 9" descr="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248"/>
                  <a:ext cx="2267" cy="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3989" name="Oval 12"/>
                <p:cNvSpPr>
                  <a:spLocks noChangeArrowheads="1"/>
                </p:cNvSpPr>
                <p:nvPr/>
              </p:nvSpPr>
              <p:spPr bwMode="auto">
                <a:xfrm>
                  <a:off x="700" y="2352"/>
                  <a:ext cx="240"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3987" name="Oval 16"/>
              <p:cNvSpPr>
                <a:spLocks noChangeArrowheads="1"/>
              </p:cNvSpPr>
              <p:nvPr/>
            </p:nvSpPr>
            <p:spPr bwMode="auto">
              <a:xfrm>
                <a:off x="864" y="3199"/>
                <a:ext cx="384" cy="240"/>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3984" name="Oval 20"/>
            <p:cNvSpPr>
              <a:spLocks noChangeArrowheads="1"/>
            </p:cNvSpPr>
            <p:nvPr/>
          </p:nvSpPr>
          <p:spPr bwMode="auto">
            <a:xfrm rot="1250399">
              <a:off x="2529" y="1276"/>
              <a:ext cx="192"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985" name="Rectangle 22"/>
            <p:cNvSpPr>
              <a:spLocks noChangeArrowheads="1"/>
            </p:cNvSpPr>
            <p:nvPr/>
          </p:nvSpPr>
          <p:spPr bwMode="auto">
            <a:xfrm>
              <a:off x="2256" y="1258"/>
              <a:ext cx="336" cy="33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0601" name="Group 25"/>
          <p:cNvGrpSpPr>
            <a:grpSpLocks/>
          </p:cNvGrpSpPr>
          <p:nvPr/>
        </p:nvGrpSpPr>
        <p:grpSpPr bwMode="auto">
          <a:xfrm>
            <a:off x="4953000" y="2057400"/>
            <a:ext cx="3598863" cy="3598863"/>
            <a:chOff x="3120" y="1296"/>
            <a:chExt cx="2267" cy="2267"/>
          </a:xfrm>
        </p:grpSpPr>
        <p:grpSp>
          <p:nvGrpSpPr>
            <p:cNvPr id="83976" name="Group 19"/>
            <p:cNvGrpSpPr>
              <a:grpSpLocks/>
            </p:cNvGrpSpPr>
            <p:nvPr/>
          </p:nvGrpSpPr>
          <p:grpSpPr bwMode="auto">
            <a:xfrm>
              <a:off x="3120" y="1296"/>
              <a:ext cx="2267" cy="2267"/>
              <a:chOff x="2880" y="1248"/>
              <a:chExt cx="2267" cy="2267"/>
            </a:xfrm>
          </p:grpSpPr>
          <p:grpSp>
            <p:nvGrpSpPr>
              <p:cNvPr id="83979" name="Group 15"/>
              <p:cNvGrpSpPr>
                <a:grpSpLocks/>
              </p:cNvGrpSpPr>
              <p:nvPr/>
            </p:nvGrpSpPr>
            <p:grpSpPr bwMode="auto">
              <a:xfrm>
                <a:off x="2880" y="1248"/>
                <a:ext cx="2267" cy="2267"/>
                <a:chOff x="2880" y="1248"/>
                <a:chExt cx="2267" cy="2267"/>
              </a:xfrm>
            </p:grpSpPr>
            <p:pic>
              <p:nvPicPr>
                <p:cNvPr id="83981" name="Picture 8" descr="33f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1248"/>
                  <a:ext cx="2267" cy="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3982" name="Oval 13"/>
                <p:cNvSpPr>
                  <a:spLocks noChangeArrowheads="1"/>
                </p:cNvSpPr>
                <p:nvPr/>
              </p:nvSpPr>
              <p:spPr bwMode="auto">
                <a:xfrm>
                  <a:off x="3024" y="2352"/>
                  <a:ext cx="240"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3980" name="Oval 17"/>
              <p:cNvSpPr>
                <a:spLocks noChangeArrowheads="1"/>
              </p:cNvSpPr>
              <p:nvPr/>
            </p:nvSpPr>
            <p:spPr bwMode="auto">
              <a:xfrm>
                <a:off x="3216" y="3216"/>
                <a:ext cx="384" cy="240"/>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3977" name="Oval 21"/>
            <p:cNvSpPr>
              <a:spLocks noChangeArrowheads="1"/>
            </p:cNvSpPr>
            <p:nvPr/>
          </p:nvSpPr>
          <p:spPr bwMode="auto">
            <a:xfrm rot="1250399">
              <a:off x="5103" y="1329"/>
              <a:ext cx="192"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978" name="Rectangle 23"/>
            <p:cNvSpPr>
              <a:spLocks noChangeArrowheads="1"/>
            </p:cNvSpPr>
            <p:nvPr/>
          </p:nvSpPr>
          <p:spPr bwMode="auto">
            <a:xfrm>
              <a:off x="4833" y="1314"/>
              <a:ext cx="336" cy="33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267746619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0600"/>
                                        </p:tgtEl>
                                        <p:attrNameLst>
                                          <p:attrName>style.visibility</p:attrName>
                                        </p:attrNameLst>
                                      </p:cBhvr>
                                      <p:to>
                                        <p:strVal val="visible"/>
                                      </p:to>
                                    </p:set>
                                    <p:animEffect transition="in" filter="blinds(horizontal)">
                                      <p:cBhvr>
                                        <p:cTn id="7" dur="500"/>
                                        <p:tgtEl>
                                          <p:spTgt spid="280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0586"/>
                                        </p:tgtEl>
                                        <p:attrNameLst>
                                          <p:attrName>style.visibility</p:attrName>
                                        </p:attrNameLst>
                                      </p:cBhvr>
                                      <p:to>
                                        <p:strVal val="visible"/>
                                      </p:to>
                                    </p:set>
                                    <p:anim calcmode="lin" valueType="num">
                                      <p:cBhvr additive="base">
                                        <p:cTn id="12" dur="500" fill="hold"/>
                                        <p:tgtEl>
                                          <p:spTgt spid="280586"/>
                                        </p:tgtEl>
                                        <p:attrNameLst>
                                          <p:attrName>ppt_x</p:attrName>
                                        </p:attrNameLst>
                                      </p:cBhvr>
                                      <p:tavLst>
                                        <p:tav tm="0">
                                          <p:val>
                                            <p:strVal val="0-#ppt_w/2"/>
                                          </p:val>
                                        </p:tav>
                                        <p:tav tm="100000">
                                          <p:val>
                                            <p:strVal val="#ppt_x"/>
                                          </p:val>
                                        </p:tav>
                                      </p:tavLst>
                                    </p:anim>
                                    <p:anim calcmode="lin" valueType="num">
                                      <p:cBhvr additive="base">
                                        <p:cTn id="13" dur="500" fill="hold"/>
                                        <p:tgtEl>
                                          <p:spTgt spid="28058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80601"/>
                                        </p:tgtEl>
                                        <p:attrNameLst>
                                          <p:attrName>style.visibility</p:attrName>
                                        </p:attrNameLst>
                                      </p:cBhvr>
                                      <p:to>
                                        <p:strVal val="visible"/>
                                      </p:to>
                                    </p:set>
                                    <p:animEffect transition="in" filter="blinds(horizontal)">
                                      <p:cBhvr>
                                        <p:cTn id="18" dur="500"/>
                                        <p:tgtEl>
                                          <p:spTgt spid="28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dirty="0" smtClean="0"/>
              <a:t>贴标签</a:t>
            </a:r>
          </a:p>
          <a:p>
            <a:pPr eaLnBrk="1" hangingPunct="1">
              <a:buClrTx/>
            </a:pPr>
            <a:r>
              <a:rPr lang="zh-CN" altLang="en-US" dirty="0" smtClean="0"/>
              <a:t>腐蚀</a:t>
            </a:r>
          </a:p>
          <a:p>
            <a:pPr eaLnBrk="1" hangingPunct="1">
              <a:buClrTx/>
            </a:pPr>
            <a:r>
              <a:rPr lang="zh-CN" altLang="en-US" b="1" dirty="0" smtClean="0">
                <a:solidFill>
                  <a:srgbClr val="3333FF"/>
                </a:solidFill>
              </a:rPr>
              <a:t>膨胀</a:t>
            </a:r>
          </a:p>
          <a:p>
            <a:pPr eaLnBrk="1" hangingPunct="1">
              <a:buClrTx/>
            </a:pPr>
            <a:r>
              <a:rPr lang="zh-CN" altLang="en-US" dirty="0" smtClean="0"/>
              <a:t>开运算</a:t>
            </a:r>
            <a:endParaRPr lang="en-US" altLang="zh-CN" dirty="0" smtClean="0"/>
          </a:p>
          <a:p>
            <a:pPr eaLnBrk="1" hangingPunct="1">
              <a:buClrTx/>
            </a:pPr>
            <a:r>
              <a:rPr lang="zh-CN" altLang="en-US" dirty="0" smtClean="0"/>
              <a:t>闭运算</a:t>
            </a:r>
            <a:endParaRPr lang="en-US" altLang="zh-CN" dirty="0" smtClean="0"/>
          </a:p>
          <a:p>
            <a:pPr eaLnBrk="1" hangingPunct="1">
              <a:buClrTx/>
            </a:pPr>
            <a:r>
              <a:rPr lang="zh-CN" altLang="en-US" dirty="0" smtClean="0"/>
              <a:t>细线化方法</a:t>
            </a:r>
          </a:p>
          <a:p>
            <a:pPr eaLnBrk="1" hangingPunct="1"/>
            <a:endParaRPr lang="en-US" altLang="zh-CN" dirty="0" smtClean="0"/>
          </a:p>
        </p:txBody>
      </p:sp>
    </p:spTree>
    <p:extLst>
      <p:ext uri="{BB962C8B-B14F-4D97-AF65-F5344CB8AC3E}">
        <p14:creationId xmlns:p14="http://schemas.microsoft.com/office/powerpoint/2010/main" val="230778197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膨胀 </a:t>
            </a:r>
            <a:r>
              <a:rPr lang="en-US" altLang="zh-CN" smtClean="0"/>
              <a:t/>
            </a:r>
            <a:br>
              <a:rPr lang="en-US" altLang="zh-CN" smtClean="0"/>
            </a:br>
            <a:r>
              <a:rPr lang="en-US" altLang="zh-CN" smtClean="0"/>
              <a:t>             —— </a:t>
            </a:r>
            <a:r>
              <a:rPr lang="zh-CN" altLang="en-US" sz="3200" b="0" smtClean="0"/>
              <a:t>基本概念</a:t>
            </a:r>
          </a:p>
        </p:txBody>
      </p:sp>
      <p:sp>
        <p:nvSpPr>
          <p:cNvPr id="279555" name="Rectangle 3"/>
          <p:cNvSpPr>
            <a:spLocks noGrp="1" noChangeArrowheads="1"/>
          </p:cNvSpPr>
          <p:nvPr>
            <p:ph type="body" idx="1"/>
          </p:nvPr>
        </p:nvSpPr>
        <p:spPr/>
        <p:txBody>
          <a:bodyPr/>
          <a:lstStyle/>
          <a:p>
            <a:pPr eaLnBrk="1" hangingPunct="1"/>
            <a:r>
              <a:rPr lang="zh-CN" altLang="en-US" dirty="0" smtClean="0"/>
              <a:t>膨胀是将与目标区域的背景点合并到该目标物中，使目标物</a:t>
            </a:r>
            <a:r>
              <a:rPr lang="zh-CN" altLang="en-US" b="1" dirty="0" smtClean="0">
                <a:solidFill>
                  <a:srgbClr val="0000FF"/>
                </a:solidFill>
              </a:rPr>
              <a:t>边界向外部扩张</a:t>
            </a:r>
            <a:r>
              <a:rPr lang="zh-CN" altLang="en-US" dirty="0" smtClean="0"/>
              <a:t>的处理。</a:t>
            </a:r>
          </a:p>
          <a:p>
            <a:pPr eaLnBrk="1" hangingPunct="1"/>
            <a:endParaRPr lang="en-US" altLang="zh-CN" dirty="0" smtClean="0"/>
          </a:p>
        </p:txBody>
      </p:sp>
      <p:sp>
        <p:nvSpPr>
          <p:cNvPr id="279638" name="Text Box 86"/>
          <p:cNvSpPr txBox="1">
            <a:spLocks noChangeArrowheads="1"/>
          </p:cNvSpPr>
          <p:nvPr/>
        </p:nvSpPr>
        <p:spPr bwMode="auto">
          <a:xfrm>
            <a:off x="609600" y="32004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800" dirty="0" smtClean="0">
                <a:latin typeface="+mn-ea"/>
                <a:ea typeface="+mn-ea"/>
              </a:rPr>
              <a:t>例：</a:t>
            </a:r>
          </a:p>
        </p:txBody>
      </p:sp>
      <p:grpSp>
        <p:nvGrpSpPr>
          <p:cNvPr id="279714" name="Group 162"/>
          <p:cNvGrpSpPr>
            <a:grpSpLocks/>
          </p:cNvGrpSpPr>
          <p:nvPr/>
        </p:nvGrpSpPr>
        <p:grpSpPr bwMode="auto">
          <a:xfrm>
            <a:off x="1600200" y="4038600"/>
            <a:ext cx="1439863" cy="1439863"/>
            <a:chOff x="1008" y="2640"/>
            <a:chExt cx="907" cy="907"/>
          </a:xfrm>
        </p:grpSpPr>
        <p:sp>
          <p:nvSpPr>
            <p:cNvPr id="65580" name="Rectangle 88"/>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1" name="Rectangle 89"/>
            <p:cNvSpPr>
              <a:spLocks noChangeAspect="1" noChangeArrowheads="1"/>
            </p:cNvSpPr>
            <p:nvPr/>
          </p:nvSpPr>
          <p:spPr bwMode="auto">
            <a:xfrm>
              <a:off x="1160"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2" name="Rectangle 90"/>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3" name="Rectangle 91"/>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4" name="Rectangle 92"/>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5" name="Rectangle 93"/>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6" name="Rectangle 94"/>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7" name="Rectangle 95"/>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8" name="Rectangle 96"/>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89" name="Rectangle 97"/>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0" name="Rectangle 98"/>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1" name="Rectangle 99"/>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2" name="Rectangle 100"/>
            <p:cNvSpPr>
              <a:spLocks noChangeAspect="1" noChangeArrowheads="1"/>
            </p:cNvSpPr>
            <p:nvPr/>
          </p:nvSpPr>
          <p:spPr bwMode="auto">
            <a:xfrm>
              <a:off x="1459"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3" name="Rectangle 101"/>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4" name="Rectangle 102"/>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5" name="Rectangle 103"/>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6" name="Rectangle 104"/>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7" name="Rectangle 105"/>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8" name="Rectangle 106"/>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99" name="Rectangle 107"/>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0" name="Rectangle 108"/>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1" name="Rectangle 109"/>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2" name="Rectangle 110"/>
            <p:cNvSpPr>
              <a:spLocks noChangeAspect="1" noChangeArrowheads="1"/>
            </p:cNvSpPr>
            <p:nvPr/>
          </p:nvSpPr>
          <p:spPr bwMode="auto">
            <a:xfrm>
              <a:off x="1160"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3" name="Rectangle 111"/>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4" name="Rectangle 112"/>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5" name="Rectangle 113"/>
            <p:cNvSpPr>
              <a:spLocks noChangeAspect="1" noChangeArrowheads="1"/>
            </p:cNvSpPr>
            <p:nvPr/>
          </p:nvSpPr>
          <p:spPr bwMode="auto">
            <a:xfrm>
              <a:off x="1160"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6" name="Rectangle 114"/>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7" name="Rectangle 115"/>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8" name="Rectangle 116"/>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09" name="Rectangle 117"/>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0" name="Rectangle 118"/>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1" name="Rectangle 119"/>
            <p:cNvSpPr>
              <a:spLocks noChangeAspect="1" noChangeArrowheads="1"/>
            </p:cNvSpPr>
            <p:nvPr/>
          </p:nvSpPr>
          <p:spPr bwMode="auto">
            <a:xfrm>
              <a:off x="1610"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2" name="Rectangle 120"/>
            <p:cNvSpPr>
              <a:spLocks noChangeAspect="1" noChangeArrowheads="1"/>
            </p:cNvSpPr>
            <p:nvPr/>
          </p:nvSpPr>
          <p:spPr bwMode="auto">
            <a:xfrm>
              <a:off x="1762"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3" name="Rectangle 121"/>
            <p:cNvSpPr>
              <a:spLocks noChangeAspect="1" noChangeArrowheads="1"/>
            </p:cNvSpPr>
            <p:nvPr/>
          </p:nvSpPr>
          <p:spPr bwMode="auto">
            <a:xfrm>
              <a:off x="1459"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4" name="Rectangle 122"/>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615" name="Rectangle 123"/>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79676" name="AutoShape 124"/>
          <p:cNvSpPr>
            <a:spLocks noChangeArrowheads="1"/>
          </p:cNvSpPr>
          <p:nvPr/>
        </p:nvSpPr>
        <p:spPr bwMode="auto">
          <a:xfrm>
            <a:off x="3492500" y="4581525"/>
            <a:ext cx="1150938" cy="228600"/>
          </a:xfrm>
          <a:prstGeom prst="rightArrow">
            <a:avLst>
              <a:gd name="adj1" fmla="val 50000"/>
              <a:gd name="adj2" fmla="val 1258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79716" name="Group 164"/>
          <p:cNvGrpSpPr>
            <a:grpSpLocks/>
          </p:cNvGrpSpPr>
          <p:nvPr/>
        </p:nvGrpSpPr>
        <p:grpSpPr bwMode="auto">
          <a:xfrm>
            <a:off x="5219700" y="4076700"/>
            <a:ext cx="1439863" cy="1439863"/>
            <a:chOff x="1008" y="2640"/>
            <a:chExt cx="907" cy="907"/>
          </a:xfrm>
        </p:grpSpPr>
        <p:sp>
          <p:nvSpPr>
            <p:cNvPr id="65544" name="Rectangle 165"/>
            <p:cNvSpPr>
              <a:spLocks noChangeAspect="1" noChangeArrowheads="1"/>
            </p:cNvSpPr>
            <p:nvPr/>
          </p:nvSpPr>
          <p:spPr bwMode="auto">
            <a:xfrm>
              <a:off x="1008"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5" name="Rectangle 166"/>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6" name="Rectangle 167"/>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7" name="Rectangle 168"/>
            <p:cNvSpPr>
              <a:spLocks noChangeAspect="1" noChangeArrowheads="1"/>
            </p:cNvSpPr>
            <p:nvPr/>
          </p:nvSpPr>
          <p:spPr bwMode="auto">
            <a:xfrm>
              <a:off x="1008"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8" name="Rectangle 169"/>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9" name="Rectangle 170"/>
            <p:cNvSpPr>
              <a:spLocks noChangeAspect="1" noChangeArrowheads="1"/>
            </p:cNvSpPr>
            <p:nvPr/>
          </p:nvSpPr>
          <p:spPr bwMode="auto">
            <a:xfrm>
              <a:off x="1311"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0" name="Rectangle 171"/>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1" name="Rectangle 172"/>
            <p:cNvSpPr>
              <a:spLocks noChangeAspect="1" noChangeArrowheads="1"/>
            </p:cNvSpPr>
            <p:nvPr/>
          </p:nvSpPr>
          <p:spPr bwMode="auto">
            <a:xfrm>
              <a:off x="1160"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2" name="Rectangle 173"/>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3" name="Rectangle 174"/>
            <p:cNvSpPr>
              <a:spLocks noChangeAspect="1" noChangeArrowheads="1"/>
            </p:cNvSpPr>
            <p:nvPr/>
          </p:nvSpPr>
          <p:spPr bwMode="auto">
            <a:xfrm>
              <a:off x="1459"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4" name="Rectangle 175"/>
            <p:cNvSpPr>
              <a:spLocks noChangeAspect="1" noChangeArrowheads="1"/>
            </p:cNvSpPr>
            <p:nvPr/>
          </p:nvSpPr>
          <p:spPr bwMode="auto">
            <a:xfrm>
              <a:off x="1610"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5" name="Rectangle 176"/>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6" name="Rectangle 177"/>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7" name="Rectangle 178"/>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8" name="Rectangle 179"/>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59" name="Rectangle 180"/>
            <p:cNvSpPr>
              <a:spLocks noChangeAspect="1" noChangeArrowheads="1"/>
            </p:cNvSpPr>
            <p:nvPr/>
          </p:nvSpPr>
          <p:spPr bwMode="auto">
            <a:xfrm>
              <a:off x="1459"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0" name="Rectangle 181"/>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1" name="Rectangle 182"/>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2" name="Rectangle 183"/>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3" name="Rectangle 184"/>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4" name="Rectangle 185"/>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5" name="Rectangle 186"/>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6" name="Rectangle 187"/>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7" name="Rectangle 188"/>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8" name="Rectangle 189"/>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69" name="Rectangle 190"/>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0" name="Rectangle 191"/>
            <p:cNvSpPr>
              <a:spLocks noChangeAspect="1" noChangeArrowheads="1"/>
            </p:cNvSpPr>
            <p:nvPr/>
          </p:nvSpPr>
          <p:spPr bwMode="auto">
            <a:xfrm>
              <a:off x="1311"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1" name="Rectangle 192"/>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2" name="Rectangle 193"/>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3" name="Rectangle 194"/>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4" name="Rectangle 195"/>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5" name="Rectangle 196"/>
            <p:cNvSpPr>
              <a:spLocks noChangeAspect="1" noChangeArrowheads="1"/>
            </p:cNvSpPr>
            <p:nvPr/>
          </p:nvSpPr>
          <p:spPr bwMode="auto">
            <a:xfrm>
              <a:off x="1610"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6" name="Rectangle 197"/>
            <p:cNvSpPr>
              <a:spLocks noChangeAspect="1" noChangeArrowheads="1"/>
            </p:cNvSpPr>
            <p:nvPr/>
          </p:nvSpPr>
          <p:spPr bwMode="auto">
            <a:xfrm>
              <a:off x="1762"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7" name="Rectangle 198"/>
            <p:cNvSpPr>
              <a:spLocks noChangeAspect="1" noChangeArrowheads="1"/>
            </p:cNvSpPr>
            <p:nvPr/>
          </p:nvSpPr>
          <p:spPr bwMode="auto">
            <a:xfrm>
              <a:off x="1459"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8" name="Rectangle 199"/>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79" name="Rectangle 200"/>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992674911"/>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9638"/>
                                        </p:tgtEl>
                                        <p:attrNameLst>
                                          <p:attrName>style.visibility</p:attrName>
                                        </p:attrNameLst>
                                      </p:cBhvr>
                                      <p:to>
                                        <p:strVal val="visible"/>
                                      </p:to>
                                    </p:set>
                                    <p:animEffect transition="in" filter="blinds(horizontal)">
                                      <p:cBhvr>
                                        <p:cTn id="11" dur="500"/>
                                        <p:tgtEl>
                                          <p:spTgt spid="2796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79714"/>
                                        </p:tgtEl>
                                        <p:attrNameLst>
                                          <p:attrName>style.visibility</p:attrName>
                                        </p:attrNameLst>
                                      </p:cBhvr>
                                      <p:to>
                                        <p:strVal val="visible"/>
                                      </p:to>
                                    </p:set>
                                    <p:animEffect transition="in" filter="blinds(horizontal)">
                                      <p:cBhvr>
                                        <p:cTn id="16" dur="500"/>
                                        <p:tgtEl>
                                          <p:spTgt spid="2797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9676"/>
                                        </p:tgtEl>
                                        <p:attrNameLst>
                                          <p:attrName>style.visibility</p:attrName>
                                        </p:attrNameLst>
                                      </p:cBhvr>
                                      <p:to>
                                        <p:strVal val="visible"/>
                                      </p:to>
                                    </p:set>
                                    <p:animEffect transition="in" filter="blinds(horizontal)">
                                      <p:cBhvr>
                                        <p:cTn id="21" dur="500"/>
                                        <p:tgtEl>
                                          <p:spTgt spid="2796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79716"/>
                                        </p:tgtEl>
                                        <p:attrNameLst>
                                          <p:attrName>style.visibility</p:attrName>
                                        </p:attrNameLst>
                                      </p:cBhvr>
                                      <p:to>
                                        <p:strVal val="visible"/>
                                      </p:to>
                                    </p:set>
                                    <p:animEffect transition="in" filter="blinds(horizontal)">
                                      <p:cBhvr>
                                        <p:cTn id="26" dur="500"/>
                                        <p:tgtEl>
                                          <p:spTgt spid="27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P spid="279638" grpId="0" autoUpdateAnimBg="0"/>
      <p:bldP spid="27967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膨胀 </a:t>
            </a:r>
            <a:r>
              <a:rPr lang="en-US" altLang="zh-CN" smtClean="0"/>
              <a:t/>
            </a:r>
            <a:br>
              <a:rPr lang="en-US" altLang="zh-CN" smtClean="0"/>
            </a:br>
            <a:r>
              <a:rPr lang="en-US" altLang="zh-CN" smtClean="0"/>
              <a:t>                   </a:t>
            </a:r>
            <a:r>
              <a:rPr lang="en-US" altLang="zh-CN" sz="3200" smtClean="0"/>
              <a:t>—— </a:t>
            </a:r>
            <a:r>
              <a:rPr lang="zh-CN" altLang="en-US" sz="3200" b="0" smtClean="0"/>
              <a:t>设计思想</a:t>
            </a:r>
            <a:endParaRPr lang="zh-CN" altLang="en-US" b="0" smtClean="0"/>
          </a:p>
        </p:txBody>
      </p:sp>
      <p:sp>
        <p:nvSpPr>
          <p:cNvPr id="284675" name="Rectangle 3"/>
          <p:cNvSpPr>
            <a:spLocks noGrp="1" noChangeArrowheads="1"/>
          </p:cNvSpPr>
          <p:nvPr>
            <p:ph type="body" idx="1"/>
          </p:nvPr>
        </p:nvSpPr>
        <p:spPr>
          <a:xfrm>
            <a:off x="768112" y="1595839"/>
            <a:ext cx="7696200" cy="4038600"/>
          </a:xfrm>
        </p:spPr>
        <p:txBody>
          <a:bodyPr/>
          <a:lstStyle/>
          <a:p>
            <a:pPr eaLnBrk="1" hangingPunct="1"/>
            <a:r>
              <a:rPr lang="zh-CN" altLang="en-US" dirty="0" smtClean="0"/>
              <a:t>设计一个</a:t>
            </a:r>
            <a:r>
              <a:rPr lang="zh-CN" altLang="en-US" b="1" dirty="0" smtClean="0">
                <a:solidFill>
                  <a:srgbClr val="0000FF"/>
                </a:solidFill>
              </a:rPr>
              <a:t>结构元素</a:t>
            </a:r>
            <a:r>
              <a:rPr lang="zh-CN" altLang="en-US" dirty="0" smtClean="0"/>
              <a:t>，结构元素的原点定位在背景像素上，判断</a:t>
            </a:r>
            <a:r>
              <a:rPr lang="zh-CN" altLang="en-US" b="1" dirty="0" smtClean="0">
                <a:solidFill>
                  <a:srgbClr val="0000FF"/>
                </a:solidFill>
              </a:rPr>
              <a:t>是否覆盖有目标点</a:t>
            </a:r>
            <a:r>
              <a:rPr lang="zh-CN" altLang="en-US" dirty="0" smtClean="0"/>
              <a:t>，来确定是否该点被膨胀为目标点。</a:t>
            </a:r>
            <a:endParaRPr lang="en-US" altLang="zh-CN" dirty="0" smtClean="0"/>
          </a:p>
          <a:p>
            <a:pPr eaLnBrk="1" hangingPunct="1"/>
            <a:r>
              <a:rPr lang="zh-CN" altLang="en-US" b="1" dirty="0">
                <a:solidFill>
                  <a:srgbClr val="0000FF"/>
                </a:solidFill>
              </a:rPr>
              <a:t>有</a:t>
            </a:r>
            <a:r>
              <a:rPr lang="zh-CN" altLang="en-US" b="1" dirty="0" smtClean="0">
                <a:solidFill>
                  <a:srgbClr val="0000FF"/>
                </a:solidFill>
              </a:rPr>
              <a:t>覆盖则膨胀</a:t>
            </a:r>
            <a:r>
              <a:rPr lang="zh-CN" altLang="en-US" dirty="0" smtClean="0"/>
              <a:t>，没覆盖不膨胀。</a:t>
            </a:r>
          </a:p>
        </p:txBody>
      </p:sp>
      <p:grpSp>
        <p:nvGrpSpPr>
          <p:cNvPr id="284715" name="Group 43"/>
          <p:cNvGrpSpPr>
            <a:grpSpLocks/>
          </p:cNvGrpSpPr>
          <p:nvPr/>
        </p:nvGrpSpPr>
        <p:grpSpPr bwMode="auto">
          <a:xfrm>
            <a:off x="3962400" y="4572000"/>
            <a:ext cx="1295400" cy="823913"/>
            <a:chOff x="3168" y="2880"/>
            <a:chExt cx="816" cy="519"/>
          </a:xfrm>
        </p:grpSpPr>
        <p:grpSp>
          <p:nvGrpSpPr>
            <p:cNvPr id="67689" name="Group 44"/>
            <p:cNvGrpSpPr>
              <a:grpSpLocks/>
            </p:cNvGrpSpPr>
            <p:nvPr/>
          </p:nvGrpSpPr>
          <p:grpSpPr bwMode="auto">
            <a:xfrm>
              <a:off x="3168" y="2880"/>
              <a:ext cx="816" cy="519"/>
              <a:chOff x="3120" y="3072"/>
              <a:chExt cx="816" cy="519"/>
            </a:xfrm>
          </p:grpSpPr>
          <p:grpSp>
            <p:nvGrpSpPr>
              <p:cNvPr id="67691" name="Group 45"/>
              <p:cNvGrpSpPr>
                <a:grpSpLocks noChangeAspect="1"/>
              </p:cNvGrpSpPr>
              <p:nvPr/>
            </p:nvGrpSpPr>
            <p:grpSpPr bwMode="auto">
              <a:xfrm>
                <a:off x="3264" y="3072"/>
                <a:ext cx="480" cy="239"/>
                <a:chOff x="960" y="2448"/>
                <a:chExt cx="227" cy="113"/>
              </a:xfrm>
            </p:grpSpPr>
            <p:sp>
              <p:nvSpPr>
                <p:cNvPr id="67693" name="Rectangle 46"/>
                <p:cNvSpPr>
                  <a:spLocks noChangeAspect="1" noChangeArrowheads="1"/>
                </p:cNvSpPr>
                <p:nvPr/>
              </p:nvSpPr>
              <p:spPr bwMode="auto">
                <a:xfrm>
                  <a:off x="960" y="2448"/>
                  <a:ext cx="113" cy="113"/>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94" name="Rectangle 47"/>
                <p:cNvSpPr>
                  <a:spLocks noChangeAspect="1" noChangeArrowheads="1"/>
                </p:cNvSpPr>
                <p:nvPr/>
              </p:nvSpPr>
              <p:spPr bwMode="auto">
                <a:xfrm>
                  <a:off x="1074" y="2448"/>
                  <a:ext cx="113" cy="113"/>
                </a:xfrm>
                <a:prstGeom prst="rect">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7692" name="Text Box 48"/>
              <p:cNvSpPr txBox="1">
                <a:spLocks noChangeArrowheads="1"/>
              </p:cNvSpPr>
              <p:nvPr/>
            </p:nvSpPr>
            <p:spPr bwMode="auto">
              <a:xfrm>
                <a:off x="3120" y="336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a:latin typeface="Times New Roman" panose="02020603050405020304" pitchFamily="18" charset="0"/>
                    <a:ea typeface="黑体" panose="02010609060101010101" pitchFamily="49" charset="-122"/>
                  </a:rPr>
                  <a:t>结构元素</a:t>
                </a:r>
              </a:p>
            </p:txBody>
          </p:sp>
        </p:grpSp>
        <p:sp>
          <p:nvSpPr>
            <p:cNvPr id="67690" name="Oval 49"/>
            <p:cNvSpPr>
              <a:spLocks noChangeArrowheads="1"/>
            </p:cNvSpPr>
            <p:nvPr/>
          </p:nvSpPr>
          <p:spPr bwMode="auto">
            <a:xfrm>
              <a:off x="3393" y="2966"/>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4770" name="Rectangle 98"/>
          <p:cNvSpPr>
            <a:spLocks noChangeAspect="1" noChangeArrowheads="1"/>
          </p:cNvSpPr>
          <p:nvPr/>
        </p:nvSpPr>
        <p:spPr bwMode="auto">
          <a:xfrm>
            <a:off x="6877050" y="4005263"/>
            <a:ext cx="363538" cy="365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4818" name="Group 146"/>
          <p:cNvGrpSpPr>
            <a:grpSpLocks noChangeAspect="1"/>
          </p:cNvGrpSpPr>
          <p:nvPr/>
        </p:nvGrpSpPr>
        <p:grpSpPr bwMode="auto">
          <a:xfrm>
            <a:off x="900113" y="3860800"/>
            <a:ext cx="2159000" cy="2159000"/>
            <a:chOff x="1008" y="2640"/>
            <a:chExt cx="907" cy="907"/>
          </a:xfrm>
        </p:grpSpPr>
        <p:sp>
          <p:nvSpPr>
            <p:cNvPr id="67653" name="Rectangle 147"/>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4" name="Rectangle 148"/>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5" name="Rectangle 149"/>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6" name="Rectangle 150"/>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7" name="Rectangle 151"/>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8" name="Rectangle 152"/>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9" name="Rectangle 153"/>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0" name="Rectangle 154"/>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1" name="Rectangle 155"/>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2" name="Rectangle 156"/>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3" name="Rectangle 157"/>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4" name="Rectangle 158"/>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5" name="Rectangle 159"/>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6" name="Rectangle 160"/>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7" name="Rectangle 161"/>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8" name="Rectangle 162"/>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69" name="Rectangle 163"/>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0" name="Rectangle 164"/>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1" name="Rectangle 165"/>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2" name="Rectangle 166"/>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3" name="Rectangle 167"/>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4" name="Rectangle 168"/>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5" name="Rectangle 169"/>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6" name="Rectangle 170"/>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7" name="Rectangle 171"/>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8" name="Rectangle 172"/>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79" name="Rectangle 173"/>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0" name="Rectangle 174"/>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1" name="Rectangle 175"/>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2" name="Rectangle 176"/>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3" name="Rectangle 177"/>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4" name="Rectangle 178"/>
            <p:cNvSpPr>
              <a:spLocks noChangeAspect="1" noChangeArrowheads="1"/>
            </p:cNvSpPr>
            <p:nvPr/>
          </p:nvSpPr>
          <p:spPr bwMode="auto">
            <a:xfrm>
              <a:off x="1610"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5" name="Rectangle 179"/>
            <p:cNvSpPr>
              <a:spLocks noChangeAspect="1" noChangeArrowheads="1"/>
            </p:cNvSpPr>
            <p:nvPr/>
          </p:nvSpPr>
          <p:spPr bwMode="auto">
            <a:xfrm>
              <a:off x="1762"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6" name="Rectangle 180"/>
            <p:cNvSpPr>
              <a:spLocks noChangeAspect="1" noChangeArrowheads="1"/>
            </p:cNvSpPr>
            <p:nvPr/>
          </p:nvSpPr>
          <p:spPr bwMode="auto">
            <a:xfrm>
              <a:off x="1459"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7" name="Rectangle 181"/>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88" name="Rectangle 182"/>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4855" name="Group 183"/>
          <p:cNvGrpSpPr>
            <a:grpSpLocks noChangeAspect="1"/>
          </p:cNvGrpSpPr>
          <p:nvPr/>
        </p:nvGrpSpPr>
        <p:grpSpPr bwMode="auto">
          <a:xfrm>
            <a:off x="6156325" y="4005263"/>
            <a:ext cx="2159000" cy="2159000"/>
            <a:chOff x="1008" y="2640"/>
            <a:chExt cx="907" cy="907"/>
          </a:xfrm>
        </p:grpSpPr>
        <p:sp>
          <p:nvSpPr>
            <p:cNvPr id="67617" name="Rectangle 184"/>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18" name="Rectangle 185"/>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19" name="Rectangle 186"/>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0" name="Rectangle 187"/>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1" name="Rectangle 188"/>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2" name="Rectangle 189"/>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3" name="Rectangle 190"/>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4" name="Rectangle 191"/>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5" name="Rectangle 192"/>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6" name="Rectangle 193"/>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7" name="Rectangle 194"/>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8" name="Rectangle 195"/>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29" name="Rectangle 196"/>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0" name="Rectangle 197"/>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1" name="Rectangle 198"/>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2" name="Rectangle 199"/>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3" name="Rectangle 200"/>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4" name="Rectangle 201"/>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5" name="Rectangle 202"/>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6" name="Rectangle 203"/>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7" name="Rectangle 204"/>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8" name="Rectangle 205"/>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39" name="Rectangle 206"/>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0" name="Rectangle 207"/>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1" name="Rectangle 208"/>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2" name="Rectangle 209"/>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3" name="Rectangle 210"/>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4" name="Rectangle 211"/>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5" name="Rectangle 212"/>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6" name="Rectangle 213"/>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7" name="Rectangle 214"/>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8" name="Rectangle 215"/>
            <p:cNvSpPr>
              <a:spLocks noChangeAspect="1" noChangeArrowheads="1"/>
            </p:cNvSpPr>
            <p:nvPr/>
          </p:nvSpPr>
          <p:spPr bwMode="auto">
            <a:xfrm>
              <a:off x="1610"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49" name="Rectangle 216"/>
            <p:cNvSpPr>
              <a:spLocks noChangeAspect="1" noChangeArrowheads="1"/>
            </p:cNvSpPr>
            <p:nvPr/>
          </p:nvSpPr>
          <p:spPr bwMode="auto">
            <a:xfrm>
              <a:off x="1762"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0" name="Rectangle 217"/>
            <p:cNvSpPr>
              <a:spLocks noChangeAspect="1" noChangeArrowheads="1"/>
            </p:cNvSpPr>
            <p:nvPr/>
          </p:nvSpPr>
          <p:spPr bwMode="auto">
            <a:xfrm>
              <a:off x="1459"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1" name="Rectangle 218"/>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52" name="Rectangle 219"/>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4765" name="Group 93"/>
          <p:cNvGrpSpPr>
            <a:grpSpLocks/>
          </p:cNvGrpSpPr>
          <p:nvPr/>
        </p:nvGrpSpPr>
        <p:grpSpPr bwMode="auto">
          <a:xfrm>
            <a:off x="900113" y="3860800"/>
            <a:ext cx="719137" cy="360363"/>
            <a:chOff x="2784" y="2448"/>
            <a:chExt cx="480" cy="239"/>
          </a:xfrm>
        </p:grpSpPr>
        <p:grpSp>
          <p:nvGrpSpPr>
            <p:cNvPr id="67613" name="Group 94"/>
            <p:cNvGrpSpPr>
              <a:grpSpLocks noChangeAspect="1"/>
            </p:cNvGrpSpPr>
            <p:nvPr/>
          </p:nvGrpSpPr>
          <p:grpSpPr bwMode="auto">
            <a:xfrm>
              <a:off x="2784" y="2448"/>
              <a:ext cx="480" cy="239"/>
              <a:chOff x="960" y="2448"/>
              <a:chExt cx="227" cy="113"/>
            </a:xfrm>
          </p:grpSpPr>
          <p:sp>
            <p:nvSpPr>
              <p:cNvPr id="67615" name="Rectangle 95"/>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16" name="Rectangle 96"/>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7614" name="Oval 97"/>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4811" name="Rectangle 139"/>
          <p:cNvSpPr>
            <a:spLocks noChangeAspect="1" noChangeArrowheads="1"/>
          </p:cNvSpPr>
          <p:nvPr/>
        </p:nvSpPr>
        <p:spPr bwMode="auto">
          <a:xfrm>
            <a:off x="6156325" y="4005263"/>
            <a:ext cx="360363" cy="3619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4722" name="Group 50"/>
          <p:cNvGrpSpPr>
            <a:grpSpLocks/>
          </p:cNvGrpSpPr>
          <p:nvPr/>
        </p:nvGrpSpPr>
        <p:grpSpPr bwMode="auto">
          <a:xfrm>
            <a:off x="1619250" y="3860800"/>
            <a:ext cx="719138" cy="360363"/>
            <a:chOff x="2784" y="2448"/>
            <a:chExt cx="480" cy="239"/>
          </a:xfrm>
        </p:grpSpPr>
        <p:grpSp>
          <p:nvGrpSpPr>
            <p:cNvPr id="67609" name="Group 51"/>
            <p:cNvGrpSpPr>
              <a:grpSpLocks noChangeAspect="1"/>
            </p:cNvGrpSpPr>
            <p:nvPr/>
          </p:nvGrpSpPr>
          <p:grpSpPr bwMode="auto">
            <a:xfrm>
              <a:off x="2784" y="2448"/>
              <a:ext cx="480" cy="239"/>
              <a:chOff x="960" y="2448"/>
              <a:chExt cx="227" cy="113"/>
            </a:xfrm>
          </p:grpSpPr>
          <p:sp>
            <p:nvSpPr>
              <p:cNvPr id="67611" name="Rectangle 52"/>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12" name="Rectangle 53"/>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7610" name="Oval 54"/>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4892" name="Rectangle 220"/>
          <p:cNvSpPr>
            <a:spLocks noChangeAspect="1" noChangeArrowheads="1"/>
          </p:cNvSpPr>
          <p:nvPr/>
        </p:nvSpPr>
        <p:spPr bwMode="auto">
          <a:xfrm>
            <a:off x="6156325" y="4365625"/>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4812" name="Group 140"/>
          <p:cNvGrpSpPr>
            <a:grpSpLocks/>
          </p:cNvGrpSpPr>
          <p:nvPr/>
        </p:nvGrpSpPr>
        <p:grpSpPr bwMode="auto">
          <a:xfrm>
            <a:off x="900113" y="4221163"/>
            <a:ext cx="719137" cy="360362"/>
            <a:chOff x="2784" y="2448"/>
            <a:chExt cx="480" cy="239"/>
          </a:xfrm>
        </p:grpSpPr>
        <p:grpSp>
          <p:nvGrpSpPr>
            <p:cNvPr id="67605" name="Group 141"/>
            <p:cNvGrpSpPr>
              <a:grpSpLocks noChangeAspect="1"/>
            </p:cNvGrpSpPr>
            <p:nvPr/>
          </p:nvGrpSpPr>
          <p:grpSpPr bwMode="auto">
            <a:xfrm>
              <a:off x="2784" y="2448"/>
              <a:ext cx="480" cy="239"/>
              <a:chOff x="960" y="2448"/>
              <a:chExt cx="227" cy="113"/>
            </a:xfrm>
          </p:grpSpPr>
          <p:sp>
            <p:nvSpPr>
              <p:cNvPr id="67607" name="Rectangle 142"/>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608" name="Rectangle 143"/>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7606" name="Oval 144"/>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4817" name="Rectangle 145"/>
          <p:cNvSpPr>
            <a:spLocks noChangeAspect="1" noChangeArrowheads="1"/>
          </p:cNvSpPr>
          <p:nvPr/>
        </p:nvSpPr>
        <p:spPr bwMode="auto">
          <a:xfrm>
            <a:off x="6516688" y="4724400"/>
            <a:ext cx="363537"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4" name="Rectangle 222"/>
          <p:cNvSpPr>
            <a:spLocks noChangeAspect="1" noChangeArrowheads="1"/>
          </p:cNvSpPr>
          <p:nvPr/>
        </p:nvSpPr>
        <p:spPr bwMode="auto">
          <a:xfrm>
            <a:off x="7956550" y="4365625"/>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5" name="Rectangle 223"/>
          <p:cNvSpPr>
            <a:spLocks noChangeAspect="1" noChangeArrowheads="1"/>
          </p:cNvSpPr>
          <p:nvPr/>
        </p:nvSpPr>
        <p:spPr bwMode="auto">
          <a:xfrm>
            <a:off x="6877050" y="4365625"/>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6" name="Rectangle 224"/>
          <p:cNvSpPr>
            <a:spLocks noChangeAspect="1" noChangeArrowheads="1"/>
          </p:cNvSpPr>
          <p:nvPr/>
        </p:nvSpPr>
        <p:spPr bwMode="auto">
          <a:xfrm>
            <a:off x="6156325" y="5445125"/>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7" name="Rectangle 225"/>
          <p:cNvSpPr>
            <a:spLocks noChangeAspect="1" noChangeArrowheads="1"/>
          </p:cNvSpPr>
          <p:nvPr/>
        </p:nvSpPr>
        <p:spPr bwMode="auto">
          <a:xfrm>
            <a:off x="7235825" y="5445125"/>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8" name="Rectangle 226"/>
          <p:cNvSpPr>
            <a:spLocks noChangeAspect="1" noChangeArrowheads="1"/>
          </p:cNvSpPr>
          <p:nvPr/>
        </p:nvSpPr>
        <p:spPr bwMode="auto">
          <a:xfrm>
            <a:off x="6156325" y="5805488"/>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899" name="Rectangle 227"/>
          <p:cNvSpPr>
            <a:spLocks noChangeAspect="1" noChangeArrowheads="1"/>
          </p:cNvSpPr>
          <p:nvPr/>
        </p:nvSpPr>
        <p:spPr bwMode="auto">
          <a:xfrm>
            <a:off x="6877050" y="5805488"/>
            <a:ext cx="363538"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4900" name="Rectangle 228"/>
          <p:cNvSpPr>
            <a:spLocks noChangeAspect="1" noChangeArrowheads="1"/>
          </p:cNvSpPr>
          <p:nvPr/>
        </p:nvSpPr>
        <p:spPr bwMode="auto">
          <a:xfrm>
            <a:off x="7596188" y="5805488"/>
            <a:ext cx="363537" cy="3651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56028518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4818"/>
                                        </p:tgtEl>
                                        <p:attrNameLst>
                                          <p:attrName>style.visibility</p:attrName>
                                        </p:attrNameLst>
                                      </p:cBhvr>
                                      <p:to>
                                        <p:strVal val="visible"/>
                                      </p:to>
                                    </p:set>
                                    <p:animEffect transition="in" filter="blinds(horizontal)">
                                      <p:cBhvr>
                                        <p:cTn id="15" dur="500"/>
                                        <p:tgtEl>
                                          <p:spTgt spid="2848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84715"/>
                                        </p:tgtEl>
                                        <p:attrNameLst>
                                          <p:attrName>style.visibility</p:attrName>
                                        </p:attrNameLst>
                                      </p:cBhvr>
                                      <p:to>
                                        <p:strVal val="visible"/>
                                      </p:to>
                                    </p:set>
                                    <p:animEffect transition="in" filter="blinds(horizontal)">
                                      <p:cBhvr>
                                        <p:cTn id="20" dur="500"/>
                                        <p:tgtEl>
                                          <p:spTgt spid="2847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84855"/>
                                        </p:tgtEl>
                                        <p:attrNameLst>
                                          <p:attrName>style.visibility</p:attrName>
                                        </p:attrNameLst>
                                      </p:cBhvr>
                                      <p:to>
                                        <p:strVal val="visible"/>
                                      </p:to>
                                    </p:set>
                                    <p:animEffect transition="in" filter="blinds(horizontal)">
                                      <p:cBhvr>
                                        <p:cTn id="25" dur="500"/>
                                        <p:tgtEl>
                                          <p:spTgt spid="2848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84765"/>
                                        </p:tgtEl>
                                        <p:attrNameLst>
                                          <p:attrName>style.visibility</p:attrName>
                                        </p:attrNameLst>
                                      </p:cBhvr>
                                      <p:to>
                                        <p:strVal val="visible"/>
                                      </p:to>
                                    </p:set>
                                    <p:animEffect transition="in" filter="blinds(horizontal)">
                                      <p:cBhvr>
                                        <p:cTn id="30" dur="500"/>
                                        <p:tgtEl>
                                          <p:spTgt spid="2847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48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xit" presetSubtype="10" fill="hold" nodeType="clickEffect">
                                  <p:stCondLst>
                                    <p:cond delay="0"/>
                                  </p:stCondLst>
                                  <p:childTnLst>
                                    <p:animEffect transition="out" filter="blinds(horizontal)">
                                      <p:cBhvr>
                                        <p:cTn id="38" dur="500"/>
                                        <p:tgtEl>
                                          <p:spTgt spid="284765"/>
                                        </p:tgtEl>
                                      </p:cBhvr>
                                    </p:animEffect>
                                    <p:set>
                                      <p:cBhvr>
                                        <p:cTn id="39" dur="1" fill="hold">
                                          <p:stCondLst>
                                            <p:cond delay="499"/>
                                          </p:stCondLst>
                                        </p:cTn>
                                        <p:tgtEl>
                                          <p:spTgt spid="284765"/>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284722"/>
                                        </p:tgtEl>
                                        <p:attrNameLst>
                                          <p:attrName>style.visibility</p:attrName>
                                        </p:attrNameLst>
                                      </p:cBhvr>
                                      <p:to>
                                        <p:strVal val="visible"/>
                                      </p:to>
                                    </p:set>
                                    <p:anim calcmode="lin" valueType="num">
                                      <p:cBhvr additive="base">
                                        <p:cTn id="44" dur="500" fill="hold"/>
                                        <p:tgtEl>
                                          <p:spTgt spid="284722"/>
                                        </p:tgtEl>
                                        <p:attrNameLst>
                                          <p:attrName>ppt_x</p:attrName>
                                        </p:attrNameLst>
                                      </p:cBhvr>
                                      <p:tavLst>
                                        <p:tav tm="0">
                                          <p:val>
                                            <p:strVal val="0-#ppt_w/2"/>
                                          </p:val>
                                        </p:tav>
                                        <p:tav tm="100000">
                                          <p:val>
                                            <p:strVal val="#ppt_x"/>
                                          </p:val>
                                        </p:tav>
                                      </p:tavLst>
                                    </p:anim>
                                    <p:anim calcmode="lin" valueType="num">
                                      <p:cBhvr additive="base">
                                        <p:cTn id="45" dur="500" fill="hold"/>
                                        <p:tgtEl>
                                          <p:spTgt spid="284722"/>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84770"/>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nodeType="clickEffect">
                                  <p:stCondLst>
                                    <p:cond delay="0"/>
                                  </p:stCondLst>
                                  <p:childTnLst>
                                    <p:animEffect transition="out" filter="blinds(horizontal)">
                                      <p:cBhvr>
                                        <p:cTn id="53" dur="500"/>
                                        <p:tgtEl>
                                          <p:spTgt spid="284722"/>
                                        </p:tgtEl>
                                      </p:cBhvr>
                                    </p:animEffect>
                                    <p:set>
                                      <p:cBhvr>
                                        <p:cTn id="54" dur="1" fill="hold">
                                          <p:stCondLst>
                                            <p:cond delay="499"/>
                                          </p:stCondLst>
                                        </p:cTn>
                                        <p:tgtEl>
                                          <p:spTgt spid="284722"/>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84812"/>
                                        </p:tgtEl>
                                        <p:attrNameLst>
                                          <p:attrName>style.visibility</p:attrName>
                                        </p:attrNameLst>
                                      </p:cBhvr>
                                      <p:to>
                                        <p:strVal val="visible"/>
                                      </p:to>
                                    </p:set>
                                    <p:animEffect transition="in" filter="blinds(horizontal)">
                                      <p:cBhvr>
                                        <p:cTn id="59" dur="500"/>
                                        <p:tgtEl>
                                          <p:spTgt spid="2848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8489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xit" presetSubtype="10" fill="hold" nodeType="clickEffect">
                                  <p:stCondLst>
                                    <p:cond delay="0"/>
                                  </p:stCondLst>
                                  <p:childTnLst>
                                    <p:animEffect transition="out" filter="blinds(horizontal)">
                                      <p:cBhvr>
                                        <p:cTn id="67" dur="500"/>
                                        <p:tgtEl>
                                          <p:spTgt spid="284812"/>
                                        </p:tgtEl>
                                      </p:cBhvr>
                                    </p:animEffect>
                                    <p:set>
                                      <p:cBhvr>
                                        <p:cTn id="68" dur="1" fill="hold">
                                          <p:stCondLst>
                                            <p:cond delay="499"/>
                                          </p:stCondLst>
                                        </p:cTn>
                                        <p:tgtEl>
                                          <p:spTgt spid="284812"/>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8481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48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8489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8489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8489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28489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8489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284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P spid="284770" grpId="0" animBg="1"/>
      <p:bldP spid="284811" grpId="0" animBg="1"/>
      <p:bldP spid="284892" grpId="0" animBg="1"/>
      <p:bldP spid="284817" grpId="0" animBg="1"/>
      <p:bldP spid="284894" grpId="0" animBg="1"/>
      <p:bldP spid="284895" grpId="0" animBg="1"/>
      <p:bldP spid="284896" grpId="0" animBg="1"/>
      <p:bldP spid="284897" grpId="0" animBg="1"/>
      <p:bldP spid="284898" grpId="0" animBg="1"/>
      <p:bldP spid="284899" grpId="0" animBg="1"/>
      <p:bldP spid="28490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42202" y="476672"/>
            <a:ext cx="7696200" cy="1143000"/>
          </a:xfrm>
        </p:spPr>
        <p:txBody>
          <a:bodyPr/>
          <a:lstStyle/>
          <a:p>
            <a:pPr eaLnBrk="1" hangingPunct="1"/>
            <a:r>
              <a:rPr lang="zh-CN" altLang="en-US" dirty="0" smtClean="0"/>
              <a:t>膨胀 </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算法步骤</a:t>
            </a:r>
          </a:p>
        </p:txBody>
      </p:sp>
      <p:sp>
        <p:nvSpPr>
          <p:cNvPr id="285699" name="Rectangle 3"/>
          <p:cNvSpPr>
            <a:spLocks noGrp="1" noChangeArrowheads="1"/>
          </p:cNvSpPr>
          <p:nvPr>
            <p:ph type="body" idx="1"/>
          </p:nvPr>
        </p:nvSpPr>
        <p:spPr>
          <a:xfrm>
            <a:off x="216070" y="1484784"/>
            <a:ext cx="8748464" cy="4038600"/>
          </a:xfrm>
        </p:spPr>
        <p:txBody>
          <a:bodyPr/>
          <a:lstStyle/>
          <a:p>
            <a:pPr marL="0" indent="0" eaLnBrk="1" hangingPunct="1">
              <a:buNone/>
            </a:pP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）扫描原图，找到第一个像素值为</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的背景点；</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）将预先设定好形状以及原点位置的结构元素的原点移到该点；</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）判断该结构元素</a:t>
            </a:r>
            <a:r>
              <a:rPr lang="zh-CN" altLang="en-US" sz="2800" b="1" dirty="0" smtClean="0">
                <a:solidFill>
                  <a:srgbClr val="0000FF"/>
                </a:solidFill>
                <a:latin typeface="Times New Roman" panose="02020603050405020304" pitchFamily="18" charset="0"/>
                <a:cs typeface="Times New Roman" panose="02020603050405020304" pitchFamily="18" charset="0"/>
              </a:rPr>
              <a:t>所覆盖的像素</a:t>
            </a:r>
            <a:r>
              <a:rPr lang="zh-CN" altLang="en-US" sz="2800" dirty="0" smtClean="0">
                <a:latin typeface="Times New Roman" panose="02020603050405020304" pitchFamily="18" charset="0"/>
                <a:cs typeface="Times New Roman" panose="02020603050405020304" pitchFamily="18" charset="0"/>
              </a:rPr>
              <a:t>值</a:t>
            </a:r>
            <a:r>
              <a:rPr lang="zh-CN" altLang="en-US" sz="2800" b="1" dirty="0" smtClean="0">
                <a:solidFill>
                  <a:srgbClr val="0000FF"/>
                </a:solidFill>
                <a:latin typeface="Times New Roman" panose="02020603050405020304" pitchFamily="18" charset="0"/>
                <a:cs typeface="Times New Roman" panose="02020603050405020304" pitchFamily="18" charset="0"/>
              </a:rPr>
              <a:t>是否存在为</a:t>
            </a:r>
            <a:r>
              <a:rPr lang="en-US" altLang="zh-CN" sz="2800" b="1" dirty="0" smtClean="0">
                <a:solidFill>
                  <a:srgbClr val="0000FF"/>
                </a:solidFill>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的目标点：</a:t>
            </a:r>
          </a:p>
          <a:p>
            <a:pPr marL="0" indent="0" eaLnBrk="1" hangingPunct="1">
              <a:buNone/>
            </a:pPr>
            <a:r>
              <a:rPr lang="zh-CN" altLang="en-US" sz="2800" dirty="0" smtClean="0">
                <a:latin typeface="Times New Roman" panose="02020603050405020304" pitchFamily="18" charset="0"/>
                <a:cs typeface="Times New Roman" panose="02020603050405020304" pitchFamily="18" charset="0"/>
              </a:rPr>
              <a:t>   如果</a:t>
            </a:r>
            <a:r>
              <a:rPr lang="zh-CN" altLang="en-US" sz="2800" b="1" dirty="0" smtClean="0">
                <a:solidFill>
                  <a:srgbClr val="0000FF"/>
                </a:solidFill>
                <a:latin typeface="Times New Roman" panose="02020603050405020304" pitchFamily="18" charset="0"/>
                <a:cs typeface="Times New Roman" panose="02020603050405020304" pitchFamily="18" charset="0"/>
              </a:rPr>
              <a:t>是</a:t>
            </a:r>
            <a:r>
              <a:rPr lang="zh-CN" altLang="en-US" sz="2800" dirty="0" smtClean="0">
                <a:latin typeface="Times New Roman" panose="02020603050405020304" pitchFamily="18" charset="0"/>
                <a:cs typeface="Times New Roman" panose="02020603050405020304" pitchFamily="18" charset="0"/>
              </a:rPr>
              <a:t>，则膨胀后图像中的相同位置上的像素值为</a:t>
            </a:r>
            <a:r>
              <a:rPr lang="en-US" altLang="zh-CN" sz="2800" b="1" dirty="0" smtClean="0">
                <a:solidFill>
                  <a:srgbClr val="0000FF"/>
                </a:solidFill>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；（膨胀）</a:t>
            </a:r>
          </a:p>
          <a:p>
            <a:pPr marL="265113" indent="0" eaLnBrk="1" hangingPunct="1">
              <a:buNone/>
            </a:pPr>
            <a:r>
              <a:rPr lang="zh-CN" altLang="en-US" sz="2800" dirty="0" smtClean="0">
                <a:latin typeface="Times New Roman" panose="02020603050405020304" pitchFamily="18" charset="0"/>
                <a:cs typeface="Times New Roman" panose="02020603050405020304" pitchFamily="18" charset="0"/>
              </a:rPr>
              <a:t>如果</a:t>
            </a:r>
            <a:r>
              <a:rPr lang="zh-CN" altLang="en-US" sz="2800" b="1" dirty="0" smtClean="0">
                <a:solidFill>
                  <a:srgbClr val="0000FF"/>
                </a:solidFill>
                <a:latin typeface="Times New Roman" panose="02020603050405020304" pitchFamily="18" charset="0"/>
                <a:cs typeface="Times New Roman" panose="02020603050405020304" pitchFamily="18" charset="0"/>
              </a:rPr>
              <a:t>不是</a:t>
            </a:r>
            <a:r>
              <a:rPr lang="zh-CN" altLang="en-US" sz="2800" dirty="0" smtClean="0">
                <a:latin typeface="Times New Roman" panose="02020603050405020304" pitchFamily="18" charset="0"/>
                <a:cs typeface="Times New Roman" panose="02020603050405020304" pitchFamily="18" charset="0"/>
              </a:rPr>
              <a:t>，则膨胀后图像中的相同位置上的像素值为</a:t>
            </a:r>
            <a:r>
              <a:rPr lang="en-US" altLang="zh-CN" sz="2800" b="1" dirty="0" smtClean="0">
                <a:solidFill>
                  <a:srgbClr val="0000FF"/>
                </a:solidFill>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sz="2800" dirty="0" smtClean="0">
                <a:latin typeface="Times New Roman" panose="02020603050405020304" pitchFamily="18" charset="0"/>
                <a:cs typeface="Times New Roman" panose="02020603050405020304" pitchFamily="18" charset="0"/>
              </a:rPr>
              <a:t>4</a:t>
            </a:r>
            <a:r>
              <a:rPr lang="zh-CN" altLang="en-US" sz="2800" dirty="0" smtClean="0">
                <a:latin typeface="Times New Roman" panose="02020603050405020304" pitchFamily="18" charset="0"/>
                <a:cs typeface="Times New Roman" panose="02020603050405020304" pitchFamily="18" charset="0"/>
              </a:rPr>
              <a:t>）重复</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），直到所有原图中像素处理完成。</a:t>
            </a:r>
          </a:p>
        </p:txBody>
      </p:sp>
      <p:sp>
        <p:nvSpPr>
          <p:cNvPr id="4" name="矩形 3"/>
          <p:cNvSpPr/>
          <p:nvPr/>
        </p:nvSpPr>
        <p:spPr>
          <a:xfrm>
            <a:off x="216070" y="6237312"/>
            <a:ext cx="4176143" cy="523220"/>
          </a:xfrm>
          <a:prstGeom prst="rect">
            <a:avLst/>
          </a:prstGeom>
        </p:spPr>
        <p:txBody>
          <a:bodyPr wrap="none">
            <a:spAutoFit/>
          </a:bodyPr>
          <a:lstStyle/>
          <a:p>
            <a:r>
              <a:rPr lang="zh-CN" altLang="en-US" sz="2800" dirty="0" smtClean="0">
                <a:latin typeface="Times New Roman" panose="02020603050405020304" pitchFamily="18" charset="0"/>
                <a:cs typeface="Times New Roman" panose="02020603050405020304" pitchFamily="18" charset="0"/>
              </a:rPr>
              <a:t>注：为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删除，为</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保留。</a:t>
            </a:r>
          </a:p>
        </p:txBody>
      </p:sp>
    </p:spTree>
    <p:extLst>
      <p:ext uri="{BB962C8B-B14F-4D97-AF65-F5344CB8AC3E}">
        <p14:creationId xmlns:p14="http://schemas.microsoft.com/office/powerpoint/2010/main" val="15237310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5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5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5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66775" y="989012"/>
            <a:ext cx="7696200" cy="1143000"/>
          </a:xfrm>
        </p:spPr>
        <p:txBody>
          <a:bodyPr/>
          <a:lstStyle/>
          <a:p>
            <a:pPr eaLnBrk="1" hangingPunct="1"/>
            <a:r>
              <a:rPr lang="zh-CN" altLang="en-US" dirty="0" smtClean="0"/>
              <a:t>膨胀 </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例题</a:t>
            </a:r>
          </a:p>
        </p:txBody>
      </p:sp>
      <p:grpSp>
        <p:nvGrpSpPr>
          <p:cNvPr id="287748" name="Group 4"/>
          <p:cNvGrpSpPr>
            <a:grpSpLocks noChangeAspect="1"/>
          </p:cNvGrpSpPr>
          <p:nvPr/>
        </p:nvGrpSpPr>
        <p:grpSpPr bwMode="auto">
          <a:xfrm>
            <a:off x="1042988" y="2924175"/>
            <a:ext cx="2159000" cy="2159000"/>
            <a:chOff x="864" y="2640"/>
            <a:chExt cx="907" cy="907"/>
          </a:xfrm>
        </p:grpSpPr>
        <p:sp>
          <p:nvSpPr>
            <p:cNvPr id="69713" name="Rectangle 5"/>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4" name="Rectangle 6"/>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5" name="Rectangle 7"/>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6" name="Rectangle 8"/>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7" name="Rectangle 9"/>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8" name="Rectangle 10"/>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9" name="Rectangle 11"/>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0" name="Rectangle 12"/>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1" name="Rectangle 13"/>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2" name="Rectangle 14"/>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3" name="Rectangle 15"/>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4" name="Rectangle 16"/>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5" name="Rectangle 17"/>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6" name="Rectangle 18"/>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7" name="Rectangle 19"/>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8" name="Rectangle 20"/>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29" name="Rectangle 21"/>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0" name="Rectangle 22"/>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1" name="Rectangle 23"/>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2" name="Rectangle 24"/>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3" name="Rectangle 25"/>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4" name="Rectangle 26"/>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5" name="Rectangle 27"/>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6" name="Rectangle 28"/>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7" name="Rectangle 29"/>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8" name="Rectangle 30"/>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39" name="Rectangle 31"/>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0" name="Rectangle 32"/>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1" name="Rectangle 33"/>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2" name="Rectangle 34"/>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3" name="Rectangle 35"/>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4" name="Rectangle 36"/>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5" name="Rectangle 37"/>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6" name="Rectangle 38"/>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7" name="Rectangle 39"/>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48" name="Rectangle 40"/>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7785" name="AutoShape 41"/>
          <p:cNvSpPr>
            <a:spLocks noChangeArrowheads="1"/>
          </p:cNvSpPr>
          <p:nvPr/>
        </p:nvSpPr>
        <p:spPr bwMode="auto">
          <a:xfrm>
            <a:off x="3995738" y="3860800"/>
            <a:ext cx="1152525" cy="792163"/>
          </a:xfrm>
          <a:prstGeom prst="rightArrow">
            <a:avLst>
              <a:gd name="adj1" fmla="val 50000"/>
              <a:gd name="adj2" fmla="val 36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7959" name="Group 215"/>
          <p:cNvGrpSpPr>
            <a:grpSpLocks noChangeAspect="1"/>
          </p:cNvGrpSpPr>
          <p:nvPr/>
        </p:nvGrpSpPr>
        <p:grpSpPr bwMode="auto">
          <a:xfrm>
            <a:off x="5867400" y="2997200"/>
            <a:ext cx="2159000" cy="2159000"/>
            <a:chOff x="864" y="2640"/>
            <a:chExt cx="907" cy="907"/>
          </a:xfrm>
        </p:grpSpPr>
        <p:sp>
          <p:nvSpPr>
            <p:cNvPr id="69677" name="Rectangle 21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8" name="Rectangle 21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9" name="Rectangle 21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0" name="Rectangle 21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1" name="Rectangle 22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2" name="Rectangle 22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3" name="Rectangle 22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4" name="Rectangle 22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5" name="Rectangle 22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6" name="Rectangle 22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7" name="Rectangle 22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8" name="Rectangle 22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89" name="Rectangle 22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0" name="Rectangle 22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1" name="Rectangle 23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2" name="Rectangle 23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3" name="Rectangle 23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4" name="Rectangle 23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5" name="Rectangle 23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6" name="Rectangle 23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7" name="Rectangle 23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8" name="Rectangle 23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99" name="Rectangle 23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0" name="Rectangle 23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1" name="Rectangle 24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2" name="Rectangle 24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3" name="Rectangle 24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4" name="Rectangle 24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5" name="Rectangle 24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6" name="Rectangle 24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7" name="Rectangle 24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8" name="Rectangle 24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09" name="Rectangle 24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0" name="Rectangle 24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1" name="Rectangle 25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712" name="Rectangle 25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7996" name="Group 252"/>
          <p:cNvGrpSpPr>
            <a:grpSpLocks noChangeAspect="1"/>
          </p:cNvGrpSpPr>
          <p:nvPr/>
        </p:nvGrpSpPr>
        <p:grpSpPr bwMode="auto">
          <a:xfrm>
            <a:off x="1763713" y="2924175"/>
            <a:ext cx="719137" cy="719138"/>
            <a:chOff x="1248" y="1584"/>
            <a:chExt cx="305" cy="305"/>
          </a:xfrm>
        </p:grpSpPr>
        <p:grpSp>
          <p:nvGrpSpPr>
            <p:cNvPr id="69671" name="Group 253"/>
            <p:cNvGrpSpPr>
              <a:grpSpLocks noChangeAspect="1"/>
            </p:cNvGrpSpPr>
            <p:nvPr/>
          </p:nvGrpSpPr>
          <p:grpSpPr bwMode="auto">
            <a:xfrm>
              <a:off x="1248" y="1584"/>
              <a:ext cx="305" cy="305"/>
              <a:chOff x="336" y="3072"/>
              <a:chExt cx="305" cy="305"/>
            </a:xfrm>
          </p:grpSpPr>
          <p:sp>
            <p:nvSpPr>
              <p:cNvPr id="69673" name="Rectangle 254"/>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4" name="Rectangle 255"/>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5" name="Rectangle 256"/>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6" name="Rectangle 257"/>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9672" name="Oval 258"/>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8003" name="Group 259"/>
          <p:cNvGrpSpPr>
            <a:grpSpLocks noChangeAspect="1"/>
          </p:cNvGrpSpPr>
          <p:nvPr/>
        </p:nvGrpSpPr>
        <p:grpSpPr bwMode="auto">
          <a:xfrm>
            <a:off x="3995738" y="3141663"/>
            <a:ext cx="719137" cy="719137"/>
            <a:chOff x="1248" y="1584"/>
            <a:chExt cx="305" cy="305"/>
          </a:xfrm>
        </p:grpSpPr>
        <p:grpSp>
          <p:nvGrpSpPr>
            <p:cNvPr id="69665" name="Group 260"/>
            <p:cNvGrpSpPr>
              <a:grpSpLocks noChangeAspect="1"/>
            </p:cNvGrpSpPr>
            <p:nvPr/>
          </p:nvGrpSpPr>
          <p:grpSpPr bwMode="auto">
            <a:xfrm>
              <a:off x="1248" y="1584"/>
              <a:ext cx="305" cy="305"/>
              <a:chOff x="336" y="3072"/>
              <a:chExt cx="305" cy="305"/>
            </a:xfrm>
          </p:grpSpPr>
          <p:sp>
            <p:nvSpPr>
              <p:cNvPr id="69667" name="Rectangle 261"/>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68" name="Rectangle 262"/>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69" name="Rectangle 263"/>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70" name="Rectangle 264"/>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9666" name="Oval 265"/>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8010" name="Rectangle 266"/>
          <p:cNvSpPr>
            <a:spLocks noChangeAspect="1" noChangeArrowheads="1"/>
          </p:cNvSpPr>
          <p:nvPr/>
        </p:nvSpPr>
        <p:spPr bwMode="auto">
          <a:xfrm>
            <a:off x="6588125" y="2997200"/>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11" name="Rectangle 267"/>
          <p:cNvSpPr>
            <a:spLocks noChangeAspect="1" noChangeArrowheads="1"/>
          </p:cNvSpPr>
          <p:nvPr/>
        </p:nvSpPr>
        <p:spPr bwMode="auto">
          <a:xfrm>
            <a:off x="5872163" y="3716338"/>
            <a:ext cx="360362" cy="360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12" name="Rectangle 268"/>
          <p:cNvSpPr>
            <a:spLocks noChangeAspect="1" noChangeArrowheads="1"/>
          </p:cNvSpPr>
          <p:nvPr/>
        </p:nvSpPr>
        <p:spPr bwMode="auto">
          <a:xfrm>
            <a:off x="5867400" y="4076700"/>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13" name="Rectangle 269"/>
          <p:cNvSpPr>
            <a:spLocks noChangeAspect="1" noChangeArrowheads="1"/>
          </p:cNvSpPr>
          <p:nvPr/>
        </p:nvSpPr>
        <p:spPr bwMode="auto">
          <a:xfrm>
            <a:off x="6948488" y="4076700"/>
            <a:ext cx="360362"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14" name="Rectangle 270"/>
          <p:cNvSpPr>
            <a:spLocks noChangeAspect="1" noChangeArrowheads="1"/>
          </p:cNvSpPr>
          <p:nvPr/>
        </p:nvSpPr>
        <p:spPr bwMode="auto">
          <a:xfrm>
            <a:off x="6588125" y="3357563"/>
            <a:ext cx="360363"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88015" name="Group 271"/>
          <p:cNvGrpSpPr>
            <a:grpSpLocks noChangeAspect="1"/>
          </p:cNvGrpSpPr>
          <p:nvPr/>
        </p:nvGrpSpPr>
        <p:grpSpPr bwMode="auto">
          <a:xfrm>
            <a:off x="1763713" y="3284538"/>
            <a:ext cx="719137" cy="719137"/>
            <a:chOff x="1248" y="1584"/>
            <a:chExt cx="305" cy="305"/>
          </a:xfrm>
        </p:grpSpPr>
        <p:grpSp>
          <p:nvGrpSpPr>
            <p:cNvPr id="69659" name="Group 272"/>
            <p:cNvGrpSpPr>
              <a:grpSpLocks noChangeAspect="1"/>
            </p:cNvGrpSpPr>
            <p:nvPr/>
          </p:nvGrpSpPr>
          <p:grpSpPr bwMode="auto">
            <a:xfrm>
              <a:off x="1248" y="1584"/>
              <a:ext cx="305" cy="305"/>
              <a:chOff x="336" y="3072"/>
              <a:chExt cx="305" cy="305"/>
            </a:xfrm>
          </p:grpSpPr>
          <p:sp>
            <p:nvSpPr>
              <p:cNvPr id="69661" name="Rectangle 273"/>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62" name="Rectangle 274"/>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63" name="Rectangle 275"/>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64" name="Rectangle 276"/>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9660" name="Oval 277"/>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88022" name="Group 278"/>
          <p:cNvGrpSpPr>
            <a:grpSpLocks noChangeAspect="1"/>
          </p:cNvGrpSpPr>
          <p:nvPr/>
        </p:nvGrpSpPr>
        <p:grpSpPr bwMode="auto">
          <a:xfrm>
            <a:off x="1042988" y="3644900"/>
            <a:ext cx="719137" cy="719138"/>
            <a:chOff x="1248" y="1584"/>
            <a:chExt cx="305" cy="305"/>
          </a:xfrm>
        </p:grpSpPr>
        <p:grpSp>
          <p:nvGrpSpPr>
            <p:cNvPr id="69653" name="Group 279"/>
            <p:cNvGrpSpPr>
              <a:grpSpLocks noChangeAspect="1"/>
            </p:cNvGrpSpPr>
            <p:nvPr/>
          </p:nvGrpSpPr>
          <p:grpSpPr bwMode="auto">
            <a:xfrm>
              <a:off x="1248" y="1584"/>
              <a:ext cx="305" cy="305"/>
              <a:chOff x="336" y="3072"/>
              <a:chExt cx="305" cy="305"/>
            </a:xfrm>
          </p:grpSpPr>
          <p:sp>
            <p:nvSpPr>
              <p:cNvPr id="69655" name="Rectangle 280"/>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56" name="Rectangle 281"/>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57" name="Rectangle 282"/>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9658" name="Rectangle 283"/>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9654" name="Oval 284"/>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88029" name="Rectangle 285"/>
          <p:cNvSpPr>
            <a:spLocks noChangeAspect="1" noChangeArrowheads="1"/>
          </p:cNvSpPr>
          <p:nvPr/>
        </p:nvSpPr>
        <p:spPr bwMode="auto">
          <a:xfrm>
            <a:off x="6948488" y="4437063"/>
            <a:ext cx="360362"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30" name="Rectangle 286"/>
          <p:cNvSpPr>
            <a:spLocks noChangeAspect="1" noChangeArrowheads="1"/>
          </p:cNvSpPr>
          <p:nvPr/>
        </p:nvSpPr>
        <p:spPr bwMode="auto">
          <a:xfrm>
            <a:off x="6588125" y="4076700"/>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31" name="Rectangle 287"/>
          <p:cNvSpPr>
            <a:spLocks noChangeAspect="1" noChangeArrowheads="1"/>
          </p:cNvSpPr>
          <p:nvPr/>
        </p:nvSpPr>
        <p:spPr bwMode="auto">
          <a:xfrm>
            <a:off x="6227763" y="4076700"/>
            <a:ext cx="360362"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32" name="Rectangle 288"/>
          <p:cNvSpPr>
            <a:spLocks noChangeAspect="1" noChangeArrowheads="1"/>
          </p:cNvSpPr>
          <p:nvPr/>
        </p:nvSpPr>
        <p:spPr bwMode="auto">
          <a:xfrm>
            <a:off x="7308850" y="4076700"/>
            <a:ext cx="360363"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8033" name="Rectangle 289"/>
          <p:cNvSpPr>
            <a:spLocks noChangeAspect="1" noChangeArrowheads="1"/>
          </p:cNvSpPr>
          <p:nvPr/>
        </p:nvSpPr>
        <p:spPr bwMode="auto">
          <a:xfrm>
            <a:off x="5867400" y="4437063"/>
            <a:ext cx="360363"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4036165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blinds(horizontal)">
                                      <p:cBhvr>
                                        <p:cTn id="7" dur="5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785"/>
                                        </p:tgtEl>
                                        <p:attrNameLst>
                                          <p:attrName>style.visibility</p:attrName>
                                        </p:attrNameLst>
                                      </p:cBhvr>
                                      <p:to>
                                        <p:strVal val="visible"/>
                                      </p:to>
                                    </p:set>
                                    <p:animEffect transition="in" filter="blinds(horizontal)">
                                      <p:cBhvr>
                                        <p:cTn id="12" dur="500"/>
                                        <p:tgtEl>
                                          <p:spTgt spid="287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8003"/>
                                        </p:tgtEl>
                                        <p:attrNameLst>
                                          <p:attrName>style.visibility</p:attrName>
                                        </p:attrNameLst>
                                      </p:cBhvr>
                                      <p:to>
                                        <p:strVal val="visible"/>
                                      </p:to>
                                    </p:set>
                                    <p:animEffect transition="in" filter="blinds(horizontal)">
                                      <p:cBhvr>
                                        <p:cTn id="17" dur="500"/>
                                        <p:tgtEl>
                                          <p:spTgt spid="2880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7959"/>
                                        </p:tgtEl>
                                        <p:attrNameLst>
                                          <p:attrName>style.visibility</p:attrName>
                                        </p:attrNameLst>
                                      </p:cBhvr>
                                      <p:to>
                                        <p:strVal val="visible"/>
                                      </p:to>
                                    </p:set>
                                    <p:animEffect transition="in" filter="blinds(horizontal)">
                                      <p:cBhvr>
                                        <p:cTn id="22" dur="500"/>
                                        <p:tgtEl>
                                          <p:spTgt spid="287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7996"/>
                                        </p:tgtEl>
                                        <p:attrNameLst>
                                          <p:attrName>style.visibility</p:attrName>
                                        </p:attrNameLst>
                                      </p:cBhvr>
                                      <p:to>
                                        <p:strVal val="visible"/>
                                      </p:to>
                                    </p:set>
                                    <p:animEffect transition="in" filter="blinds(horizontal)">
                                      <p:cBhvr>
                                        <p:cTn id="27" dur="500"/>
                                        <p:tgtEl>
                                          <p:spTgt spid="2879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8010"/>
                                        </p:tgtEl>
                                        <p:attrNameLst>
                                          <p:attrName>style.visibility</p:attrName>
                                        </p:attrNameLst>
                                      </p:cBhvr>
                                      <p:to>
                                        <p:strVal val="visible"/>
                                      </p:to>
                                    </p:set>
                                    <p:animEffect transition="in" filter="blinds(horizontal)">
                                      <p:cBhvr>
                                        <p:cTn id="32" dur="500"/>
                                        <p:tgtEl>
                                          <p:spTgt spid="2880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287996"/>
                                        </p:tgtEl>
                                      </p:cBhvr>
                                    </p:animEffect>
                                    <p:set>
                                      <p:cBhvr>
                                        <p:cTn id="37" dur="1" fill="hold">
                                          <p:stCondLst>
                                            <p:cond delay="499"/>
                                          </p:stCondLst>
                                        </p:cTn>
                                        <p:tgtEl>
                                          <p:spTgt spid="28799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8015"/>
                                        </p:tgtEl>
                                        <p:attrNameLst>
                                          <p:attrName>style.visibility</p:attrName>
                                        </p:attrNameLst>
                                      </p:cBhvr>
                                      <p:to>
                                        <p:strVal val="visible"/>
                                      </p:to>
                                    </p:set>
                                    <p:animEffect transition="in" filter="blinds(horizontal)">
                                      <p:cBhvr>
                                        <p:cTn id="42" dur="500"/>
                                        <p:tgtEl>
                                          <p:spTgt spid="2880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8014"/>
                                        </p:tgtEl>
                                        <p:attrNameLst>
                                          <p:attrName>style.visibility</p:attrName>
                                        </p:attrNameLst>
                                      </p:cBhvr>
                                      <p:to>
                                        <p:strVal val="visible"/>
                                      </p:to>
                                    </p:set>
                                    <p:animEffect transition="in" filter="blinds(horizontal)">
                                      <p:cBhvr>
                                        <p:cTn id="47" dur="500"/>
                                        <p:tgtEl>
                                          <p:spTgt spid="2880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nodeType="clickEffect">
                                  <p:stCondLst>
                                    <p:cond delay="0"/>
                                  </p:stCondLst>
                                  <p:childTnLst>
                                    <p:animEffect transition="out" filter="blinds(horizontal)">
                                      <p:cBhvr>
                                        <p:cTn id="51" dur="500"/>
                                        <p:tgtEl>
                                          <p:spTgt spid="288015"/>
                                        </p:tgtEl>
                                      </p:cBhvr>
                                    </p:animEffect>
                                    <p:set>
                                      <p:cBhvr>
                                        <p:cTn id="52" dur="1" fill="hold">
                                          <p:stCondLst>
                                            <p:cond delay="499"/>
                                          </p:stCondLst>
                                        </p:cTn>
                                        <p:tgtEl>
                                          <p:spTgt spid="28801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88022"/>
                                        </p:tgtEl>
                                        <p:attrNameLst>
                                          <p:attrName>style.visibility</p:attrName>
                                        </p:attrNameLst>
                                      </p:cBhvr>
                                      <p:to>
                                        <p:strVal val="visible"/>
                                      </p:to>
                                    </p:set>
                                    <p:animEffect transition="in" filter="blinds(horizontal)">
                                      <p:cBhvr>
                                        <p:cTn id="57" dur="500"/>
                                        <p:tgtEl>
                                          <p:spTgt spid="2880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8011"/>
                                        </p:tgtEl>
                                        <p:attrNameLst>
                                          <p:attrName>style.visibility</p:attrName>
                                        </p:attrNameLst>
                                      </p:cBhvr>
                                      <p:to>
                                        <p:strVal val="visible"/>
                                      </p:to>
                                    </p:set>
                                    <p:animEffect transition="in" filter="blinds(horizontal)">
                                      <p:cBhvr>
                                        <p:cTn id="62" dur="500"/>
                                        <p:tgtEl>
                                          <p:spTgt spid="2880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8012"/>
                                        </p:tgtEl>
                                        <p:attrNameLst>
                                          <p:attrName>style.visibility</p:attrName>
                                        </p:attrNameLst>
                                      </p:cBhvr>
                                      <p:to>
                                        <p:strVal val="visible"/>
                                      </p:to>
                                    </p:set>
                                    <p:animEffect transition="in" filter="blinds(horizontal)">
                                      <p:cBhvr>
                                        <p:cTn id="67" dur="500"/>
                                        <p:tgtEl>
                                          <p:spTgt spid="2880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8031"/>
                                        </p:tgtEl>
                                        <p:attrNameLst>
                                          <p:attrName>style.visibility</p:attrName>
                                        </p:attrNameLst>
                                      </p:cBhvr>
                                      <p:to>
                                        <p:strVal val="visible"/>
                                      </p:to>
                                    </p:set>
                                    <p:animEffect transition="in" filter="blinds(horizontal)">
                                      <p:cBhvr>
                                        <p:cTn id="72" dur="500"/>
                                        <p:tgtEl>
                                          <p:spTgt spid="2880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8030"/>
                                        </p:tgtEl>
                                        <p:attrNameLst>
                                          <p:attrName>style.visibility</p:attrName>
                                        </p:attrNameLst>
                                      </p:cBhvr>
                                      <p:to>
                                        <p:strVal val="visible"/>
                                      </p:to>
                                    </p:set>
                                    <p:animEffect transition="in" filter="blinds(horizontal)">
                                      <p:cBhvr>
                                        <p:cTn id="77" dur="500"/>
                                        <p:tgtEl>
                                          <p:spTgt spid="2880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8013"/>
                                        </p:tgtEl>
                                        <p:attrNameLst>
                                          <p:attrName>style.visibility</p:attrName>
                                        </p:attrNameLst>
                                      </p:cBhvr>
                                      <p:to>
                                        <p:strVal val="visible"/>
                                      </p:to>
                                    </p:set>
                                    <p:animEffect transition="in" filter="blinds(horizontal)">
                                      <p:cBhvr>
                                        <p:cTn id="82" dur="500"/>
                                        <p:tgtEl>
                                          <p:spTgt spid="2880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88032"/>
                                        </p:tgtEl>
                                        <p:attrNameLst>
                                          <p:attrName>style.visibility</p:attrName>
                                        </p:attrNameLst>
                                      </p:cBhvr>
                                      <p:to>
                                        <p:strVal val="visible"/>
                                      </p:to>
                                    </p:set>
                                    <p:animEffect transition="in" filter="blinds(horizontal)">
                                      <p:cBhvr>
                                        <p:cTn id="87" dur="500"/>
                                        <p:tgtEl>
                                          <p:spTgt spid="2880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88033"/>
                                        </p:tgtEl>
                                        <p:attrNameLst>
                                          <p:attrName>style.visibility</p:attrName>
                                        </p:attrNameLst>
                                      </p:cBhvr>
                                      <p:to>
                                        <p:strVal val="visible"/>
                                      </p:to>
                                    </p:set>
                                    <p:animEffect transition="in" filter="blinds(horizontal)">
                                      <p:cBhvr>
                                        <p:cTn id="92" dur="500"/>
                                        <p:tgtEl>
                                          <p:spTgt spid="28803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88029"/>
                                        </p:tgtEl>
                                        <p:attrNameLst>
                                          <p:attrName>style.visibility</p:attrName>
                                        </p:attrNameLst>
                                      </p:cBhvr>
                                      <p:to>
                                        <p:strVal val="visible"/>
                                      </p:to>
                                    </p:set>
                                    <p:animEffect transition="in" filter="blinds(horizontal)">
                                      <p:cBhvr>
                                        <p:cTn id="97" dur="500"/>
                                        <p:tgtEl>
                                          <p:spTgt spid="28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85" grpId="0" animBg="1"/>
      <p:bldP spid="288010" grpId="0" animBg="1"/>
      <p:bldP spid="288011" grpId="0" animBg="1"/>
      <p:bldP spid="288012" grpId="0" animBg="1"/>
      <p:bldP spid="288013" grpId="0" animBg="1"/>
      <p:bldP spid="288014" grpId="0" animBg="1"/>
      <p:bldP spid="288029" grpId="0" animBg="1"/>
      <p:bldP spid="288030" grpId="0" animBg="1"/>
      <p:bldP spid="288031" grpId="0" animBg="1"/>
      <p:bldP spid="288032" grpId="0" animBg="1"/>
      <p:bldP spid="28803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899120"/>
            <a:ext cx="7696200" cy="1143000"/>
          </a:xfrm>
        </p:spPr>
        <p:txBody>
          <a:bodyPr/>
          <a:lstStyle/>
          <a:p>
            <a:pPr eaLnBrk="1" hangingPunct="1"/>
            <a:r>
              <a:rPr lang="zh-CN" altLang="en-US" dirty="0" smtClean="0"/>
              <a:t>二值图像分析</a:t>
            </a:r>
            <a:br>
              <a:rPr lang="zh-CN" altLang="en-US" dirty="0" smtClean="0"/>
            </a:br>
            <a:r>
              <a:rPr lang="zh-CN" altLang="en-US" dirty="0" smtClean="0"/>
              <a:t>                   </a:t>
            </a:r>
            <a:r>
              <a:rPr lang="en-US" altLang="zh-CN" dirty="0" smtClean="0"/>
              <a:t>—— </a:t>
            </a:r>
            <a:r>
              <a:rPr lang="zh-CN" altLang="en-US" sz="3200" b="0" dirty="0" smtClean="0"/>
              <a:t>问题的提出</a:t>
            </a:r>
          </a:p>
        </p:txBody>
      </p:sp>
      <p:sp>
        <p:nvSpPr>
          <p:cNvPr id="219139" name="Rectangle 3"/>
          <p:cNvSpPr>
            <a:spLocks noGrp="1" noChangeArrowheads="1"/>
          </p:cNvSpPr>
          <p:nvPr>
            <p:ph type="body" idx="1"/>
          </p:nvPr>
        </p:nvSpPr>
        <p:spPr>
          <a:xfrm>
            <a:off x="762000" y="2270720"/>
            <a:ext cx="7696200" cy="4038600"/>
          </a:xfrm>
        </p:spPr>
        <p:txBody>
          <a:bodyPr/>
          <a:lstStyle/>
          <a:p>
            <a:pPr marL="0" indent="0" eaLnBrk="1" hangingPunct="1">
              <a:buNone/>
            </a:pPr>
            <a:r>
              <a:rPr lang="zh-CN" altLang="en-US" dirty="0" smtClean="0"/>
              <a:t>经过图像分割之后，获得了目标物与非目标物两种不同的对象。但是</a:t>
            </a:r>
            <a:r>
              <a:rPr lang="zh-CN" altLang="en-US" b="1" dirty="0" smtClean="0">
                <a:solidFill>
                  <a:srgbClr val="3333FF"/>
                </a:solidFill>
              </a:rPr>
              <a:t>提取出的目标物</a:t>
            </a:r>
            <a:r>
              <a:rPr lang="zh-CN" altLang="en-US" dirty="0" smtClean="0"/>
              <a:t>存在以下的</a:t>
            </a:r>
            <a:r>
              <a:rPr lang="zh-CN" altLang="en-US" b="1" dirty="0" smtClean="0">
                <a:solidFill>
                  <a:srgbClr val="0000FF"/>
                </a:solidFill>
              </a:rPr>
              <a:t>问题</a:t>
            </a:r>
            <a:r>
              <a:rPr lang="zh-CN" altLang="en-US" dirty="0" smtClean="0"/>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）提取的目标中存在</a:t>
            </a:r>
            <a:r>
              <a:rPr lang="zh-CN" altLang="en-US" b="1" dirty="0" smtClean="0">
                <a:solidFill>
                  <a:srgbClr val="3333FF"/>
                </a:solidFill>
                <a:latin typeface="Times New Roman" panose="02020603050405020304" pitchFamily="18" charset="0"/>
                <a:cs typeface="Times New Roman" panose="02020603050405020304" pitchFamily="18" charset="0"/>
              </a:rPr>
              <a:t>伪目标物</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）多个目标物中，存在</a:t>
            </a:r>
            <a:r>
              <a:rPr lang="zh-CN" altLang="en-US" dirty="0">
                <a:latin typeface="Times New Roman" panose="02020603050405020304" pitchFamily="18" charset="0"/>
                <a:cs typeface="Times New Roman" panose="02020603050405020304" pitchFamily="18" charset="0"/>
              </a:rPr>
              <a:t>粘连或者是断裂</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）多个目标</a:t>
            </a:r>
            <a:r>
              <a:rPr lang="zh-CN" altLang="en-US" dirty="0" smtClean="0"/>
              <a:t>物</a:t>
            </a:r>
            <a:r>
              <a:rPr lang="zh-CN" altLang="en-US" dirty="0">
                <a:latin typeface="Times New Roman" panose="02020603050405020304" pitchFamily="18" charset="0"/>
                <a:cs typeface="Times New Roman" panose="02020603050405020304" pitchFamily="18" charset="0"/>
              </a:rPr>
              <a:t>存在形态的不同</a:t>
            </a:r>
            <a:r>
              <a:rPr lang="zh-CN" altLang="en-US" dirty="0" smtClean="0"/>
              <a:t>。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amond(in)">
                                      <p:cBhvr>
                                        <p:cTn id="7" dur="10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amond(in)">
                                      <p:cBhvr>
                                        <p:cTn id="12" dur="10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amond(in)">
                                      <p:cBhvr>
                                        <p:cTn id="17" dur="10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amond(in)">
                                      <p:cBhvr>
                                        <p:cTn id="22" dur="10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662216" y="983059"/>
            <a:ext cx="7772400" cy="397031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marL="457200" indent="-457200">
              <a:spcBef>
                <a:spcPct val="50000"/>
              </a:spcBef>
              <a:defRPr/>
            </a:pPr>
            <a:r>
              <a:rPr lang="zh-CN" altLang="en-US" sz="2400" dirty="0">
                <a:solidFill>
                  <a:schemeClr val="tx1"/>
                </a:solidFill>
                <a:latin typeface="Times New Roman" panose="02020603050405020304" pitchFamily="18" charset="0"/>
                <a:cs typeface="Times New Roman" panose="02020603050405020304" pitchFamily="18" charset="0"/>
              </a:rPr>
              <a:t>膨胀运算的具体步骤：</a:t>
            </a:r>
          </a:p>
          <a:p>
            <a:pPr marL="457200" indent="-457200">
              <a:spcBef>
                <a:spcPct val="50000"/>
              </a:spcBef>
              <a:buFontTx/>
              <a:buAutoNum type="arabicPeriod"/>
              <a:defRPr/>
            </a:pPr>
            <a:r>
              <a:rPr lang="zh-CN" altLang="en-US" sz="2400" dirty="0">
                <a:solidFill>
                  <a:schemeClr val="tx1"/>
                </a:solidFill>
                <a:latin typeface="Times New Roman" panose="02020603050405020304" pitchFamily="18" charset="0"/>
                <a:cs typeface="Times New Roman" panose="02020603050405020304" pitchFamily="18" charset="0"/>
              </a:rPr>
              <a:t>将预先设定好形状以及原点位置的结构元素的原点移动到图像中可包容的所有像素点；</a:t>
            </a:r>
          </a:p>
          <a:p>
            <a:pPr marL="457200" indent="-457200">
              <a:spcBef>
                <a:spcPct val="50000"/>
              </a:spcBef>
              <a:buFontTx/>
              <a:buAutoNum type="arabicPeriod"/>
              <a:defRPr/>
            </a:pPr>
            <a:r>
              <a:rPr lang="zh-CN" altLang="en-US" sz="2400" dirty="0">
                <a:solidFill>
                  <a:schemeClr val="tx1"/>
                </a:solidFill>
                <a:latin typeface="Times New Roman" panose="02020603050405020304" pitchFamily="18" charset="0"/>
                <a:cs typeface="Times New Roman" panose="02020603050405020304" pitchFamily="18" charset="0"/>
              </a:rPr>
              <a:t>判断该结构元素所覆盖范围内的像素值是否至少有一个为1，如果是，则膨胀后的图像的相同位置上的像素值为1，如果该覆盖范围内的所有像素值为0，则膨胀后图像的相同位置上的像素值为0；</a:t>
            </a:r>
          </a:p>
          <a:p>
            <a:pPr marL="457200" indent="-457200">
              <a:spcBef>
                <a:spcPct val="50000"/>
              </a:spcBef>
              <a:buFontTx/>
              <a:buAutoNum type="arabicPeriod"/>
              <a:defRPr/>
            </a:pPr>
            <a:r>
              <a:rPr lang="zh-CN" altLang="en-US" sz="2400" dirty="0">
                <a:solidFill>
                  <a:schemeClr val="tx1"/>
                </a:solidFill>
                <a:latin typeface="Times New Roman" panose="02020603050405020304" pitchFamily="18" charset="0"/>
                <a:cs typeface="Times New Roman" panose="02020603050405020304" pitchFamily="18" charset="0"/>
              </a:rPr>
              <a:t>对原图中所有像素值为1的点重复进行前面两步操作。</a:t>
            </a:r>
          </a:p>
        </p:txBody>
      </p:sp>
      <p:graphicFrame>
        <p:nvGraphicFramePr>
          <p:cNvPr id="24581" name="Group 5"/>
          <p:cNvGraphicFramePr>
            <a:graphicFrameLocks noGrp="1"/>
          </p:cNvGraphicFramePr>
          <p:nvPr>
            <p:extLst/>
          </p:nvPr>
        </p:nvGraphicFramePr>
        <p:xfrm>
          <a:off x="1066800" y="4586288"/>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625" name="Group 49"/>
          <p:cNvGraphicFramePr>
            <a:graphicFrameLocks noGrp="1"/>
          </p:cNvGraphicFramePr>
          <p:nvPr>
            <p:extLst/>
          </p:nvPr>
        </p:nvGraphicFramePr>
        <p:xfrm>
          <a:off x="3657600" y="4586288"/>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636" name="Group 60"/>
          <p:cNvGraphicFramePr>
            <a:graphicFrameLocks noGrp="1"/>
          </p:cNvGraphicFramePr>
          <p:nvPr>
            <p:extLst/>
          </p:nvPr>
        </p:nvGraphicFramePr>
        <p:xfrm>
          <a:off x="5562600" y="4586288"/>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80" name="Text Box 104"/>
          <p:cNvSpPr txBox="1">
            <a:spLocks noChangeArrowheads="1"/>
          </p:cNvSpPr>
          <p:nvPr/>
        </p:nvSpPr>
        <p:spPr bwMode="auto">
          <a:xfrm>
            <a:off x="1403648" y="6065044"/>
            <a:ext cx="881973"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原图像</a:t>
            </a:r>
          </a:p>
        </p:txBody>
      </p:sp>
      <p:sp>
        <p:nvSpPr>
          <p:cNvPr id="24681" name="Text Box 105"/>
          <p:cNvSpPr txBox="1">
            <a:spLocks noChangeArrowheads="1"/>
          </p:cNvSpPr>
          <p:nvPr/>
        </p:nvSpPr>
        <p:spPr bwMode="auto">
          <a:xfrm>
            <a:off x="3581400" y="5881688"/>
            <a:ext cx="111440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结构元素</a:t>
            </a:r>
          </a:p>
        </p:txBody>
      </p:sp>
      <p:sp>
        <p:nvSpPr>
          <p:cNvPr id="24682" name="Text Box 106"/>
          <p:cNvSpPr txBox="1">
            <a:spLocks noChangeArrowheads="1"/>
          </p:cNvSpPr>
          <p:nvPr/>
        </p:nvSpPr>
        <p:spPr bwMode="auto">
          <a:xfrm>
            <a:off x="5724128" y="6065044"/>
            <a:ext cx="157927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膨胀后的图像</a:t>
            </a:r>
          </a:p>
        </p:txBody>
      </p:sp>
      <p:sp>
        <p:nvSpPr>
          <p:cNvPr id="24683" name="AutoShape 107"/>
          <p:cNvSpPr>
            <a:spLocks noChangeArrowheads="1"/>
          </p:cNvSpPr>
          <p:nvPr/>
        </p:nvSpPr>
        <p:spPr bwMode="auto">
          <a:xfrm>
            <a:off x="3048000" y="5348288"/>
            <a:ext cx="2438400" cy="228600"/>
          </a:xfrm>
          <a:prstGeom prst="rightArrow">
            <a:avLst>
              <a:gd name="adj1" fmla="val 50000"/>
              <a:gd name="adj2" fmla="val 266667"/>
            </a:avLst>
          </a:prstGeom>
          <a:solidFill>
            <a:srgbClr val="FFFF66"/>
          </a:solidFill>
          <a:ln w="12700">
            <a:solidFill>
              <a:srgbClr val="660033"/>
            </a:solidFill>
            <a:miter lim="800000"/>
            <a:headEnd/>
            <a:tailEnd/>
          </a:ln>
          <a:effectLst>
            <a:outerShdw dist="35921" dir="2700000" algn="ctr" rotWithShape="0">
              <a:schemeClr val="bg2"/>
            </a:outerShdw>
          </a:effectLst>
        </p:spPr>
        <p:txBody>
          <a:bodyPr wrap="none" anchor="ctr">
            <a:spAutoFit/>
          </a:bodyPr>
          <a:lstStyle/>
          <a:p>
            <a:pPr>
              <a:defRPr/>
            </a:pPr>
            <a:endParaRPr lang="zh-CN" altLang="en-US">
              <a:latin typeface="黑体" pitchFamily="2" charset="-122"/>
              <a:ea typeface="黑体" pitchFamily="2" charset="-122"/>
            </a:endParaRPr>
          </a:p>
        </p:txBody>
      </p:sp>
      <p:pic>
        <p:nvPicPr>
          <p:cNvPr id="3" name="图片 2"/>
          <p:cNvPicPr>
            <a:picLocks noChangeAspect="1"/>
          </p:cNvPicPr>
          <p:nvPr/>
        </p:nvPicPr>
        <p:blipFill>
          <a:blip r:embed="rId3"/>
          <a:stretch>
            <a:fillRect/>
          </a:stretch>
        </p:blipFill>
        <p:spPr>
          <a:xfrm>
            <a:off x="417242" y="0"/>
            <a:ext cx="7699915" cy="1761897"/>
          </a:xfrm>
          <a:prstGeom prst="rect">
            <a:avLst/>
          </a:prstGeom>
        </p:spPr>
      </p:pic>
    </p:spTree>
    <p:extLst>
      <p:ext uri="{BB962C8B-B14F-4D97-AF65-F5344CB8AC3E}">
        <p14:creationId xmlns:p14="http://schemas.microsoft.com/office/powerpoint/2010/main" val="2529944753"/>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style>
          <a:lnRef idx="2">
            <a:schemeClr val="accent3"/>
          </a:lnRef>
          <a:fillRef idx="1">
            <a:schemeClr val="lt1"/>
          </a:fillRef>
          <a:effectRef idx="0">
            <a:schemeClr val="accent3"/>
          </a:effectRef>
          <a:fontRef idx="minor">
            <a:schemeClr val="dk1"/>
          </a:fontRef>
        </p:style>
        <p:txBody>
          <a:bodyPr/>
          <a:lstStyle/>
          <a:p>
            <a:pPr>
              <a:defRPr/>
            </a:pPr>
            <a:fld id="{A5D4FB1B-5F0E-402E-BFF6-4FF150109D0E}" type="datetime1">
              <a:rPr lang="zh-CN" altLang="en-US">
                <a:latin typeface="Times New Roman" panose="02020603050405020304" pitchFamily="18" charset="0"/>
                <a:cs typeface="Times New Roman" panose="02020603050405020304" pitchFamily="18" charset="0"/>
              </a:rPr>
              <a:pPr>
                <a:defRPr/>
              </a:pPr>
              <a:t>2019-3-19</a:t>
            </a:fld>
            <a:endParaRPr lang="en-US" altLang="zh-CN">
              <a:latin typeface="Times New Roman" panose="02020603050405020304" pitchFamily="18" charset="0"/>
              <a:cs typeface="Times New Roman" panose="02020603050405020304" pitchFamily="18" charset="0"/>
            </a:endParaRPr>
          </a:p>
        </p:txBody>
      </p:sp>
      <p:sp>
        <p:nvSpPr>
          <p:cNvPr id="17" name="灯片编号占位符 5"/>
          <p:cNvSpPr>
            <a:spLocks noGrp="1"/>
          </p:cNvSpPr>
          <p:nvPr>
            <p:ph type="sldNum" sz="quarter" idx="12"/>
          </p:nvPr>
        </p:nvSpPr>
        <p:spPr/>
        <p:style>
          <a:lnRef idx="2">
            <a:schemeClr val="accent3"/>
          </a:lnRef>
          <a:fillRef idx="1">
            <a:schemeClr val="lt1"/>
          </a:fillRef>
          <a:effectRef idx="0">
            <a:schemeClr val="accent3"/>
          </a:effectRef>
          <a:fontRef idx="minor">
            <a:schemeClr val="dk1"/>
          </a:fontRef>
        </p:style>
        <p:txBody>
          <a:bodyPr/>
          <a:lstStyle>
            <a:lvl1pPr eaLnBrk="0" hangingPunct="0">
              <a:defRPr kumimoji="1" sz="2400">
                <a:solidFill>
                  <a:schemeClr val="accent2"/>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accent2"/>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accent2"/>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accent2"/>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accent2"/>
                </a:solidFill>
                <a:latin typeface="黑体" panose="02010609060101010101" pitchFamily="49" charset="-122"/>
                <a:ea typeface="黑体" panose="02010609060101010101" pitchFamily="49" charset="-122"/>
              </a:defRPr>
            </a:lvl9pPr>
          </a:lstStyle>
          <a:p>
            <a:pPr eaLnBrk="1" hangingPunct="1"/>
            <a:fld id="{CE84336B-5C2C-406C-A6EE-E65CF7D53CB8}" type="slidenum">
              <a:rPr kumimoji="0" lang="zh-CN" altLang="en-US" sz="1200">
                <a:solidFill>
                  <a:schemeClr val="tx1"/>
                </a:solidFill>
                <a:latin typeface="Times New Roman" panose="02020603050405020304" pitchFamily="18" charset="0"/>
                <a:ea typeface="+mn-ea"/>
                <a:cs typeface="Times New Roman" panose="02020603050405020304" pitchFamily="18" charset="0"/>
              </a:rPr>
              <a:pPr eaLnBrk="1" hangingPunct="1"/>
              <a:t>41</a:t>
            </a:fld>
            <a:endParaRPr kumimoji="0" lang="en-US" altLang="zh-CN" sz="1200">
              <a:solidFill>
                <a:schemeClr val="tx1"/>
              </a:solidFill>
              <a:latin typeface="Times New Roman" panose="02020603050405020304" pitchFamily="18" charset="0"/>
              <a:ea typeface="+mn-ea"/>
              <a:cs typeface="Times New Roman" panose="02020603050405020304" pitchFamily="18" charset="0"/>
            </a:endParaRPr>
          </a:p>
        </p:txBody>
      </p:sp>
      <p:sp>
        <p:nvSpPr>
          <p:cNvPr id="20484" name="Rectangle 2"/>
          <p:cNvSpPr>
            <a:spLocks noGrp="1" noChangeArrowheads="1"/>
          </p:cNvSpPr>
          <p:nvPr>
            <p:ph type="title"/>
          </p:nvPr>
        </p:nvSpPr>
        <p:spPr>
          <a:xfrm>
            <a:off x="762000" y="332656"/>
            <a:ext cx="7696200" cy="792088"/>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dirty="0">
                <a:latin typeface="Times New Roman" panose="02020603050405020304" pitchFamily="18" charset="0"/>
                <a:cs typeface="Times New Roman" panose="02020603050405020304" pitchFamily="18" charset="0"/>
              </a:rPr>
              <a:t>膨胀</a:t>
            </a:r>
            <a:endParaRPr lang="zh-CN" altLang="en-US" b="1" dirty="0" smtClean="0">
              <a:latin typeface="Times New Roman" panose="02020603050405020304" pitchFamily="18" charset="0"/>
              <a:cs typeface="Times New Roman" panose="02020603050405020304" pitchFamily="18" charset="0"/>
            </a:endParaRPr>
          </a:p>
        </p:txBody>
      </p:sp>
      <p:grpSp>
        <p:nvGrpSpPr>
          <p:cNvPr id="2" name="Group 12"/>
          <p:cNvGrpSpPr>
            <a:grpSpLocks/>
          </p:cNvGrpSpPr>
          <p:nvPr/>
        </p:nvGrpSpPr>
        <p:grpSpPr bwMode="auto">
          <a:xfrm>
            <a:off x="781050" y="1447800"/>
            <a:ext cx="3790950" cy="2400300"/>
            <a:chOff x="492" y="912"/>
            <a:chExt cx="2388" cy="1512"/>
          </a:xfrm>
        </p:grpSpPr>
        <p:pic>
          <p:nvPicPr>
            <p:cNvPr id="20495" name="Picture 4" descr="G:\DIP\zhu\10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 y="912"/>
              <a:ext cx="2016" cy="1512"/>
            </a:xfrm>
            <a:prstGeom prst="rect">
              <a:avLst/>
            </a:prstGeom>
            <a:ln/>
          </p:spPr>
          <p:style>
            <a:lnRef idx="2">
              <a:schemeClr val="accent3"/>
            </a:lnRef>
            <a:fillRef idx="1">
              <a:schemeClr val="lt1"/>
            </a:fillRef>
            <a:effectRef idx="0">
              <a:schemeClr val="accent3"/>
            </a:effectRef>
            <a:fontRef idx="minor">
              <a:schemeClr val="dk1"/>
            </a:fontRef>
          </p:style>
        </p:pic>
        <p:sp>
          <p:nvSpPr>
            <p:cNvPr id="22536" name="Text Box 8"/>
            <p:cNvSpPr txBox="1">
              <a:spLocks noChangeArrowheads="1"/>
            </p:cNvSpPr>
            <p:nvPr/>
          </p:nvSpPr>
          <p:spPr bwMode="auto">
            <a:xfrm>
              <a:off x="492" y="1075"/>
              <a:ext cx="291" cy="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原图</a:t>
              </a:r>
            </a:p>
          </p:txBody>
        </p:sp>
      </p:grpSp>
      <p:grpSp>
        <p:nvGrpSpPr>
          <p:cNvPr id="3" name="Group 14"/>
          <p:cNvGrpSpPr>
            <a:grpSpLocks/>
          </p:cNvGrpSpPr>
          <p:nvPr/>
        </p:nvGrpSpPr>
        <p:grpSpPr bwMode="auto">
          <a:xfrm>
            <a:off x="758825" y="3848100"/>
            <a:ext cx="3813175" cy="2400300"/>
            <a:chOff x="478" y="2424"/>
            <a:chExt cx="2402" cy="1512"/>
          </a:xfrm>
        </p:grpSpPr>
        <p:pic>
          <p:nvPicPr>
            <p:cNvPr id="20493" name="Picture 6" descr="G:\DIP\zhu\10_1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2424"/>
              <a:ext cx="2016" cy="1512"/>
            </a:xfrm>
            <a:prstGeom prst="rect">
              <a:avLst/>
            </a:prstGeom>
            <a:ln/>
          </p:spPr>
          <p:style>
            <a:lnRef idx="2">
              <a:schemeClr val="accent3"/>
            </a:lnRef>
            <a:fillRef idx="1">
              <a:schemeClr val="lt1"/>
            </a:fillRef>
            <a:effectRef idx="0">
              <a:schemeClr val="accent3"/>
            </a:effectRef>
            <a:fontRef idx="minor">
              <a:schemeClr val="dk1"/>
            </a:fontRef>
          </p:style>
        </p:pic>
        <p:sp>
          <p:nvSpPr>
            <p:cNvPr id="22537" name="Text Box 9"/>
            <p:cNvSpPr txBox="1">
              <a:spLocks noChangeArrowheads="1"/>
            </p:cNvSpPr>
            <p:nvPr/>
          </p:nvSpPr>
          <p:spPr bwMode="auto">
            <a:xfrm>
              <a:off x="478" y="2928"/>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膨胀二</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grpSp>
      <p:grpSp>
        <p:nvGrpSpPr>
          <p:cNvPr id="4" name="Group 13"/>
          <p:cNvGrpSpPr>
            <a:grpSpLocks/>
          </p:cNvGrpSpPr>
          <p:nvPr/>
        </p:nvGrpSpPr>
        <p:grpSpPr bwMode="auto">
          <a:xfrm>
            <a:off x="4648200" y="1485900"/>
            <a:ext cx="3735388" cy="2400300"/>
            <a:chOff x="2928" y="936"/>
            <a:chExt cx="2353" cy="1512"/>
          </a:xfrm>
        </p:grpSpPr>
        <p:pic>
          <p:nvPicPr>
            <p:cNvPr id="20491" name="Picture 5" descr="G:\DIP\zhu\10_1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936"/>
              <a:ext cx="2016" cy="1512"/>
            </a:xfrm>
            <a:prstGeom prst="rect">
              <a:avLst/>
            </a:prstGeom>
            <a:ln/>
          </p:spPr>
          <p:style>
            <a:lnRef idx="2">
              <a:schemeClr val="accent3"/>
            </a:lnRef>
            <a:fillRef idx="1">
              <a:schemeClr val="lt1"/>
            </a:fillRef>
            <a:effectRef idx="0">
              <a:schemeClr val="accent3"/>
            </a:effectRef>
            <a:fontRef idx="minor">
              <a:schemeClr val="dk1"/>
            </a:fontRef>
          </p:style>
        </p:pic>
        <p:sp>
          <p:nvSpPr>
            <p:cNvPr id="22538" name="Text Box 10"/>
            <p:cNvSpPr txBox="1">
              <a:spLocks noChangeArrowheads="1"/>
            </p:cNvSpPr>
            <p:nvPr/>
          </p:nvSpPr>
          <p:spPr bwMode="auto">
            <a:xfrm>
              <a:off x="4990" y="1296"/>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膨胀一</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grpSp>
      <p:grpSp>
        <p:nvGrpSpPr>
          <p:cNvPr id="5" name="Group 15"/>
          <p:cNvGrpSpPr>
            <a:grpSpLocks/>
          </p:cNvGrpSpPr>
          <p:nvPr/>
        </p:nvGrpSpPr>
        <p:grpSpPr bwMode="auto">
          <a:xfrm>
            <a:off x="4648200" y="3848100"/>
            <a:ext cx="3811588" cy="2400300"/>
            <a:chOff x="2928" y="2424"/>
            <a:chExt cx="2401" cy="1512"/>
          </a:xfrm>
        </p:grpSpPr>
        <p:pic>
          <p:nvPicPr>
            <p:cNvPr id="20489" name="Picture 7" descr="G:\DIP\zhu\10_1_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8" y="2424"/>
              <a:ext cx="2016" cy="1512"/>
            </a:xfrm>
            <a:prstGeom prst="rect">
              <a:avLst/>
            </a:prstGeom>
            <a:ln/>
          </p:spPr>
          <p:style>
            <a:lnRef idx="2">
              <a:schemeClr val="accent3"/>
            </a:lnRef>
            <a:fillRef idx="1">
              <a:schemeClr val="lt1"/>
            </a:fillRef>
            <a:effectRef idx="0">
              <a:schemeClr val="accent3"/>
            </a:effectRef>
            <a:fontRef idx="minor">
              <a:schemeClr val="dk1"/>
            </a:fontRef>
          </p:style>
        </p:pic>
        <p:sp>
          <p:nvSpPr>
            <p:cNvPr id="22539" name="Text Box 11"/>
            <p:cNvSpPr txBox="1">
              <a:spLocks noChangeArrowheads="1"/>
            </p:cNvSpPr>
            <p:nvPr/>
          </p:nvSpPr>
          <p:spPr bwMode="auto">
            <a:xfrm>
              <a:off x="5038" y="2880"/>
              <a:ext cx="291" cy="6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1800" dirty="0" smtClean="0">
                  <a:solidFill>
                    <a:schemeClr val="tx1"/>
                  </a:solidFill>
                  <a:latin typeface="Times New Roman" panose="02020603050405020304" pitchFamily="18" charset="0"/>
                  <a:cs typeface="Times New Roman" panose="02020603050405020304" pitchFamily="18" charset="0"/>
                </a:rPr>
                <a:t>膨胀三</a:t>
              </a:r>
              <a:r>
                <a:rPr lang="zh-CN" altLang="en-US" sz="1800" dirty="0">
                  <a:solidFill>
                    <a:schemeClr val="tx1"/>
                  </a:solidFill>
                  <a:latin typeface="Times New Roman" panose="02020603050405020304" pitchFamily="18" charset="0"/>
                  <a:cs typeface="Times New Roman" panose="02020603050405020304" pitchFamily="18" charset="0"/>
                </a:rPr>
                <a:t>次</a:t>
              </a:r>
            </a:p>
          </p:txBody>
        </p:sp>
      </p:grpSp>
    </p:spTree>
    <p:extLst>
      <p:ext uri="{BB962C8B-B14F-4D97-AF65-F5344CB8AC3E}">
        <p14:creationId xmlns:p14="http://schemas.microsoft.com/office/powerpoint/2010/main" val="334380555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55650" y="1196752"/>
            <a:ext cx="7696200" cy="1143000"/>
          </a:xfrm>
        </p:spPr>
        <p:txBody>
          <a:bodyPr/>
          <a:lstStyle/>
          <a:p>
            <a:pPr eaLnBrk="1" hangingPunct="1"/>
            <a:r>
              <a:rPr lang="zh-CN" altLang="en-US" dirty="0" smtClean="0"/>
              <a:t>膨胀</a:t>
            </a:r>
            <a:r>
              <a:rPr lang="en-US" altLang="zh-CN" dirty="0" smtClean="0"/>
              <a:t/>
            </a:r>
            <a:br>
              <a:rPr lang="en-US" altLang="zh-CN" dirty="0" smtClean="0"/>
            </a:br>
            <a:r>
              <a:rPr lang="en-US" altLang="zh-CN" dirty="0" smtClean="0"/>
              <a:t>                    </a:t>
            </a:r>
            <a:r>
              <a:rPr lang="zh-CN" altLang="en-US" dirty="0" smtClean="0"/>
              <a:t> </a:t>
            </a:r>
            <a:r>
              <a:rPr lang="en-US" altLang="zh-CN" sz="3200" b="0" dirty="0" smtClean="0"/>
              <a:t>—— </a:t>
            </a:r>
            <a:r>
              <a:rPr lang="zh-CN" altLang="en-US" sz="3200" b="0" dirty="0" smtClean="0"/>
              <a:t>应用</a:t>
            </a:r>
          </a:p>
        </p:txBody>
      </p:sp>
      <p:sp>
        <p:nvSpPr>
          <p:cNvPr id="289795" name="Text Box 3"/>
          <p:cNvSpPr txBox="1">
            <a:spLocks noChangeArrowheads="1"/>
          </p:cNvSpPr>
          <p:nvPr/>
        </p:nvSpPr>
        <p:spPr bwMode="auto">
          <a:xfrm>
            <a:off x="755650" y="2636838"/>
            <a:ext cx="7697788"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chemeClr val="tx2"/>
              </a:buClr>
              <a:buSzTx/>
              <a:buNone/>
              <a:defRPr/>
            </a:pPr>
            <a:r>
              <a:rPr kumimoji="1" lang="zh-CN" altLang="en-US" sz="3200" dirty="0" smtClean="0">
                <a:latin typeface="+mn-ea"/>
                <a:ea typeface="+mn-ea"/>
              </a:rPr>
              <a:t>膨胀处理可以将断裂开的目标物进行</a:t>
            </a:r>
            <a:r>
              <a:rPr kumimoji="1" lang="zh-CN" altLang="en-US" sz="3200" b="1" dirty="0" smtClean="0">
                <a:solidFill>
                  <a:srgbClr val="0000FF"/>
                </a:solidFill>
                <a:latin typeface="+mn-ea"/>
                <a:ea typeface="+mn-ea"/>
              </a:rPr>
              <a:t>合并</a:t>
            </a:r>
            <a:r>
              <a:rPr kumimoji="1" lang="zh-CN" altLang="en-US" sz="3200" dirty="0" smtClean="0">
                <a:latin typeface="+mn-ea"/>
                <a:ea typeface="+mn-ea"/>
              </a:rPr>
              <a:t>，便于对其整体的提取。</a:t>
            </a:r>
          </a:p>
        </p:txBody>
      </p:sp>
    </p:spTree>
    <p:extLst>
      <p:ext uri="{BB962C8B-B14F-4D97-AF65-F5344CB8AC3E}">
        <p14:creationId xmlns:p14="http://schemas.microsoft.com/office/powerpoint/2010/main" val="3466496508"/>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膨胀应用示例</a:t>
            </a:r>
          </a:p>
        </p:txBody>
      </p:sp>
      <p:sp>
        <p:nvSpPr>
          <p:cNvPr id="290820" name="Text Box 4"/>
          <p:cNvSpPr txBox="1">
            <a:spLocks noChangeArrowheads="1"/>
          </p:cNvSpPr>
          <p:nvPr/>
        </p:nvSpPr>
        <p:spPr bwMode="auto">
          <a:xfrm>
            <a:off x="838200" y="5638800"/>
            <a:ext cx="73914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defRPr/>
            </a:pPr>
            <a:r>
              <a:rPr lang="en-US" altLang="zh-CN" sz="3200" dirty="0" smtClean="0">
                <a:latin typeface="Times New Roman" panose="02020603050405020304" pitchFamily="18" charset="0"/>
                <a:ea typeface="+mn-ea"/>
                <a:cs typeface="Times New Roman" panose="02020603050405020304" pitchFamily="18" charset="0"/>
              </a:rPr>
              <a:t>      (a) </a:t>
            </a:r>
            <a:r>
              <a:rPr lang="zh-CN" altLang="en-US" sz="3200" dirty="0" smtClean="0">
                <a:latin typeface="Times New Roman" panose="02020603050405020304" pitchFamily="18" charset="0"/>
                <a:ea typeface="+mn-ea"/>
                <a:cs typeface="Times New Roman" panose="02020603050405020304" pitchFamily="18" charset="0"/>
              </a:rPr>
              <a:t>原图                       </a:t>
            </a:r>
            <a:r>
              <a:rPr lang="en-US" altLang="zh-CN" sz="3200" dirty="0" smtClean="0">
                <a:latin typeface="Times New Roman" panose="02020603050405020304" pitchFamily="18" charset="0"/>
                <a:ea typeface="+mn-ea"/>
                <a:cs typeface="Times New Roman" panose="02020603050405020304" pitchFamily="18" charset="0"/>
              </a:rPr>
              <a:t>(b) </a:t>
            </a:r>
            <a:r>
              <a:rPr lang="zh-CN" altLang="en-US" sz="3200" dirty="0" smtClean="0">
                <a:latin typeface="Times New Roman" panose="02020603050405020304" pitchFamily="18" charset="0"/>
                <a:ea typeface="+mn-ea"/>
                <a:cs typeface="Times New Roman" panose="02020603050405020304" pitchFamily="18" charset="0"/>
              </a:rPr>
              <a:t>膨胀一次</a:t>
            </a:r>
          </a:p>
        </p:txBody>
      </p:sp>
      <p:pic>
        <p:nvPicPr>
          <p:cNvPr id="290839" name="Picture 23" descr="ss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3598863"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90840" name="Picture 24" descr="ss05pz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05000"/>
            <a:ext cx="3598863"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35115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0839"/>
                                        </p:tgtEl>
                                        <p:attrNameLst>
                                          <p:attrName>style.visibility</p:attrName>
                                        </p:attrNameLst>
                                      </p:cBhvr>
                                      <p:to>
                                        <p:strVal val="visible"/>
                                      </p:to>
                                    </p:set>
                                    <p:animEffect transition="in" filter="blinds(horizontal)">
                                      <p:cBhvr>
                                        <p:cTn id="7" dur="500"/>
                                        <p:tgtEl>
                                          <p:spTgt spid="290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0840"/>
                                        </p:tgtEl>
                                        <p:attrNameLst>
                                          <p:attrName>style.visibility</p:attrName>
                                        </p:attrNameLst>
                                      </p:cBhvr>
                                      <p:to>
                                        <p:strVal val="visible"/>
                                      </p:to>
                                    </p:set>
                                    <p:animEffect transition="in" filter="box(in)">
                                      <p:cBhvr>
                                        <p:cTn id="12" dur="500"/>
                                        <p:tgtEl>
                                          <p:spTgt spid="290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0820"/>
                                        </p:tgtEl>
                                        <p:attrNameLst>
                                          <p:attrName>style.visibility</p:attrName>
                                        </p:attrNameLst>
                                      </p:cBhvr>
                                      <p:to>
                                        <p:strVal val="visible"/>
                                      </p:to>
                                    </p:set>
                                    <p:anim calcmode="lin" valueType="num">
                                      <p:cBhvr additive="base">
                                        <p:cTn id="17" dur="500" fill="hold"/>
                                        <p:tgtEl>
                                          <p:spTgt spid="290820"/>
                                        </p:tgtEl>
                                        <p:attrNameLst>
                                          <p:attrName>ppt_x</p:attrName>
                                        </p:attrNameLst>
                                      </p:cBhvr>
                                      <p:tavLst>
                                        <p:tav tm="0">
                                          <p:val>
                                            <p:strVal val="0-#ppt_w/2"/>
                                          </p:val>
                                        </p:tav>
                                        <p:tav tm="100000">
                                          <p:val>
                                            <p:strVal val="#ppt_x"/>
                                          </p:val>
                                        </p:tav>
                                      </p:tavLst>
                                    </p:anim>
                                    <p:anim calcmode="lin" valueType="num">
                                      <p:cBhvr additive="base">
                                        <p:cTn id="1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开运算与闭运算的提出背景</a:t>
            </a:r>
          </a:p>
        </p:txBody>
      </p:sp>
      <p:sp>
        <p:nvSpPr>
          <p:cNvPr id="291843" name="Rectangle 3"/>
          <p:cNvSpPr>
            <a:spLocks noGrp="1" noChangeArrowheads="1"/>
          </p:cNvSpPr>
          <p:nvPr>
            <p:ph type="body" idx="1"/>
          </p:nvPr>
        </p:nvSpPr>
        <p:spPr/>
        <p:txBody>
          <a:bodyPr/>
          <a:lstStyle/>
          <a:p>
            <a:pPr eaLnBrk="1" hangingPunct="1"/>
            <a:r>
              <a:rPr lang="zh-CN" altLang="en-US" dirty="0" smtClean="0"/>
              <a:t>前面介绍的膨胀与腐蚀运算，对目标物的后处理有着非常好的作用。但是，腐蚀和膨胀运算的一个缺点是，</a:t>
            </a:r>
            <a:r>
              <a:rPr lang="zh-CN" altLang="en-US" b="1" dirty="0" smtClean="0">
                <a:solidFill>
                  <a:srgbClr val="0000FF"/>
                </a:solidFill>
              </a:rPr>
              <a:t>改变了原目标物的大小</a:t>
            </a:r>
            <a:r>
              <a:rPr lang="zh-CN" altLang="en-US" dirty="0" smtClean="0"/>
              <a:t>。</a:t>
            </a:r>
          </a:p>
          <a:p>
            <a:pPr eaLnBrk="1" hangingPunct="1"/>
            <a:r>
              <a:rPr lang="zh-CN" altLang="en-US" dirty="0" smtClean="0"/>
              <a:t>为了解决这一问题，考虑到腐蚀与膨胀是一对逆运算，将</a:t>
            </a:r>
            <a:r>
              <a:rPr lang="zh-CN" altLang="en-US" b="1" dirty="0" smtClean="0">
                <a:solidFill>
                  <a:srgbClr val="0000FF"/>
                </a:solidFill>
              </a:rPr>
              <a:t>膨胀与腐蚀运算同时进行</a:t>
            </a:r>
            <a:r>
              <a:rPr lang="zh-CN" altLang="en-US" dirty="0" smtClean="0"/>
              <a:t>。由此便构成了开运算与闭运算。  </a:t>
            </a:r>
          </a:p>
        </p:txBody>
      </p:sp>
    </p:spTree>
    <p:extLst>
      <p:ext uri="{BB962C8B-B14F-4D97-AF65-F5344CB8AC3E}">
        <p14:creationId xmlns:p14="http://schemas.microsoft.com/office/powerpoint/2010/main" val="1135440741"/>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dirty="0" smtClean="0"/>
              <a:t>贴标签</a:t>
            </a:r>
          </a:p>
          <a:p>
            <a:pPr eaLnBrk="1" hangingPunct="1">
              <a:buClrTx/>
            </a:pPr>
            <a:r>
              <a:rPr lang="zh-CN" altLang="en-US" dirty="0" smtClean="0"/>
              <a:t>腐蚀</a:t>
            </a:r>
          </a:p>
          <a:p>
            <a:pPr eaLnBrk="1" hangingPunct="1">
              <a:buClrTx/>
            </a:pPr>
            <a:r>
              <a:rPr lang="zh-CN" altLang="en-US" dirty="0" smtClean="0"/>
              <a:t>膨胀</a:t>
            </a:r>
          </a:p>
          <a:p>
            <a:pPr eaLnBrk="1" hangingPunct="1">
              <a:buClrTx/>
            </a:pPr>
            <a:r>
              <a:rPr lang="zh-CN" altLang="en-US" b="1" dirty="0" smtClean="0">
                <a:solidFill>
                  <a:srgbClr val="0000FF"/>
                </a:solidFill>
              </a:rPr>
              <a:t>开运算</a:t>
            </a:r>
            <a:endParaRPr lang="en-US" altLang="zh-CN" b="1" dirty="0" smtClean="0">
              <a:solidFill>
                <a:srgbClr val="0000FF"/>
              </a:solidFill>
            </a:endParaRPr>
          </a:p>
          <a:p>
            <a:pPr eaLnBrk="1" hangingPunct="1">
              <a:buClrTx/>
            </a:pPr>
            <a:r>
              <a:rPr lang="zh-CN" altLang="en-US" dirty="0" smtClean="0"/>
              <a:t>闭运算</a:t>
            </a:r>
            <a:endParaRPr lang="en-US" altLang="zh-CN" dirty="0" smtClean="0"/>
          </a:p>
          <a:p>
            <a:pPr eaLnBrk="1" hangingPunct="1">
              <a:buClrTx/>
            </a:pPr>
            <a:r>
              <a:rPr lang="zh-CN" altLang="en-US" dirty="0" smtClean="0"/>
              <a:t>细线化方法</a:t>
            </a:r>
          </a:p>
          <a:p>
            <a:pPr eaLnBrk="1" hangingPunct="1"/>
            <a:endParaRPr lang="en-US" altLang="zh-CN" dirty="0" smtClean="0"/>
          </a:p>
        </p:txBody>
      </p:sp>
    </p:spTree>
    <p:extLst>
      <p:ext uri="{BB962C8B-B14F-4D97-AF65-F5344CB8AC3E}">
        <p14:creationId xmlns:p14="http://schemas.microsoft.com/office/powerpoint/2010/main" val="4221964995"/>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开运算 </a:t>
            </a:r>
            <a:r>
              <a:rPr lang="en-US" altLang="zh-CN" smtClean="0"/>
              <a:t/>
            </a:r>
            <a:br>
              <a:rPr lang="en-US" altLang="zh-CN" smtClean="0"/>
            </a:br>
            <a:r>
              <a:rPr lang="en-US" altLang="zh-CN" smtClean="0"/>
              <a:t>                </a:t>
            </a:r>
            <a:r>
              <a:rPr lang="en-US" altLang="zh-CN" sz="3200" b="0" smtClean="0"/>
              <a:t>—— </a:t>
            </a:r>
            <a:r>
              <a:rPr lang="zh-CN" altLang="en-US" sz="3200" b="0" smtClean="0"/>
              <a:t>算法原理</a:t>
            </a:r>
          </a:p>
        </p:txBody>
      </p:sp>
      <p:sp>
        <p:nvSpPr>
          <p:cNvPr id="516099" name="Rectangle 3"/>
          <p:cNvSpPr>
            <a:spLocks noGrp="1" noChangeArrowheads="1"/>
          </p:cNvSpPr>
          <p:nvPr>
            <p:ph type="body" idx="1"/>
          </p:nvPr>
        </p:nvSpPr>
        <p:spPr/>
        <p:txBody>
          <a:bodyPr/>
          <a:lstStyle/>
          <a:p>
            <a:pPr eaLnBrk="1" hangingPunct="1"/>
            <a:r>
              <a:rPr lang="zh-CN" altLang="en-US" dirty="0" smtClean="0"/>
              <a:t>开运算是对原图</a:t>
            </a:r>
            <a:r>
              <a:rPr lang="zh-CN" altLang="en-US" b="1" dirty="0" smtClean="0">
                <a:solidFill>
                  <a:srgbClr val="3333FF"/>
                </a:solidFill>
              </a:rPr>
              <a:t>先</a:t>
            </a:r>
            <a:r>
              <a:rPr lang="zh-CN" altLang="en-US" dirty="0" smtClean="0"/>
              <a:t>进行</a:t>
            </a:r>
            <a:r>
              <a:rPr lang="zh-CN" altLang="en-US" b="1" dirty="0" smtClean="0">
                <a:solidFill>
                  <a:srgbClr val="3333FF"/>
                </a:solidFill>
              </a:rPr>
              <a:t>腐蚀</a:t>
            </a:r>
            <a:r>
              <a:rPr lang="zh-CN" altLang="en-US" dirty="0" smtClean="0"/>
              <a:t>处理，后</a:t>
            </a:r>
            <a:r>
              <a:rPr lang="zh-CN" altLang="en-US" b="1" dirty="0" smtClean="0">
                <a:solidFill>
                  <a:srgbClr val="3333FF"/>
                </a:solidFill>
              </a:rPr>
              <a:t>再</a:t>
            </a:r>
            <a:r>
              <a:rPr lang="zh-CN" altLang="en-US" dirty="0" smtClean="0"/>
              <a:t>进行</a:t>
            </a:r>
            <a:r>
              <a:rPr lang="zh-CN" altLang="en-US" b="1" dirty="0" smtClean="0">
                <a:solidFill>
                  <a:srgbClr val="3333FF"/>
                </a:solidFill>
              </a:rPr>
              <a:t>膨胀</a:t>
            </a:r>
            <a:r>
              <a:rPr lang="zh-CN" altLang="en-US" dirty="0" smtClean="0"/>
              <a:t>的处理。</a:t>
            </a:r>
          </a:p>
          <a:p>
            <a:pPr eaLnBrk="1" hangingPunct="1"/>
            <a:r>
              <a:rPr lang="zh-CN" altLang="en-US" dirty="0" smtClean="0"/>
              <a:t>开运算可以在</a:t>
            </a:r>
            <a:r>
              <a:rPr lang="zh-CN" altLang="en-US" b="1" dirty="0" smtClean="0">
                <a:solidFill>
                  <a:srgbClr val="0000FF"/>
                </a:solidFill>
              </a:rPr>
              <a:t>分离粘连目标物</a:t>
            </a:r>
            <a:r>
              <a:rPr lang="zh-CN" altLang="en-US" dirty="0" smtClean="0"/>
              <a:t>的同时，基本</a:t>
            </a:r>
            <a:r>
              <a:rPr lang="zh-CN" altLang="en-US" b="1" dirty="0" smtClean="0">
                <a:solidFill>
                  <a:srgbClr val="0000FF"/>
                </a:solidFill>
              </a:rPr>
              <a:t>保持原目标物的大</a:t>
            </a:r>
            <a:r>
              <a:rPr lang="zh-CN" altLang="en-US" dirty="0" smtClean="0"/>
              <a:t>小。</a:t>
            </a:r>
          </a:p>
        </p:txBody>
      </p:sp>
    </p:spTree>
    <p:extLst>
      <p:ext uri="{BB962C8B-B14F-4D97-AF65-F5344CB8AC3E}">
        <p14:creationId xmlns:p14="http://schemas.microsoft.com/office/powerpoint/2010/main" val="36169612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15975" y="951032"/>
            <a:ext cx="7696200" cy="1143000"/>
          </a:xfrm>
        </p:spPr>
        <p:txBody>
          <a:bodyPr/>
          <a:lstStyle/>
          <a:p>
            <a:pPr eaLnBrk="1" hangingPunct="1"/>
            <a:r>
              <a:rPr lang="zh-CN" altLang="en-US" dirty="0" smtClean="0"/>
              <a:t>开运算 </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运算示例</a:t>
            </a:r>
          </a:p>
        </p:txBody>
      </p:sp>
      <p:grpSp>
        <p:nvGrpSpPr>
          <p:cNvPr id="293127" name="Group 263"/>
          <p:cNvGrpSpPr>
            <a:grpSpLocks/>
          </p:cNvGrpSpPr>
          <p:nvPr/>
        </p:nvGrpSpPr>
        <p:grpSpPr bwMode="auto">
          <a:xfrm>
            <a:off x="2628900" y="3068638"/>
            <a:ext cx="762000" cy="1281112"/>
            <a:chOff x="1488" y="2544"/>
            <a:chExt cx="480" cy="807"/>
          </a:xfrm>
        </p:grpSpPr>
        <p:sp>
          <p:nvSpPr>
            <p:cNvPr id="73854" name="AutoShape 144"/>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3855" name="Group 254"/>
            <p:cNvGrpSpPr>
              <a:grpSpLocks/>
            </p:cNvGrpSpPr>
            <p:nvPr/>
          </p:nvGrpSpPr>
          <p:grpSpPr bwMode="auto">
            <a:xfrm>
              <a:off x="1584" y="2544"/>
              <a:ext cx="305" cy="305"/>
              <a:chOff x="1248" y="1584"/>
              <a:chExt cx="305" cy="305"/>
            </a:xfrm>
          </p:grpSpPr>
          <p:grpSp>
            <p:nvGrpSpPr>
              <p:cNvPr id="73857" name="Group 255"/>
              <p:cNvGrpSpPr>
                <a:grpSpLocks/>
              </p:cNvGrpSpPr>
              <p:nvPr/>
            </p:nvGrpSpPr>
            <p:grpSpPr bwMode="auto">
              <a:xfrm>
                <a:off x="1248" y="1584"/>
                <a:ext cx="305" cy="305"/>
                <a:chOff x="336" y="3072"/>
                <a:chExt cx="305" cy="305"/>
              </a:xfrm>
            </p:grpSpPr>
            <p:sp>
              <p:nvSpPr>
                <p:cNvPr id="73859" name="Rectangle 25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60" name="Rectangle 25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61" name="Rectangle 25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62" name="Rectangle 25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3858" name="Oval 26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3856" name="Text Box 262"/>
            <p:cNvSpPr txBox="1">
              <a:spLocks noChangeArrowheads="1"/>
            </p:cNvSpPr>
            <p:nvPr/>
          </p:nvSpPr>
          <p:spPr bwMode="auto">
            <a:xfrm>
              <a:off x="1488" y="31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mn-ea"/>
                  <a:ea typeface="+mn-ea"/>
                </a:rPr>
                <a:t>腐蚀</a:t>
              </a:r>
            </a:p>
          </p:txBody>
        </p:sp>
      </p:grpSp>
      <p:grpSp>
        <p:nvGrpSpPr>
          <p:cNvPr id="293128" name="Group 264"/>
          <p:cNvGrpSpPr>
            <a:grpSpLocks/>
          </p:cNvGrpSpPr>
          <p:nvPr/>
        </p:nvGrpSpPr>
        <p:grpSpPr bwMode="auto">
          <a:xfrm>
            <a:off x="5581650" y="3141663"/>
            <a:ext cx="762000" cy="1281112"/>
            <a:chOff x="1488" y="2544"/>
            <a:chExt cx="480" cy="807"/>
          </a:xfrm>
        </p:grpSpPr>
        <p:sp>
          <p:nvSpPr>
            <p:cNvPr id="73845" name="AutoShape 265"/>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3846" name="Group 266"/>
            <p:cNvGrpSpPr>
              <a:grpSpLocks/>
            </p:cNvGrpSpPr>
            <p:nvPr/>
          </p:nvGrpSpPr>
          <p:grpSpPr bwMode="auto">
            <a:xfrm>
              <a:off x="1584" y="2544"/>
              <a:ext cx="305" cy="305"/>
              <a:chOff x="1248" y="1584"/>
              <a:chExt cx="305" cy="305"/>
            </a:xfrm>
          </p:grpSpPr>
          <p:grpSp>
            <p:nvGrpSpPr>
              <p:cNvPr id="73848" name="Group 267"/>
              <p:cNvGrpSpPr>
                <a:grpSpLocks/>
              </p:cNvGrpSpPr>
              <p:nvPr/>
            </p:nvGrpSpPr>
            <p:grpSpPr bwMode="auto">
              <a:xfrm>
                <a:off x="1248" y="1584"/>
                <a:ext cx="305" cy="305"/>
                <a:chOff x="336" y="3072"/>
                <a:chExt cx="305" cy="305"/>
              </a:xfrm>
            </p:grpSpPr>
            <p:sp>
              <p:nvSpPr>
                <p:cNvPr id="73850" name="Rectangle 268"/>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51" name="Rectangle 269"/>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52" name="Rectangle 270"/>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53" name="Rectangle 271"/>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3849" name="Oval 272"/>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3847" name="Text Box 273"/>
            <p:cNvSpPr txBox="1">
              <a:spLocks noChangeArrowheads="1"/>
            </p:cNvSpPr>
            <p:nvPr/>
          </p:nvSpPr>
          <p:spPr bwMode="auto">
            <a:xfrm>
              <a:off x="1488" y="31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mn-ea"/>
                  <a:ea typeface="+mn-ea"/>
                </a:rPr>
                <a:t>膨胀</a:t>
              </a:r>
            </a:p>
          </p:txBody>
        </p:sp>
      </p:grpSp>
      <p:grpSp>
        <p:nvGrpSpPr>
          <p:cNvPr id="293235" name="Group 371"/>
          <p:cNvGrpSpPr>
            <a:grpSpLocks noChangeAspect="1"/>
          </p:cNvGrpSpPr>
          <p:nvPr/>
        </p:nvGrpSpPr>
        <p:grpSpPr bwMode="auto">
          <a:xfrm>
            <a:off x="684213" y="2924175"/>
            <a:ext cx="1439862" cy="1439863"/>
            <a:chOff x="864" y="2640"/>
            <a:chExt cx="907" cy="907"/>
          </a:xfrm>
        </p:grpSpPr>
        <p:sp>
          <p:nvSpPr>
            <p:cNvPr id="73809" name="Rectangle 372"/>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0" name="Rectangle 373"/>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1" name="Rectangle 374"/>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2" name="Rectangle 375"/>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3" name="Rectangle 376"/>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4" name="Rectangle 377"/>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5" name="Rectangle 378"/>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6" name="Rectangle 379"/>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7" name="Rectangle 380"/>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8" name="Rectangle 381"/>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19" name="Rectangle 382"/>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0" name="Rectangle 383"/>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1" name="Rectangle 384"/>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2" name="Rectangle 385"/>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3" name="Rectangle 386"/>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4" name="Rectangle 387"/>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5" name="Rectangle 388"/>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6" name="Rectangle 389"/>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7" name="Rectangle 390"/>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8" name="Rectangle 391"/>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29" name="Rectangle 392"/>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0" name="Rectangle 393"/>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1" name="Rectangle 394"/>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2" name="Rectangle 395"/>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3" name="Rectangle 396"/>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4" name="Rectangle 397"/>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5" name="Rectangle 398"/>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6" name="Rectangle 399"/>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7" name="Rectangle 400"/>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8" name="Rectangle 401"/>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39" name="Rectangle 402"/>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40" name="Rectangle 403"/>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41" name="Rectangle 404"/>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42" name="Rectangle 405"/>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43" name="Rectangle 406"/>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44" name="Rectangle 407"/>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3272" name="Group 408"/>
          <p:cNvGrpSpPr>
            <a:grpSpLocks noChangeAspect="1"/>
          </p:cNvGrpSpPr>
          <p:nvPr/>
        </p:nvGrpSpPr>
        <p:grpSpPr bwMode="auto">
          <a:xfrm>
            <a:off x="3708400" y="2997200"/>
            <a:ext cx="1439863" cy="1439863"/>
            <a:chOff x="864" y="2640"/>
            <a:chExt cx="907" cy="907"/>
          </a:xfrm>
        </p:grpSpPr>
        <p:sp>
          <p:nvSpPr>
            <p:cNvPr id="73773" name="Rectangle 409"/>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4" name="Rectangle 410"/>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5" name="Rectangle 411"/>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6" name="Rectangle 412"/>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7" name="Rectangle 413"/>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8" name="Rectangle 414"/>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9" name="Rectangle 415"/>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0" name="Rectangle 416"/>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1" name="Rectangle 417"/>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2" name="Rectangle 418"/>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3" name="Rectangle 419"/>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4" name="Rectangle 420"/>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5" name="Rectangle 421"/>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6" name="Rectangle 422"/>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7" name="Rectangle 423"/>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8" name="Rectangle 424"/>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89" name="Rectangle 425"/>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0" name="Rectangle 426"/>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1" name="Rectangle 427"/>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2" name="Rectangle 428"/>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3" name="Rectangle 429"/>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4" name="Rectangle 430"/>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5" name="Rectangle 431"/>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6" name="Rectangle 432"/>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7" name="Rectangle 433"/>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8" name="Rectangle 434"/>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99" name="Rectangle 435"/>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0" name="Rectangle 436"/>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1" name="Rectangle 437"/>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2" name="Rectangle 438"/>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3" name="Rectangle 439"/>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4" name="Rectangle 440"/>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5" name="Rectangle 441"/>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6" name="Rectangle 442"/>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7" name="Rectangle 443"/>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808" name="Rectangle 444"/>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3309" name="Group 445"/>
          <p:cNvGrpSpPr>
            <a:grpSpLocks noChangeAspect="1"/>
          </p:cNvGrpSpPr>
          <p:nvPr/>
        </p:nvGrpSpPr>
        <p:grpSpPr bwMode="auto">
          <a:xfrm>
            <a:off x="6732588" y="2997200"/>
            <a:ext cx="1439862" cy="1439863"/>
            <a:chOff x="864" y="2640"/>
            <a:chExt cx="907" cy="907"/>
          </a:xfrm>
        </p:grpSpPr>
        <p:sp>
          <p:nvSpPr>
            <p:cNvPr id="73737" name="Rectangle 44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38" name="Rectangle 447"/>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39" name="Rectangle 44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0" name="Rectangle 449"/>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1" name="Rectangle 450"/>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2" name="Rectangle 45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3" name="Rectangle 45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4" name="Rectangle 45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5" name="Rectangle 454"/>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6" name="Rectangle 45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7" name="Rectangle 456"/>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8" name="Rectangle 45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49" name="Rectangle 458"/>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0" name="Rectangle 459"/>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1" name="Rectangle 46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2" name="Rectangle 46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3" name="Rectangle 46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4" name="Rectangle 46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5" name="Rectangle 464"/>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6" name="Rectangle 465"/>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7" name="Rectangle 466"/>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8" name="Rectangle 467"/>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59" name="Rectangle 46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0" name="Rectangle 46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1" name="Rectangle 47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2" name="Rectangle 47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3" name="Rectangle 47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4" name="Rectangle 47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5" name="Rectangle 474"/>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6" name="Rectangle 47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7" name="Rectangle 476"/>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8" name="Rectangle 477"/>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69" name="Rectangle 47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0" name="Rectangle 47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1" name="Rectangle 48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3772" name="Rectangle 48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541569721"/>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235"/>
                                        </p:tgtEl>
                                        <p:attrNameLst>
                                          <p:attrName>style.visibility</p:attrName>
                                        </p:attrNameLst>
                                      </p:cBhvr>
                                      <p:to>
                                        <p:strVal val="visible"/>
                                      </p:to>
                                    </p:set>
                                    <p:animEffect transition="in" filter="blinds(horizontal)">
                                      <p:cBhvr>
                                        <p:cTn id="7" dur="500"/>
                                        <p:tgtEl>
                                          <p:spTgt spid="29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127"/>
                                        </p:tgtEl>
                                        <p:attrNameLst>
                                          <p:attrName>style.visibility</p:attrName>
                                        </p:attrNameLst>
                                      </p:cBhvr>
                                      <p:to>
                                        <p:strVal val="visible"/>
                                      </p:to>
                                    </p:set>
                                    <p:animEffect transition="in" filter="blinds(horizontal)">
                                      <p:cBhvr>
                                        <p:cTn id="12" dur="500"/>
                                        <p:tgtEl>
                                          <p:spTgt spid="293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3272"/>
                                        </p:tgtEl>
                                        <p:attrNameLst>
                                          <p:attrName>style.visibility</p:attrName>
                                        </p:attrNameLst>
                                      </p:cBhvr>
                                      <p:to>
                                        <p:strVal val="visible"/>
                                      </p:to>
                                    </p:set>
                                    <p:animEffect transition="in" filter="blinds(horizontal)">
                                      <p:cBhvr>
                                        <p:cTn id="17" dur="500"/>
                                        <p:tgtEl>
                                          <p:spTgt spid="2932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3128"/>
                                        </p:tgtEl>
                                        <p:attrNameLst>
                                          <p:attrName>style.visibility</p:attrName>
                                        </p:attrNameLst>
                                      </p:cBhvr>
                                      <p:to>
                                        <p:strVal val="visible"/>
                                      </p:to>
                                    </p:set>
                                    <p:animEffect transition="in" filter="blinds(horizontal)">
                                      <p:cBhvr>
                                        <p:cTn id="22" dur="500"/>
                                        <p:tgtEl>
                                          <p:spTgt spid="293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3309"/>
                                        </p:tgtEl>
                                        <p:attrNameLst>
                                          <p:attrName>style.visibility</p:attrName>
                                        </p:attrNameLst>
                                      </p:cBhvr>
                                      <p:to>
                                        <p:strVal val="visible"/>
                                      </p:to>
                                    </p:set>
                                    <p:animEffect transition="in" filter="blinds(horizontal)">
                                      <p:cBhvr>
                                        <p:cTn id="27" dur="500"/>
                                        <p:tgtEl>
                                          <p:spTgt spid="293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0" y="533400"/>
            <a:ext cx="7696200" cy="547688"/>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开运算</a:t>
            </a:r>
          </a:p>
        </p:txBody>
      </p:sp>
      <p:graphicFrame>
        <p:nvGraphicFramePr>
          <p:cNvPr id="27871" name="Group 223"/>
          <p:cNvGraphicFramePr>
            <a:graphicFrameLocks noGrp="1"/>
          </p:cNvGraphicFramePr>
          <p:nvPr>
            <p:extLst/>
          </p:nvPr>
        </p:nvGraphicFramePr>
        <p:xfrm>
          <a:off x="1066800" y="2224088"/>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696" name="Group 48"/>
          <p:cNvGraphicFramePr>
            <a:graphicFrameLocks noGrp="1"/>
          </p:cNvGraphicFramePr>
          <p:nvPr>
            <p:extLst/>
          </p:nvPr>
        </p:nvGraphicFramePr>
        <p:xfrm>
          <a:off x="3657600" y="2224088"/>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873" name="Group 225"/>
          <p:cNvGraphicFramePr>
            <a:graphicFrameLocks noGrp="1"/>
          </p:cNvGraphicFramePr>
          <p:nvPr>
            <p:extLst/>
          </p:nvPr>
        </p:nvGraphicFramePr>
        <p:xfrm>
          <a:off x="5562600" y="2224088"/>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1" name="Text Box 103"/>
          <p:cNvSpPr txBox="1">
            <a:spLocks noChangeArrowheads="1"/>
          </p:cNvSpPr>
          <p:nvPr/>
        </p:nvSpPr>
        <p:spPr bwMode="auto">
          <a:xfrm>
            <a:off x="1371600" y="3723164"/>
            <a:ext cx="869950" cy="3667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dirty="0">
                <a:solidFill>
                  <a:schemeClr val="tx1"/>
                </a:solidFill>
                <a:latin typeface="Times New Roman" panose="02020603050405020304" pitchFamily="18" charset="0"/>
                <a:cs typeface="Times New Roman" panose="02020603050405020304" pitchFamily="18" charset="0"/>
              </a:rPr>
              <a:t>原图像</a:t>
            </a:r>
          </a:p>
        </p:txBody>
      </p:sp>
      <p:sp>
        <p:nvSpPr>
          <p:cNvPr id="27752" name="Text Box 104"/>
          <p:cNvSpPr txBox="1">
            <a:spLocks noChangeArrowheads="1"/>
          </p:cNvSpPr>
          <p:nvPr/>
        </p:nvSpPr>
        <p:spPr bwMode="auto">
          <a:xfrm>
            <a:off x="3581400" y="3519488"/>
            <a:ext cx="1098550" cy="3667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结构元素</a:t>
            </a:r>
          </a:p>
        </p:txBody>
      </p:sp>
      <p:sp>
        <p:nvSpPr>
          <p:cNvPr id="27753" name="Text Box 105"/>
          <p:cNvSpPr txBox="1">
            <a:spLocks noChangeArrowheads="1"/>
          </p:cNvSpPr>
          <p:nvPr/>
        </p:nvSpPr>
        <p:spPr bwMode="auto">
          <a:xfrm>
            <a:off x="5715000" y="3595688"/>
            <a:ext cx="1555750" cy="3667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腐蚀后的图像</a:t>
            </a:r>
          </a:p>
        </p:txBody>
      </p:sp>
      <p:sp>
        <p:nvSpPr>
          <p:cNvPr id="27754" name="AutoShape 106"/>
          <p:cNvSpPr>
            <a:spLocks noChangeArrowheads="1"/>
          </p:cNvSpPr>
          <p:nvPr/>
        </p:nvSpPr>
        <p:spPr bwMode="auto">
          <a:xfrm>
            <a:off x="3048000" y="2733557"/>
            <a:ext cx="366960" cy="733663"/>
          </a:xfrm>
          <a:prstGeom prst="rightArrow">
            <a:avLst>
              <a:gd name="adj1" fmla="val 50000"/>
              <a:gd name="adj2" fmla="val 266667"/>
            </a:avLst>
          </a:prstGeom>
          <a:solidFill>
            <a:srgbClr val="FFFF66"/>
          </a:solidFill>
          <a:ln w="12700">
            <a:solidFill>
              <a:srgbClr val="660033"/>
            </a:solidFill>
            <a:miter lim="800000"/>
            <a:headEnd/>
            <a:tailEnd/>
          </a:ln>
          <a:effectLst>
            <a:outerShdw dist="35921" dir="2700000" algn="ctr" rotWithShape="0">
              <a:schemeClr val="bg2"/>
            </a:outerShdw>
          </a:effectLst>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27755" name="Text Box 107"/>
          <p:cNvSpPr txBox="1">
            <a:spLocks noChangeArrowheads="1"/>
          </p:cNvSpPr>
          <p:nvPr/>
        </p:nvSpPr>
        <p:spPr bwMode="auto">
          <a:xfrm>
            <a:off x="663714" y="1322547"/>
            <a:ext cx="1415772" cy="5847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200" dirty="0">
                <a:latin typeface="Times New Roman" panose="02020603050405020304" pitchFamily="18" charset="0"/>
                <a:cs typeface="Times New Roman" panose="02020603050405020304" pitchFamily="18" charset="0"/>
              </a:rPr>
              <a:t>示例：</a:t>
            </a:r>
          </a:p>
        </p:txBody>
      </p:sp>
      <p:graphicFrame>
        <p:nvGraphicFramePr>
          <p:cNvPr id="27800" name="Group 152"/>
          <p:cNvGraphicFramePr>
            <a:graphicFrameLocks noGrp="1"/>
          </p:cNvGraphicFramePr>
          <p:nvPr>
            <p:extLst/>
          </p:nvPr>
        </p:nvGraphicFramePr>
        <p:xfrm>
          <a:off x="5943600" y="4648200"/>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878" name="Group 230"/>
          <p:cNvGraphicFramePr>
            <a:graphicFrameLocks noGrp="1"/>
          </p:cNvGraphicFramePr>
          <p:nvPr>
            <p:extLst/>
          </p:nvPr>
        </p:nvGraphicFramePr>
        <p:xfrm>
          <a:off x="3048000" y="4419600"/>
          <a:ext cx="1828800" cy="1419543"/>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857" name="Text Box 209"/>
          <p:cNvSpPr txBox="1">
            <a:spLocks noChangeArrowheads="1"/>
          </p:cNvSpPr>
          <p:nvPr/>
        </p:nvSpPr>
        <p:spPr bwMode="auto">
          <a:xfrm>
            <a:off x="3200400" y="5957888"/>
            <a:ext cx="1555750" cy="3667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膨胀后的图像</a:t>
            </a:r>
          </a:p>
        </p:txBody>
      </p:sp>
      <p:sp>
        <p:nvSpPr>
          <p:cNvPr id="27861" name="AutoShape 213"/>
          <p:cNvSpPr>
            <a:spLocks noChangeArrowheads="1"/>
          </p:cNvSpPr>
          <p:nvPr/>
        </p:nvSpPr>
        <p:spPr bwMode="auto">
          <a:xfrm rot="-10605628">
            <a:off x="5029200" y="3962400"/>
            <a:ext cx="2117725" cy="2209800"/>
          </a:xfrm>
          <a:custGeom>
            <a:avLst/>
            <a:gdLst>
              <a:gd name="G0" fmla="+- 18533 0 0"/>
              <a:gd name="G1" fmla="+- 5031 0 0"/>
              <a:gd name="G2" fmla="+- 12158 0 5031"/>
              <a:gd name="G3" fmla="+- G2 0 5031"/>
              <a:gd name="G4" fmla="*/ G3 32768 32059"/>
              <a:gd name="G5" fmla="*/ G4 1 2"/>
              <a:gd name="G6" fmla="+- 21600 0 18533"/>
              <a:gd name="G7" fmla="*/ G6 5031 6079"/>
              <a:gd name="G8" fmla="+- G7 18533 0"/>
              <a:gd name="T0" fmla="*/ 18533 w 21600"/>
              <a:gd name="T1" fmla="*/ 0 h 21600"/>
              <a:gd name="T2" fmla="*/ 18533 w 21600"/>
              <a:gd name="T3" fmla="*/ 12158 h 21600"/>
              <a:gd name="T4" fmla="*/ 107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8533" y="0"/>
                </a:lnTo>
                <a:lnTo>
                  <a:pt x="18533" y="5031"/>
                </a:lnTo>
                <a:lnTo>
                  <a:pt x="12427" y="5031"/>
                </a:lnTo>
                <a:cubicBezTo>
                  <a:pt x="5564" y="5031"/>
                  <a:pt x="0" y="8222"/>
                  <a:pt x="0" y="12158"/>
                </a:cubicBezTo>
                <a:lnTo>
                  <a:pt x="0" y="21600"/>
                </a:lnTo>
                <a:lnTo>
                  <a:pt x="2142" y="21600"/>
                </a:lnTo>
                <a:lnTo>
                  <a:pt x="2142" y="12158"/>
                </a:lnTo>
                <a:cubicBezTo>
                  <a:pt x="2142" y="9379"/>
                  <a:pt x="6747" y="7127"/>
                  <a:pt x="12427" y="7127"/>
                </a:cubicBezTo>
                <a:lnTo>
                  <a:pt x="18533" y="7127"/>
                </a:lnTo>
                <a:lnTo>
                  <a:pt x="18533" y="12158"/>
                </a:lnTo>
                <a:close/>
              </a:path>
            </a:pathLst>
          </a:custGeom>
          <a:solidFill>
            <a:srgbClr val="FFFF66"/>
          </a:solidFill>
          <a:ln w="12700">
            <a:solidFill>
              <a:srgbClr val="660033"/>
            </a:solidFill>
            <a:miter lim="800000"/>
            <a:headEnd/>
            <a:tailEnd/>
          </a:ln>
          <a:effectLst>
            <a:outerShdw dist="35921" dir="2700000" algn="ctr" rotWithShape="0">
              <a:schemeClr val="bg2"/>
            </a:outerShdw>
          </a:effectLst>
        </p:spPr>
        <p:txBody>
          <a:bodyPr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11677616"/>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9888" y="96560"/>
            <a:ext cx="7696200" cy="956176"/>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开运算</a:t>
            </a:r>
          </a:p>
        </p:txBody>
      </p:sp>
      <p:grpSp>
        <p:nvGrpSpPr>
          <p:cNvPr id="2" name="Group 13"/>
          <p:cNvGrpSpPr>
            <a:grpSpLocks/>
          </p:cNvGrpSpPr>
          <p:nvPr/>
        </p:nvGrpSpPr>
        <p:grpSpPr bwMode="auto">
          <a:xfrm>
            <a:off x="606425" y="1268760"/>
            <a:ext cx="3660775" cy="2286000"/>
            <a:chOff x="382" y="912"/>
            <a:chExt cx="2306" cy="1440"/>
          </a:xfrm>
        </p:grpSpPr>
        <p:pic>
          <p:nvPicPr>
            <p:cNvPr id="24592" name="Picture 4" descr="G:\DIP\zhu\10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912"/>
              <a:ext cx="1920" cy="1440"/>
            </a:xfrm>
            <a:prstGeom prst="rect">
              <a:avLst/>
            </a:prstGeom>
            <a:ln/>
          </p:spPr>
          <p:style>
            <a:lnRef idx="2">
              <a:schemeClr val="accent3"/>
            </a:lnRef>
            <a:fillRef idx="1">
              <a:schemeClr val="lt1"/>
            </a:fillRef>
            <a:effectRef idx="0">
              <a:schemeClr val="accent3"/>
            </a:effectRef>
            <a:fontRef idx="minor">
              <a:schemeClr val="dk1"/>
            </a:fontRef>
          </p:style>
        </p:pic>
        <p:sp>
          <p:nvSpPr>
            <p:cNvPr id="28678" name="Text Box 6"/>
            <p:cNvSpPr txBox="1">
              <a:spLocks noChangeArrowheads="1"/>
            </p:cNvSpPr>
            <p:nvPr/>
          </p:nvSpPr>
          <p:spPr bwMode="auto">
            <a:xfrm>
              <a:off x="382" y="1296"/>
              <a:ext cx="310" cy="38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2000">
                  <a:solidFill>
                    <a:schemeClr val="tx1"/>
                  </a:solidFill>
                  <a:latin typeface="Times New Roman" panose="02020603050405020304" pitchFamily="18" charset="0"/>
                  <a:cs typeface="Times New Roman" panose="02020603050405020304" pitchFamily="18" charset="0"/>
                </a:rPr>
                <a:t>原图</a:t>
              </a:r>
            </a:p>
          </p:txBody>
        </p:sp>
      </p:grpSp>
      <p:grpSp>
        <p:nvGrpSpPr>
          <p:cNvPr id="3" name="Group 14"/>
          <p:cNvGrpSpPr>
            <a:grpSpLocks/>
          </p:cNvGrpSpPr>
          <p:nvPr/>
        </p:nvGrpSpPr>
        <p:grpSpPr bwMode="auto">
          <a:xfrm>
            <a:off x="4800601" y="1268760"/>
            <a:ext cx="3551238" cy="2286000"/>
            <a:chOff x="3024" y="912"/>
            <a:chExt cx="2237" cy="1440"/>
          </a:xfrm>
        </p:grpSpPr>
        <p:pic>
          <p:nvPicPr>
            <p:cNvPr id="24590" name="Picture 5" descr="G:\DIP\zhu\10_4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912"/>
              <a:ext cx="1920" cy="1440"/>
            </a:xfrm>
            <a:prstGeom prst="rect">
              <a:avLst/>
            </a:prstGeom>
            <a:ln/>
          </p:spPr>
          <p:style>
            <a:lnRef idx="2">
              <a:schemeClr val="accent3"/>
            </a:lnRef>
            <a:fillRef idx="1">
              <a:schemeClr val="lt1"/>
            </a:fillRef>
            <a:effectRef idx="0">
              <a:schemeClr val="accent3"/>
            </a:effectRef>
            <a:fontRef idx="minor">
              <a:schemeClr val="dk1"/>
            </a:fontRef>
          </p:style>
        </p:pic>
        <p:sp>
          <p:nvSpPr>
            <p:cNvPr id="28679" name="Text Box 7"/>
            <p:cNvSpPr txBox="1">
              <a:spLocks noChangeArrowheads="1"/>
            </p:cNvSpPr>
            <p:nvPr/>
          </p:nvSpPr>
          <p:spPr bwMode="auto">
            <a:xfrm>
              <a:off x="4951" y="1251"/>
              <a:ext cx="310" cy="38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2000" dirty="0" smtClean="0">
                  <a:solidFill>
                    <a:schemeClr val="tx1"/>
                  </a:solidFill>
                  <a:latin typeface="Times New Roman" panose="02020603050405020304" pitchFamily="18" charset="0"/>
                  <a:cs typeface="Times New Roman" panose="02020603050405020304" pitchFamily="18" charset="0"/>
                </a:rPr>
                <a:t>原图</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grpSp>
      <p:grpSp>
        <p:nvGrpSpPr>
          <p:cNvPr id="4" name="Group 15"/>
          <p:cNvGrpSpPr>
            <a:grpSpLocks/>
          </p:cNvGrpSpPr>
          <p:nvPr/>
        </p:nvGrpSpPr>
        <p:grpSpPr bwMode="auto">
          <a:xfrm>
            <a:off x="647700" y="3707160"/>
            <a:ext cx="3619500" cy="2286000"/>
            <a:chOff x="408" y="2448"/>
            <a:chExt cx="2280" cy="1440"/>
          </a:xfrm>
        </p:grpSpPr>
        <p:pic>
          <p:nvPicPr>
            <p:cNvPr id="24588" name="Picture 8" descr="G:\DIP\zhu\10_4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448"/>
              <a:ext cx="1920" cy="1440"/>
            </a:xfrm>
            <a:prstGeom prst="rect">
              <a:avLst/>
            </a:prstGeom>
            <a:ln/>
          </p:spPr>
          <p:style>
            <a:lnRef idx="2">
              <a:schemeClr val="accent3"/>
            </a:lnRef>
            <a:fillRef idx="1">
              <a:schemeClr val="lt1"/>
            </a:fillRef>
            <a:effectRef idx="0">
              <a:schemeClr val="accent3"/>
            </a:effectRef>
            <a:fontRef idx="minor">
              <a:schemeClr val="dk1"/>
            </a:fontRef>
          </p:style>
        </p:pic>
        <p:sp>
          <p:nvSpPr>
            <p:cNvPr id="28682" name="Text Box 10"/>
            <p:cNvSpPr txBox="1">
              <a:spLocks noChangeArrowheads="1"/>
            </p:cNvSpPr>
            <p:nvPr/>
          </p:nvSpPr>
          <p:spPr bwMode="auto">
            <a:xfrm>
              <a:off x="408" y="2630"/>
              <a:ext cx="310" cy="54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2000" dirty="0" smtClean="0">
                  <a:solidFill>
                    <a:schemeClr val="tx1"/>
                  </a:solidFill>
                  <a:latin typeface="Times New Roman" panose="02020603050405020304" pitchFamily="18" charset="0"/>
                  <a:cs typeface="Times New Roman" panose="02020603050405020304" pitchFamily="18" charset="0"/>
                </a:rPr>
                <a:t>开运算</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grpSp>
      <p:grpSp>
        <p:nvGrpSpPr>
          <p:cNvPr id="5" name="Group 16"/>
          <p:cNvGrpSpPr>
            <a:grpSpLocks/>
          </p:cNvGrpSpPr>
          <p:nvPr/>
        </p:nvGrpSpPr>
        <p:grpSpPr bwMode="auto">
          <a:xfrm>
            <a:off x="4800600" y="3707160"/>
            <a:ext cx="3613150" cy="2286000"/>
            <a:chOff x="3024" y="2448"/>
            <a:chExt cx="2276" cy="1440"/>
          </a:xfrm>
        </p:grpSpPr>
        <p:pic>
          <p:nvPicPr>
            <p:cNvPr id="24586" name="Picture 9" descr="G:\DIP\zhu\10_4_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2448"/>
              <a:ext cx="1920" cy="1440"/>
            </a:xfrm>
            <a:prstGeom prst="rect">
              <a:avLst/>
            </a:prstGeom>
            <a:ln/>
          </p:spPr>
          <p:style>
            <a:lnRef idx="2">
              <a:schemeClr val="accent3"/>
            </a:lnRef>
            <a:fillRef idx="1">
              <a:schemeClr val="lt1"/>
            </a:fillRef>
            <a:effectRef idx="0">
              <a:schemeClr val="accent3"/>
            </a:effectRef>
            <a:fontRef idx="minor">
              <a:schemeClr val="dk1"/>
            </a:fontRef>
          </p:style>
        </p:pic>
        <p:sp>
          <p:nvSpPr>
            <p:cNvPr id="28683" name="Text Box 11"/>
            <p:cNvSpPr txBox="1">
              <a:spLocks noChangeArrowheads="1"/>
            </p:cNvSpPr>
            <p:nvPr/>
          </p:nvSpPr>
          <p:spPr bwMode="auto">
            <a:xfrm>
              <a:off x="4990" y="2694"/>
              <a:ext cx="310" cy="38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2000" dirty="0" smtClean="0">
                  <a:solidFill>
                    <a:schemeClr val="tx1"/>
                  </a:solidFill>
                  <a:latin typeface="Times New Roman" panose="02020603050405020304" pitchFamily="18" charset="0"/>
                  <a:cs typeface="Times New Roman" panose="02020603050405020304" pitchFamily="18" charset="0"/>
                </a:rPr>
                <a:t>腐蚀</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28684" name="Text Box 12"/>
          <p:cNvSpPr txBox="1">
            <a:spLocks noChangeArrowheads="1"/>
          </p:cNvSpPr>
          <p:nvPr/>
        </p:nvSpPr>
        <p:spPr bwMode="auto">
          <a:xfrm>
            <a:off x="2867640" y="5993160"/>
            <a:ext cx="3416320"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600" dirty="0">
                <a:latin typeface="Times New Roman" panose="02020603050405020304" pitchFamily="18" charset="0"/>
                <a:cs typeface="Times New Roman" panose="02020603050405020304" pitchFamily="18" charset="0"/>
              </a:rPr>
              <a:t>谷物的花粉颗粒</a:t>
            </a:r>
          </a:p>
        </p:txBody>
      </p:sp>
    </p:spTree>
    <p:extLst>
      <p:ext uri="{BB962C8B-B14F-4D97-AF65-F5344CB8AC3E}">
        <p14:creationId xmlns:p14="http://schemas.microsoft.com/office/powerpoint/2010/main" val="12859382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pPr eaLnBrk="1" hangingPunct="1">
              <a:defRPr/>
            </a:pPr>
            <a:r>
              <a:rPr lang="zh-CN" altLang="en-US" dirty="0" smtClean="0">
                <a:latin typeface="+mj-ea"/>
              </a:rPr>
              <a:t>目标提取示例 </a:t>
            </a:r>
            <a:br>
              <a:rPr lang="zh-CN" altLang="en-US" dirty="0" smtClean="0">
                <a:latin typeface="+mj-ea"/>
              </a:rPr>
            </a:br>
            <a:r>
              <a:rPr lang="zh-CN" altLang="en-US" sz="3200" b="0" dirty="0" smtClean="0">
                <a:latin typeface="+mj-ea"/>
              </a:rPr>
              <a:t>                </a:t>
            </a:r>
            <a:r>
              <a:rPr lang="en-US" altLang="zh-CN" sz="3200" b="0" dirty="0" smtClean="0">
                <a:latin typeface="+mj-ea"/>
              </a:rPr>
              <a:t>—— </a:t>
            </a:r>
            <a:r>
              <a:rPr lang="zh-CN" altLang="en-US" sz="3200" b="0" dirty="0" smtClean="0">
                <a:latin typeface="+mj-ea"/>
              </a:rPr>
              <a:t>伪目标物</a:t>
            </a:r>
          </a:p>
        </p:txBody>
      </p:sp>
      <p:pic>
        <p:nvPicPr>
          <p:cNvPr id="14" name="a1.avi">
            <a:hlinkClick r:id="" action="ppaction://media"/>
          </p:cNvPr>
          <p:cNvPicPr>
            <a:picLocks noGrp="1" noRot="1" noChangeAspect="1" noChangeArrowheads="1"/>
          </p:cNvPicPr>
          <p:nvPr>
            <p:ph sz="half" idx="1"/>
            <a:videoFile r:link="rId1"/>
          </p:nvPr>
        </p:nvPicPr>
        <p:blipFill>
          <a:blip r:embed="rId3">
            <a:extLst>
              <a:ext uri="{28A0092B-C50C-407E-A947-70E740481C1C}">
                <a14:useLocalDpi xmlns:a14="http://schemas.microsoft.com/office/drawing/2010/main" val="0"/>
              </a:ext>
            </a:extLst>
          </a:blip>
          <a:srcRect/>
          <a:stretch>
            <a:fillRect/>
          </a:stretch>
        </p:blipFill>
        <p:spPr>
          <a:xfrm>
            <a:off x="2647950" y="3924300"/>
            <a:ext cx="0" cy="0"/>
          </a:xfrm>
        </p:spPr>
      </p:pic>
      <p:pic>
        <p:nvPicPr>
          <p:cNvPr id="15" name="Picture 25"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349500"/>
            <a:ext cx="3987800" cy="28781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 name="Oval 27"/>
          <p:cNvSpPr>
            <a:spLocks noChangeArrowheads="1"/>
          </p:cNvSpPr>
          <p:nvPr/>
        </p:nvSpPr>
        <p:spPr bwMode="auto">
          <a:xfrm>
            <a:off x="5724525" y="3933825"/>
            <a:ext cx="863600" cy="64770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 name="Oval 28"/>
          <p:cNvSpPr>
            <a:spLocks noChangeArrowheads="1"/>
          </p:cNvSpPr>
          <p:nvPr/>
        </p:nvSpPr>
        <p:spPr bwMode="auto">
          <a:xfrm>
            <a:off x="7019925" y="3789363"/>
            <a:ext cx="792163" cy="576262"/>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 name="Oval 29"/>
          <p:cNvSpPr>
            <a:spLocks noChangeArrowheads="1"/>
          </p:cNvSpPr>
          <p:nvPr/>
        </p:nvSpPr>
        <p:spPr bwMode="auto">
          <a:xfrm>
            <a:off x="4932363" y="2565400"/>
            <a:ext cx="1295400" cy="576263"/>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9" name="Oval 30"/>
          <p:cNvSpPr>
            <a:spLocks noChangeArrowheads="1"/>
          </p:cNvSpPr>
          <p:nvPr/>
        </p:nvSpPr>
        <p:spPr bwMode="auto">
          <a:xfrm>
            <a:off x="7740650" y="2276475"/>
            <a:ext cx="792163" cy="504825"/>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20" name="Picture 34" descr="Image00014"/>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684213" y="2349500"/>
            <a:ext cx="3829050" cy="2878138"/>
          </a:xfrm>
        </p:spPr>
      </p:pic>
      <p:pic>
        <p:nvPicPr>
          <p:cNvPr id="21" name="Picture 35" descr="图片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349500"/>
            <a:ext cx="4032250" cy="2881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58123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8" fill="hold" display="0">
                  <p:stCondLst>
                    <p:cond delay="indefinite"/>
                  </p:stCondLst>
                  <p:endCondLst>
                    <p:cond evt="onNext" delay="0">
                      <p:tgtEl>
                        <p:sldTgt/>
                      </p:tgtEl>
                    </p:cond>
                    <p:cond evt="onPrev" delay="0">
                      <p:tgtEl>
                        <p:sldTgt/>
                      </p:tgtEl>
                    </p:cond>
                  </p:endCondLst>
                </p:cTn>
                <p:tgtEl>
                  <p:spTgt spid="14"/>
                </p:tgtEl>
              </p:cMediaNode>
            </p:video>
          </p:childTnLst>
        </p:cTn>
      </p:par>
    </p:tnLst>
    <p:bldLst>
      <p:bldP spid="16" grpId="0" animBg="1"/>
      <p:bldP spid="17"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开运算应用示例</a:t>
            </a:r>
          </a:p>
        </p:txBody>
      </p:sp>
      <p:sp>
        <p:nvSpPr>
          <p:cNvPr id="293896" name="Text Box 8"/>
          <p:cNvSpPr txBox="1">
            <a:spLocks noChangeArrowheads="1"/>
          </p:cNvSpPr>
          <p:nvPr/>
        </p:nvSpPr>
        <p:spPr bwMode="auto">
          <a:xfrm>
            <a:off x="684213" y="4724400"/>
            <a:ext cx="755967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defRPr/>
            </a:pPr>
            <a:r>
              <a:rPr lang="en-US" altLang="zh-CN" sz="1800" dirty="0" smtClean="0">
                <a:latin typeface="Times New Roman" panose="02020603050405020304" pitchFamily="18" charset="0"/>
                <a:ea typeface="+mn-ea"/>
                <a:cs typeface="Times New Roman" panose="02020603050405020304" pitchFamily="18" charset="0"/>
              </a:rPr>
              <a:t>   </a:t>
            </a:r>
            <a:r>
              <a:rPr lang="en-US" altLang="zh-CN" sz="1800" b="1" dirty="0" smtClean="0">
                <a:latin typeface="Times New Roman" panose="02020603050405020304" pitchFamily="18" charset="0"/>
                <a:ea typeface="+mn-ea"/>
                <a:cs typeface="Times New Roman" panose="02020603050405020304" pitchFamily="18" charset="0"/>
              </a:rPr>
              <a:t>(a) </a:t>
            </a:r>
            <a:r>
              <a:rPr lang="zh-CN" altLang="en-US" sz="1800" b="1" dirty="0" smtClean="0">
                <a:latin typeface="Times New Roman" panose="02020603050405020304" pitchFamily="18" charset="0"/>
                <a:ea typeface="+mn-ea"/>
                <a:cs typeface="Times New Roman" panose="02020603050405020304" pitchFamily="18" charset="0"/>
              </a:rPr>
              <a:t>原图                              </a:t>
            </a:r>
            <a:r>
              <a:rPr lang="en-US" altLang="zh-CN" sz="1800" b="1" dirty="0" smtClean="0">
                <a:latin typeface="Times New Roman" panose="02020603050405020304" pitchFamily="18" charset="0"/>
                <a:ea typeface="+mn-ea"/>
                <a:cs typeface="Times New Roman" panose="02020603050405020304" pitchFamily="18" charset="0"/>
              </a:rPr>
              <a:t>(b)</a:t>
            </a:r>
            <a:r>
              <a:rPr lang="zh-CN" altLang="en-US" sz="1800" b="1" dirty="0" smtClean="0">
                <a:latin typeface="Times New Roman" panose="02020603050405020304" pitchFamily="18" charset="0"/>
                <a:ea typeface="+mn-ea"/>
                <a:cs typeface="Times New Roman" panose="02020603050405020304" pitchFamily="18" charset="0"/>
              </a:rPr>
              <a:t>开运算结果                    </a:t>
            </a:r>
            <a:r>
              <a:rPr lang="en-US" altLang="zh-CN" sz="1800" b="1" dirty="0" smtClean="0">
                <a:latin typeface="Times New Roman" panose="02020603050405020304" pitchFamily="18" charset="0"/>
                <a:ea typeface="+mn-ea"/>
                <a:cs typeface="Times New Roman" panose="02020603050405020304" pitchFamily="18" charset="0"/>
              </a:rPr>
              <a:t>(c) </a:t>
            </a:r>
            <a:r>
              <a:rPr lang="zh-CN" altLang="en-US" sz="1800" b="1" dirty="0" smtClean="0">
                <a:latin typeface="Times New Roman" panose="02020603050405020304" pitchFamily="18" charset="0"/>
                <a:ea typeface="+mn-ea"/>
                <a:cs typeface="Times New Roman" panose="02020603050405020304" pitchFamily="18" charset="0"/>
              </a:rPr>
              <a:t>腐蚀运算结果</a:t>
            </a:r>
          </a:p>
        </p:txBody>
      </p:sp>
      <p:grpSp>
        <p:nvGrpSpPr>
          <p:cNvPr id="293907" name="Group 19"/>
          <p:cNvGrpSpPr>
            <a:grpSpLocks noChangeAspect="1"/>
          </p:cNvGrpSpPr>
          <p:nvPr/>
        </p:nvGrpSpPr>
        <p:grpSpPr bwMode="auto">
          <a:xfrm>
            <a:off x="5967649" y="2506657"/>
            <a:ext cx="2159000" cy="2159000"/>
            <a:chOff x="3120" y="1296"/>
            <a:chExt cx="2267" cy="2267"/>
          </a:xfrm>
        </p:grpSpPr>
        <p:grpSp>
          <p:nvGrpSpPr>
            <p:cNvPr id="86039" name="Group 20"/>
            <p:cNvGrpSpPr>
              <a:grpSpLocks noChangeAspect="1"/>
            </p:cNvGrpSpPr>
            <p:nvPr/>
          </p:nvGrpSpPr>
          <p:grpSpPr bwMode="auto">
            <a:xfrm>
              <a:off x="3120" y="1296"/>
              <a:ext cx="2267" cy="2267"/>
              <a:chOff x="2880" y="1248"/>
              <a:chExt cx="2267" cy="2267"/>
            </a:xfrm>
          </p:grpSpPr>
          <p:grpSp>
            <p:nvGrpSpPr>
              <p:cNvPr id="86042" name="Group 21"/>
              <p:cNvGrpSpPr>
                <a:grpSpLocks noChangeAspect="1"/>
              </p:cNvGrpSpPr>
              <p:nvPr/>
            </p:nvGrpSpPr>
            <p:grpSpPr bwMode="auto">
              <a:xfrm>
                <a:off x="2880" y="1248"/>
                <a:ext cx="2267" cy="2267"/>
                <a:chOff x="2880" y="1248"/>
                <a:chExt cx="2267" cy="2267"/>
              </a:xfrm>
            </p:grpSpPr>
            <p:pic>
              <p:nvPicPr>
                <p:cNvPr id="86044" name="Picture 22" descr="33f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1248"/>
                  <a:ext cx="2267" cy="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6045" name="Oval 23"/>
                <p:cNvSpPr>
                  <a:spLocks noChangeAspect="1" noChangeArrowheads="1"/>
                </p:cNvSpPr>
                <p:nvPr/>
              </p:nvSpPr>
              <p:spPr bwMode="auto">
                <a:xfrm>
                  <a:off x="3024" y="2352"/>
                  <a:ext cx="240"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6043" name="Oval 24"/>
              <p:cNvSpPr>
                <a:spLocks noChangeAspect="1" noChangeArrowheads="1"/>
              </p:cNvSpPr>
              <p:nvPr/>
            </p:nvSpPr>
            <p:spPr bwMode="auto">
              <a:xfrm>
                <a:off x="3216" y="3216"/>
                <a:ext cx="384" cy="240"/>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6040" name="Oval 25"/>
            <p:cNvSpPr>
              <a:spLocks noChangeAspect="1" noChangeArrowheads="1"/>
            </p:cNvSpPr>
            <p:nvPr/>
          </p:nvSpPr>
          <p:spPr bwMode="auto">
            <a:xfrm rot="1250399">
              <a:off x="5103" y="1329"/>
              <a:ext cx="192" cy="336"/>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041" name="Rectangle 26"/>
            <p:cNvSpPr>
              <a:spLocks noChangeAspect="1" noChangeArrowheads="1"/>
            </p:cNvSpPr>
            <p:nvPr/>
          </p:nvSpPr>
          <p:spPr bwMode="auto">
            <a:xfrm>
              <a:off x="5011" y="1357"/>
              <a:ext cx="336" cy="33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3920" name="Group 32"/>
          <p:cNvGrpSpPr>
            <a:grpSpLocks noChangeAspect="1"/>
          </p:cNvGrpSpPr>
          <p:nvPr/>
        </p:nvGrpSpPr>
        <p:grpSpPr bwMode="auto">
          <a:xfrm>
            <a:off x="3348038" y="2492375"/>
            <a:ext cx="2173287" cy="2159000"/>
            <a:chOff x="1883" y="1205"/>
            <a:chExt cx="1827" cy="1815"/>
          </a:xfrm>
        </p:grpSpPr>
        <p:grpSp>
          <p:nvGrpSpPr>
            <p:cNvPr id="86031" name="Group 28"/>
            <p:cNvGrpSpPr>
              <a:grpSpLocks noChangeAspect="1"/>
            </p:cNvGrpSpPr>
            <p:nvPr/>
          </p:nvGrpSpPr>
          <p:grpSpPr bwMode="auto">
            <a:xfrm>
              <a:off x="1883" y="1205"/>
              <a:ext cx="1827" cy="1815"/>
              <a:chOff x="1883" y="1205"/>
              <a:chExt cx="1827" cy="1815"/>
            </a:xfrm>
          </p:grpSpPr>
          <p:grpSp>
            <p:nvGrpSpPr>
              <p:cNvPr id="86033" name="Group 18"/>
              <p:cNvGrpSpPr>
                <a:grpSpLocks noChangeAspect="1"/>
              </p:cNvGrpSpPr>
              <p:nvPr/>
            </p:nvGrpSpPr>
            <p:grpSpPr bwMode="auto">
              <a:xfrm>
                <a:off x="1883" y="1205"/>
                <a:ext cx="1827" cy="1815"/>
                <a:chOff x="2517" y="1920"/>
                <a:chExt cx="913" cy="907"/>
              </a:xfrm>
            </p:grpSpPr>
            <p:pic>
              <p:nvPicPr>
                <p:cNvPr id="86035" name="Picture 6" descr="33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 y="1920"/>
                  <a:ext cx="907" cy="9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6036" name="Oval 11"/>
                <p:cNvSpPr>
                  <a:spLocks noChangeAspect="1" noChangeArrowheads="1"/>
                </p:cNvSpPr>
                <p:nvPr/>
              </p:nvSpPr>
              <p:spPr bwMode="auto">
                <a:xfrm flipV="1">
                  <a:off x="2517" y="1920"/>
                  <a:ext cx="134" cy="151"/>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037" name="Oval 13"/>
                <p:cNvSpPr>
                  <a:spLocks noChangeAspect="1" noChangeArrowheads="1"/>
                </p:cNvSpPr>
                <p:nvPr/>
              </p:nvSpPr>
              <p:spPr bwMode="auto">
                <a:xfrm>
                  <a:off x="3296" y="1926"/>
                  <a:ext cx="134" cy="151"/>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038" name="Oval 15"/>
                <p:cNvSpPr>
                  <a:spLocks noChangeAspect="1" noChangeArrowheads="1"/>
                </p:cNvSpPr>
                <p:nvPr/>
              </p:nvSpPr>
              <p:spPr bwMode="auto">
                <a:xfrm>
                  <a:off x="2666" y="2665"/>
                  <a:ext cx="133" cy="151"/>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6034" name="Line 27"/>
              <p:cNvSpPr>
                <a:spLocks noChangeAspect="1" noChangeShapeType="1"/>
              </p:cNvSpPr>
              <p:nvPr/>
            </p:nvSpPr>
            <p:spPr bwMode="auto">
              <a:xfrm>
                <a:off x="2064" y="2213"/>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6032" name="Oval 29"/>
            <p:cNvSpPr>
              <a:spLocks noChangeAspect="1" noChangeArrowheads="1"/>
            </p:cNvSpPr>
            <p:nvPr/>
          </p:nvSpPr>
          <p:spPr bwMode="auto">
            <a:xfrm>
              <a:off x="2016" y="2094"/>
              <a:ext cx="192" cy="288"/>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3919" name="Group 31"/>
          <p:cNvGrpSpPr>
            <a:grpSpLocks noChangeAspect="1"/>
          </p:cNvGrpSpPr>
          <p:nvPr/>
        </p:nvGrpSpPr>
        <p:grpSpPr bwMode="auto">
          <a:xfrm>
            <a:off x="611188" y="2492375"/>
            <a:ext cx="2159000" cy="2159000"/>
            <a:chOff x="36" y="1200"/>
            <a:chExt cx="1814" cy="1814"/>
          </a:xfrm>
        </p:grpSpPr>
        <p:grpSp>
          <p:nvGrpSpPr>
            <p:cNvPr id="86025" name="Group 17"/>
            <p:cNvGrpSpPr>
              <a:grpSpLocks noChangeAspect="1"/>
            </p:cNvGrpSpPr>
            <p:nvPr/>
          </p:nvGrpSpPr>
          <p:grpSpPr bwMode="auto">
            <a:xfrm>
              <a:off x="36" y="1200"/>
              <a:ext cx="1814" cy="1814"/>
              <a:chOff x="1536" y="1920"/>
              <a:chExt cx="906" cy="906"/>
            </a:xfrm>
          </p:grpSpPr>
          <p:pic>
            <p:nvPicPr>
              <p:cNvPr id="86027" name="Picture 7" descr="3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920"/>
                <a:ext cx="906" cy="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6028" name="Oval 10"/>
              <p:cNvSpPr>
                <a:spLocks noChangeAspect="1" noChangeArrowheads="1"/>
              </p:cNvSpPr>
              <p:nvPr/>
            </p:nvSpPr>
            <p:spPr bwMode="auto">
              <a:xfrm>
                <a:off x="1552" y="1939"/>
                <a:ext cx="134" cy="133"/>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029" name="Oval 12"/>
              <p:cNvSpPr>
                <a:spLocks noChangeAspect="1" noChangeArrowheads="1"/>
              </p:cNvSpPr>
              <p:nvPr/>
            </p:nvSpPr>
            <p:spPr bwMode="auto">
              <a:xfrm>
                <a:off x="2304" y="1932"/>
                <a:ext cx="133" cy="151"/>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030" name="Oval 14"/>
              <p:cNvSpPr>
                <a:spLocks noChangeAspect="1" noChangeArrowheads="1"/>
              </p:cNvSpPr>
              <p:nvPr/>
            </p:nvSpPr>
            <p:spPr bwMode="auto">
              <a:xfrm>
                <a:off x="1684" y="2670"/>
                <a:ext cx="134" cy="151"/>
              </a:xfrm>
              <a:prstGeom prst="ellipse">
                <a:avLst/>
              </a:prstGeom>
              <a:noFill/>
              <a:ln w="1905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86026" name="Oval 30"/>
            <p:cNvSpPr>
              <a:spLocks noChangeAspect="1" noChangeArrowheads="1"/>
            </p:cNvSpPr>
            <p:nvPr/>
          </p:nvSpPr>
          <p:spPr bwMode="auto">
            <a:xfrm>
              <a:off x="164" y="2084"/>
              <a:ext cx="192" cy="288"/>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11073205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919"/>
                                        </p:tgtEl>
                                        <p:attrNameLst>
                                          <p:attrName>style.visibility</p:attrName>
                                        </p:attrNameLst>
                                      </p:cBhvr>
                                      <p:to>
                                        <p:strVal val="visible"/>
                                      </p:to>
                                    </p:set>
                                    <p:animEffect transition="in" filter="blinds(horizontal)">
                                      <p:cBhvr>
                                        <p:cTn id="7" dur="500"/>
                                        <p:tgtEl>
                                          <p:spTgt spid="293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3896"/>
                                        </p:tgtEl>
                                        <p:attrNameLst>
                                          <p:attrName>style.visibility</p:attrName>
                                        </p:attrNameLst>
                                      </p:cBhvr>
                                      <p:to>
                                        <p:strVal val="visible"/>
                                      </p:to>
                                    </p:set>
                                    <p:anim calcmode="lin" valueType="num">
                                      <p:cBhvr additive="base">
                                        <p:cTn id="12" dur="500" fill="hold"/>
                                        <p:tgtEl>
                                          <p:spTgt spid="293896"/>
                                        </p:tgtEl>
                                        <p:attrNameLst>
                                          <p:attrName>ppt_x</p:attrName>
                                        </p:attrNameLst>
                                      </p:cBhvr>
                                      <p:tavLst>
                                        <p:tav tm="0">
                                          <p:val>
                                            <p:strVal val="0-#ppt_w/2"/>
                                          </p:val>
                                        </p:tav>
                                        <p:tav tm="100000">
                                          <p:val>
                                            <p:strVal val="#ppt_x"/>
                                          </p:val>
                                        </p:tav>
                                      </p:tavLst>
                                    </p:anim>
                                    <p:anim calcmode="lin" valueType="num">
                                      <p:cBhvr additive="base">
                                        <p:cTn id="13" dur="500" fill="hold"/>
                                        <p:tgtEl>
                                          <p:spTgt spid="2938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93920"/>
                                        </p:tgtEl>
                                        <p:attrNameLst>
                                          <p:attrName>style.visibility</p:attrName>
                                        </p:attrNameLst>
                                      </p:cBhvr>
                                      <p:to>
                                        <p:strVal val="visible"/>
                                      </p:to>
                                    </p:set>
                                    <p:animEffect transition="in" filter="blinds(horizontal)">
                                      <p:cBhvr>
                                        <p:cTn id="18" dur="500"/>
                                        <p:tgtEl>
                                          <p:spTgt spid="2939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93907"/>
                                        </p:tgtEl>
                                        <p:attrNameLst>
                                          <p:attrName>style.visibility</p:attrName>
                                        </p:attrNameLst>
                                      </p:cBhvr>
                                      <p:to>
                                        <p:strVal val="visible"/>
                                      </p:to>
                                    </p:set>
                                    <p:animEffect transition="in" filter="blinds(horizontal)">
                                      <p:cBhvr>
                                        <p:cTn id="23" dur="500"/>
                                        <p:tgtEl>
                                          <p:spTgt spid="29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dirty="0" smtClean="0"/>
              <a:t>贴标签</a:t>
            </a:r>
          </a:p>
          <a:p>
            <a:pPr eaLnBrk="1" hangingPunct="1">
              <a:buClrTx/>
            </a:pPr>
            <a:r>
              <a:rPr lang="zh-CN" altLang="en-US" dirty="0" smtClean="0"/>
              <a:t>腐蚀</a:t>
            </a:r>
          </a:p>
          <a:p>
            <a:pPr eaLnBrk="1" hangingPunct="1">
              <a:buClrTx/>
            </a:pPr>
            <a:r>
              <a:rPr lang="zh-CN" altLang="en-US" dirty="0" smtClean="0"/>
              <a:t>膨胀</a:t>
            </a:r>
          </a:p>
          <a:p>
            <a:pPr eaLnBrk="1" hangingPunct="1">
              <a:buClrTx/>
            </a:pPr>
            <a:r>
              <a:rPr lang="zh-CN" altLang="en-US" dirty="0" smtClean="0"/>
              <a:t>开运算</a:t>
            </a:r>
            <a:endParaRPr lang="en-US" altLang="zh-CN" dirty="0" smtClean="0"/>
          </a:p>
          <a:p>
            <a:pPr eaLnBrk="1" hangingPunct="1">
              <a:buClrTx/>
            </a:pPr>
            <a:r>
              <a:rPr lang="zh-CN" altLang="en-US" b="1" dirty="0" smtClean="0">
                <a:solidFill>
                  <a:srgbClr val="3333FF"/>
                </a:solidFill>
              </a:rPr>
              <a:t>闭运算</a:t>
            </a:r>
            <a:endParaRPr lang="en-US" altLang="zh-CN" b="1" dirty="0" smtClean="0">
              <a:solidFill>
                <a:srgbClr val="3333FF"/>
              </a:solidFill>
            </a:endParaRPr>
          </a:p>
          <a:p>
            <a:pPr eaLnBrk="1" hangingPunct="1">
              <a:buClrTx/>
            </a:pPr>
            <a:r>
              <a:rPr lang="zh-CN" altLang="en-US" dirty="0" smtClean="0"/>
              <a:t>细线化方法</a:t>
            </a:r>
          </a:p>
          <a:p>
            <a:pPr eaLnBrk="1" hangingPunct="1"/>
            <a:endParaRPr lang="en-US" altLang="zh-CN" dirty="0" smtClean="0"/>
          </a:p>
        </p:txBody>
      </p:sp>
    </p:spTree>
    <p:extLst>
      <p:ext uri="{BB962C8B-B14F-4D97-AF65-F5344CB8AC3E}">
        <p14:creationId xmlns:p14="http://schemas.microsoft.com/office/powerpoint/2010/main" val="281895740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762000"/>
            <a:ext cx="7696200" cy="1143000"/>
          </a:xfrm>
        </p:spPr>
        <p:txBody>
          <a:bodyPr/>
          <a:lstStyle/>
          <a:p>
            <a:pPr eaLnBrk="1" hangingPunct="1"/>
            <a:r>
              <a:rPr lang="zh-CN" altLang="en-US" dirty="0" smtClean="0"/>
              <a:t>闭运算</a:t>
            </a:r>
            <a:r>
              <a:rPr lang="en-US" altLang="zh-CN" dirty="0" smtClean="0"/>
              <a:t/>
            </a:r>
            <a:br>
              <a:rPr lang="en-US" altLang="zh-CN" dirty="0" smtClean="0"/>
            </a:br>
            <a:r>
              <a:rPr lang="en-US" altLang="zh-CN" dirty="0" smtClean="0"/>
              <a:t>                   </a:t>
            </a:r>
            <a:r>
              <a:rPr lang="en-US" altLang="zh-CN" sz="3200" b="0" dirty="0" smtClean="0"/>
              <a:t>—— </a:t>
            </a:r>
            <a:r>
              <a:rPr lang="zh-CN" altLang="en-US" sz="3200" b="0" dirty="0" smtClean="0"/>
              <a:t>算法原理</a:t>
            </a:r>
            <a:endParaRPr lang="zh-CN" altLang="en-US" b="0" dirty="0" smtClean="0"/>
          </a:p>
        </p:txBody>
      </p:sp>
      <p:sp>
        <p:nvSpPr>
          <p:cNvPr id="517123" name="Rectangle 3"/>
          <p:cNvSpPr>
            <a:spLocks noGrp="1" noChangeArrowheads="1"/>
          </p:cNvSpPr>
          <p:nvPr>
            <p:ph type="body" idx="1"/>
          </p:nvPr>
        </p:nvSpPr>
        <p:spPr/>
        <p:txBody>
          <a:bodyPr/>
          <a:lstStyle/>
          <a:p>
            <a:pPr eaLnBrk="1" hangingPunct="1"/>
            <a:r>
              <a:rPr lang="zh-CN" altLang="en-US" dirty="0" smtClean="0"/>
              <a:t>闭运算是对原图</a:t>
            </a:r>
            <a:r>
              <a:rPr lang="zh-CN" altLang="en-US" b="1" dirty="0" smtClean="0">
                <a:solidFill>
                  <a:srgbClr val="0000FF"/>
                </a:solidFill>
              </a:rPr>
              <a:t>先进行膨胀</a:t>
            </a:r>
            <a:r>
              <a:rPr lang="zh-CN" altLang="en-US" dirty="0" smtClean="0"/>
              <a:t>处理，后</a:t>
            </a:r>
            <a:r>
              <a:rPr lang="zh-CN" altLang="en-US" b="1" dirty="0" smtClean="0">
                <a:solidFill>
                  <a:srgbClr val="0000FF"/>
                </a:solidFill>
              </a:rPr>
              <a:t>再进行腐蚀</a:t>
            </a:r>
            <a:r>
              <a:rPr lang="zh-CN" altLang="en-US" dirty="0" smtClean="0"/>
              <a:t>的处理。</a:t>
            </a:r>
          </a:p>
          <a:p>
            <a:pPr eaLnBrk="1" hangingPunct="1"/>
            <a:r>
              <a:rPr lang="zh-CN" altLang="en-US" dirty="0" smtClean="0"/>
              <a:t>闭运算可以在</a:t>
            </a:r>
            <a:r>
              <a:rPr lang="zh-CN" altLang="en-US" b="1" dirty="0" smtClean="0">
                <a:solidFill>
                  <a:srgbClr val="0000FF"/>
                </a:solidFill>
              </a:rPr>
              <a:t>合并断裂目标物</a:t>
            </a:r>
            <a:r>
              <a:rPr lang="zh-CN" altLang="en-US" dirty="0" smtClean="0"/>
              <a:t>的同时，基本</a:t>
            </a:r>
            <a:r>
              <a:rPr lang="zh-CN" altLang="en-US" b="1" dirty="0" smtClean="0">
                <a:solidFill>
                  <a:srgbClr val="0000FF"/>
                </a:solidFill>
              </a:rPr>
              <a:t>保持原目标物的大小</a:t>
            </a:r>
            <a:r>
              <a:rPr lang="zh-CN" altLang="en-US" dirty="0" smtClean="0"/>
              <a:t>。</a:t>
            </a:r>
          </a:p>
        </p:txBody>
      </p:sp>
    </p:spTree>
    <p:extLst>
      <p:ext uri="{BB962C8B-B14F-4D97-AF65-F5344CB8AC3E}">
        <p14:creationId xmlns:p14="http://schemas.microsoft.com/office/powerpoint/2010/main" val="174497144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7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4213" y="1134195"/>
            <a:ext cx="7696200" cy="1143000"/>
          </a:xfrm>
        </p:spPr>
        <p:txBody>
          <a:bodyPr/>
          <a:lstStyle/>
          <a:p>
            <a:pPr eaLnBrk="1" hangingPunct="1"/>
            <a:r>
              <a:rPr lang="zh-CN" altLang="en-US" dirty="0" smtClean="0"/>
              <a:t>闭运算</a:t>
            </a:r>
            <a:r>
              <a:rPr lang="en-US" altLang="zh-CN" dirty="0" smtClean="0"/>
              <a:t/>
            </a:r>
            <a:br>
              <a:rPr lang="en-US" altLang="zh-CN" dirty="0" smtClean="0"/>
            </a:br>
            <a:r>
              <a:rPr lang="en-US" altLang="zh-CN" dirty="0" smtClean="0"/>
              <a:t>             </a:t>
            </a:r>
            <a:r>
              <a:rPr lang="zh-CN" altLang="en-US" dirty="0" smtClean="0"/>
              <a:t> </a:t>
            </a:r>
            <a:r>
              <a:rPr lang="en-US" altLang="zh-CN" dirty="0" smtClean="0"/>
              <a:t>—— </a:t>
            </a:r>
            <a:r>
              <a:rPr lang="zh-CN" altLang="en-US" sz="3200" b="0" dirty="0" smtClean="0"/>
              <a:t>运算示例</a:t>
            </a:r>
          </a:p>
        </p:txBody>
      </p:sp>
      <p:grpSp>
        <p:nvGrpSpPr>
          <p:cNvPr id="295106" name="Group 194"/>
          <p:cNvGrpSpPr>
            <a:grpSpLocks noChangeAspect="1"/>
          </p:cNvGrpSpPr>
          <p:nvPr/>
        </p:nvGrpSpPr>
        <p:grpSpPr bwMode="auto">
          <a:xfrm>
            <a:off x="900113" y="2709788"/>
            <a:ext cx="1439862" cy="1439862"/>
            <a:chOff x="864" y="2640"/>
            <a:chExt cx="907" cy="907"/>
          </a:xfrm>
        </p:grpSpPr>
        <p:sp>
          <p:nvSpPr>
            <p:cNvPr id="75876" name="Rectangle 195"/>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7" name="Rectangle 196"/>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8" name="Rectangle 197"/>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9" name="Rectangle 198"/>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0" name="Rectangle 199"/>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1" name="Rectangle 200"/>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2" name="Rectangle 201"/>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3" name="Rectangle 202"/>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4" name="Rectangle 203"/>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5" name="Rectangle 204"/>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6" name="Rectangle 205"/>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7" name="Rectangle 206"/>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8" name="Rectangle 207"/>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89" name="Rectangle 208"/>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0" name="Rectangle 209"/>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1" name="Rectangle 210"/>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2" name="Rectangle 211"/>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3" name="Rectangle 212"/>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4" name="Rectangle 213"/>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5" name="Rectangle 214"/>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6" name="Rectangle 215"/>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7" name="Rectangle 216"/>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8" name="Rectangle 217"/>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99" name="Rectangle 218"/>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0" name="Rectangle 219"/>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1" name="Rectangle 220"/>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2" name="Rectangle 221"/>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3" name="Rectangle 222"/>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4" name="Rectangle 223"/>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5" name="Rectangle 224"/>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6" name="Rectangle 225"/>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7" name="Rectangle 226"/>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8" name="Rectangle 227"/>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09" name="Rectangle 228"/>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10" name="Rectangle 229"/>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911" name="Rectangle 230"/>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5144" name="Group 232"/>
          <p:cNvGrpSpPr>
            <a:grpSpLocks/>
          </p:cNvGrpSpPr>
          <p:nvPr/>
        </p:nvGrpSpPr>
        <p:grpSpPr bwMode="auto">
          <a:xfrm>
            <a:off x="2557463" y="2854250"/>
            <a:ext cx="762000" cy="1281113"/>
            <a:chOff x="1488" y="2544"/>
            <a:chExt cx="480" cy="807"/>
          </a:xfrm>
        </p:grpSpPr>
        <p:sp>
          <p:nvSpPr>
            <p:cNvPr id="75867" name="AutoShape 233"/>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5868" name="Group 234"/>
            <p:cNvGrpSpPr>
              <a:grpSpLocks/>
            </p:cNvGrpSpPr>
            <p:nvPr/>
          </p:nvGrpSpPr>
          <p:grpSpPr bwMode="auto">
            <a:xfrm>
              <a:off x="1584" y="2544"/>
              <a:ext cx="305" cy="305"/>
              <a:chOff x="1248" y="1584"/>
              <a:chExt cx="305" cy="305"/>
            </a:xfrm>
          </p:grpSpPr>
          <p:grpSp>
            <p:nvGrpSpPr>
              <p:cNvPr id="75870" name="Group 235"/>
              <p:cNvGrpSpPr>
                <a:grpSpLocks/>
              </p:cNvGrpSpPr>
              <p:nvPr/>
            </p:nvGrpSpPr>
            <p:grpSpPr bwMode="auto">
              <a:xfrm>
                <a:off x="1248" y="1584"/>
                <a:ext cx="305" cy="305"/>
                <a:chOff x="336" y="3072"/>
                <a:chExt cx="305" cy="305"/>
              </a:xfrm>
            </p:grpSpPr>
            <p:sp>
              <p:nvSpPr>
                <p:cNvPr id="75872" name="Rectangle 23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3" name="Rectangle 23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4" name="Rectangle 23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75" name="Rectangle 23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5871" name="Oval 24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5869" name="Text Box 241"/>
            <p:cNvSpPr txBox="1">
              <a:spLocks noChangeArrowheads="1"/>
            </p:cNvSpPr>
            <p:nvPr/>
          </p:nvSpPr>
          <p:spPr bwMode="auto">
            <a:xfrm>
              <a:off x="1488" y="31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800" b="1" dirty="0" smtClean="0">
                  <a:latin typeface="+mn-ea"/>
                  <a:ea typeface="+mn-ea"/>
                </a:rPr>
                <a:t>膨胀</a:t>
              </a:r>
            </a:p>
          </p:txBody>
        </p:sp>
      </p:grpSp>
      <p:grpSp>
        <p:nvGrpSpPr>
          <p:cNvPr id="295154" name="Group 242"/>
          <p:cNvGrpSpPr>
            <a:grpSpLocks noChangeAspect="1"/>
          </p:cNvGrpSpPr>
          <p:nvPr/>
        </p:nvGrpSpPr>
        <p:grpSpPr bwMode="auto">
          <a:xfrm>
            <a:off x="3708400" y="2709788"/>
            <a:ext cx="1439863" cy="1439862"/>
            <a:chOff x="864" y="2640"/>
            <a:chExt cx="907" cy="907"/>
          </a:xfrm>
        </p:grpSpPr>
        <p:sp>
          <p:nvSpPr>
            <p:cNvPr id="75831" name="Rectangle 24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2" name="Rectangle 24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3" name="Rectangle 245"/>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4" name="Rectangle 24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5" name="Rectangle 24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6" name="Rectangle 248"/>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7" name="Rectangle 24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8" name="Rectangle 25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9" name="Rectangle 25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0" name="Rectangle 25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1" name="Rectangle 25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2" name="Rectangle 25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3" name="Rectangle 25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4" name="Rectangle 25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5" name="Rectangle 25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6" name="Rectangle 25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7" name="Rectangle 25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8" name="Rectangle 26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49" name="Rectangle 261"/>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0" name="Rectangle 262"/>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1" name="Rectangle 263"/>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2" name="Rectangle 264"/>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3" name="Rectangle 26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4" name="Rectangle 26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5" name="Rectangle 26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6" name="Rectangle 26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7" name="Rectangle 26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8" name="Rectangle 270"/>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59" name="Rectangle 271"/>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0" name="Rectangle 27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1" name="Rectangle 273"/>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2" name="Rectangle 27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3" name="Rectangle 27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4" name="Rectangle 27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5" name="Rectangle 27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66" name="Rectangle 27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5191" name="Group 279"/>
          <p:cNvGrpSpPr>
            <a:grpSpLocks/>
          </p:cNvGrpSpPr>
          <p:nvPr/>
        </p:nvGrpSpPr>
        <p:grpSpPr bwMode="auto">
          <a:xfrm>
            <a:off x="5508625" y="2854250"/>
            <a:ext cx="762000" cy="1281113"/>
            <a:chOff x="1488" y="2544"/>
            <a:chExt cx="480" cy="807"/>
          </a:xfrm>
        </p:grpSpPr>
        <p:sp>
          <p:nvSpPr>
            <p:cNvPr id="75822" name="AutoShape 280"/>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5823" name="Group 281"/>
            <p:cNvGrpSpPr>
              <a:grpSpLocks/>
            </p:cNvGrpSpPr>
            <p:nvPr/>
          </p:nvGrpSpPr>
          <p:grpSpPr bwMode="auto">
            <a:xfrm>
              <a:off x="1584" y="2544"/>
              <a:ext cx="305" cy="305"/>
              <a:chOff x="1248" y="1584"/>
              <a:chExt cx="305" cy="305"/>
            </a:xfrm>
          </p:grpSpPr>
          <p:grpSp>
            <p:nvGrpSpPr>
              <p:cNvPr id="75825" name="Group 282"/>
              <p:cNvGrpSpPr>
                <a:grpSpLocks/>
              </p:cNvGrpSpPr>
              <p:nvPr/>
            </p:nvGrpSpPr>
            <p:grpSpPr bwMode="auto">
              <a:xfrm>
                <a:off x="1248" y="1584"/>
                <a:ext cx="305" cy="305"/>
                <a:chOff x="336" y="3072"/>
                <a:chExt cx="305" cy="305"/>
              </a:xfrm>
            </p:grpSpPr>
            <p:sp>
              <p:nvSpPr>
                <p:cNvPr id="75827" name="Rectangle 283"/>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28" name="Rectangle 284"/>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29" name="Rectangle 285"/>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30" name="Rectangle 286"/>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5826" name="Oval 287"/>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5824" name="Text Box 288"/>
            <p:cNvSpPr txBox="1">
              <a:spLocks noChangeArrowheads="1"/>
            </p:cNvSpPr>
            <p:nvPr/>
          </p:nvSpPr>
          <p:spPr bwMode="auto">
            <a:xfrm>
              <a:off x="1488" y="31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800" b="1" dirty="0" smtClean="0">
                  <a:latin typeface="+mn-ea"/>
                  <a:ea typeface="+mn-ea"/>
                </a:rPr>
                <a:t>腐蚀</a:t>
              </a:r>
            </a:p>
          </p:txBody>
        </p:sp>
      </p:grpSp>
      <p:grpSp>
        <p:nvGrpSpPr>
          <p:cNvPr id="295201" name="Group 289"/>
          <p:cNvGrpSpPr>
            <a:grpSpLocks noChangeAspect="1"/>
          </p:cNvGrpSpPr>
          <p:nvPr/>
        </p:nvGrpSpPr>
        <p:grpSpPr bwMode="auto">
          <a:xfrm>
            <a:off x="6734175" y="2781225"/>
            <a:ext cx="1439863" cy="1439863"/>
            <a:chOff x="864" y="2640"/>
            <a:chExt cx="907" cy="907"/>
          </a:xfrm>
        </p:grpSpPr>
        <p:sp>
          <p:nvSpPr>
            <p:cNvPr id="75786" name="Rectangle 290"/>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7" name="Rectangle 291"/>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8" name="Rectangle 292"/>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9" name="Rectangle 293"/>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0" name="Rectangle 294"/>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1" name="Rectangle 295"/>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2" name="Rectangle 296"/>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3" name="Rectangle 297"/>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4" name="Rectangle 298"/>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5" name="Rectangle 299"/>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6" name="Rectangle 300"/>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7" name="Rectangle 301"/>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8" name="Rectangle 302"/>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99" name="Rectangle 303"/>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0" name="Rectangle 304"/>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1" name="Rectangle 305"/>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2" name="Rectangle 306"/>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3" name="Rectangle 307"/>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4" name="Rectangle 308"/>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5" name="Rectangle 309"/>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6" name="Rectangle 310"/>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7" name="Rectangle 311"/>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8" name="Rectangle 312"/>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09" name="Rectangle 313"/>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0" name="Rectangle 314"/>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1" name="Rectangle 315"/>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2" name="Rectangle 316"/>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3" name="Rectangle 317"/>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4" name="Rectangle 318"/>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5" name="Rectangle 319"/>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6" name="Rectangle 320"/>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7" name="Rectangle 321"/>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8" name="Rectangle 322"/>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19" name="Rectangle 323"/>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20" name="Rectangle 324"/>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821" name="Rectangle 325"/>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 name="矩形 1"/>
          <p:cNvSpPr/>
          <p:nvPr/>
        </p:nvSpPr>
        <p:spPr>
          <a:xfrm>
            <a:off x="900113" y="4922830"/>
            <a:ext cx="7416303" cy="1077218"/>
          </a:xfrm>
          <a:prstGeom prst="rect">
            <a:avLst/>
          </a:prstGeom>
        </p:spPr>
        <p:txBody>
          <a:bodyPr wrap="square">
            <a:spAutoFit/>
          </a:bodyPr>
          <a:lstStyle/>
          <a:p>
            <a:pPr>
              <a:spcBef>
                <a:spcPct val="30000"/>
              </a:spcBef>
              <a:defRPr/>
            </a:pPr>
            <a:r>
              <a:rPr kumimoji="1" lang="zh-CN" altLang="en-US" sz="3200" dirty="0">
                <a:latin typeface="+mn-ea"/>
              </a:rPr>
              <a:t>问题：本例未能将分裂成两个连通域的目标合并，怎么办？</a:t>
            </a:r>
          </a:p>
        </p:txBody>
      </p:sp>
    </p:spTree>
    <p:extLst>
      <p:ext uri="{BB962C8B-B14F-4D97-AF65-F5344CB8AC3E}">
        <p14:creationId xmlns:p14="http://schemas.microsoft.com/office/powerpoint/2010/main" val="339741340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106"/>
                                        </p:tgtEl>
                                        <p:attrNameLst>
                                          <p:attrName>style.visibility</p:attrName>
                                        </p:attrNameLst>
                                      </p:cBhvr>
                                      <p:to>
                                        <p:strVal val="visible"/>
                                      </p:to>
                                    </p:set>
                                    <p:animEffect transition="in" filter="blinds(horizontal)">
                                      <p:cBhvr>
                                        <p:cTn id="7" dur="500"/>
                                        <p:tgtEl>
                                          <p:spTgt spid="295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5144"/>
                                        </p:tgtEl>
                                        <p:attrNameLst>
                                          <p:attrName>style.visibility</p:attrName>
                                        </p:attrNameLst>
                                      </p:cBhvr>
                                      <p:to>
                                        <p:strVal val="visible"/>
                                      </p:to>
                                    </p:set>
                                    <p:animEffect transition="in" filter="blinds(horizontal)">
                                      <p:cBhvr>
                                        <p:cTn id="12" dur="500"/>
                                        <p:tgtEl>
                                          <p:spTgt spid="295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5154"/>
                                        </p:tgtEl>
                                        <p:attrNameLst>
                                          <p:attrName>style.visibility</p:attrName>
                                        </p:attrNameLst>
                                      </p:cBhvr>
                                      <p:to>
                                        <p:strVal val="visible"/>
                                      </p:to>
                                    </p:set>
                                    <p:animEffect transition="in" filter="blinds(horizontal)">
                                      <p:cBhvr>
                                        <p:cTn id="17" dur="500"/>
                                        <p:tgtEl>
                                          <p:spTgt spid="295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5191"/>
                                        </p:tgtEl>
                                        <p:attrNameLst>
                                          <p:attrName>style.visibility</p:attrName>
                                        </p:attrNameLst>
                                      </p:cBhvr>
                                      <p:to>
                                        <p:strVal val="visible"/>
                                      </p:to>
                                    </p:set>
                                    <p:animEffect transition="in" filter="blinds(horizontal)">
                                      <p:cBhvr>
                                        <p:cTn id="22" dur="500"/>
                                        <p:tgtEl>
                                          <p:spTgt spid="295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5201"/>
                                        </p:tgtEl>
                                        <p:attrNameLst>
                                          <p:attrName>style.visibility</p:attrName>
                                        </p:attrNameLst>
                                      </p:cBhvr>
                                      <p:to>
                                        <p:strVal val="visible"/>
                                      </p:to>
                                    </p:set>
                                    <p:animEffect transition="in" filter="blinds(horizontal)">
                                      <p:cBhvr>
                                        <p:cTn id="27" dur="500"/>
                                        <p:tgtEl>
                                          <p:spTgt spid="295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838200" y="254000"/>
            <a:ext cx="7696200" cy="671513"/>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闭运算</a:t>
            </a:r>
          </a:p>
        </p:txBody>
      </p:sp>
      <p:sp>
        <p:nvSpPr>
          <p:cNvPr id="29700" name="Text Box 4"/>
          <p:cNvSpPr txBox="1">
            <a:spLocks noChangeArrowheads="1"/>
          </p:cNvSpPr>
          <p:nvPr/>
        </p:nvSpPr>
        <p:spPr bwMode="auto">
          <a:xfrm>
            <a:off x="685800" y="1001266"/>
            <a:ext cx="7620000" cy="107721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sz="3200" dirty="0">
                <a:latin typeface="Times New Roman" panose="02020603050405020304" pitchFamily="18" charset="0"/>
                <a:cs typeface="Times New Roman" panose="02020603050405020304" pitchFamily="18" charset="0"/>
              </a:rPr>
              <a:t>闭运算：</a:t>
            </a:r>
            <a:r>
              <a:rPr lang="zh-CN" altLang="en-US" sz="3200" dirty="0">
                <a:solidFill>
                  <a:schemeClr val="tx1"/>
                </a:solidFill>
                <a:latin typeface="Times New Roman" panose="02020603050405020304" pitchFamily="18" charset="0"/>
                <a:cs typeface="Times New Roman" panose="02020603050405020304" pitchFamily="18" charset="0"/>
              </a:rPr>
              <a:t>使用同一个结构元素对图像先膨胀再腐蚀的运算。其定义如下：</a:t>
            </a:r>
          </a:p>
        </p:txBody>
      </p:sp>
      <p:graphicFrame>
        <p:nvGraphicFramePr>
          <p:cNvPr id="7170" name="Object 0"/>
          <p:cNvGraphicFramePr>
            <a:graphicFrameLocks noChangeAspect="1"/>
          </p:cNvGraphicFramePr>
          <p:nvPr>
            <p:extLst/>
          </p:nvPr>
        </p:nvGraphicFramePr>
        <p:xfrm>
          <a:off x="1115913" y="2207388"/>
          <a:ext cx="2879725" cy="490538"/>
        </p:xfrm>
        <a:graphic>
          <a:graphicData uri="http://schemas.openxmlformats.org/presentationml/2006/ole">
            <mc:AlternateContent xmlns:mc="http://schemas.openxmlformats.org/markup-compatibility/2006">
              <mc:Choice xmlns:v="urn:schemas-microsoft-com:vml" Requires="v">
                <p:oleObj spid="_x0000_s90147" name="Equation" r:id="rId3" imgW="1193760" imgH="203040" progId="Equation.3">
                  <p:embed/>
                </p:oleObj>
              </mc:Choice>
              <mc:Fallback>
                <p:oleObj name="Equation" r:id="rId3" imgW="1193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913" y="2207388"/>
                        <a:ext cx="2879725" cy="490538"/>
                      </a:xfrm>
                      <a:prstGeom prst="rect">
                        <a:avLst/>
                      </a:prstGeom>
                      <a:solidFill>
                        <a:srgbClr val="FFFF00"/>
                      </a:solidFill>
                      <a:ln>
                        <a:noFill/>
                      </a:ln>
                      <a:effectLst/>
                    </p:spPr>
                  </p:pic>
                </p:oleObj>
              </mc:Fallback>
            </mc:AlternateContent>
          </a:graphicData>
        </a:graphic>
      </p:graphicFrame>
      <p:sp>
        <p:nvSpPr>
          <p:cNvPr id="29702" name="Text Box 6"/>
          <p:cNvSpPr txBox="1">
            <a:spLocks noChangeArrowheads="1"/>
          </p:cNvSpPr>
          <p:nvPr/>
        </p:nvSpPr>
        <p:spPr bwMode="auto">
          <a:xfrm>
            <a:off x="685800" y="2748529"/>
            <a:ext cx="7848600" cy="156966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sz="3200" dirty="0">
                <a:solidFill>
                  <a:schemeClr val="tx1"/>
                </a:solidFill>
                <a:latin typeface="Times New Roman" panose="02020603050405020304" pitchFamily="18" charset="0"/>
                <a:cs typeface="Times New Roman" panose="02020603050405020304" pitchFamily="18" charset="0"/>
              </a:rPr>
              <a:t>闭运算通常用来将原有的目标间断以及目标内部的孔洞在基本保持原目标大小与形态的同时进行了连接与填充。</a:t>
            </a:r>
          </a:p>
        </p:txBody>
      </p:sp>
      <p:graphicFrame>
        <p:nvGraphicFramePr>
          <p:cNvPr id="29703" name="Group 7"/>
          <p:cNvGraphicFramePr>
            <a:graphicFrameLocks noGrp="1"/>
          </p:cNvGraphicFramePr>
          <p:nvPr>
            <p:extLst/>
          </p:nvPr>
        </p:nvGraphicFramePr>
        <p:xfrm>
          <a:off x="533400" y="4556720"/>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747" name="Group 51"/>
          <p:cNvGraphicFramePr>
            <a:graphicFrameLocks noGrp="1"/>
          </p:cNvGraphicFramePr>
          <p:nvPr>
            <p:extLst/>
          </p:nvPr>
        </p:nvGraphicFramePr>
        <p:xfrm>
          <a:off x="2590800" y="4556720"/>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926" name="Group 230"/>
          <p:cNvGraphicFramePr>
            <a:graphicFrameLocks noGrp="1"/>
          </p:cNvGraphicFramePr>
          <p:nvPr>
            <p:extLst/>
          </p:nvPr>
        </p:nvGraphicFramePr>
        <p:xfrm>
          <a:off x="6781800" y="4556720"/>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802" name="Text Box 106"/>
          <p:cNvSpPr txBox="1">
            <a:spLocks noChangeArrowheads="1"/>
          </p:cNvSpPr>
          <p:nvPr/>
        </p:nvSpPr>
        <p:spPr bwMode="auto">
          <a:xfrm>
            <a:off x="838200" y="5928320"/>
            <a:ext cx="881973"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原图像</a:t>
            </a:r>
          </a:p>
        </p:txBody>
      </p:sp>
      <p:sp>
        <p:nvSpPr>
          <p:cNvPr id="29803" name="Text Box 107"/>
          <p:cNvSpPr txBox="1">
            <a:spLocks noChangeArrowheads="1"/>
          </p:cNvSpPr>
          <p:nvPr/>
        </p:nvSpPr>
        <p:spPr bwMode="auto">
          <a:xfrm>
            <a:off x="2438400" y="5852120"/>
            <a:ext cx="111440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结构元素</a:t>
            </a:r>
          </a:p>
        </p:txBody>
      </p:sp>
      <p:sp>
        <p:nvSpPr>
          <p:cNvPr id="29804" name="Text Box 108"/>
          <p:cNvSpPr txBox="1">
            <a:spLocks noChangeArrowheads="1"/>
          </p:cNvSpPr>
          <p:nvPr/>
        </p:nvSpPr>
        <p:spPr bwMode="auto">
          <a:xfrm>
            <a:off x="6934200" y="5928320"/>
            <a:ext cx="157927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腐蚀后的图像</a:t>
            </a:r>
          </a:p>
        </p:txBody>
      </p:sp>
      <p:sp>
        <p:nvSpPr>
          <p:cNvPr id="29805" name="AutoShape 109"/>
          <p:cNvSpPr>
            <a:spLocks noChangeArrowheads="1"/>
          </p:cNvSpPr>
          <p:nvPr/>
        </p:nvSpPr>
        <p:spPr bwMode="auto">
          <a:xfrm>
            <a:off x="2555776" y="5361900"/>
            <a:ext cx="981174" cy="344606"/>
          </a:xfrm>
          <a:prstGeom prst="rightArrow">
            <a:avLst>
              <a:gd name="adj1" fmla="val 50000"/>
              <a:gd name="adj2" fmla="val 125000"/>
            </a:avLst>
          </a:prstGeom>
          <a:solidFill>
            <a:srgbClr val="FFFF00"/>
          </a:solidFill>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a:defRPr/>
            </a:pPr>
            <a:endParaRPr lang="zh-CN" altLang="en-US">
              <a:solidFill>
                <a:srgbClr val="3333FF"/>
              </a:solidFill>
              <a:latin typeface="Times New Roman" panose="02020603050405020304" pitchFamily="18" charset="0"/>
              <a:cs typeface="Times New Roman" panose="02020603050405020304" pitchFamily="18" charset="0"/>
            </a:endParaRPr>
          </a:p>
        </p:txBody>
      </p:sp>
      <p:sp>
        <p:nvSpPr>
          <p:cNvPr id="29861" name="Text Box 165"/>
          <p:cNvSpPr txBox="1">
            <a:spLocks noChangeArrowheads="1"/>
          </p:cNvSpPr>
          <p:nvPr/>
        </p:nvSpPr>
        <p:spPr bwMode="auto">
          <a:xfrm>
            <a:off x="2819400" y="7696200"/>
            <a:ext cx="1555750" cy="36671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a:solidFill>
                  <a:schemeClr val="tx1"/>
                </a:solidFill>
                <a:latin typeface="Times New Roman" panose="02020603050405020304" pitchFamily="18" charset="0"/>
                <a:cs typeface="Times New Roman" panose="02020603050405020304" pitchFamily="18" charset="0"/>
              </a:rPr>
              <a:t>膨胀后的图像</a:t>
            </a:r>
          </a:p>
        </p:txBody>
      </p:sp>
      <p:graphicFrame>
        <p:nvGraphicFramePr>
          <p:cNvPr id="29925" name="Group 229"/>
          <p:cNvGraphicFramePr>
            <a:graphicFrameLocks noGrp="1"/>
          </p:cNvGraphicFramePr>
          <p:nvPr>
            <p:extLst/>
          </p:nvPr>
        </p:nvGraphicFramePr>
        <p:xfrm>
          <a:off x="3657600" y="4571008"/>
          <a:ext cx="1828800" cy="1371600"/>
        </p:xfrm>
        <a:graphic>
          <a:graphicData uri="http://schemas.openxmlformats.org/drawingml/2006/table">
            <a:tbl>
              <a:tblPr/>
              <a:tblGrid>
                <a:gridCol w="304800"/>
                <a:gridCol w="304800"/>
                <a:gridCol w="304800"/>
                <a:gridCol w="304800"/>
                <a:gridCol w="304800"/>
                <a:gridCol w="304800"/>
              </a:tblGrid>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907" name="Text Box 211"/>
          <p:cNvSpPr txBox="1">
            <a:spLocks noChangeArrowheads="1"/>
          </p:cNvSpPr>
          <p:nvPr/>
        </p:nvSpPr>
        <p:spPr bwMode="auto">
          <a:xfrm>
            <a:off x="3810000" y="5942608"/>
            <a:ext cx="157927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膨胀后的图像</a:t>
            </a:r>
          </a:p>
        </p:txBody>
      </p:sp>
      <p:graphicFrame>
        <p:nvGraphicFramePr>
          <p:cNvPr id="29908" name="Group 212"/>
          <p:cNvGraphicFramePr>
            <a:graphicFrameLocks noGrp="1"/>
          </p:cNvGraphicFramePr>
          <p:nvPr>
            <p:extLst/>
          </p:nvPr>
        </p:nvGraphicFramePr>
        <p:xfrm>
          <a:off x="5715000" y="4556720"/>
          <a:ext cx="685800" cy="566420"/>
        </p:xfrm>
        <a:graphic>
          <a:graphicData uri="http://schemas.openxmlformats.org/drawingml/2006/table">
            <a:tbl>
              <a:tblPr/>
              <a:tblGrid>
                <a:gridCol w="342900"/>
                <a:gridCol w="342900"/>
              </a:tblGrid>
              <a:tr h="2921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919" name="Text Box 223"/>
          <p:cNvSpPr txBox="1">
            <a:spLocks noChangeArrowheads="1"/>
          </p:cNvSpPr>
          <p:nvPr/>
        </p:nvSpPr>
        <p:spPr bwMode="auto">
          <a:xfrm>
            <a:off x="5562600" y="5852120"/>
            <a:ext cx="1114408" cy="3693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800" b="1" dirty="0">
                <a:solidFill>
                  <a:srgbClr val="0000FF"/>
                </a:solidFill>
                <a:latin typeface="Times New Roman" panose="02020603050405020304" pitchFamily="18" charset="0"/>
                <a:cs typeface="Times New Roman" panose="02020603050405020304" pitchFamily="18" charset="0"/>
              </a:rPr>
              <a:t>结构元素</a:t>
            </a:r>
          </a:p>
        </p:txBody>
      </p:sp>
      <p:sp>
        <p:nvSpPr>
          <p:cNvPr id="29920" name="AutoShape 224"/>
          <p:cNvSpPr>
            <a:spLocks noChangeArrowheads="1"/>
          </p:cNvSpPr>
          <p:nvPr/>
        </p:nvSpPr>
        <p:spPr bwMode="auto">
          <a:xfrm>
            <a:off x="5724128" y="5354280"/>
            <a:ext cx="937022" cy="352226"/>
          </a:xfrm>
          <a:prstGeom prst="rightArrow">
            <a:avLst>
              <a:gd name="adj1" fmla="val 50000"/>
              <a:gd name="adj2" fmla="val 125000"/>
            </a:avLst>
          </a:prstGeom>
          <a:solidFill>
            <a:srgbClr val="FFFF00"/>
          </a:solidFill>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a:defRPr/>
            </a:pP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377599"/>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762000" y="260866"/>
            <a:ext cx="7696200" cy="1143000"/>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闭运算</a:t>
            </a:r>
          </a:p>
        </p:txBody>
      </p:sp>
      <p:grpSp>
        <p:nvGrpSpPr>
          <p:cNvPr id="2" name="Group 12"/>
          <p:cNvGrpSpPr>
            <a:grpSpLocks/>
          </p:cNvGrpSpPr>
          <p:nvPr/>
        </p:nvGrpSpPr>
        <p:grpSpPr bwMode="auto">
          <a:xfrm>
            <a:off x="685800" y="2590800"/>
            <a:ext cx="3657600" cy="3216275"/>
            <a:chOff x="432" y="1632"/>
            <a:chExt cx="2304" cy="2026"/>
          </a:xfrm>
        </p:grpSpPr>
        <p:sp>
          <p:nvSpPr>
            <p:cNvPr id="30726" name="Text Box 6"/>
            <p:cNvSpPr txBox="1">
              <a:spLocks noChangeArrowheads="1"/>
            </p:cNvSpPr>
            <p:nvPr/>
          </p:nvSpPr>
          <p:spPr bwMode="auto">
            <a:xfrm>
              <a:off x="1248" y="3408"/>
              <a:ext cx="436" cy="2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lgn="dist">
                <a:defRPr/>
              </a:pPr>
              <a:r>
                <a:rPr lang="zh-CN" altLang="en-US" sz="2000" dirty="0">
                  <a:solidFill>
                    <a:schemeClr val="tx1"/>
                  </a:solidFill>
                  <a:latin typeface="Times New Roman" panose="02020603050405020304" pitchFamily="18" charset="0"/>
                  <a:cs typeface="Times New Roman" panose="02020603050405020304" pitchFamily="18" charset="0"/>
                </a:rPr>
                <a:t>原图</a:t>
              </a:r>
            </a:p>
          </p:txBody>
        </p:sp>
        <p:pic>
          <p:nvPicPr>
            <p:cNvPr id="25611" name="Picture 5" descr="G:\DIP\zhu\10_4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632"/>
              <a:ext cx="2304" cy="1728"/>
            </a:xfrm>
            <a:prstGeom prst="rect">
              <a:avLst/>
            </a:prstGeom>
            <a:ln/>
          </p:spPr>
          <p:style>
            <a:lnRef idx="2">
              <a:schemeClr val="accent3"/>
            </a:lnRef>
            <a:fillRef idx="1">
              <a:schemeClr val="lt1"/>
            </a:fillRef>
            <a:effectRef idx="0">
              <a:schemeClr val="accent3"/>
            </a:effectRef>
            <a:fontRef idx="minor">
              <a:schemeClr val="dk1"/>
            </a:fontRef>
          </p:style>
        </p:pic>
      </p:grpSp>
      <p:grpSp>
        <p:nvGrpSpPr>
          <p:cNvPr id="3" name="Group 13"/>
          <p:cNvGrpSpPr>
            <a:grpSpLocks/>
          </p:cNvGrpSpPr>
          <p:nvPr/>
        </p:nvGrpSpPr>
        <p:grpSpPr bwMode="auto">
          <a:xfrm>
            <a:off x="4724400" y="2590800"/>
            <a:ext cx="3657600" cy="3216275"/>
            <a:chOff x="2976" y="1632"/>
            <a:chExt cx="2304" cy="2026"/>
          </a:xfrm>
        </p:grpSpPr>
        <p:pic>
          <p:nvPicPr>
            <p:cNvPr id="25608" name="Picture 7" descr="G:\DIP\zhu\10_4_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1632"/>
              <a:ext cx="2304" cy="1728"/>
            </a:xfrm>
            <a:prstGeom prst="rect">
              <a:avLst/>
            </a:prstGeom>
            <a:ln/>
          </p:spPr>
          <p:style>
            <a:lnRef idx="2">
              <a:schemeClr val="accent3"/>
            </a:lnRef>
            <a:fillRef idx="1">
              <a:schemeClr val="lt1"/>
            </a:fillRef>
            <a:effectRef idx="0">
              <a:schemeClr val="accent3"/>
            </a:effectRef>
            <a:fontRef idx="minor">
              <a:schemeClr val="dk1"/>
            </a:fontRef>
          </p:style>
        </p:pic>
        <p:sp>
          <p:nvSpPr>
            <p:cNvPr id="30728" name="Text Box 8"/>
            <p:cNvSpPr txBox="1">
              <a:spLocks noChangeArrowheads="1"/>
            </p:cNvSpPr>
            <p:nvPr/>
          </p:nvSpPr>
          <p:spPr bwMode="auto">
            <a:xfrm>
              <a:off x="3456" y="3408"/>
              <a:ext cx="1556" cy="2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lgn="dist">
                <a:defRPr/>
              </a:pPr>
              <a:r>
                <a:rPr lang="zh-CN" altLang="en-US" sz="2000">
                  <a:solidFill>
                    <a:schemeClr val="tx1"/>
                  </a:solidFill>
                  <a:latin typeface="Times New Roman" panose="02020603050405020304" pitchFamily="18" charset="0"/>
                  <a:cs typeface="Times New Roman" panose="02020603050405020304" pitchFamily="18" charset="0"/>
                </a:rPr>
                <a:t>闭运算处理后的图像</a:t>
              </a:r>
            </a:p>
          </p:txBody>
        </p:sp>
      </p:grpSp>
      <p:sp>
        <p:nvSpPr>
          <p:cNvPr id="30729" name="Text Box 9"/>
          <p:cNvSpPr txBox="1">
            <a:spLocks noChangeArrowheads="1"/>
          </p:cNvSpPr>
          <p:nvPr/>
        </p:nvSpPr>
        <p:spPr bwMode="auto">
          <a:xfrm>
            <a:off x="529173" y="1642538"/>
            <a:ext cx="4288353" cy="5847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200" dirty="0">
                <a:latin typeface="Times New Roman" panose="02020603050405020304" pitchFamily="18" charset="0"/>
                <a:cs typeface="Times New Roman" panose="02020603050405020304" pitchFamily="18" charset="0"/>
              </a:rPr>
              <a:t>示例：谷物的花粉颗粒</a:t>
            </a:r>
          </a:p>
        </p:txBody>
      </p:sp>
      <p:cxnSp>
        <p:nvCxnSpPr>
          <p:cNvPr id="5" name="直接箭头连接符 4"/>
          <p:cNvCxnSpPr/>
          <p:nvPr/>
        </p:nvCxnSpPr>
        <p:spPr bwMode="auto">
          <a:xfrm flipV="1">
            <a:off x="4724400" y="4653136"/>
            <a:ext cx="351656" cy="144016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323151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smtClean="0"/>
              <a:t>闭运算应用示例</a:t>
            </a:r>
          </a:p>
        </p:txBody>
      </p:sp>
      <p:sp>
        <p:nvSpPr>
          <p:cNvPr id="295939" name="Text Box 3"/>
          <p:cNvSpPr txBox="1">
            <a:spLocks noChangeArrowheads="1"/>
          </p:cNvSpPr>
          <p:nvPr/>
        </p:nvSpPr>
        <p:spPr bwMode="auto">
          <a:xfrm>
            <a:off x="755650" y="4581525"/>
            <a:ext cx="72723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defRPr/>
            </a:pPr>
            <a:r>
              <a:rPr lang="en-US" altLang="zh-CN" sz="1800" b="1" dirty="0" smtClean="0">
                <a:latin typeface="Times New Roman" panose="02020603050405020304" pitchFamily="18" charset="0"/>
                <a:ea typeface="+mn-ea"/>
                <a:cs typeface="Times New Roman" panose="02020603050405020304" pitchFamily="18" charset="0"/>
              </a:rPr>
              <a:t>   (a) </a:t>
            </a:r>
            <a:r>
              <a:rPr lang="zh-CN" altLang="en-US" sz="1800" b="1" dirty="0" smtClean="0">
                <a:latin typeface="Times New Roman" panose="02020603050405020304" pitchFamily="18" charset="0"/>
                <a:ea typeface="+mn-ea"/>
                <a:cs typeface="Times New Roman" panose="02020603050405020304" pitchFamily="18" charset="0"/>
              </a:rPr>
              <a:t>原图                              </a:t>
            </a:r>
            <a:r>
              <a:rPr lang="en-US" altLang="zh-CN" sz="1800" b="1" dirty="0" smtClean="0">
                <a:latin typeface="Times New Roman" panose="02020603050405020304" pitchFamily="18" charset="0"/>
                <a:ea typeface="+mn-ea"/>
                <a:cs typeface="Times New Roman" panose="02020603050405020304" pitchFamily="18" charset="0"/>
              </a:rPr>
              <a:t>(b)</a:t>
            </a:r>
            <a:r>
              <a:rPr lang="zh-CN" altLang="en-US" sz="1800" b="1" dirty="0" smtClean="0">
                <a:latin typeface="Times New Roman" panose="02020603050405020304" pitchFamily="18" charset="0"/>
                <a:ea typeface="+mn-ea"/>
                <a:cs typeface="Times New Roman" panose="02020603050405020304" pitchFamily="18" charset="0"/>
              </a:rPr>
              <a:t>闭运算结果                    </a:t>
            </a:r>
            <a:r>
              <a:rPr lang="en-US" altLang="zh-CN" sz="1800" b="1" dirty="0" smtClean="0">
                <a:latin typeface="Times New Roman" panose="02020603050405020304" pitchFamily="18" charset="0"/>
                <a:ea typeface="+mn-ea"/>
                <a:cs typeface="Times New Roman" panose="02020603050405020304" pitchFamily="18" charset="0"/>
              </a:rPr>
              <a:t>(c) </a:t>
            </a:r>
            <a:r>
              <a:rPr lang="zh-CN" altLang="en-US" sz="1800" b="1" dirty="0" smtClean="0">
                <a:latin typeface="Times New Roman" panose="02020603050405020304" pitchFamily="18" charset="0"/>
                <a:ea typeface="+mn-ea"/>
                <a:cs typeface="Times New Roman" panose="02020603050405020304" pitchFamily="18" charset="0"/>
              </a:rPr>
              <a:t>膨胀运算结果</a:t>
            </a:r>
          </a:p>
        </p:txBody>
      </p:sp>
      <p:pic>
        <p:nvPicPr>
          <p:cNvPr id="295967" name="Picture 31" descr="ss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0938"/>
            <a:ext cx="2159000" cy="215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95968" name="Picture 32" descr="ss05pz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420938"/>
            <a:ext cx="2159000" cy="215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95970" name="Picture 34" descr="33clo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420938"/>
            <a:ext cx="2159000" cy="215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3594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67"/>
                                        </p:tgtEl>
                                        <p:attrNameLst>
                                          <p:attrName>style.visibility</p:attrName>
                                        </p:attrNameLst>
                                      </p:cBhvr>
                                      <p:to>
                                        <p:strVal val="visible"/>
                                      </p:to>
                                    </p:set>
                                    <p:animEffect transition="in" filter="blinds(horizontal)">
                                      <p:cBhvr>
                                        <p:cTn id="7" dur="500"/>
                                        <p:tgtEl>
                                          <p:spTgt spid="295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5939"/>
                                        </p:tgtEl>
                                        <p:attrNameLst>
                                          <p:attrName>style.visibility</p:attrName>
                                        </p:attrNameLst>
                                      </p:cBhvr>
                                      <p:to>
                                        <p:strVal val="visible"/>
                                      </p:to>
                                    </p:set>
                                    <p:anim calcmode="lin" valueType="num">
                                      <p:cBhvr additive="base">
                                        <p:cTn id="12" dur="500" fill="hold"/>
                                        <p:tgtEl>
                                          <p:spTgt spid="295939"/>
                                        </p:tgtEl>
                                        <p:attrNameLst>
                                          <p:attrName>ppt_x</p:attrName>
                                        </p:attrNameLst>
                                      </p:cBhvr>
                                      <p:tavLst>
                                        <p:tav tm="0">
                                          <p:val>
                                            <p:strVal val="0-#ppt_w/2"/>
                                          </p:val>
                                        </p:tav>
                                        <p:tav tm="100000">
                                          <p:val>
                                            <p:strVal val="#ppt_x"/>
                                          </p:val>
                                        </p:tav>
                                      </p:tavLst>
                                    </p:anim>
                                    <p:anim calcmode="lin" valueType="num">
                                      <p:cBhvr additive="base">
                                        <p:cTn id="13" dur="500" fill="hold"/>
                                        <p:tgtEl>
                                          <p:spTgt spid="2959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95970"/>
                                        </p:tgtEl>
                                        <p:attrNameLst>
                                          <p:attrName>style.visibility</p:attrName>
                                        </p:attrNameLst>
                                      </p:cBhvr>
                                      <p:to>
                                        <p:strVal val="visible"/>
                                      </p:to>
                                    </p:set>
                                    <p:animEffect transition="in" filter="blinds(horizontal)">
                                      <p:cBhvr>
                                        <p:cTn id="18" dur="500"/>
                                        <p:tgtEl>
                                          <p:spTgt spid="2959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95968"/>
                                        </p:tgtEl>
                                        <p:attrNameLst>
                                          <p:attrName>style.visibility</p:attrName>
                                        </p:attrNameLst>
                                      </p:cBhvr>
                                      <p:to>
                                        <p:strVal val="visible"/>
                                      </p:to>
                                    </p:set>
                                    <p:animEffect transition="in" filter="box(in)">
                                      <p:cBhvr>
                                        <p:cTn id="23" dur="500"/>
                                        <p:tgtEl>
                                          <p:spTgt spid="295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开、闭运算的变形</a:t>
            </a:r>
          </a:p>
        </p:txBody>
      </p:sp>
      <p:sp>
        <p:nvSpPr>
          <p:cNvPr id="296963" name="Rectangle 3"/>
          <p:cNvSpPr>
            <a:spLocks noGrp="1" noChangeArrowheads="1"/>
          </p:cNvSpPr>
          <p:nvPr>
            <p:ph type="body" idx="1"/>
          </p:nvPr>
        </p:nvSpPr>
        <p:spPr/>
        <p:txBody>
          <a:bodyPr/>
          <a:lstStyle/>
          <a:p>
            <a:pPr eaLnBrk="1" hangingPunct="1"/>
            <a:r>
              <a:rPr lang="zh-CN" altLang="en-US" dirty="0" smtClean="0"/>
              <a:t>如果当按照常规的开运算</a:t>
            </a:r>
            <a:r>
              <a:rPr lang="zh-CN" altLang="en-US" b="1" dirty="0" smtClean="0">
                <a:solidFill>
                  <a:srgbClr val="0000FF"/>
                </a:solidFill>
              </a:rPr>
              <a:t>不能分离</a:t>
            </a:r>
            <a:r>
              <a:rPr lang="zh-CN" altLang="en-US" dirty="0" smtClean="0"/>
              <a:t>粘连，</a:t>
            </a:r>
            <a:r>
              <a:rPr lang="zh-CN" altLang="en-US" dirty="0" smtClean="0">
                <a:latin typeface="Times New Roman" panose="02020603050405020304" pitchFamily="18" charset="0"/>
                <a:cs typeface="Times New Roman" panose="02020603050405020304" pitchFamily="18" charset="0"/>
              </a:rPr>
              <a:t>或者是闭运算</a:t>
            </a:r>
            <a:r>
              <a:rPr lang="zh-CN" altLang="en-US" b="1" dirty="0" smtClean="0">
                <a:solidFill>
                  <a:srgbClr val="0000FF"/>
                </a:solidFill>
                <a:latin typeface="Times New Roman" panose="02020603050405020304" pitchFamily="18" charset="0"/>
                <a:cs typeface="Times New Roman" panose="02020603050405020304" pitchFamily="18" charset="0"/>
              </a:rPr>
              <a:t>不能合并</a:t>
            </a:r>
            <a:r>
              <a:rPr lang="zh-CN" altLang="en-US" dirty="0" smtClean="0">
                <a:latin typeface="Times New Roman" panose="02020603050405020304" pitchFamily="18" charset="0"/>
                <a:cs typeface="Times New Roman" panose="02020603050405020304" pitchFamily="18" charset="0"/>
              </a:rPr>
              <a:t>断裂：</a:t>
            </a:r>
          </a:p>
          <a:p>
            <a:pPr eaLnBrk="1" hangingPunct="1"/>
            <a:r>
              <a:rPr lang="zh-CN" altLang="en-US" dirty="0" smtClean="0">
                <a:latin typeface="Times New Roman" panose="02020603050405020304" pitchFamily="18" charset="0"/>
                <a:cs typeface="Times New Roman" panose="02020603050405020304" pitchFamily="18" charset="0"/>
              </a:rPr>
              <a:t>对于开运算可以</a:t>
            </a:r>
            <a:r>
              <a:rPr lang="zh-CN" altLang="en-US" b="1" dirty="0" smtClean="0">
                <a:solidFill>
                  <a:srgbClr val="0000FF"/>
                </a:solidFill>
                <a:latin typeface="Times New Roman" panose="02020603050405020304" pitchFamily="18" charset="0"/>
                <a:cs typeface="Times New Roman" panose="02020603050405020304" pitchFamily="18" charset="0"/>
              </a:rPr>
              <a:t>先进行</a:t>
            </a:r>
            <a:r>
              <a:rPr lang="en-US" altLang="zh-CN" dirty="0" smtClean="0">
                <a:solidFill>
                  <a:srgbClr val="0000FF"/>
                </a:solidFill>
                <a:latin typeface="Times New Roman" panose="02020603050405020304" pitchFamily="18" charset="0"/>
                <a:cs typeface="Times New Roman" panose="02020603050405020304" pitchFamily="18" charset="0"/>
              </a:rPr>
              <a:t>N</a:t>
            </a:r>
            <a:r>
              <a:rPr lang="zh-CN" altLang="en-US" b="1" dirty="0" smtClean="0">
                <a:solidFill>
                  <a:srgbClr val="0000FF"/>
                </a:solidFill>
                <a:latin typeface="Times New Roman" panose="02020603050405020304" pitchFamily="18" charset="0"/>
                <a:cs typeface="Times New Roman" panose="02020603050405020304" pitchFamily="18" charset="0"/>
              </a:rPr>
              <a:t>次</a:t>
            </a:r>
            <a:r>
              <a:rPr lang="zh-CN" altLang="en-US" dirty="0" smtClean="0">
                <a:solidFill>
                  <a:srgbClr val="0000FF"/>
                </a:solidFill>
                <a:latin typeface="Times New Roman" panose="02020603050405020304" pitchFamily="18" charset="0"/>
                <a:cs typeface="Times New Roman" panose="02020603050405020304" pitchFamily="18" charset="0"/>
              </a:rPr>
              <a:t>腐蚀</a:t>
            </a:r>
            <a:r>
              <a:rPr lang="zh-CN" altLang="en-US" dirty="0" smtClean="0">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再进行</a:t>
            </a:r>
            <a:r>
              <a:rPr lang="en-US" altLang="zh-CN" dirty="0" smtClean="0">
                <a:solidFill>
                  <a:srgbClr val="0000FF"/>
                </a:solidFill>
                <a:latin typeface="Times New Roman" panose="02020603050405020304" pitchFamily="18" charset="0"/>
                <a:cs typeface="Times New Roman" panose="02020603050405020304" pitchFamily="18" charset="0"/>
              </a:rPr>
              <a:t>N</a:t>
            </a:r>
            <a:r>
              <a:rPr lang="zh-CN" altLang="en-US" b="1" dirty="0" smtClean="0">
                <a:solidFill>
                  <a:srgbClr val="0000FF"/>
                </a:solidFill>
                <a:latin typeface="Times New Roman" panose="02020603050405020304" pitchFamily="18" charset="0"/>
                <a:cs typeface="Times New Roman" panose="02020603050405020304" pitchFamily="18" charset="0"/>
              </a:rPr>
              <a:t>次膨胀</a:t>
            </a:r>
            <a:r>
              <a:rPr lang="zh-CN" altLang="en-US" dirty="0" smtClean="0">
                <a:latin typeface="Times New Roman" panose="02020603050405020304" pitchFamily="18" charset="0"/>
                <a:cs typeface="Times New Roman" panose="02020603050405020304" pitchFamily="18" charset="0"/>
              </a:rPr>
              <a:t>；</a:t>
            </a:r>
          </a:p>
          <a:p>
            <a:pPr eaLnBrk="1" hangingPunct="1"/>
            <a:r>
              <a:rPr lang="zh-CN" altLang="en-US" dirty="0" smtClean="0">
                <a:latin typeface="Times New Roman" panose="02020603050405020304" pitchFamily="18" charset="0"/>
                <a:cs typeface="Times New Roman" panose="02020603050405020304" pitchFamily="18" charset="0"/>
              </a:rPr>
              <a:t>对于闭运算可以</a:t>
            </a:r>
            <a:r>
              <a:rPr lang="zh-CN" altLang="en-US" b="1" dirty="0" smtClean="0">
                <a:solidFill>
                  <a:srgbClr val="0000FF"/>
                </a:solidFill>
                <a:latin typeface="Times New Roman" panose="02020603050405020304" pitchFamily="18" charset="0"/>
                <a:cs typeface="Times New Roman" panose="02020603050405020304" pitchFamily="18" charset="0"/>
              </a:rPr>
              <a:t>先进行</a:t>
            </a:r>
            <a:r>
              <a:rPr lang="en-US" altLang="zh-CN" dirty="0" smtClean="0">
                <a:solidFill>
                  <a:srgbClr val="0000FF"/>
                </a:solidFill>
                <a:latin typeface="Times New Roman" panose="02020603050405020304" pitchFamily="18" charset="0"/>
                <a:cs typeface="Times New Roman" panose="02020603050405020304" pitchFamily="18" charset="0"/>
              </a:rPr>
              <a:t>N</a:t>
            </a:r>
            <a:r>
              <a:rPr lang="zh-CN" altLang="en-US" b="1" dirty="0" smtClean="0">
                <a:solidFill>
                  <a:srgbClr val="0000FF"/>
                </a:solidFill>
                <a:latin typeface="Times New Roman" panose="02020603050405020304" pitchFamily="18" charset="0"/>
                <a:cs typeface="Times New Roman" panose="02020603050405020304" pitchFamily="18" charset="0"/>
              </a:rPr>
              <a:t>次膨胀</a:t>
            </a:r>
            <a:r>
              <a:rPr lang="zh-CN" altLang="en-US" dirty="0" smtClean="0">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再进行</a:t>
            </a:r>
            <a:r>
              <a:rPr lang="en-US" altLang="zh-CN" dirty="0" smtClean="0">
                <a:solidFill>
                  <a:srgbClr val="0000FF"/>
                </a:solidFill>
                <a:latin typeface="Times New Roman" panose="02020603050405020304" pitchFamily="18" charset="0"/>
                <a:cs typeface="Times New Roman" panose="02020603050405020304" pitchFamily="18" charset="0"/>
              </a:rPr>
              <a:t>N</a:t>
            </a:r>
            <a:r>
              <a:rPr lang="zh-CN" altLang="en-US" b="1" dirty="0" smtClean="0">
                <a:solidFill>
                  <a:srgbClr val="0000FF"/>
                </a:solidFill>
                <a:latin typeface="Times New Roman" panose="02020603050405020304" pitchFamily="18" charset="0"/>
                <a:cs typeface="Times New Roman" panose="02020603050405020304" pitchFamily="18" charset="0"/>
              </a:rPr>
              <a:t>次腐蚀</a:t>
            </a:r>
            <a:r>
              <a:rPr lang="zh-CN" alt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709205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变形闭运算的示例</a:t>
            </a:r>
          </a:p>
        </p:txBody>
      </p:sp>
      <p:grpSp>
        <p:nvGrpSpPr>
          <p:cNvPr id="298269" name="Group 285"/>
          <p:cNvGrpSpPr>
            <a:grpSpLocks noChangeAspect="1"/>
          </p:cNvGrpSpPr>
          <p:nvPr/>
        </p:nvGrpSpPr>
        <p:grpSpPr bwMode="auto">
          <a:xfrm>
            <a:off x="539750" y="2060575"/>
            <a:ext cx="1439863" cy="1439863"/>
            <a:chOff x="864" y="2640"/>
            <a:chExt cx="907" cy="907"/>
          </a:xfrm>
        </p:grpSpPr>
        <p:sp>
          <p:nvSpPr>
            <p:cNvPr id="78018" name="Rectangle 28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19" name="Rectangle 28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0" name="Rectangle 28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1" name="Rectangle 28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2" name="Rectangle 29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3" name="Rectangle 29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4" name="Rectangle 29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5" name="Rectangle 29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6" name="Rectangle 29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7" name="Rectangle 29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8" name="Rectangle 29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29" name="Rectangle 29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0" name="Rectangle 29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1" name="Rectangle 29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2" name="Rectangle 30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3" name="Rectangle 30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4" name="Rectangle 30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5" name="Rectangle 30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6" name="Rectangle 30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7" name="Rectangle 30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8" name="Rectangle 30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39" name="Rectangle 30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0" name="Rectangle 30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1" name="Rectangle 30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2" name="Rectangle 31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3" name="Rectangle 31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4" name="Rectangle 31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5" name="Rectangle 31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6" name="Rectangle 31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7" name="Rectangle 31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8" name="Rectangle 31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49" name="Rectangle 31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50" name="Rectangle 31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51" name="Rectangle 31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52" name="Rectangle 32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53" name="Rectangle 32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8353" name="Group 369"/>
          <p:cNvGrpSpPr>
            <a:grpSpLocks/>
          </p:cNvGrpSpPr>
          <p:nvPr/>
        </p:nvGrpSpPr>
        <p:grpSpPr bwMode="auto">
          <a:xfrm>
            <a:off x="2124075" y="2205038"/>
            <a:ext cx="1008063" cy="1273175"/>
            <a:chOff x="1338" y="1389"/>
            <a:chExt cx="635" cy="802"/>
          </a:xfrm>
        </p:grpSpPr>
        <p:sp>
          <p:nvSpPr>
            <p:cNvPr id="78009" name="AutoShape 323"/>
            <p:cNvSpPr>
              <a:spLocks noChangeArrowheads="1"/>
            </p:cNvSpPr>
            <p:nvPr/>
          </p:nvSpPr>
          <p:spPr bwMode="auto">
            <a:xfrm>
              <a:off x="1519" y="1842"/>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8010" name="Group 324"/>
            <p:cNvGrpSpPr>
              <a:grpSpLocks/>
            </p:cNvGrpSpPr>
            <p:nvPr/>
          </p:nvGrpSpPr>
          <p:grpSpPr bwMode="auto">
            <a:xfrm>
              <a:off x="1519" y="1389"/>
              <a:ext cx="305" cy="305"/>
              <a:chOff x="1248" y="1584"/>
              <a:chExt cx="305" cy="305"/>
            </a:xfrm>
          </p:grpSpPr>
          <p:grpSp>
            <p:nvGrpSpPr>
              <p:cNvPr id="78012" name="Group 325"/>
              <p:cNvGrpSpPr>
                <a:grpSpLocks/>
              </p:cNvGrpSpPr>
              <p:nvPr/>
            </p:nvGrpSpPr>
            <p:grpSpPr bwMode="auto">
              <a:xfrm>
                <a:off x="1248" y="1584"/>
                <a:ext cx="305" cy="305"/>
                <a:chOff x="336" y="3072"/>
                <a:chExt cx="305" cy="305"/>
              </a:xfrm>
            </p:grpSpPr>
            <p:sp>
              <p:nvSpPr>
                <p:cNvPr id="78014" name="Rectangle 32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15" name="Rectangle 32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16" name="Rectangle 32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17" name="Rectangle 32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8013" name="Oval 33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8011" name="Text Box 331"/>
            <p:cNvSpPr txBox="1">
              <a:spLocks noChangeArrowheads="1"/>
            </p:cNvSpPr>
            <p:nvPr/>
          </p:nvSpPr>
          <p:spPr bwMode="auto">
            <a:xfrm>
              <a:off x="1338" y="1979"/>
              <a:ext cx="6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600" b="1" dirty="0" smtClean="0">
                  <a:latin typeface="+mn-ea"/>
                  <a:ea typeface="+mn-ea"/>
                </a:rPr>
                <a:t>一次膨胀</a:t>
              </a:r>
            </a:p>
          </p:txBody>
        </p:sp>
      </p:grpSp>
      <p:grpSp>
        <p:nvGrpSpPr>
          <p:cNvPr id="298316" name="Group 332"/>
          <p:cNvGrpSpPr>
            <a:grpSpLocks noChangeAspect="1"/>
          </p:cNvGrpSpPr>
          <p:nvPr/>
        </p:nvGrpSpPr>
        <p:grpSpPr bwMode="auto">
          <a:xfrm>
            <a:off x="3276600" y="2133600"/>
            <a:ext cx="1439863" cy="1439863"/>
            <a:chOff x="864" y="2640"/>
            <a:chExt cx="907" cy="907"/>
          </a:xfrm>
        </p:grpSpPr>
        <p:sp>
          <p:nvSpPr>
            <p:cNvPr id="77973" name="Rectangle 33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4" name="Rectangle 33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5" name="Rectangle 335"/>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6" name="Rectangle 33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7" name="Rectangle 33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8" name="Rectangle 338"/>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9" name="Rectangle 33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0" name="Rectangle 34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1" name="Rectangle 34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2" name="Rectangle 34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3" name="Rectangle 34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4" name="Rectangle 34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5" name="Rectangle 34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6" name="Rectangle 34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7" name="Rectangle 34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8" name="Rectangle 34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89" name="Rectangle 34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0" name="Rectangle 35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1" name="Rectangle 351"/>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2" name="Rectangle 352"/>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3" name="Rectangle 353"/>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4" name="Rectangle 354"/>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5" name="Rectangle 35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6" name="Rectangle 35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7" name="Rectangle 35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8" name="Rectangle 35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99" name="Rectangle 35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0" name="Rectangle 360"/>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1" name="Rectangle 361"/>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2" name="Rectangle 36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3" name="Rectangle 363"/>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4" name="Rectangle 36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5" name="Rectangle 36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6" name="Rectangle 36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7" name="Rectangle 36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008" name="Rectangle 36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8354" name="Group 370"/>
          <p:cNvGrpSpPr>
            <a:grpSpLocks/>
          </p:cNvGrpSpPr>
          <p:nvPr/>
        </p:nvGrpSpPr>
        <p:grpSpPr bwMode="auto">
          <a:xfrm>
            <a:off x="5003800" y="2205038"/>
            <a:ext cx="1008063" cy="1273175"/>
            <a:chOff x="1338" y="1389"/>
            <a:chExt cx="635" cy="802"/>
          </a:xfrm>
        </p:grpSpPr>
        <p:sp>
          <p:nvSpPr>
            <p:cNvPr id="77964" name="AutoShape 371"/>
            <p:cNvSpPr>
              <a:spLocks noChangeArrowheads="1"/>
            </p:cNvSpPr>
            <p:nvPr/>
          </p:nvSpPr>
          <p:spPr bwMode="auto">
            <a:xfrm>
              <a:off x="1519" y="1842"/>
              <a:ext cx="288" cy="144"/>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7965" name="Group 372"/>
            <p:cNvGrpSpPr>
              <a:grpSpLocks/>
            </p:cNvGrpSpPr>
            <p:nvPr/>
          </p:nvGrpSpPr>
          <p:grpSpPr bwMode="auto">
            <a:xfrm>
              <a:off x="1519" y="1389"/>
              <a:ext cx="305" cy="305"/>
              <a:chOff x="1248" y="1584"/>
              <a:chExt cx="305" cy="305"/>
            </a:xfrm>
          </p:grpSpPr>
          <p:grpSp>
            <p:nvGrpSpPr>
              <p:cNvPr id="77967" name="Group 373"/>
              <p:cNvGrpSpPr>
                <a:grpSpLocks/>
              </p:cNvGrpSpPr>
              <p:nvPr/>
            </p:nvGrpSpPr>
            <p:grpSpPr bwMode="auto">
              <a:xfrm>
                <a:off x="1248" y="1584"/>
                <a:ext cx="305" cy="305"/>
                <a:chOff x="336" y="3072"/>
                <a:chExt cx="305" cy="305"/>
              </a:xfrm>
            </p:grpSpPr>
            <p:sp>
              <p:nvSpPr>
                <p:cNvPr id="77969" name="Rectangle 374"/>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0" name="Rectangle 375"/>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1" name="Rectangle 376"/>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72" name="Rectangle 377"/>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7968" name="Oval 378"/>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7966" name="Text Box 379"/>
            <p:cNvSpPr txBox="1">
              <a:spLocks noChangeArrowheads="1"/>
            </p:cNvSpPr>
            <p:nvPr/>
          </p:nvSpPr>
          <p:spPr bwMode="auto">
            <a:xfrm>
              <a:off x="1338" y="1979"/>
              <a:ext cx="6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600" b="1" dirty="0" smtClean="0">
                  <a:latin typeface="+mj-ea"/>
                  <a:ea typeface="+mj-ea"/>
                </a:rPr>
                <a:t>二次膨胀</a:t>
              </a:r>
            </a:p>
          </p:txBody>
        </p:sp>
      </p:grpSp>
      <p:grpSp>
        <p:nvGrpSpPr>
          <p:cNvPr id="298364" name="Group 380"/>
          <p:cNvGrpSpPr>
            <a:grpSpLocks noChangeAspect="1"/>
          </p:cNvGrpSpPr>
          <p:nvPr/>
        </p:nvGrpSpPr>
        <p:grpSpPr bwMode="auto">
          <a:xfrm>
            <a:off x="6588125" y="2133600"/>
            <a:ext cx="1439863" cy="1439863"/>
            <a:chOff x="864" y="2640"/>
            <a:chExt cx="907" cy="907"/>
          </a:xfrm>
        </p:grpSpPr>
        <p:sp>
          <p:nvSpPr>
            <p:cNvPr id="77928" name="Rectangle 381"/>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29" name="Rectangle 382"/>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0" name="Rectangle 383"/>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1" name="Rectangle 384"/>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2" name="Rectangle 385"/>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3" name="Rectangle 386"/>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4" name="Rectangle 387"/>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5" name="Rectangle 388"/>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6" name="Rectangle 389"/>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7" name="Rectangle 390"/>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8" name="Rectangle 391"/>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39" name="Rectangle 392"/>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0" name="Rectangle 393"/>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1" name="Rectangle 394"/>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2" name="Rectangle 395"/>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3" name="Rectangle 396"/>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4" name="Rectangle 397"/>
            <p:cNvSpPr>
              <a:spLocks noChangeAspect="1" noChangeArrowheads="1"/>
            </p:cNvSpPr>
            <p:nvPr/>
          </p:nvSpPr>
          <p:spPr bwMode="auto">
            <a:xfrm>
              <a:off x="1466"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5" name="Rectangle 398"/>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6" name="Rectangle 399"/>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7" name="Rectangle 400"/>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8" name="Rectangle 401"/>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49" name="Rectangle 402"/>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0" name="Rectangle 403"/>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1" name="Rectangle 404"/>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2" name="Rectangle 405"/>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3" name="Rectangle 406"/>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4" name="Rectangle 407"/>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5" name="Rectangle 408"/>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6" name="Rectangle 409"/>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7" name="Rectangle 410"/>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8" name="Rectangle 411"/>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59" name="Rectangle 412"/>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60" name="Rectangle 413"/>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61" name="Rectangle 414"/>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62" name="Rectangle 415"/>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63" name="Rectangle 416"/>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8411" name="Group 427"/>
          <p:cNvGrpSpPr>
            <a:grpSpLocks/>
          </p:cNvGrpSpPr>
          <p:nvPr/>
        </p:nvGrpSpPr>
        <p:grpSpPr bwMode="auto">
          <a:xfrm>
            <a:off x="6443663" y="3860800"/>
            <a:ext cx="2001837" cy="484188"/>
            <a:chOff x="4059" y="2432"/>
            <a:chExt cx="1261" cy="305"/>
          </a:xfrm>
        </p:grpSpPr>
        <p:sp>
          <p:nvSpPr>
            <p:cNvPr id="77919" name="Text Box 60"/>
            <p:cNvSpPr txBox="1">
              <a:spLocks noChangeArrowheads="1"/>
            </p:cNvSpPr>
            <p:nvPr/>
          </p:nvSpPr>
          <p:spPr bwMode="auto">
            <a:xfrm>
              <a:off x="4649" y="2432"/>
              <a:ext cx="6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600" b="1" dirty="0" smtClean="0">
                  <a:latin typeface="+mn-ea"/>
                  <a:ea typeface="+mn-ea"/>
                </a:rPr>
                <a:t>一次腐蚀</a:t>
              </a:r>
            </a:p>
          </p:txBody>
        </p:sp>
        <p:sp>
          <p:nvSpPr>
            <p:cNvPr id="77920" name="AutoShape 271"/>
            <p:cNvSpPr>
              <a:spLocks noChangeArrowheads="1"/>
            </p:cNvSpPr>
            <p:nvPr/>
          </p:nvSpPr>
          <p:spPr bwMode="auto">
            <a:xfrm>
              <a:off x="4464" y="2448"/>
              <a:ext cx="144" cy="240"/>
            </a:xfrm>
            <a:prstGeom prst="down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7921" name="Group 419"/>
            <p:cNvGrpSpPr>
              <a:grpSpLocks/>
            </p:cNvGrpSpPr>
            <p:nvPr/>
          </p:nvGrpSpPr>
          <p:grpSpPr bwMode="auto">
            <a:xfrm>
              <a:off x="4059" y="2432"/>
              <a:ext cx="305" cy="305"/>
              <a:chOff x="1248" y="1584"/>
              <a:chExt cx="305" cy="305"/>
            </a:xfrm>
          </p:grpSpPr>
          <p:grpSp>
            <p:nvGrpSpPr>
              <p:cNvPr id="77922" name="Group 420"/>
              <p:cNvGrpSpPr>
                <a:grpSpLocks/>
              </p:cNvGrpSpPr>
              <p:nvPr/>
            </p:nvGrpSpPr>
            <p:grpSpPr bwMode="auto">
              <a:xfrm>
                <a:off x="1248" y="1584"/>
                <a:ext cx="305" cy="305"/>
                <a:chOff x="336" y="3072"/>
                <a:chExt cx="305" cy="305"/>
              </a:xfrm>
            </p:grpSpPr>
            <p:sp>
              <p:nvSpPr>
                <p:cNvPr id="77924" name="Rectangle 421"/>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25" name="Rectangle 422"/>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26" name="Rectangle 423"/>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27" name="Rectangle 424"/>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7923" name="Oval 425"/>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298412" name="Group 428"/>
          <p:cNvGrpSpPr>
            <a:grpSpLocks noChangeAspect="1"/>
          </p:cNvGrpSpPr>
          <p:nvPr/>
        </p:nvGrpSpPr>
        <p:grpSpPr bwMode="auto">
          <a:xfrm>
            <a:off x="6516688" y="4508500"/>
            <a:ext cx="1439862" cy="1439863"/>
            <a:chOff x="864" y="2640"/>
            <a:chExt cx="907" cy="907"/>
          </a:xfrm>
        </p:grpSpPr>
        <p:sp>
          <p:nvSpPr>
            <p:cNvPr id="77883" name="Rectangle 429"/>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4" name="Rectangle 430"/>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5" name="Rectangle 431"/>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6" name="Rectangle 432"/>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7" name="Rectangle 433"/>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8" name="Rectangle 434"/>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9" name="Rectangle 435"/>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0" name="Rectangle 436"/>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1" name="Rectangle 437"/>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2" name="Rectangle 438"/>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3" name="Rectangle 439"/>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4" name="Rectangle 440"/>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5" name="Rectangle 441"/>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6" name="Rectangle 442"/>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7" name="Rectangle 443"/>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8" name="Rectangle 444"/>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99" name="Rectangle 445"/>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0" name="Rectangle 446"/>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1" name="Rectangle 447"/>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2" name="Rectangle 448"/>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3" name="Rectangle 449"/>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4" name="Rectangle 450"/>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5" name="Rectangle 451"/>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6" name="Rectangle 452"/>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7" name="Rectangle 453"/>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8" name="Rectangle 454"/>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09" name="Rectangle 455"/>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0" name="Rectangle 456"/>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1" name="Rectangle 457"/>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2" name="Rectangle 458"/>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3" name="Rectangle 459"/>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4" name="Rectangle 460"/>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5" name="Rectangle 461"/>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6" name="Rectangle 462"/>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7" name="Rectangle 463"/>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918" name="Rectangle 464"/>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298459" name="Group 475"/>
          <p:cNvGrpSpPr>
            <a:grpSpLocks/>
          </p:cNvGrpSpPr>
          <p:nvPr/>
        </p:nvGrpSpPr>
        <p:grpSpPr bwMode="auto">
          <a:xfrm>
            <a:off x="4787900" y="4581525"/>
            <a:ext cx="1296988" cy="1398588"/>
            <a:chOff x="2789" y="2886"/>
            <a:chExt cx="817" cy="881"/>
          </a:xfrm>
        </p:grpSpPr>
        <p:sp>
          <p:nvSpPr>
            <p:cNvPr id="77874" name="Text Box 193"/>
            <p:cNvSpPr txBox="1">
              <a:spLocks noChangeArrowheads="1"/>
            </p:cNvSpPr>
            <p:nvPr/>
          </p:nvSpPr>
          <p:spPr bwMode="auto">
            <a:xfrm>
              <a:off x="2933" y="3555"/>
              <a:ext cx="6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1600" b="1" dirty="0" smtClean="0">
                  <a:latin typeface="+mn-ea"/>
                  <a:ea typeface="+mn-ea"/>
                </a:rPr>
                <a:t>二次腐蚀</a:t>
              </a:r>
            </a:p>
          </p:txBody>
        </p:sp>
        <p:sp>
          <p:nvSpPr>
            <p:cNvPr id="77875" name="AutoShape 274"/>
            <p:cNvSpPr>
              <a:spLocks noChangeArrowheads="1"/>
            </p:cNvSpPr>
            <p:nvPr/>
          </p:nvSpPr>
          <p:spPr bwMode="auto">
            <a:xfrm>
              <a:off x="2789" y="3315"/>
              <a:ext cx="720" cy="144"/>
            </a:xfrm>
            <a:prstGeom prst="lef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77876" name="Group 468"/>
            <p:cNvGrpSpPr>
              <a:grpSpLocks/>
            </p:cNvGrpSpPr>
            <p:nvPr/>
          </p:nvGrpSpPr>
          <p:grpSpPr bwMode="auto">
            <a:xfrm>
              <a:off x="3016" y="2886"/>
              <a:ext cx="305" cy="305"/>
              <a:chOff x="1248" y="1584"/>
              <a:chExt cx="305" cy="305"/>
            </a:xfrm>
          </p:grpSpPr>
          <p:grpSp>
            <p:nvGrpSpPr>
              <p:cNvPr id="77877" name="Group 469"/>
              <p:cNvGrpSpPr>
                <a:grpSpLocks/>
              </p:cNvGrpSpPr>
              <p:nvPr/>
            </p:nvGrpSpPr>
            <p:grpSpPr bwMode="auto">
              <a:xfrm>
                <a:off x="1248" y="1584"/>
                <a:ext cx="305" cy="305"/>
                <a:chOff x="336" y="3072"/>
                <a:chExt cx="305" cy="305"/>
              </a:xfrm>
            </p:grpSpPr>
            <p:sp>
              <p:nvSpPr>
                <p:cNvPr id="77879" name="Rectangle 470"/>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0" name="Rectangle 471"/>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1" name="Rectangle 472"/>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82" name="Rectangle 473"/>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7878" name="Oval 474"/>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grpSp>
        <p:nvGrpSpPr>
          <p:cNvPr id="298460" name="Group 476"/>
          <p:cNvGrpSpPr>
            <a:grpSpLocks noChangeAspect="1"/>
          </p:cNvGrpSpPr>
          <p:nvPr/>
        </p:nvGrpSpPr>
        <p:grpSpPr bwMode="auto">
          <a:xfrm>
            <a:off x="3203575" y="4508500"/>
            <a:ext cx="1439863" cy="1439863"/>
            <a:chOff x="864" y="2640"/>
            <a:chExt cx="907" cy="907"/>
          </a:xfrm>
        </p:grpSpPr>
        <p:sp>
          <p:nvSpPr>
            <p:cNvPr id="77838" name="Rectangle 477"/>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39" name="Rectangle 478"/>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0" name="Rectangle 479"/>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1" name="Rectangle 480"/>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2" name="Rectangle 481"/>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3" name="Rectangle 482"/>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4" name="Rectangle 483"/>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5" name="Rectangle 484"/>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6" name="Rectangle 485"/>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7" name="Rectangle 486"/>
            <p:cNvSpPr>
              <a:spLocks noChangeAspect="1" noChangeArrowheads="1"/>
            </p:cNvSpPr>
            <p:nvPr/>
          </p:nvSpPr>
          <p:spPr bwMode="auto">
            <a:xfrm>
              <a:off x="1315"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8" name="Rectangle 487"/>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49" name="Rectangle 488"/>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0" name="Rectangle 489"/>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1" name="Rectangle 490"/>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2" name="Rectangle 491"/>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3" name="Rectangle 492"/>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4" name="Rectangle 493"/>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5" name="Rectangle 494"/>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6" name="Rectangle 495"/>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7" name="Rectangle 496"/>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8" name="Rectangle 497"/>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59" name="Rectangle 498"/>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0" name="Rectangle 499"/>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1" name="Rectangle 500"/>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2" name="Rectangle 501"/>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3" name="Rectangle 502"/>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4" name="Rectangle 503"/>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5" name="Rectangle 504"/>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6" name="Rectangle 505"/>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7" name="Rectangle 506"/>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8" name="Rectangle 507"/>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69" name="Rectangle 508"/>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70" name="Rectangle 509"/>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71" name="Rectangle 510"/>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72" name="Rectangle 511"/>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873" name="Rectangle 512"/>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172403782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8269"/>
                                        </p:tgtEl>
                                        <p:attrNameLst>
                                          <p:attrName>style.visibility</p:attrName>
                                        </p:attrNameLst>
                                      </p:cBhvr>
                                      <p:to>
                                        <p:strVal val="visible"/>
                                      </p:to>
                                    </p:set>
                                    <p:animEffect transition="in" filter="blinds(horizontal)">
                                      <p:cBhvr>
                                        <p:cTn id="7" dur="500"/>
                                        <p:tgtEl>
                                          <p:spTgt spid="298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8353"/>
                                        </p:tgtEl>
                                        <p:attrNameLst>
                                          <p:attrName>style.visibility</p:attrName>
                                        </p:attrNameLst>
                                      </p:cBhvr>
                                      <p:to>
                                        <p:strVal val="visible"/>
                                      </p:to>
                                    </p:set>
                                    <p:animEffect transition="in" filter="blinds(horizontal)">
                                      <p:cBhvr>
                                        <p:cTn id="12" dur="500"/>
                                        <p:tgtEl>
                                          <p:spTgt spid="298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8316"/>
                                        </p:tgtEl>
                                        <p:attrNameLst>
                                          <p:attrName>style.visibility</p:attrName>
                                        </p:attrNameLst>
                                      </p:cBhvr>
                                      <p:to>
                                        <p:strVal val="visible"/>
                                      </p:to>
                                    </p:set>
                                    <p:animEffect transition="in" filter="blinds(horizontal)">
                                      <p:cBhvr>
                                        <p:cTn id="17" dur="500"/>
                                        <p:tgtEl>
                                          <p:spTgt spid="298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8354"/>
                                        </p:tgtEl>
                                        <p:attrNameLst>
                                          <p:attrName>style.visibility</p:attrName>
                                        </p:attrNameLst>
                                      </p:cBhvr>
                                      <p:to>
                                        <p:strVal val="visible"/>
                                      </p:to>
                                    </p:set>
                                    <p:animEffect transition="in" filter="blinds(horizontal)">
                                      <p:cBhvr>
                                        <p:cTn id="22" dur="500"/>
                                        <p:tgtEl>
                                          <p:spTgt spid="298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8364"/>
                                        </p:tgtEl>
                                        <p:attrNameLst>
                                          <p:attrName>style.visibility</p:attrName>
                                        </p:attrNameLst>
                                      </p:cBhvr>
                                      <p:to>
                                        <p:strVal val="visible"/>
                                      </p:to>
                                    </p:set>
                                    <p:animEffect transition="in" filter="blinds(horizontal)">
                                      <p:cBhvr>
                                        <p:cTn id="27" dur="500"/>
                                        <p:tgtEl>
                                          <p:spTgt spid="298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8411"/>
                                        </p:tgtEl>
                                        <p:attrNameLst>
                                          <p:attrName>style.visibility</p:attrName>
                                        </p:attrNameLst>
                                      </p:cBhvr>
                                      <p:to>
                                        <p:strVal val="visible"/>
                                      </p:to>
                                    </p:set>
                                    <p:animEffect transition="in" filter="blinds(horizontal)">
                                      <p:cBhvr>
                                        <p:cTn id="32" dur="500"/>
                                        <p:tgtEl>
                                          <p:spTgt spid="2984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8412"/>
                                        </p:tgtEl>
                                        <p:attrNameLst>
                                          <p:attrName>style.visibility</p:attrName>
                                        </p:attrNameLst>
                                      </p:cBhvr>
                                      <p:to>
                                        <p:strVal val="visible"/>
                                      </p:to>
                                    </p:set>
                                    <p:animEffect transition="in" filter="blinds(horizontal)">
                                      <p:cBhvr>
                                        <p:cTn id="37" dur="500"/>
                                        <p:tgtEl>
                                          <p:spTgt spid="2984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8459"/>
                                        </p:tgtEl>
                                        <p:attrNameLst>
                                          <p:attrName>style.visibility</p:attrName>
                                        </p:attrNameLst>
                                      </p:cBhvr>
                                      <p:to>
                                        <p:strVal val="visible"/>
                                      </p:to>
                                    </p:set>
                                    <p:animEffect transition="in" filter="blinds(horizontal)">
                                      <p:cBhvr>
                                        <p:cTn id="42" dur="500"/>
                                        <p:tgtEl>
                                          <p:spTgt spid="2984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8460"/>
                                        </p:tgtEl>
                                        <p:attrNameLst>
                                          <p:attrName>style.visibility</p:attrName>
                                        </p:attrNameLst>
                                      </p:cBhvr>
                                      <p:to>
                                        <p:strVal val="visible"/>
                                      </p:to>
                                    </p:set>
                                    <p:animEffect transition="in" filter="blinds(horizontal)">
                                      <p:cBhvr>
                                        <p:cTn id="47" dur="500"/>
                                        <p:tgtEl>
                                          <p:spTgt spid="29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dirty="0" smtClean="0"/>
              <a:t>贴标签</a:t>
            </a:r>
          </a:p>
          <a:p>
            <a:pPr eaLnBrk="1" hangingPunct="1">
              <a:buClrTx/>
            </a:pPr>
            <a:r>
              <a:rPr lang="zh-CN" altLang="en-US" dirty="0" smtClean="0"/>
              <a:t>腐蚀</a:t>
            </a:r>
          </a:p>
          <a:p>
            <a:pPr eaLnBrk="1" hangingPunct="1">
              <a:buClrTx/>
            </a:pPr>
            <a:r>
              <a:rPr lang="zh-CN" altLang="en-US" dirty="0" smtClean="0"/>
              <a:t>膨胀</a:t>
            </a:r>
          </a:p>
          <a:p>
            <a:pPr eaLnBrk="1" hangingPunct="1">
              <a:buClrTx/>
            </a:pPr>
            <a:r>
              <a:rPr lang="zh-CN" altLang="en-US" dirty="0" smtClean="0"/>
              <a:t>开运算</a:t>
            </a:r>
            <a:endParaRPr lang="en-US" altLang="zh-CN" dirty="0" smtClean="0"/>
          </a:p>
          <a:p>
            <a:pPr eaLnBrk="1" hangingPunct="1">
              <a:buClrTx/>
            </a:pPr>
            <a:r>
              <a:rPr lang="zh-CN" altLang="en-US" dirty="0"/>
              <a:t>闭运算</a:t>
            </a:r>
            <a:endParaRPr lang="en-US" altLang="zh-CN" dirty="0"/>
          </a:p>
          <a:p>
            <a:pPr eaLnBrk="1" hangingPunct="1">
              <a:buClrTx/>
            </a:pPr>
            <a:r>
              <a:rPr lang="zh-CN" altLang="en-US" b="1" dirty="0" smtClean="0">
                <a:solidFill>
                  <a:srgbClr val="3333FF"/>
                </a:solidFill>
              </a:rPr>
              <a:t>细线化方法</a:t>
            </a:r>
          </a:p>
          <a:p>
            <a:pPr eaLnBrk="1" hangingPunct="1"/>
            <a:endParaRPr lang="en-US" altLang="zh-CN" dirty="0" smtClean="0"/>
          </a:p>
        </p:txBody>
      </p:sp>
    </p:spTree>
    <p:extLst>
      <p:ext uri="{BB962C8B-B14F-4D97-AF65-F5344CB8AC3E}">
        <p14:creationId xmlns:p14="http://schemas.microsoft.com/office/powerpoint/2010/main" val="47185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4" descr="图片4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60575"/>
            <a:ext cx="2857500" cy="287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p:txBody>
          <a:bodyPr/>
          <a:lstStyle/>
          <a:p>
            <a:pPr eaLnBrk="1" hangingPunct="1">
              <a:defRPr/>
            </a:pPr>
            <a:r>
              <a:rPr lang="zh-CN" altLang="en-US" dirty="0" smtClean="0">
                <a:latin typeface="+mj-ea"/>
              </a:rPr>
              <a:t>目标提取示例 </a:t>
            </a:r>
            <a:r>
              <a:rPr lang="zh-CN" altLang="en-US" sz="3200" b="0" dirty="0" smtClean="0">
                <a:latin typeface="+mj-ea"/>
              </a:rPr>
              <a:t/>
            </a:r>
            <a:br>
              <a:rPr lang="zh-CN" altLang="en-US" sz="3200" b="0" dirty="0" smtClean="0">
                <a:latin typeface="+mj-ea"/>
              </a:rPr>
            </a:br>
            <a:r>
              <a:rPr lang="zh-CN" altLang="en-US" sz="3200" b="0" dirty="0" smtClean="0">
                <a:latin typeface="+mj-ea"/>
              </a:rPr>
              <a:t>                </a:t>
            </a:r>
            <a:r>
              <a:rPr lang="en-US" altLang="zh-CN" sz="3200" b="0" dirty="0" smtClean="0">
                <a:latin typeface="+mj-ea"/>
              </a:rPr>
              <a:t>—— </a:t>
            </a:r>
            <a:r>
              <a:rPr lang="zh-CN" altLang="en-US" sz="3200" b="0" dirty="0" smtClean="0">
                <a:latin typeface="+mj-ea"/>
              </a:rPr>
              <a:t>伪目标物</a:t>
            </a:r>
          </a:p>
        </p:txBody>
      </p:sp>
      <p:pic>
        <p:nvPicPr>
          <p:cNvPr id="11" name="a1.avi">
            <a:hlinkClick r:id="" action="ppaction://media"/>
          </p:cNvPr>
          <p:cNvPicPr>
            <a:picLocks noGrp="1" noRot="1" noChangeAspect="1" noChangeArrowheads="1"/>
          </p:cNvPicPr>
          <p:nvPr>
            <p:ph sz="half" idx="1"/>
            <a:videoFile r:link="rId1"/>
          </p:nvPr>
        </p:nvPicPr>
        <p:blipFill>
          <a:blip r:embed="rId4">
            <a:extLst>
              <a:ext uri="{28A0092B-C50C-407E-A947-70E740481C1C}">
                <a14:useLocalDpi xmlns:a14="http://schemas.microsoft.com/office/drawing/2010/main" val="0"/>
              </a:ext>
            </a:extLst>
          </a:blip>
          <a:srcRect/>
          <a:stretch>
            <a:fillRect/>
          </a:stretch>
        </p:blipFill>
        <p:spPr>
          <a:xfrm>
            <a:off x="2647950" y="3924300"/>
            <a:ext cx="0" cy="0"/>
          </a:xfrm>
        </p:spPr>
      </p:pic>
      <p:sp>
        <p:nvSpPr>
          <p:cNvPr id="12" name="Oval 5"/>
          <p:cNvSpPr>
            <a:spLocks noChangeArrowheads="1"/>
          </p:cNvSpPr>
          <p:nvPr/>
        </p:nvSpPr>
        <p:spPr bwMode="auto">
          <a:xfrm>
            <a:off x="6659563" y="4292600"/>
            <a:ext cx="863600" cy="64770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 name="Oval 8"/>
          <p:cNvSpPr>
            <a:spLocks noChangeArrowheads="1"/>
          </p:cNvSpPr>
          <p:nvPr/>
        </p:nvSpPr>
        <p:spPr bwMode="auto">
          <a:xfrm>
            <a:off x="6659563" y="2133600"/>
            <a:ext cx="792162" cy="504825"/>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14" name="Picture 12" descr="图片4"/>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1116013" y="2060575"/>
            <a:ext cx="3048000" cy="2879725"/>
          </a:xfrm>
          <a:noFill/>
          <a:ln>
            <a:solidFill>
              <a:srgbClr val="FF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 name="Oval 7"/>
          <p:cNvSpPr>
            <a:spLocks noChangeArrowheads="1"/>
          </p:cNvSpPr>
          <p:nvPr/>
        </p:nvSpPr>
        <p:spPr bwMode="auto">
          <a:xfrm>
            <a:off x="4716463" y="4365625"/>
            <a:ext cx="1728787" cy="576263"/>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16" name="Picture 16" descr="图片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060575"/>
            <a:ext cx="2857500" cy="287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8037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3" fill="hold" display="0">
                  <p:stCondLst>
                    <p:cond delay="indefinite"/>
                  </p:stCondLst>
                  <p:endCondLst>
                    <p:cond evt="onNext" delay="0">
                      <p:tgtEl>
                        <p:sldTgt/>
                      </p:tgtEl>
                    </p:cond>
                    <p:cond evt="onPrev" delay="0">
                      <p:tgtEl>
                        <p:sldTgt/>
                      </p:tgtEl>
                    </p:cond>
                  </p:endCondLst>
                </p:cTn>
                <p:tgtEl>
                  <p:spTgt spid="11"/>
                </p:tgtEl>
              </p:cMediaNode>
            </p:video>
          </p:childTnLst>
        </p:cTn>
      </p:par>
    </p:tnLst>
    <p:bldLst>
      <p:bldP spid="12" grpId="0" animBg="1"/>
      <p:bldP spid="13"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683568" y="533400"/>
            <a:ext cx="7696200" cy="663352"/>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细线化方法</a:t>
            </a:r>
          </a:p>
        </p:txBody>
      </p:sp>
      <p:sp>
        <p:nvSpPr>
          <p:cNvPr id="36868" name="Text Box 4"/>
          <p:cNvSpPr txBox="1">
            <a:spLocks noChangeArrowheads="1"/>
          </p:cNvSpPr>
          <p:nvPr/>
        </p:nvSpPr>
        <p:spPr bwMode="auto">
          <a:xfrm>
            <a:off x="577850" y="1253661"/>
            <a:ext cx="8098605" cy="249299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defRPr/>
            </a:pPr>
            <a:r>
              <a:rPr lang="zh-CN" altLang="en-US" sz="2400" dirty="0">
                <a:latin typeface="Times New Roman" panose="02020603050405020304" pitchFamily="18" charset="0"/>
                <a:cs typeface="Times New Roman" panose="02020603050405020304" pitchFamily="18" charset="0"/>
              </a:rPr>
              <a:t>骨架：图像中所有</a:t>
            </a:r>
            <a:r>
              <a:rPr lang="zh-CN" altLang="en-US" sz="2400" b="1" dirty="0">
                <a:solidFill>
                  <a:srgbClr val="0000FF"/>
                </a:solidFill>
                <a:latin typeface="Times New Roman" panose="02020603050405020304" pitchFamily="18" charset="0"/>
                <a:cs typeface="Times New Roman" panose="02020603050405020304" pitchFamily="18" charset="0"/>
              </a:rPr>
              <a:t>目标区域的轴线</a:t>
            </a:r>
            <a:r>
              <a:rPr lang="zh-CN" altLang="en-US" sz="2400" dirty="0">
                <a:latin typeface="Times New Roman" panose="02020603050405020304" pitchFamily="18" charset="0"/>
                <a:cs typeface="Times New Roman" panose="02020603050405020304" pitchFamily="18" charset="0"/>
              </a:rPr>
              <a:t>。它是描述原图的几何形状及拓扑性质的重要特征之一，有助于突出形状特点和减少冗余的信息量。在文字识别、地质构造识别、工业零件形状识别或图像理解中都有重要作用。</a:t>
            </a:r>
          </a:p>
          <a:p>
            <a:pPr>
              <a:spcBef>
                <a:spcPct val="50000"/>
              </a:spcBef>
              <a:defRPr/>
            </a:pPr>
            <a:r>
              <a:rPr lang="zh-CN" altLang="en-US" sz="2400" b="1" dirty="0">
                <a:solidFill>
                  <a:srgbClr val="0000FF"/>
                </a:solidFill>
                <a:latin typeface="Times New Roman" panose="02020603050405020304" pitchFamily="18" charset="0"/>
                <a:cs typeface="Times New Roman" panose="02020603050405020304" pitchFamily="18" charset="0"/>
              </a:rPr>
              <a:t>求一图像的骨架过程通常称为细线化过程</a:t>
            </a:r>
            <a:r>
              <a:rPr lang="zh-CN" altLang="en-US" sz="2400" dirty="0">
                <a:latin typeface="Times New Roman" panose="02020603050405020304" pitchFamily="18" charset="0"/>
                <a:cs typeface="Times New Roman" panose="02020603050405020304" pitchFamily="18" charset="0"/>
              </a:rPr>
              <a:t>，经过细线化处理后，图像中的所有线条的幅度均为一个像素。</a:t>
            </a:r>
          </a:p>
        </p:txBody>
      </p:sp>
      <p:graphicFrame>
        <p:nvGraphicFramePr>
          <p:cNvPr id="37029" name="Group 165"/>
          <p:cNvGraphicFramePr>
            <a:graphicFrameLocks noGrp="1"/>
          </p:cNvGraphicFramePr>
          <p:nvPr>
            <p:extLst/>
          </p:nvPr>
        </p:nvGraphicFramePr>
        <p:xfrm>
          <a:off x="6096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7030" name="Group 166"/>
          <p:cNvGraphicFramePr>
            <a:graphicFrameLocks noGrp="1"/>
          </p:cNvGraphicFramePr>
          <p:nvPr>
            <p:extLst/>
          </p:nvPr>
        </p:nvGraphicFramePr>
        <p:xfrm>
          <a:off x="17526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7031" name="Group 167"/>
          <p:cNvGraphicFramePr>
            <a:graphicFrameLocks noGrp="1"/>
          </p:cNvGraphicFramePr>
          <p:nvPr>
            <p:extLst/>
          </p:nvPr>
        </p:nvGraphicFramePr>
        <p:xfrm>
          <a:off x="29718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7032" name="Group 168"/>
          <p:cNvGraphicFramePr>
            <a:graphicFrameLocks noGrp="1"/>
          </p:cNvGraphicFramePr>
          <p:nvPr>
            <p:extLst/>
          </p:nvPr>
        </p:nvGraphicFramePr>
        <p:xfrm>
          <a:off x="41910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7033" name="Group 169"/>
          <p:cNvGraphicFramePr>
            <a:graphicFrameLocks noGrp="1"/>
          </p:cNvGraphicFramePr>
          <p:nvPr>
            <p:extLst/>
          </p:nvPr>
        </p:nvGraphicFramePr>
        <p:xfrm>
          <a:off x="54102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7034" name="Group 170"/>
          <p:cNvGraphicFramePr>
            <a:graphicFrameLocks noGrp="1"/>
          </p:cNvGraphicFramePr>
          <p:nvPr>
            <p:extLst/>
          </p:nvPr>
        </p:nvGraphicFramePr>
        <p:xfrm>
          <a:off x="65532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7035" name="Group 171"/>
          <p:cNvGraphicFramePr>
            <a:graphicFrameLocks noGrp="1"/>
          </p:cNvGraphicFramePr>
          <p:nvPr>
            <p:extLst/>
          </p:nvPr>
        </p:nvGraphicFramePr>
        <p:xfrm>
          <a:off x="7620000" y="4833938"/>
          <a:ext cx="838200" cy="731838"/>
        </p:xfrm>
        <a:graphic>
          <a:graphicData uri="http://schemas.openxmlformats.org/drawingml/2006/table">
            <a:tbl>
              <a:tblPr/>
              <a:tblGrid>
                <a:gridCol w="279400"/>
                <a:gridCol w="279400"/>
                <a:gridCol w="279400"/>
              </a:tblGrid>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9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6999" name="Text Box 135"/>
          <p:cNvSpPr txBox="1">
            <a:spLocks noChangeArrowheads="1"/>
          </p:cNvSpPr>
          <p:nvPr/>
        </p:nvSpPr>
        <p:spPr bwMode="auto">
          <a:xfrm>
            <a:off x="519303" y="3777193"/>
            <a:ext cx="2031325" cy="46166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2400" b="1" dirty="0">
                <a:solidFill>
                  <a:srgbClr val="0000FF"/>
                </a:solidFill>
                <a:latin typeface="Times New Roman" panose="02020603050405020304" pitchFamily="18" charset="0"/>
                <a:cs typeface="Times New Roman" panose="02020603050405020304" pitchFamily="18" charset="0"/>
              </a:rPr>
              <a:t>细线化方法</a:t>
            </a:r>
            <a:r>
              <a:rPr lang="zh-CN" altLang="en-US" sz="2400" dirty="0">
                <a:latin typeface="Times New Roman" panose="02020603050405020304" pitchFamily="18" charset="0"/>
                <a:cs typeface="Times New Roman" panose="02020603050405020304" pitchFamily="18" charset="0"/>
              </a:rPr>
              <a:t>：</a:t>
            </a:r>
          </a:p>
        </p:txBody>
      </p:sp>
      <p:sp>
        <p:nvSpPr>
          <p:cNvPr id="37036" name="Text Box 172"/>
          <p:cNvSpPr txBox="1">
            <a:spLocks noChangeArrowheads="1"/>
          </p:cNvSpPr>
          <p:nvPr/>
        </p:nvSpPr>
        <p:spPr bwMode="auto">
          <a:xfrm>
            <a:off x="533400" y="4419600"/>
            <a:ext cx="4703532"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dirty="0">
                <a:solidFill>
                  <a:schemeClr val="tx1"/>
                </a:solidFill>
                <a:latin typeface="Times New Roman" panose="02020603050405020304" pitchFamily="18" charset="0"/>
                <a:cs typeface="Times New Roman" panose="02020603050405020304" pitchFamily="18" charset="0"/>
              </a:rPr>
              <a:t>当前点（</a:t>
            </a:r>
            <a:r>
              <a:rPr lang="zh-CN" altLang="en-US" sz="1600" b="1" dirty="0">
                <a:solidFill>
                  <a:srgbClr val="0000FF"/>
                </a:solidFill>
                <a:latin typeface="Times New Roman" panose="02020603050405020304" pitchFamily="18" charset="0"/>
                <a:cs typeface="Times New Roman" panose="02020603050405020304" pitchFamily="18" charset="0"/>
              </a:rPr>
              <a:t>中心点</a:t>
            </a:r>
            <a:r>
              <a:rPr lang="zh-CN" altLang="en-US" sz="1600" dirty="0">
                <a:solidFill>
                  <a:schemeClr val="tx1"/>
                </a:solidFill>
                <a:latin typeface="Times New Roman" panose="02020603050405020304" pitchFamily="18" charset="0"/>
                <a:cs typeface="Times New Roman" panose="02020603050405020304" pitchFamily="18" charset="0"/>
              </a:rPr>
              <a:t>）与近邻点的连接方式（八连接）</a:t>
            </a:r>
          </a:p>
        </p:txBody>
      </p:sp>
      <p:sp>
        <p:nvSpPr>
          <p:cNvPr id="37037" name="Text Box 173"/>
          <p:cNvSpPr txBox="1">
            <a:spLocks noChangeArrowheads="1"/>
          </p:cNvSpPr>
          <p:nvPr/>
        </p:nvSpPr>
        <p:spPr bwMode="auto">
          <a:xfrm>
            <a:off x="577850" y="5607050"/>
            <a:ext cx="805029"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b="1" dirty="0">
                <a:solidFill>
                  <a:srgbClr val="0000FF"/>
                </a:solidFill>
                <a:latin typeface="Times New Roman" panose="02020603050405020304" pitchFamily="18" charset="0"/>
                <a:cs typeface="Times New Roman" panose="02020603050405020304" pitchFamily="18" charset="0"/>
              </a:rPr>
              <a:t>内部点</a:t>
            </a:r>
          </a:p>
        </p:txBody>
      </p:sp>
      <p:sp>
        <p:nvSpPr>
          <p:cNvPr id="37038" name="Text Box 174"/>
          <p:cNvSpPr txBox="1">
            <a:spLocks noChangeArrowheads="1"/>
          </p:cNvSpPr>
          <p:nvPr/>
        </p:nvSpPr>
        <p:spPr bwMode="auto">
          <a:xfrm>
            <a:off x="1797050" y="5607050"/>
            <a:ext cx="805029"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b="1" dirty="0">
                <a:solidFill>
                  <a:srgbClr val="0000FF"/>
                </a:solidFill>
                <a:latin typeface="Times New Roman" panose="02020603050405020304" pitchFamily="18" charset="0"/>
                <a:cs typeface="Times New Roman" panose="02020603050405020304" pitchFamily="18" charset="0"/>
              </a:rPr>
              <a:t>内部点</a:t>
            </a:r>
          </a:p>
        </p:txBody>
      </p:sp>
      <p:sp>
        <p:nvSpPr>
          <p:cNvPr id="37039" name="Text Box 175"/>
          <p:cNvSpPr txBox="1">
            <a:spLocks noChangeArrowheads="1"/>
          </p:cNvSpPr>
          <p:nvPr/>
        </p:nvSpPr>
        <p:spPr bwMode="auto">
          <a:xfrm>
            <a:off x="2895600" y="5607050"/>
            <a:ext cx="996950" cy="3365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a:solidFill>
                  <a:schemeClr val="tx1"/>
                </a:solidFill>
                <a:latin typeface="Times New Roman" panose="02020603050405020304" pitchFamily="18" charset="0"/>
                <a:cs typeface="Times New Roman" panose="02020603050405020304" pitchFamily="18" charset="0"/>
              </a:rPr>
              <a:t>非骨架点</a:t>
            </a:r>
          </a:p>
        </p:txBody>
      </p:sp>
      <p:sp>
        <p:nvSpPr>
          <p:cNvPr id="37040" name="Text Box 176"/>
          <p:cNvSpPr txBox="1">
            <a:spLocks noChangeArrowheads="1"/>
          </p:cNvSpPr>
          <p:nvPr/>
        </p:nvSpPr>
        <p:spPr bwMode="auto">
          <a:xfrm>
            <a:off x="4159250" y="5607050"/>
            <a:ext cx="805029"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b="1" dirty="0">
                <a:solidFill>
                  <a:srgbClr val="0000FF"/>
                </a:solidFill>
                <a:latin typeface="Times New Roman" panose="02020603050405020304" pitchFamily="18" charset="0"/>
                <a:cs typeface="Times New Roman" panose="02020603050405020304" pitchFamily="18" charset="0"/>
              </a:rPr>
              <a:t>连接点</a:t>
            </a:r>
          </a:p>
        </p:txBody>
      </p:sp>
      <p:sp>
        <p:nvSpPr>
          <p:cNvPr id="37041" name="Text Box 177"/>
          <p:cNvSpPr txBox="1">
            <a:spLocks noChangeArrowheads="1"/>
          </p:cNvSpPr>
          <p:nvPr/>
        </p:nvSpPr>
        <p:spPr bwMode="auto">
          <a:xfrm>
            <a:off x="5334000" y="5607050"/>
            <a:ext cx="996950" cy="3365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a:solidFill>
                  <a:schemeClr val="tx1"/>
                </a:solidFill>
                <a:latin typeface="Times New Roman" panose="02020603050405020304" pitchFamily="18" charset="0"/>
                <a:cs typeface="Times New Roman" panose="02020603050405020304" pitchFamily="18" charset="0"/>
              </a:rPr>
              <a:t>非骨架点</a:t>
            </a:r>
          </a:p>
        </p:txBody>
      </p:sp>
      <p:sp>
        <p:nvSpPr>
          <p:cNvPr id="37042" name="Text Box 178"/>
          <p:cNvSpPr txBox="1">
            <a:spLocks noChangeArrowheads="1"/>
          </p:cNvSpPr>
          <p:nvPr/>
        </p:nvSpPr>
        <p:spPr bwMode="auto">
          <a:xfrm>
            <a:off x="6597650" y="5607050"/>
            <a:ext cx="598241"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b="1" dirty="0">
                <a:solidFill>
                  <a:srgbClr val="0000FF"/>
                </a:solidFill>
                <a:latin typeface="Times New Roman" panose="02020603050405020304" pitchFamily="18" charset="0"/>
                <a:cs typeface="Times New Roman" panose="02020603050405020304" pitchFamily="18" charset="0"/>
              </a:rPr>
              <a:t>端点</a:t>
            </a:r>
          </a:p>
        </p:txBody>
      </p:sp>
      <p:sp>
        <p:nvSpPr>
          <p:cNvPr id="37043" name="Text Box 179"/>
          <p:cNvSpPr txBox="1">
            <a:spLocks noChangeArrowheads="1"/>
          </p:cNvSpPr>
          <p:nvPr/>
        </p:nvSpPr>
        <p:spPr bwMode="auto">
          <a:xfrm>
            <a:off x="7620000" y="5607050"/>
            <a:ext cx="805029"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1600" b="1" dirty="0">
                <a:solidFill>
                  <a:srgbClr val="0000FF"/>
                </a:solidFill>
                <a:latin typeface="Times New Roman" panose="02020603050405020304" pitchFamily="18" charset="0"/>
                <a:cs typeface="Times New Roman" panose="02020603050405020304" pitchFamily="18" charset="0"/>
              </a:rPr>
              <a:t>孤立点</a:t>
            </a:r>
          </a:p>
        </p:txBody>
      </p:sp>
      <p:sp>
        <p:nvSpPr>
          <p:cNvPr id="37044" name="Text Box 180"/>
          <p:cNvSpPr txBox="1">
            <a:spLocks noChangeArrowheads="1"/>
          </p:cNvSpPr>
          <p:nvPr/>
        </p:nvSpPr>
        <p:spPr bwMode="auto">
          <a:xfrm>
            <a:off x="533400" y="5911850"/>
            <a:ext cx="8392041" cy="5847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200" b="1" dirty="0">
                <a:solidFill>
                  <a:srgbClr val="0000FF"/>
                </a:solidFill>
                <a:latin typeface="Times New Roman" panose="02020603050405020304" pitchFamily="18" charset="0"/>
                <a:cs typeface="Times New Roman" panose="02020603050405020304" pitchFamily="18" charset="0"/>
              </a:rPr>
              <a:t>内部点、端点、孤立点、连接点不能被删除。</a:t>
            </a:r>
          </a:p>
        </p:txBody>
      </p:sp>
    </p:spTree>
    <p:extLst>
      <p:ext uri="{BB962C8B-B14F-4D97-AF65-F5344CB8AC3E}">
        <p14:creationId xmlns:p14="http://schemas.microsoft.com/office/powerpoint/2010/main" val="1918059833"/>
      </p:ext>
    </p:extLst>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762000" y="116632"/>
            <a:ext cx="7696200" cy="1143000"/>
          </a:xfrm>
        </p:spPr>
        <p:style>
          <a:lnRef idx="2">
            <a:schemeClr val="accent3"/>
          </a:lnRef>
          <a:fillRef idx="1">
            <a:schemeClr val="lt1"/>
          </a:fillRef>
          <a:effectRef idx="0">
            <a:schemeClr val="accent3"/>
          </a:effectRef>
          <a:fontRef idx="minor">
            <a:schemeClr val="dk1"/>
          </a:fontRef>
        </p:style>
        <p:txBody>
          <a:bodyPr/>
          <a:lstStyle/>
          <a:p>
            <a:pPr eaLnBrk="1" hangingPunct="1"/>
            <a:r>
              <a:rPr lang="zh-CN" altLang="en-US" b="1" dirty="0" smtClean="0">
                <a:latin typeface="Times New Roman" panose="02020603050405020304" pitchFamily="18" charset="0"/>
                <a:cs typeface="Times New Roman" panose="02020603050405020304" pitchFamily="18" charset="0"/>
              </a:rPr>
              <a:t>细线化方法</a:t>
            </a:r>
          </a:p>
        </p:txBody>
      </p:sp>
      <p:sp>
        <p:nvSpPr>
          <p:cNvPr id="37892" name="Text Box 4"/>
          <p:cNvSpPr txBox="1">
            <a:spLocks noChangeArrowheads="1"/>
          </p:cNvSpPr>
          <p:nvPr/>
        </p:nvSpPr>
        <p:spPr bwMode="auto">
          <a:xfrm>
            <a:off x="533400" y="1524000"/>
            <a:ext cx="3467616" cy="5847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200" b="1" dirty="0">
                <a:solidFill>
                  <a:srgbClr val="0000FF"/>
                </a:solidFill>
                <a:latin typeface="Times New Roman" panose="02020603050405020304" pitchFamily="18" charset="0"/>
                <a:cs typeface="Times New Roman" panose="02020603050405020304" pitchFamily="18" charset="0"/>
              </a:rPr>
              <a:t>细线化算法步骤</a:t>
            </a:r>
            <a:r>
              <a:rPr lang="zh-CN" altLang="en-US" sz="3200" dirty="0">
                <a:latin typeface="Times New Roman" panose="02020603050405020304" pitchFamily="18" charset="0"/>
                <a:cs typeface="Times New Roman" panose="02020603050405020304" pitchFamily="18" charset="0"/>
              </a:rPr>
              <a:t>：</a:t>
            </a:r>
          </a:p>
        </p:txBody>
      </p:sp>
      <p:sp>
        <p:nvSpPr>
          <p:cNvPr id="37893" name="Text Box 5"/>
          <p:cNvSpPr txBox="1">
            <a:spLocks noChangeArrowheads="1"/>
          </p:cNvSpPr>
          <p:nvPr/>
        </p:nvSpPr>
        <p:spPr bwMode="auto">
          <a:xfrm>
            <a:off x="685800" y="2057400"/>
            <a:ext cx="7848600" cy="42068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sz="2000" dirty="0">
                <a:solidFill>
                  <a:schemeClr val="tx1"/>
                </a:solidFill>
                <a:latin typeface="Times New Roman" panose="02020603050405020304" pitchFamily="18" charset="0"/>
                <a:cs typeface="Times New Roman" panose="02020603050405020304" pitchFamily="18" charset="0"/>
              </a:rPr>
              <a:t>（1）首先对待处理像素及其近邻像素点进行如图所示的位置标记，</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为当前待处理像素。</a:t>
            </a:r>
          </a:p>
          <a:p>
            <a:pPr>
              <a:spcBef>
                <a:spcPct val="50000"/>
              </a:spcBef>
              <a:defRPr/>
            </a:pPr>
            <a:r>
              <a:rPr lang="zh-CN" altLang="en-US" sz="2000" dirty="0">
                <a:solidFill>
                  <a:schemeClr val="tx1"/>
                </a:solidFill>
                <a:latin typeface="Times New Roman" panose="02020603050405020304" pitchFamily="18" charset="0"/>
                <a:cs typeface="Times New Roman" panose="02020603050405020304" pitchFamily="18" charset="0"/>
              </a:rPr>
              <a:t>（2）如果</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=1，同时满足如下</a:t>
            </a:r>
            <a:r>
              <a:rPr lang="zh-CN" altLang="en-US" sz="2000" b="1" dirty="0">
                <a:solidFill>
                  <a:srgbClr val="0000FF"/>
                </a:solidFill>
                <a:latin typeface="Times New Roman" panose="02020603050405020304" pitchFamily="18" charset="0"/>
                <a:cs typeface="Times New Roman" panose="02020603050405020304" pitchFamily="18" charset="0"/>
              </a:rPr>
              <a:t>四个条件</a:t>
            </a:r>
            <a:r>
              <a:rPr lang="zh-CN" altLang="en-US" sz="2000" dirty="0">
                <a:solidFill>
                  <a:schemeClr val="tx1"/>
                </a:solidFill>
                <a:latin typeface="Times New Roman" panose="02020603050405020304" pitchFamily="18" charset="0"/>
                <a:cs typeface="Times New Roman" panose="02020603050405020304" pitchFamily="18" charset="0"/>
              </a:rPr>
              <a:t>，则</a:t>
            </a:r>
            <a:r>
              <a:rPr lang="zh-CN" altLang="en-US" sz="2000" b="1" dirty="0">
                <a:solidFill>
                  <a:srgbClr val="0000FF"/>
                </a:solidFill>
                <a:latin typeface="Times New Roman" panose="02020603050405020304" pitchFamily="18" charset="0"/>
                <a:cs typeface="Times New Roman" panose="02020603050405020304" pitchFamily="18" charset="0"/>
              </a:rPr>
              <a:t>可删除</a:t>
            </a:r>
            <a:r>
              <a:rPr lang="zh-CN" altLang="en-US" sz="2000" dirty="0">
                <a:solidFill>
                  <a:schemeClr val="tx1"/>
                </a:solidFill>
                <a:latin typeface="Times New Roman" panose="02020603050405020304" pitchFamily="18" charset="0"/>
                <a:cs typeface="Times New Roman" panose="02020603050405020304" pitchFamily="18" charset="0"/>
              </a:rPr>
              <a:t>（即令</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＝0）</a:t>
            </a:r>
          </a:p>
          <a:p>
            <a:pPr>
              <a:spcBef>
                <a:spcPct val="50000"/>
              </a:spcBef>
              <a:buFont typeface="Wingdings" pitchFamily="2" charset="2"/>
              <a:buChar char="Ø"/>
              <a:defRPr/>
            </a:pPr>
            <a:r>
              <a:rPr lang="zh-CN" altLang="en-US" sz="2000" dirty="0">
                <a:solidFill>
                  <a:schemeClr val="tx1"/>
                </a:solidFill>
                <a:latin typeface="Times New Roman" panose="02020603050405020304" pitchFamily="18" charset="0"/>
                <a:cs typeface="Times New Roman" panose="02020603050405020304" pitchFamily="18" charset="0"/>
              </a:rPr>
              <a:t> 2≤</a:t>
            </a:r>
            <a:r>
              <a:rPr lang="en-US" altLang="zh-CN" sz="2000" dirty="0">
                <a:solidFill>
                  <a:schemeClr val="tx1"/>
                </a:solidFill>
                <a:latin typeface="Times New Roman" panose="02020603050405020304" pitchFamily="18" charset="0"/>
                <a:cs typeface="Times New Roman" panose="02020603050405020304" pitchFamily="18" charset="0"/>
              </a:rPr>
              <a:t>N(p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)≤6（</a:t>
            </a:r>
            <a:r>
              <a:rPr lang="zh-CN" altLang="en-US" sz="2000" dirty="0">
                <a:solidFill>
                  <a:schemeClr val="tx1"/>
                </a:solidFill>
                <a:latin typeface="Times New Roman" panose="02020603050405020304" pitchFamily="18" charset="0"/>
                <a:cs typeface="Times New Roman" panose="02020603050405020304" pitchFamily="18" charset="0"/>
              </a:rPr>
              <a:t>避免了只有一个像素值为1的近邻点，即</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是端点的情况，以及有7个以上像素值为1的近邻点，即</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是内部点的情况）；</a:t>
            </a:r>
          </a:p>
          <a:p>
            <a:pPr>
              <a:spcBef>
                <a:spcPct val="50000"/>
              </a:spcBef>
              <a:buFont typeface="Wingdings" pitchFamily="2" charset="2"/>
              <a:buChar char="Ø"/>
              <a:defRPr/>
            </a:pPr>
            <a:r>
              <a:rPr lang="en-US" altLang="zh-CN" sz="2000" dirty="0">
                <a:solidFill>
                  <a:schemeClr val="tx1"/>
                </a:solidFill>
                <a:latin typeface="Times New Roman" panose="02020603050405020304" pitchFamily="18" charset="0"/>
                <a:cs typeface="Times New Roman" panose="02020603050405020304" pitchFamily="18" charset="0"/>
              </a:rPr>
              <a:t> S(p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避免了</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是幅宽为一个像素的细线连接点的情况）；</a:t>
            </a:r>
          </a:p>
          <a:p>
            <a:pPr>
              <a:spcBef>
                <a:spcPct val="50000"/>
              </a:spcBef>
              <a:buFont typeface="Wingdings" pitchFamily="2" charset="2"/>
              <a:buChar char="Ø"/>
              <a:defRPr/>
            </a:pPr>
            <a:r>
              <a:rPr lang="en-US" altLang="zh-CN" sz="2000" dirty="0">
                <a:solidFill>
                  <a:schemeClr val="tx1"/>
                </a:solidFill>
                <a:latin typeface="Times New Roman" panose="02020603050405020304" pitchFamily="18" charset="0"/>
                <a:cs typeface="Times New Roman" panose="02020603050405020304" pitchFamily="18" charset="0"/>
              </a:rPr>
              <a:t> 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baseline="-25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3</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baseline="-25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7</a:t>
            </a:r>
            <a:r>
              <a:rPr lang="en-US" altLang="zh-CN" sz="2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或者</a:t>
            </a:r>
            <a:r>
              <a:rPr lang="en-US" altLang="zh-CN" sz="2000" dirty="0">
                <a:solidFill>
                  <a:schemeClr val="tx1"/>
                </a:solidFill>
                <a:latin typeface="Times New Roman" panose="02020603050405020304" pitchFamily="18" charset="0"/>
                <a:cs typeface="Times New Roman" panose="02020603050405020304" pitchFamily="18" charset="0"/>
              </a:rPr>
              <a:t>S(p</a:t>
            </a:r>
            <a:r>
              <a:rPr lang="en-US" altLang="zh-CN" sz="2000" baseline="-25000" dirty="0">
                <a:solidFill>
                  <a:schemeClr val="tx1"/>
                </a:solidFill>
                <a:latin typeface="Times New Roman" panose="02020603050405020304" pitchFamily="18" charset="0"/>
                <a:cs typeface="Times New Roman" panose="02020603050405020304" pitchFamily="18" charset="0"/>
              </a:rPr>
              <a:t>1</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避免了</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是左或上端点，左上角点的情况）。</a:t>
            </a:r>
          </a:p>
          <a:p>
            <a:pPr>
              <a:spcBef>
                <a:spcPct val="50000"/>
              </a:spcBef>
              <a:buFont typeface="Wingdings" pitchFamily="2" charset="2"/>
              <a:buChar char="Ø"/>
              <a:defRPr/>
            </a:pPr>
            <a:r>
              <a:rPr lang="en-US" altLang="zh-CN" sz="2000" dirty="0">
                <a:solidFill>
                  <a:schemeClr val="tx1"/>
                </a:solidFill>
                <a:latin typeface="Times New Roman" panose="02020603050405020304" pitchFamily="18" charset="0"/>
                <a:cs typeface="Times New Roman" panose="02020603050405020304" pitchFamily="18" charset="0"/>
              </a:rPr>
              <a:t> 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baseline="-25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3</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baseline="-25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5</a:t>
            </a:r>
            <a:r>
              <a:rPr lang="en-US" altLang="zh-CN" sz="2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或者</a:t>
            </a:r>
            <a:r>
              <a:rPr lang="en-US" altLang="zh-CN" sz="2000" dirty="0">
                <a:solidFill>
                  <a:schemeClr val="tx1"/>
                </a:solidFill>
                <a:latin typeface="Times New Roman" panose="02020603050405020304" pitchFamily="18" charset="0"/>
                <a:cs typeface="Times New Roman" panose="02020603050405020304" pitchFamily="18" charset="0"/>
              </a:rPr>
              <a:t>S(p</a:t>
            </a:r>
            <a:r>
              <a:rPr lang="en-US" altLang="zh-CN" sz="2000" baseline="-25000" dirty="0">
                <a:solidFill>
                  <a:schemeClr val="tx1"/>
                </a:solidFill>
                <a:latin typeface="Times New Roman" panose="02020603050405020304" pitchFamily="18" charset="0"/>
                <a:cs typeface="Times New Roman" panose="02020603050405020304" pitchFamily="18" charset="0"/>
              </a:rPr>
              <a:t>3</a:t>
            </a: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避免了</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是右或下端点，右下角点的情况）。 </a:t>
            </a:r>
            <a:r>
              <a:rPr lang="en-US" altLang="zh-CN" sz="2000" dirty="0">
                <a:solidFill>
                  <a:schemeClr val="tx1"/>
                </a:solidFill>
                <a:latin typeface="Times New Roman" panose="02020603050405020304" pitchFamily="18" charset="0"/>
                <a:cs typeface="Times New Roman" panose="02020603050405020304" pitchFamily="18" charset="0"/>
              </a:rPr>
              <a:t>N(p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是指当前元素</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周围8个点像素值为1的个数； </a:t>
            </a:r>
            <a:r>
              <a:rPr lang="en-US" altLang="zh-CN" sz="2000" dirty="0">
                <a:solidFill>
                  <a:schemeClr val="tx1"/>
                </a:solidFill>
                <a:latin typeface="Times New Roman" panose="02020603050405020304" pitchFamily="18" charset="0"/>
                <a:cs typeface="Times New Roman" panose="02020603050405020304" pitchFamily="18" charset="0"/>
              </a:rPr>
              <a:t>S(p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是指当前元素</a:t>
            </a:r>
            <a:r>
              <a:rPr lang="en-US" altLang="zh-CN" sz="2000" dirty="0">
                <a:solidFill>
                  <a:schemeClr val="tx1"/>
                </a:solidFill>
                <a:latin typeface="Times New Roman" panose="02020603050405020304" pitchFamily="18" charset="0"/>
                <a:cs typeface="Times New Roman" panose="02020603050405020304" pitchFamily="18" charset="0"/>
              </a:rPr>
              <a:t>p</a:t>
            </a:r>
            <a:r>
              <a:rPr lang="en-US" altLang="zh-CN"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周围8个点从0变成1的次数。</a:t>
            </a:r>
          </a:p>
        </p:txBody>
      </p:sp>
      <p:graphicFrame>
        <p:nvGraphicFramePr>
          <p:cNvPr id="37912" name="Group 24"/>
          <p:cNvGraphicFramePr>
            <a:graphicFrameLocks noGrp="1"/>
          </p:cNvGraphicFramePr>
          <p:nvPr>
            <p:extLst/>
          </p:nvPr>
        </p:nvGraphicFramePr>
        <p:xfrm>
          <a:off x="7239000" y="914400"/>
          <a:ext cx="1219200" cy="1189038"/>
        </p:xfrm>
        <a:graphic>
          <a:graphicData uri="http://schemas.openxmlformats.org/drawingml/2006/table">
            <a:tbl>
              <a:tblPr/>
              <a:tblGrid>
                <a:gridCol w="406400"/>
                <a:gridCol w="406400"/>
                <a:gridCol w="406400"/>
              </a:tblGrid>
              <a:tr h="3963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4</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3</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2</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5</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0</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1</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6</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7</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黑体" pitchFamily="2" charset="-122"/>
                          <a:ea typeface="黑体" pitchFamily="2" charset="-122"/>
                        </a:rPr>
                        <a:t>p</a:t>
                      </a:r>
                      <a:r>
                        <a:rPr kumimoji="1" lang="en-US" altLang="zh-CN" sz="2000" b="0" i="0" u="none" strike="noStrike" cap="none" normalizeH="0" baseline="-25000" smtClean="0">
                          <a:ln>
                            <a:noFill/>
                          </a:ln>
                          <a:solidFill>
                            <a:schemeClr val="tx1"/>
                          </a:solidFill>
                          <a:effectLst/>
                          <a:latin typeface="黑体" pitchFamily="2" charset="-122"/>
                          <a:ea typeface="黑体" pitchFamily="2" charset="-122"/>
                        </a:rPr>
                        <a:t>8</a:t>
                      </a:r>
                      <a:endParaRPr kumimoji="1" lang="zh-CN" altLang="en-US" sz="2000" b="0" i="0" u="none" strike="noStrike" cap="none" normalizeH="0" baseline="-25000" smtClean="0">
                        <a:ln>
                          <a:noFill/>
                        </a:ln>
                        <a:solidFill>
                          <a:schemeClr val="tx1"/>
                        </a:solidFill>
                        <a:effectLst/>
                        <a:latin typeface="黑体" pitchFamily="2" charset="-122"/>
                        <a:ea typeface="黑体"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965074"/>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zh-CN" altLang="en-US" b="1" dirty="0" smtClean="0">
                <a:latin typeface="+mn-ea"/>
                <a:ea typeface="+mn-ea"/>
              </a:rPr>
              <a:t>细线化方法</a:t>
            </a:r>
          </a:p>
        </p:txBody>
      </p:sp>
      <p:pic>
        <p:nvPicPr>
          <p:cNvPr id="30725" name="Picture 4" descr="G:\DIP\zhu\9_4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05050"/>
            <a:ext cx="4186899" cy="314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G:\DIP\zhu\10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344" y="2362200"/>
            <a:ext cx="4206709" cy="315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369199"/>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细线化方法</a:t>
            </a:r>
            <a:endParaRPr lang="zh-CN" altLang="en-US" dirty="0"/>
          </a:p>
        </p:txBody>
      </p:sp>
      <p:pic>
        <p:nvPicPr>
          <p:cNvPr id="4" name="图片 3"/>
          <p:cNvPicPr>
            <a:picLocks noChangeAspect="1"/>
          </p:cNvPicPr>
          <p:nvPr/>
        </p:nvPicPr>
        <p:blipFill>
          <a:blip r:embed="rId2"/>
          <a:stretch>
            <a:fillRect/>
          </a:stretch>
        </p:blipFill>
        <p:spPr>
          <a:xfrm>
            <a:off x="981075" y="1916832"/>
            <a:ext cx="7477125" cy="4257675"/>
          </a:xfrm>
          <a:prstGeom prst="rect">
            <a:avLst/>
          </a:prstGeom>
        </p:spPr>
      </p:pic>
    </p:spTree>
    <p:extLst>
      <p:ext uri="{BB962C8B-B14F-4D97-AF65-F5344CB8AC3E}">
        <p14:creationId xmlns:p14="http://schemas.microsoft.com/office/powerpoint/2010/main" val="964767759"/>
      </p:ext>
    </p:extLst>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32656"/>
            <a:ext cx="7696200" cy="1143000"/>
          </a:xfrm>
        </p:spPr>
        <p:txBody>
          <a:bodyPr/>
          <a:lstStyle/>
          <a:p>
            <a:pPr eaLnBrk="1" hangingPunct="1"/>
            <a:r>
              <a:rPr lang="zh-CN" altLang="en-US" dirty="0" smtClean="0"/>
              <a:t>二值图像的分析方法</a:t>
            </a:r>
          </a:p>
        </p:txBody>
      </p:sp>
      <p:sp>
        <p:nvSpPr>
          <p:cNvPr id="508931" name="Rectangle 3"/>
          <p:cNvSpPr>
            <a:spLocks noGrp="1" noChangeArrowheads="1"/>
          </p:cNvSpPr>
          <p:nvPr>
            <p:ph type="body" idx="1"/>
          </p:nvPr>
        </p:nvSpPr>
        <p:spPr>
          <a:xfrm>
            <a:off x="1403648" y="1932112"/>
            <a:ext cx="7054552" cy="3810744"/>
          </a:xfrm>
        </p:spPr>
        <p:txBody>
          <a:bodyPr/>
          <a:lstStyle/>
          <a:p>
            <a:pPr eaLnBrk="1" hangingPunct="1">
              <a:buClrTx/>
            </a:pPr>
            <a:r>
              <a:rPr lang="zh-CN" altLang="en-US" b="1" dirty="0" smtClean="0">
                <a:solidFill>
                  <a:srgbClr val="0000FF"/>
                </a:solidFill>
              </a:rPr>
              <a:t>贴标签</a:t>
            </a:r>
          </a:p>
          <a:p>
            <a:pPr eaLnBrk="1" hangingPunct="1">
              <a:buClrTx/>
            </a:pPr>
            <a:r>
              <a:rPr lang="zh-CN" altLang="en-US" b="1" dirty="0" smtClean="0">
                <a:solidFill>
                  <a:srgbClr val="0000FF"/>
                </a:solidFill>
              </a:rPr>
              <a:t>腐蚀</a:t>
            </a:r>
          </a:p>
          <a:p>
            <a:pPr eaLnBrk="1" hangingPunct="1">
              <a:buClrTx/>
            </a:pPr>
            <a:r>
              <a:rPr lang="zh-CN" altLang="en-US" b="1" dirty="0" smtClean="0">
                <a:solidFill>
                  <a:srgbClr val="0000FF"/>
                </a:solidFill>
              </a:rPr>
              <a:t>膨胀</a:t>
            </a:r>
          </a:p>
          <a:p>
            <a:pPr eaLnBrk="1" hangingPunct="1">
              <a:buClrTx/>
            </a:pPr>
            <a:r>
              <a:rPr lang="zh-CN" altLang="en-US" b="1" dirty="0" smtClean="0">
                <a:solidFill>
                  <a:srgbClr val="0000FF"/>
                </a:solidFill>
              </a:rPr>
              <a:t>开运算</a:t>
            </a:r>
            <a:endParaRPr lang="en-US" altLang="zh-CN" b="1" dirty="0" smtClean="0">
              <a:solidFill>
                <a:srgbClr val="0000FF"/>
              </a:solidFill>
            </a:endParaRPr>
          </a:p>
          <a:p>
            <a:pPr eaLnBrk="1" hangingPunct="1">
              <a:buClrTx/>
            </a:pPr>
            <a:r>
              <a:rPr lang="zh-CN" altLang="en-US" b="1" dirty="0">
                <a:solidFill>
                  <a:srgbClr val="0000FF"/>
                </a:solidFill>
              </a:rPr>
              <a:t>闭运算</a:t>
            </a:r>
            <a:endParaRPr lang="en-US" altLang="zh-CN" b="1" dirty="0">
              <a:solidFill>
                <a:srgbClr val="0000FF"/>
              </a:solidFill>
            </a:endParaRPr>
          </a:p>
          <a:p>
            <a:pPr eaLnBrk="1" hangingPunct="1">
              <a:buClrTx/>
            </a:pPr>
            <a:r>
              <a:rPr lang="zh-CN" altLang="en-US" b="1" dirty="0" smtClean="0">
                <a:solidFill>
                  <a:srgbClr val="0000FF"/>
                </a:solidFill>
              </a:rPr>
              <a:t>细线化方法</a:t>
            </a:r>
          </a:p>
          <a:p>
            <a:pPr eaLnBrk="1" hangingPunct="1"/>
            <a:endParaRPr lang="en-US" altLang="zh-CN" dirty="0" smtClean="0"/>
          </a:p>
        </p:txBody>
      </p:sp>
    </p:spTree>
    <p:extLst>
      <p:ext uri="{BB962C8B-B14F-4D97-AF65-F5344CB8AC3E}">
        <p14:creationId xmlns:p14="http://schemas.microsoft.com/office/powerpoint/2010/main" val="1916463758"/>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539750" y="549275"/>
            <a:ext cx="8229600" cy="1143000"/>
          </a:xfrm>
        </p:spPr>
        <p:txBody>
          <a:bodyPr/>
          <a:lstStyle/>
          <a:p>
            <a:pPr algn="ctr" eaLnBrk="1" hangingPunct="1">
              <a:defRPr/>
            </a:pPr>
            <a:r>
              <a:rPr lang="zh-CN" altLang="en-US" sz="4400" b="1" dirty="0" smtClean="0">
                <a:solidFill>
                  <a:schemeClr val="accent4"/>
                </a:solidFill>
                <a:latin typeface="+mn-ea"/>
                <a:ea typeface="+mn-ea"/>
              </a:rPr>
              <a:t>二值</a:t>
            </a:r>
            <a:r>
              <a:rPr lang="zh-CN" sz="4400" b="1" dirty="0" smtClean="0">
                <a:solidFill>
                  <a:schemeClr val="accent4"/>
                </a:solidFill>
                <a:latin typeface="+mn-ea"/>
                <a:ea typeface="+mn-ea"/>
              </a:rPr>
              <a:t>图像</a:t>
            </a:r>
            <a:r>
              <a:rPr lang="zh-CN" altLang="en-US" sz="4400" b="1" dirty="0" smtClean="0">
                <a:solidFill>
                  <a:schemeClr val="accent4"/>
                </a:solidFill>
                <a:latin typeface="+mn-ea"/>
                <a:ea typeface="+mn-ea"/>
              </a:rPr>
              <a:t>处理</a:t>
            </a:r>
            <a:endParaRPr lang="zh-CN" sz="4400" b="1" dirty="0" smtClean="0">
              <a:solidFill>
                <a:schemeClr val="accent4"/>
              </a:solidFill>
              <a:latin typeface="+mn-ea"/>
              <a:ea typeface="+mn-ea"/>
            </a:endParaRPr>
          </a:p>
        </p:txBody>
      </p:sp>
      <p:sp>
        <p:nvSpPr>
          <p:cNvPr id="7171" name="Rectangle 3"/>
          <p:cNvSpPr>
            <a:spLocks noGrp="1" noRot="1" noChangeArrowheads="1"/>
          </p:cNvSpPr>
          <p:nvPr>
            <p:ph idx="4294967295"/>
          </p:nvPr>
        </p:nvSpPr>
        <p:spPr>
          <a:xfrm>
            <a:off x="1403350" y="2132856"/>
            <a:ext cx="6264275" cy="3312368"/>
          </a:xfrm>
          <a:solidFill>
            <a:schemeClr val="bg1"/>
          </a:solidFill>
          <a:ln w="57150" cmpd="thickThin">
            <a:solidFill>
              <a:schemeClr val="bg1"/>
            </a:solidFill>
          </a:ln>
        </p:spPr>
        <p:txBody>
          <a:bodyPr/>
          <a:lstStyle/>
          <a:p>
            <a:pPr marL="0" indent="0" eaLnBrk="1" hangingPunct="1">
              <a:buNone/>
              <a:defRPr/>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二值</a:t>
            </a:r>
            <a:r>
              <a:rPr lang="zh-CN" dirty="0" smtClean="0">
                <a:latin typeface="Times New Roman" panose="02020603050405020304" pitchFamily="18" charset="0"/>
                <a:cs typeface="Times New Roman" panose="02020603050405020304" pitchFamily="18" charset="0"/>
              </a:rPr>
              <a:t>图像</a:t>
            </a:r>
            <a:r>
              <a:rPr lang="zh-CN" altLang="en-US" dirty="0" smtClean="0">
                <a:latin typeface="Times New Roman" panose="02020603050405020304" pitchFamily="18" charset="0"/>
                <a:cs typeface="Times New Roman" panose="02020603050405020304" pitchFamily="18" charset="0"/>
              </a:rPr>
              <a:t>中的基本概念</a:t>
            </a:r>
            <a:endParaRPr lang="en-US" altLang="zh-CN" dirty="0" smtClean="0">
              <a:latin typeface="Times New Roman" panose="02020603050405020304" pitchFamily="18" charset="0"/>
              <a:cs typeface="Times New Roman" panose="02020603050405020304" pitchFamily="18" charset="0"/>
            </a:endParaRPr>
          </a:p>
          <a:p>
            <a:pPr marL="0" indent="0" eaLnBrk="1" hangingPunct="1">
              <a:buNone/>
              <a:defRPr/>
            </a:pPr>
            <a:r>
              <a:rPr lang="en-US" altLang="zh-CN" dirty="0" smtClean="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图像的二值化方法</a:t>
            </a:r>
            <a:endParaRPr lang="zh-CN" dirty="0">
              <a:latin typeface="Times New Roman" panose="02020603050405020304" pitchFamily="18" charset="0"/>
              <a:cs typeface="Times New Roman" panose="02020603050405020304" pitchFamily="18" charset="0"/>
            </a:endParaRPr>
          </a:p>
          <a:p>
            <a:pPr marL="0" indent="0" eaLnBrk="1" hangingPunct="1">
              <a:buNone/>
              <a:defRPr/>
            </a:pPr>
            <a:r>
              <a:rPr lang="en-US" altLang="zh-CN" b="1" dirty="0">
                <a:solidFill>
                  <a:srgbClr val="0000FF"/>
                </a:solidFill>
                <a:latin typeface="Times New Roman" panose="02020603050405020304" pitchFamily="18" charset="0"/>
                <a:cs typeface="Times New Roman" panose="02020603050405020304" pitchFamily="18" charset="0"/>
              </a:rPr>
              <a:t>3</a:t>
            </a:r>
            <a:r>
              <a:rPr lang="en-US" altLang="zh-CN" b="1" dirty="0" smtClean="0">
                <a:solidFill>
                  <a:srgbClr val="0000FF"/>
                </a:solidFill>
                <a:latin typeface="Times New Roman" panose="02020603050405020304" pitchFamily="18" charset="0"/>
                <a:cs typeface="Times New Roman" panose="02020603050405020304" pitchFamily="18" charset="0"/>
              </a:rPr>
              <a:t>. </a:t>
            </a:r>
            <a:r>
              <a:rPr lang="zh-CN" altLang="en-US" b="1" dirty="0" smtClean="0">
                <a:solidFill>
                  <a:srgbClr val="0000FF"/>
                </a:solidFill>
                <a:latin typeface="Times New Roman" panose="02020603050405020304" pitchFamily="18" charset="0"/>
                <a:cs typeface="Times New Roman" panose="02020603050405020304" pitchFamily="18" charset="0"/>
              </a:rPr>
              <a:t>二值图像分析</a:t>
            </a:r>
            <a:endParaRPr lang="zh-CN"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716439"/>
      </p:ext>
    </p:extLst>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a:xfrm>
            <a:off x="2195736" y="548680"/>
            <a:ext cx="5040560" cy="680987"/>
          </a:xfrm>
        </p:spPr>
        <p:txBody>
          <a:bodyPr/>
          <a:lstStyle/>
          <a:p>
            <a:pPr algn="ctr" eaLnBrk="1" hangingPunct="1">
              <a:defRPr/>
            </a:pPr>
            <a:r>
              <a:rPr lang="zh-CN" altLang="en-US" sz="4400" b="1" dirty="0" smtClean="0">
                <a:solidFill>
                  <a:schemeClr val="tx1"/>
                </a:solidFill>
                <a:latin typeface="+mn-ea"/>
                <a:ea typeface="+mn-ea"/>
              </a:rPr>
              <a:t>作 业</a:t>
            </a:r>
            <a:endParaRPr lang="zh-CN" sz="4400" b="1" dirty="0" smtClean="0">
              <a:solidFill>
                <a:schemeClr val="tx1"/>
              </a:solidFill>
              <a:latin typeface="+mn-ea"/>
              <a:ea typeface="+mn-ea"/>
            </a:endParaRPr>
          </a:p>
        </p:txBody>
      </p:sp>
      <p:sp>
        <p:nvSpPr>
          <p:cNvPr id="34819" name="Rectangle 3"/>
          <p:cNvSpPr>
            <a:spLocks noGrp="1" noRot="1" noChangeArrowheads="1"/>
          </p:cNvSpPr>
          <p:nvPr>
            <p:ph idx="4294967295"/>
          </p:nvPr>
        </p:nvSpPr>
        <p:spPr>
          <a:xfrm>
            <a:off x="611560" y="1700808"/>
            <a:ext cx="7128792" cy="4752528"/>
          </a:xfrm>
          <a:solidFill>
            <a:schemeClr val="bg1"/>
          </a:solidFill>
        </p:spPr>
        <p:txBody>
          <a:bodyPr/>
          <a:lstStyle/>
          <a:p>
            <a:pPr marL="0" lvl="0" indent="0">
              <a:buNone/>
            </a:pPr>
            <a:r>
              <a:rPr lang="en-US" altLang="zh-CN" sz="3200" b="1" dirty="0" smtClean="0">
                <a:latin typeface="Times New Roman" panose="02020603050405020304" pitchFamily="18" charset="0"/>
                <a:cs typeface="Times New Roman" panose="02020603050405020304" pitchFamily="18" charset="0"/>
              </a:rPr>
              <a:t> </a:t>
            </a:r>
            <a:r>
              <a:rPr lang="zh-CN" altLang="zh-CN" sz="3200" b="1" dirty="0" smtClean="0">
                <a:latin typeface="Times New Roman" panose="02020603050405020304" pitchFamily="18" charset="0"/>
                <a:cs typeface="Times New Roman" panose="02020603050405020304" pitchFamily="18" charset="0"/>
              </a:rPr>
              <a:t>设</a:t>
            </a:r>
            <a:r>
              <a:rPr lang="zh-CN" altLang="zh-CN" sz="3200" b="1" dirty="0">
                <a:latin typeface="Times New Roman" panose="02020603050405020304" pitchFamily="18" charset="0"/>
                <a:cs typeface="Times New Roman" panose="02020603050405020304" pitchFamily="18" charset="0"/>
              </a:rPr>
              <a:t>一幅图像为</a:t>
            </a:r>
            <a:r>
              <a:rPr lang="zh-CN" altLang="zh-CN" sz="3200" b="1" dirty="0" smtClean="0">
                <a:latin typeface="Times New Roman" panose="02020603050405020304" pitchFamily="18" charset="0"/>
                <a:cs typeface="Times New Roman" panose="02020603050405020304" pitchFamily="18" charset="0"/>
              </a:rPr>
              <a:t>：</a:t>
            </a:r>
            <a:endParaRPr lang="en-US" altLang="zh-CN" sz="3200" b="1" dirty="0" smtClean="0">
              <a:latin typeface="Times New Roman" panose="02020603050405020304" pitchFamily="18" charset="0"/>
              <a:cs typeface="Times New Roman" panose="02020603050405020304" pitchFamily="18" charset="0"/>
            </a:endParaRPr>
          </a:p>
          <a:p>
            <a:pPr lvl="0"/>
            <a:endParaRPr lang="en-US" altLang="zh-CN" sz="1800" b="1" dirty="0">
              <a:latin typeface="Times New Roman" panose="02020603050405020304" pitchFamily="18" charset="0"/>
              <a:cs typeface="Times New Roman" panose="02020603050405020304" pitchFamily="18" charset="0"/>
            </a:endParaRPr>
          </a:p>
          <a:p>
            <a:pPr lvl="0"/>
            <a:endParaRPr lang="en-US" altLang="zh-CN" sz="1800" b="1" dirty="0" smtClean="0">
              <a:latin typeface="Times New Roman" panose="02020603050405020304" pitchFamily="18" charset="0"/>
              <a:cs typeface="Times New Roman" panose="02020603050405020304" pitchFamily="18" charset="0"/>
            </a:endParaRPr>
          </a:p>
          <a:p>
            <a:pPr lvl="0"/>
            <a:endParaRPr lang="en-US" altLang="zh-CN" sz="1800" b="1" dirty="0">
              <a:latin typeface="Times New Roman" panose="02020603050405020304" pitchFamily="18" charset="0"/>
              <a:cs typeface="Times New Roman" panose="02020603050405020304" pitchFamily="18" charset="0"/>
            </a:endParaRPr>
          </a:p>
          <a:p>
            <a:pPr lvl="0"/>
            <a:endParaRPr lang="en-US" altLang="zh-CN" sz="1800" b="1" dirty="0" smtClean="0">
              <a:latin typeface="Times New Roman" panose="02020603050405020304" pitchFamily="18" charset="0"/>
              <a:cs typeface="Times New Roman" panose="02020603050405020304" pitchFamily="18" charset="0"/>
            </a:endParaRPr>
          </a:p>
          <a:p>
            <a:pPr lvl="0"/>
            <a:endParaRPr lang="en-US" altLang="zh-CN" sz="1800" b="1" dirty="0">
              <a:latin typeface="Times New Roman" panose="02020603050405020304" pitchFamily="18" charset="0"/>
              <a:cs typeface="Times New Roman" panose="02020603050405020304" pitchFamily="18" charset="0"/>
            </a:endParaRPr>
          </a:p>
          <a:p>
            <a:pPr lvl="0"/>
            <a:endParaRPr lang="en-US" altLang="zh-CN" sz="1800" b="1" dirty="0" smtClean="0">
              <a:latin typeface="Times New Roman" panose="02020603050405020304" pitchFamily="18" charset="0"/>
              <a:cs typeface="Times New Roman" panose="02020603050405020304" pitchFamily="18" charset="0"/>
            </a:endParaRPr>
          </a:p>
          <a:p>
            <a:pPr lvl="0"/>
            <a:endParaRPr lang="en-US" altLang="zh-CN" sz="1800" b="1" dirty="0">
              <a:latin typeface="Times New Roman" panose="02020603050405020304" pitchFamily="18" charset="0"/>
              <a:cs typeface="Times New Roman" panose="02020603050405020304" pitchFamily="18" charset="0"/>
            </a:endParaRPr>
          </a:p>
          <a:p>
            <a:pPr marL="0" indent="0">
              <a:buNone/>
            </a:pP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）请用峰谷法求出二值化的阈值。</a:t>
            </a:r>
          </a:p>
          <a:p>
            <a:pPr marL="0" indent="0">
              <a:buNone/>
            </a:pP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2</a:t>
            </a:r>
            <a:r>
              <a:rPr lang="zh-CN"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设深色为目标物，</a:t>
            </a:r>
            <a:r>
              <a:rPr lang="zh-CN" altLang="zh-CN" sz="3200" dirty="0" smtClean="0">
                <a:latin typeface="Times New Roman" panose="02020603050405020304" pitchFamily="18" charset="0"/>
                <a:cs typeface="Times New Roman" panose="02020603050405020304" pitchFamily="18" charset="0"/>
              </a:rPr>
              <a:t>请</a:t>
            </a:r>
            <a:r>
              <a:rPr lang="zh-CN" altLang="zh-CN" sz="3200" dirty="0">
                <a:latin typeface="Times New Roman" panose="02020603050405020304" pitchFamily="18" charset="0"/>
                <a:cs typeface="Times New Roman" panose="02020603050405020304" pitchFamily="18" charset="0"/>
              </a:rPr>
              <a:t>用</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参数法（</a:t>
            </a:r>
            <a:r>
              <a:rPr lang="en-US" altLang="zh-CN" sz="3200" i="1" dirty="0"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=75</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）求出二值化的阈值。</a:t>
            </a:r>
          </a:p>
          <a:p>
            <a:pPr lvl="0"/>
            <a:endParaRPr lang="zh-CN" altLang="zh-CN" sz="1800" b="1" dirty="0"/>
          </a:p>
        </p:txBody>
      </p:sp>
      <p:sp>
        <p:nvSpPr>
          <p:cNvPr id="258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8"/>
          <p:cNvSpPr>
            <a:spLocks noChangeArrowheads="1"/>
          </p:cNvSpPr>
          <p:nvPr/>
        </p:nvSpPr>
        <p:spPr bwMode="auto">
          <a:xfrm>
            <a:off x="899592" y="25397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4"/>
          <p:cNvSpPr>
            <a:spLocks noChangeArrowheads="1"/>
          </p:cNvSpPr>
          <p:nvPr/>
        </p:nvSpPr>
        <p:spPr bwMode="auto">
          <a:xfrm>
            <a:off x="899592" y="21797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331639" y="2408312"/>
          <a:ext cx="3870547" cy="2028800"/>
        </p:xfrm>
        <a:graphic>
          <a:graphicData uri="http://schemas.openxmlformats.org/presentationml/2006/ole">
            <mc:AlternateContent xmlns:mc="http://schemas.openxmlformats.org/markup-compatibility/2006">
              <mc:Choice xmlns:v="urn:schemas-microsoft-com:vml" Requires="v">
                <p:oleObj spid="_x0000_s91161" name="公式" r:id="rId3" imgW="2006600" imgH="1371600" progId="Equation.3">
                  <p:embed/>
                </p:oleObj>
              </mc:Choice>
              <mc:Fallback>
                <p:oleObj name="公式" r:id="rId3" imgW="20066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2408312"/>
                        <a:ext cx="3870547" cy="2028800"/>
                      </a:xfrm>
                      <a:prstGeom prst="rect">
                        <a:avLst/>
                      </a:prstGeom>
                      <a:noFill/>
                    </p:spPr>
                  </p:pic>
                </p:oleObj>
              </mc:Fallback>
            </mc:AlternateContent>
          </a:graphicData>
        </a:graphic>
      </p:graphicFrame>
    </p:spTree>
    <p:extLst>
      <p:ext uri="{BB962C8B-B14F-4D97-AF65-F5344CB8AC3E}">
        <p14:creationId xmlns:p14="http://schemas.microsoft.com/office/powerpoint/2010/main" val="1523093966"/>
      </p:ext>
    </p:extLst>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900113" y="1196975"/>
            <a:ext cx="7651750" cy="1431925"/>
          </a:xfrm>
        </p:spPr>
        <p:txBody>
          <a:bodyPr/>
          <a:lstStyle/>
          <a:p>
            <a:pPr algn="ctr" eaLnBrk="1" hangingPunct="1"/>
            <a:r>
              <a:rPr lang="zh-CN" sz="4800" b="1" dirty="0" smtClean="0">
                <a:solidFill>
                  <a:schemeClr val="tx1"/>
                </a:solidFill>
                <a:latin typeface="宋体" pitchFamily="2" charset="-122"/>
              </a:rPr>
              <a:t>第</a:t>
            </a:r>
            <a:r>
              <a:rPr lang="zh-CN" altLang="en-US" sz="4800" b="1" dirty="0">
                <a:solidFill>
                  <a:schemeClr val="tx1"/>
                </a:solidFill>
                <a:latin typeface="宋体" pitchFamily="2" charset="-122"/>
              </a:rPr>
              <a:t>七</a:t>
            </a:r>
            <a:r>
              <a:rPr lang="en-US" altLang="zh-CN" sz="4800" b="1" dirty="0">
                <a:solidFill>
                  <a:schemeClr val="tx1"/>
                </a:solidFill>
                <a:latin typeface="宋体" pitchFamily="2" charset="-122"/>
              </a:rPr>
              <a:t>-</a:t>
            </a:r>
            <a:r>
              <a:rPr lang="zh-CN" altLang="en-US" sz="4800" b="1" dirty="0">
                <a:solidFill>
                  <a:schemeClr val="tx1"/>
                </a:solidFill>
                <a:latin typeface="宋体" pitchFamily="2" charset="-122"/>
              </a:rPr>
              <a:t>八</a:t>
            </a:r>
            <a:r>
              <a:rPr lang="zh-CN" sz="4800" b="1" dirty="0" smtClean="0">
                <a:solidFill>
                  <a:schemeClr val="accent4"/>
                </a:solidFill>
                <a:latin typeface="宋体" pitchFamily="2" charset="-122"/>
              </a:rPr>
              <a:t>章</a:t>
            </a:r>
            <a:r>
              <a:rPr lang="en-US" altLang="zh-CN" sz="4800" b="1" dirty="0" smtClean="0">
                <a:solidFill>
                  <a:schemeClr val="accent4"/>
                </a:solidFill>
                <a:latin typeface="宋体" pitchFamily="2" charset="-122"/>
              </a:rPr>
              <a:t> </a:t>
            </a:r>
            <a:r>
              <a:rPr lang="zh-CN" altLang="en-US" sz="4800" b="1" dirty="0" smtClean="0">
                <a:solidFill>
                  <a:schemeClr val="accent4"/>
                </a:solidFill>
                <a:latin typeface="宋体" pitchFamily="2" charset="-122"/>
              </a:rPr>
              <a:t>二值</a:t>
            </a:r>
            <a:r>
              <a:rPr lang="zh-CN" sz="4800" b="1" dirty="0" smtClean="0">
                <a:solidFill>
                  <a:schemeClr val="accent4"/>
                </a:solidFill>
                <a:latin typeface="宋体" pitchFamily="2" charset="-122"/>
              </a:rPr>
              <a:t>图像</a:t>
            </a:r>
            <a:r>
              <a:rPr lang="zh-CN" altLang="en-US" sz="4800" b="1" dirty="0" smtClean="0">
                <a:solidFill>
                  <a:schemeClr val="accent4"/>
                </a:solidFill>
                <a:latin typeface="宋体" pitchFamily="2" charset="-122"/>
              </a:rPr>
              <a:t>处理</a:t>
            </a:r>
            <a:endParaRPr lang="zh-CN" sz="4800" b="1" dirty="0" smtClean="0">
              <a:solidFill>
                <a:schemeClr val="accent4"/>
              </a:solidFill>
              <a:latin typeface="宋体" pitchFamily="2" charset="-122"/>
            </a:endParaRPr>
          </a:p>
        </p:txBody>
      </p:sp>
      <p:sp>
        <p:nvSpPr>
          <p:cNvPr id="8195" name="副标题 2"/>
          <p:cNvSpPr txBox="1">
            <a:spLocks noChangeArrowheads="1"/>
          </p:cNvSpPr>
          <p:nvPr/>
        </p:nvSpPr>
        <p:spPr bwMode="auto">
          <a:xfrm>
            <a:off x="1525588" y="4149080"/>
            <a:ext cx="6400800" cy="1752600"/>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solidFill>
                  <a:schemeClr val="accent4"/>
                </a:solidFill>
                <a:latin typeface="Calibri" pitchFamily="34" charset="0"/>
              </a:rPr>
              <a:t>童立靖</a:t>
            </a:r>
            <a:endParaRPr lang="en-US" sz="3200" b="1" dirty="0">
              <a:solidFill>
                <a:schemeClr val="accent4"/>
              </a:solidFill>
              <a:latin typeface="Calibri" pitchFamily="34" charset="0"/>
            </a:endParaRPr>
          </a:p>
          <a:p>
            <a:pPr algn="ctr" eaLnBrk="1" fontAlgn="auto" hangingPunct="1">
              <a:spcAft>
                <a:spcPts val="0"/>
              </a:spcAft>
              <a:buFont typeface="Arial" pitchFamily="34" charset="0"/>
              <a:buNone/>
              <a:defRPr/>
            </a:pPr>
            <a:r>
              <a:rPr lang="zh-CN" altLang="en-US" sz="3200" b="1" dirty="0" smtClean="0">
                <a:solidFill>
                  <a:schemeClr val="accent4"/>
                </a:solidFill>
              </a:rPr>
              <a:t>北方</a:t>
            </a:r>
            <a:r>
              <a:rPr lang="zh-CN" altLang="en-US" sz="3200" b="1" dirty="0">
                <a:solidFill>
                  <a:schemeClr val="accent4"/>
                </a:solidFill>
              </a:rPr>
              <a:t>工业大学计算机学院</a:t>
            </a:r>
            <a:endParaRPr lang="en-US" altLang="zh-CN" sz="3200" b="1" dirty="0">
              <a:solidFill>
                <a:schemeClr val="accent4"/>
              </a:solidFill>
            </a:endParaRPr>
          </a:p>
          <a:p>
            <a:pPr marL="342900" indent="-342900" algn="ctr">
              <a:lnSpc>
                <a:spcPct val="80000"/>
              </a:lnSpc>
              <a:spcBef>
                <a:spcPct val="20000"/>
              </a:spcBef>
              <a:buFont typeface="Arial" charset="0"/>
              <a:buNone/>
            </a:pPr>
            <a:r>
              <a:rPr lang="en-US" altLang="zh-CN" sz="3200" dirty="0" smtClean="0">
                <a:solidFill>
                  <a:schemeClr val="accent4"/>
                </a:solidFill>
                <a:latin typeface="Times New Roman" pitchFamily="18" charset="0"/>
                <a:cs typeface="Times New Roman" pitchFamily="18" charset="0"/>
              </a:rPr>
              <a:t>tong_lijing@163.com</a:t>
            </a:r>
            <a:endParaRPr lang="zh-CN" altLang="en-US" sz="3200" dirty="0">
              <a:solidFill>
                <a:schemeClr val="accent4"/>
              </a:solidFill>
              <a:latin typeface="Times New Roman" pitchFamily="18" charset="0"/>
              <a:cs typeface="Times New Roman" pitchFamily="18" charset="0"/>
            </a:endParaRPr>
          </a:p>
          <a:p>
            <a:pPr marL="342900" indent="-342900" algn="ctr">
              <a:lnSpc>
                <a:spcPct val="80000"/>
              </a:lnSpc>
              <a:spcBef>
                <a:spcPct val="20000"/>
              </a:spcBef>
              <a:buFont typeface="Arial" charset="0"/>
              <a:buNone/>
            </a:pPr>
            <a:endParaRPr lang="zh-CN" altLang="en-US" sz="2700" dirty="0">
              <a:latin typeface="Calibri" pitchFamily="34" charset="0"/>
            </a:endParaRPr>
          </a:p>
        </p:txBody>
      </p:sp>
    </p:spTree>
    <p:extLst>
      <p:ext uri="{BB962C8B-B14F-4D97-AF65-F5344CB8AC3E}">
        <p14:creationId xmlns:p14="http://schemas.microsoft.com/office/powerpoint/2010/main" val="991944377"/>
      </p:ext>
    </p:extLst>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899120"/>
            <a:ext cx="7696200" cy="1143000"/>
          </a:xfrm>
        </p:spPr>
        <p:txBody>
          <a:bodyPr/>
          <a:lstStyle/>
          <a:p>
            <a:pPr eaLnBrk="1" hangingPunct="1"/>
            <a:r>
              <a:rPr lang="zh-CN" altLang="en-US" dirty="0" smtClean="0"/>
              <a:t>二值图像分析</a:t>
            </a:r>
            <a:br>
              <a:rPr lang="zh-CN" altLang="en-US" dirty="0" smtClean="0"/>
            </a:br>
            <a:r>
              <a:rPr lang="zh-CN" altLang="en-US" dirty="0" smtClean="0"/>
              <a:t>                   </a:t>
            </a:r>
            <a:r>
              <a:rPr lang="en-US" altLang="zh-CN" dirty="0" smtClean="0"/>
              <a:t>—— </a:t>
            </a:r>
            <a:r>
              <a:rPr lang="zh-CN" altLang="en-US" sz="3200" b="0" dirty="0" smtClean="0"/>
              <a:t>问题的提出</a:t>
            </a:r>
          </a:p>
        </p:txBody>
      </p:sp>
      <p:sp>
        <p:nvSpPr>
          <p:cNvPr id="219139" name="Rectangle 3"/>
          <p:cNvSpPr>
            <a:spLocks noGrp="1" noChangeArrowheads="1"/>
          </p:cNvSpPr>
          <p:nvPr>
            <p:ph type="body" idx="1"/>
          </p:nvPr>
        </p:nvSpPr>
        <p:spPr>
          <a:xfrm>
            <a:off x="762000" y="2270720"/>
            <a:ext cx="7696200" cy="4038600"/>
          </a:xfrm>
        </p:spPr>
        <p:txBody>
          <a:bodyPr/>
          <a:lstStyle/>
          <a:p>
            <a:pPr marL="0" indent="0" eaLnBrk="1" hangingPunct="1">
              <a:buNone/>
            </a:pPr>
            <a:r>
              <a:rPr lang="zh-CN" altLang="en-US" dirty="0" smtClean="0"/>
              <a:t>经过图像分割之后，获得了目标物与非目标物两种不同的对象。但是</a:t>
            </a:r>
            <a:r>
              <a:rPr lang="zh-CN" altLang="en-US" b="1" dirty="0" smtClean="0">
                <a:solidFill>
                  <a:srgbClr val="3333FF"/>
                </a:solidFill>
              </a:rPr>
              <a:t>提取出的目标物</a:t>
            </a:r>
            <a:r>
              <a:rPr lang="zh-CN" altLang="en-US" dirty="0" smtClean="0"/>
              <a:t>存在以下的问题：</a:t>
            </a:r>
          </a:p>
          <a:p>
            <a:pPr marL="0" indent="0" eaLnBrk="1" hangingPunct="1">
              <a:buNone/>
            </a:pP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）提取的目标中</a:t>
            </a:r>
            <a:r>
              <a:rPr lang="zh-CN" altLang="en-US" dirty="0">
                <a:latin typeface="Times New Roman" panose="02020603050405020304" pitchFamily="18" charset="0"/>
                <a:cs typeface="Times New Roman" panose="02020603050405020304" pitchFamily="18" charset="0"/>
              </a:rPr>
              <a:t>存在伪目标物</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）多个目标物中，存在</a:t>
            </a:r>
            <a:r>
              <a:rPr lang="zh-CN" altLang="en-US" b="1" dirty="0" smtClean="0">
                <a:solidFill>
                  <a:srgbClr val="3333FF"/>
                </a:solidFill>
                <a:latin typeface="Times New Roman" panose="02020603050405020304" pitchFamily="18" charset="0"/>
                <a:cs typeface="Times New Roman" panose="02020603050405020304" pitchFamily="18" charset="0"/>
              </a:rPr>
              <a:t>粘连或者是断裂</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）多个目标</a:t>
            </a:r>
            <a:r>
              <a:rPr lang="zh-CN" altLang="en-US" dirty="0" smtClean="0"/>
              <a:t>物</a:t>
            </a:r>
            <a:r>
              <a:rPr lang="zh-CN" altLang="en-US" dirty="0">
                <a:latin typeface="Times New Roman" panose="02020603050405020304" pitchFamily="18" charset="0"/>
                <a:cs typeface="Times New Roman" panose="02020603050405020304" pitchFamily="18" charset="0"/>
              </a:rPr>
              <a:t>存在形态的不同</a:t>
            </a:r>
            <a:r>
              <a:rPr lang="zh-CN" altLang="en-US" dirty="0" smtClean="0"/>
              <a:t>。      </a:t>
            </a:r>
          </a:p>
        </p:txBody>
      </p:sp>
    </p:spTree>
    <p:extLst>
      <p:ext uri="{BB962C8B-B14F-4D97-AF65-F5344CB8AC3E}">
        <p14:creationId xmlns:p14="http://schemas.microsoft.com/office/powerpoint/2010/main" val="27063285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amond(in)">
                                      <p:cBhvr>
                                        <p:cTn id="7" dur="10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amond(in)">
                                      <p:cBhvr>
                                        <p:cTn id="12" dur="10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amond(in)">
                                      <p:cBhvr>
                                        <p:cTn id="17" dur="10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amond(in)">
                                      <p:cBhvr>
                                        <p:cTn id="22" dur="10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pPr eaLnBrk="1" hangingPunct="1">
              <a:defRPr/>
            </a:pPr>
            <a:r>
              <a:rPr lang="zh-CN" altLang="en-US" dirty="0" smtClean="0">
                <a:latin typeface="+mj-ea"/>
              </a:rPr>
              <a:t>多目标提取示例 </a:t>
            </a:r>
            <a:br>
              <a:rPr lang="zh-CN" altLang="en-US" dirty="0" smtClean="0">
                <a:latin typeface="+mj-ea"/>
              </a:rPr>
            </a:br>
            <a:r>
              <a:rPr lang="zh-CN" altLang="en-US" sz="3200" b="0" dirty="0" smtClean="0">
                <a:latin typeface="+mj-ea"/>
              </a:rPr>
              <a:t>                    </a:t>
            </a:r>
            <a:r>
              <a:rPr lang="en-US" altLang="zh-CN" sz="3200" b="0" dirty="0" smtClean="0">
                <a:latin typeface="+mj-ea"/>
              </a:rPr>
              <a:t>——</a:t>
            </a:r>
            <a:r>
              <a:rPr lang="zh-CN" altLang="en-US" sz="3200" b="0" dirty="0" smtClean="0">
                <a:latin typeface="+mj-ea"/>
              </a:rPr>
              <a:t>粘连或</a:t>
            </a:r>
            <a:r>
              <a:rPr lang="zh-CN" altLang="en-US" sz="3200" dirty="0" smtClean="0">
                <a:solidFill>
                  <a:srgbClr val="0000FF"/>
                </a:solidFill>
                <a:latin typeface="+mj-ea"/>
              </a:rPr>
              <a:t>断裂</a:t>
            </a:r>
          </a:p>
        </p:txBody>
      </p:sp>
      <p:pic>
        <p:nvPicPr>
          <p:cNvPr id="13" name="Picture 7" descr="q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28825"/>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descr="11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060575"/>
            <a:ext cx="3598862" cy="3594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 name="Oval 15"/>
          <p:cNvSpPr>
            <a:spLocks noChangeArrowheads="1"/>
          </p:cNvSpPr>
          <p:nvPr/>
        </p:nvSpPr>
        <p:spPr bwMode="auto">
          <a:xfrm>
            <a:off x="4787900" y="3789363"/>
            <a:ext cx="360363" cy="576262"/>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 name="Oval 16"/>
          <p:cNvSpPr>
            <a:spLocks noChangeArrowheads="1"/>
          </p:cNvSpPr>
          <p:nvPr/>
        </p:nvSpPr>
        <p:spPr bwMode="auto">
          <a:xfrm>
            <a:off x="6424613" y="4797425"/>
            <a:ext cx="360362" cy="360363"/>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 name="Oval 17"/>
          <p:cNvSpPr>
            <a:spLocks noChangeArrowheads="1"/>
          </p:cNvSpPr>
          <p:nvPr/>
        </p:nvSpPr>
        <p:spPr bwMode="auto">
          <a:xfrm>
            <a:off x="7235825" y="4149725"/>
            <a:ext cx="431800" cy="431800"/>
          </a:xfrm>
          <a:prstGeom prst="ellipse">
            <a:avLst/>
          </a:prstGeom>
          <a:noFill/>
          <a:ln w="190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19" name="Picture 13" descr="图片5"/>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500563" y="2060575"/>
            <a:ext cx="3590925" cy="3584575"/>
          </a:xfr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直接箭头连接符 2"/>
          <p:cNvCxnSpPr/>
          <p:nvPr/>
        </p:nvCxnSpPr>
        <p:spPr bwMode="auto">
          <a:xfrm flipH="1">
            <a:off x="7667625" y="3501008"/>
            <a:ext cx="790575" cy="432048"/>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p:cNvCxnSpPr/>
          <p:nvPr/>
        </p:nvCxnSpPr>
        <p:spPr bwMode="auto">
          <a:xfrm flipH="1">
            <a:off x="7667625" y="3933056"/>
            <a:ext cx="1008831" cy="36004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000065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899120"/>
            <a:ext cx="7696200" cy="1143000"/>
          </a:xfrm>
        </p:spPr>
        <p:txBody>
          <a:bodyPr/>
          <a:lstStyle/>
          <a:p>
            <a:pPr eaLnBrk="1" hangingPunct="1"/>
            <a:r>
              <a:rPr lang="zh-CN" altLang="en-US" dirty="0" smtClean="0"/>
              <a:t>二值图像分析</a:t>
            </a:r>
            <a:br>
              <a:rPr lang="zh-CN" altLang="en-US" dirty="0" smtClean="0"/>
            </a:br>
            <a:r>
              <a:rPr lang="zh-CN" altLang="en-US" dirty="0" smtClean="0"/>
              <a:t>                   </a:t>
            </a:r>
            <a:r>
              <a:rPr lang="en-US" altLang="zh-CN" dirty="0" smtClean="0"/>
              <a:t>—— </a:t>
            </a:r>
            <a:r>
              <a:rPr lang="zh-CN" altLang="en-US" sz="3200" b="0" dirty="0" smtClean="0"/>
              <a:t>问题的提出</a:t>
            </a:r>
          </a:p>
        </p:txBody>
      </p:sp>
      <p:sp>
        <p:nvSpPr>
          <p:cNvPr id="219139" name="Rectangle 3"/>
          <p:cNvSpPr>
            <a:spLocks noGrp="1" noChangeArrowheads="1"/>
          </p:cNvSpPr>
          <p:nvPr>
            <p:ph type="body" idx="1"/>
          </p:nvPr>
        </p:nvSpPr>
        <p:spPr>
          <a:xfrm>
            <a:off x="762000" y="2270720"/>
            <a:ext cx="7696200" cy="4038600"/>
          </a:xfrm>
        </p:spPr>
        <p:txBody>
          <a:bodyPr/>
          <a:lstStyle/>
          <a:p>
            <a:pPr marL="0" indent="0" eaLnBrk="1" hangingPunct="1">
              <a:buNone/>
            </a:pPr>
            <a:r>
              <a:rPr lang="zh-CN" altLang="en-US" dirty="0" smtClean="0"/>
              <a:t>经过图像分割之后，获得了目标物与非目标物两种不同的对象。但是</a:t>
            </a:r>
            <a:r>
              <a:rPr lang="zh-CN" altLang="en-US" b="1" dirty="0" smtClean="0">
                <a:solidFill>
                  <a:srgbClr val="3333FF"/>
                </a:solidFill>
              </a:rPr>
              <a:t>提取出的目标物</a:t>
            </a:r>
            <a:r>
              <a:rPr lang="zh-CN" altLang="en-US" dirty="0" smtClean="0"/>
              <a:t>存在以下的问题：</a:t>
            </a:r>
          </a:p>
          <a:p>
            <a:pPr marL="0" indent="0" eaLnBrk="1" hangingPunct="1">
              <a:buNone/>
            </a:pP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）提取的目标中</a:t>
            </a:r>
            <a:r>
              <a:rPr lang="zh-CN" altLang="en-US" dirty="0">
                <a:latin typeface="Times New Roman" panose="02020603050405020304" pitchFamily="18" charset="0"/>
                <a:cs typeface="Times New Roman" panose="02020603050405020304" pitchFamily="18" charset="0"/>
              </a:rPr>
              <a:t>存在伪目标物</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）多个目标物中，</a:t>
            </a:r>
            <a:r>
              <a:rPr lang="zh-CN" altLang="en-US" dirty="0">
                <a:latin typeface="Times New Roman" panose="02020603050405020304" pitchFamily="18" charset="0"/>
                <a:cs typeface="Times New Roman" panose="02020603050405020304" pitchFamily="18" charset="0"/>
              </a:rPr>
              <a:t>存在粘连或者是断裂</a:t>
            </a:r>
            <a:r>
              <a:rPr lang="zh-CN" altLang="en-US" dirty="0" smtClean="0">
                <a:latin typeface="Times New Roman" panose="02020603050405020304" pitchFamily="18" charset="0"/>
                <a:cs typeface="Times New Roman" panose="02020603050405020304" pitchFamily="18" charset="0"/>
              </a:rPr>
              <a:t>；</a:t>
            </a:r>
          </a:p>
          <a:p>
            <a:pPr marL="0" indent="0" eaLnBrk="1" hangingPunct="1">
              <a:buNone/>
            </a:pP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）多个目标</a:t>
            </a:r>
            <a:r>
              <a:rPr lang="zh-CN" altLang="en-US" dirty="0" smtClean="0"/>
              <a:t>物存在</a:t>
            </a:r>
            <a:r>
              <a:rPr lang="zh-CN" altLang="en-US" b="1" dirty="0" smtClean="0">
                <a:solidFill>
                  <a:srgbClr val="3333FF"/>
                </a:solidFill>
              </a:rPr>
              <a:t>形态的不同</a:t>
            </a:r>
            <a:r>
              <a:rPr lang="zh-CN" altLang="en-US" dirty="0" smtClean="0"/>
              <a:t>。      </a:t>
            </a:r>
          </a:p>
        </p:txBody>
      </p:sp>
    </p:spTree>
    <p:extLst>
      <p:ext uri="{BB962C8B-B14F-4D97-AF65-F5344CB8AC3E}">
        <p14:creationId xmlns:p14="http://schemas.microsoft.com/office/powerpoint/2010/main" val="2516874840"/>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amond(in)">
                                      <p:cBhvr>
                                        <p:cTn id="7" dur="10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amond(in)">
                                      <p:cBhvr>
                                        <p:cTn id="12" dur="10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amond(in)">
                                      <p:cBhvr>
                                        <p:cTn id="17" dur="10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amond(in)">
                                      <p:cBhvr>
                                        <p:cTn id="22" dur="10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theme/theme1.xml><?xml version="1.0" encoding="utf-8"?>
<a:theme xmlns:a="http://schemas.openxmlformats.org/drawingml/2006/main" name="ColumnsDesignTemplate_TP01159439">
  <a:themeElements>
    <a:clrScheme name="ColumnsDesignTemplate_TP0115943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ColumnsDesignTemplate_TP01159439">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lumnsDesignTemplate_TP0115943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umnsDesignTemplate_TP0115943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umnsDesignTemplate_TP0115943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umnsDesignTemplate_TP0115943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umnsDesignTemplate_TP0115943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umnsDesignTemplate_TP0115943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umnsDesignTemplate_TP0115943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umnsDesignTemplate_TP0115943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umnsDesignTemplate_TP0115943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umnsDesignTemplate_TP0115943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umnsDesignTemplate_TP0115943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umnsDesignTemplate_TP0115943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umnsDesignTemplate_TP01159439 13">
        <a:dk1>
          <a:srgbClr val="006699"/>
        </a:dk1>
        <a:lt1>
          <a:srgbClr val="FFFFFF"/>
        </a:lt1>
        <a:dk2>
          <a:srgbClr val="000066"/>
        </a:dk2>
        <a:lt2>
          <a:srgbClr val="99FF99"/>
        </a:lt2>
        <a:accent1>
          <a:srgbClr val="00CC99"/>
        </a:accent1>
        <a:accent2>
          <a:srgbClr val="009999"/>
        </a:accent2>
        <a:accent3>
          <a:srgbClr val="AAAAB8"/>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4">
        <a:dk1>
          <a:srgbClr val="006699"/>
        </a:dk1>
        <a:lt1>
          <a:srgbClr val="FFFFFF"/>
        </a:lt1>
        <a:dk2>
          <a:srgbClr val="6600CC"/>
        </a:dk2>
        <a:lt2>
          <a:srgbClr val="99FF99"/>
        </a:lt2>
        <a:accent1>
          <a:srgbClr val="00CC99"/>
        </a:accent1>
        <a:accent2>
          <a:srgbClr val="009999"/>
        </a:accent2>
        <a:accent3>
          <a:srgbClr val="B8AAE2"/>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5">
        <a:dk1>
          <a:srgbClr val="006699"/>
        </a:dk1>
        <a:lt1>
          <a:srgbClr val="FFFFFF"/>
        </a:lt1>
        <a:dk2>
          <a:srgbClr val="300060"/>
        </a:dk2>
        <a:lt2>
          <a:srgbClr val="99FF99"/>
        </a:lt2>
        <a:accent1>
          <a:srgbClr val="00CC99"/>
        </a:accent1>
        <a:accent2>
          <a:srgbClr val="009999"/>
        </a:accent2>
        <a:accent3>
          <a:srgbClr val="ADAAB6"/>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6">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udio">
  <a:themeElements>
    <a:clrScheme name="Studi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
      <a:clrScheme name="Studi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6700</TotalTime>
  <Words>2861</Words>
  <Application>Microsoft Office PowerPoint</Application>
  <PresentationFormat>全屏显示(4:3)</PresentationFormat>
  <Paragraphs>665</Paragraphs>
  <Slides>67</Slides>
  <Notes>32</Notes>
  <HiddenSlides>0</HiddenSlides>
  <MMClips>2</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67</vt:i4>
      </vt:variant>
    </vt:vector>
  </HeadingPairs>
  <TitlesOfParts>
    <vt:vector size="81" baseType="lpstr">
      <vt:lpstr>黑体</vt:lpstr>
      <vt:lpstr>华文细黑</vt:lpstr>
      <vt:lpstr>宋体</vt:lpstr>
      <vt:lpstr>Arial</vt:lpstr>
      <vt:lpstr>Arial Black</vt:lpstr>
      <vt:lpstr>Calibri</vt:lpstr>
      <vt:lpstr>Palatino Linotype</vt:lpstr>
      <vt:lpstr>Times New Roman</vt:lpstr>
      <vt:lpstr>Verdana</vt:lpstr>
      <vt:lpstr>Wingdings</vt:lpstr>
      <vt:lpstr>ColumnsDesignTemplate_TP01159439</vt:lpstr>
      <vt:lpstr>Studio</vt:lpstr>
      <vt:lpstr>公式</vt:lpstr>
      <vt:lpstr>Equation</vt:lpstr>
      <vt:lpstr>第七-八章 二值图像处理</vt:lpstr>
      <vt:lpstr>二值图像处理</vt:lpstr>
      <vt:lpstr>二值图像分析的目的</vt:lpstr>
      <vt:lpstr>二值图像分析                    —— 问题的提出</vt:lpstr>
      <vt:lpstr>目标提取示例                  —— 伪目标物</vt:lpstr>
      <vt:lpstr>目标提取示例                  —— 伪目标物</vt:lpstr>
      <vt:lpstr>二值图像分析                    —— 问题的提出</vt:lpstr>
      <vt:lpstr>多目标提取示例                      ——粘连或断裂</vt:lpstr>
      <vt:lpstr>二值图像分析                    —— 问题的提出</vt:lpstr>
      <vt:lpstr>多目标提取示例                 —— 不同形态</vt:lpstr>
      <vt:lpstr>二值图像分析的基本概念</vt:lpstr>
      <vt:lpstr>连接</vt:lpstr>
      <vt:lpstr>连通域</vt:lpstr>
      <vt:lpstr>二值图像的分析方法</vt:lpstr>
      <vt:lpstr>贴标签            ——基本思路</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贴标签                   —— 应用示例</vt:lpstr>
      <vt:lpstr>二值图像的分析方法</vt:lpstr>
      <vt:lpstr>腐蚀                 —— 基本概念</vt:lpstr>
      <vt:lpstr>腐蚀                    ——设计思想</vt:lpstr>
      <vt:lpstr>腐蚀                   —— 算法步骤</vt:lpstr>
      <vt:lpstr>腐蚀                      —— 例题</vt:lpstr>
      <vt:lpstr>腐蚀                      —— 例题</vt:lpstr>
      <vt:lpstr>腐蚀实例</vt:lpstr>
      <vt:lpstr>腐蚀                         —— 应用</vt:lpstr>
      <vt:lpstr>腐蚀应用示例</vt:lpstr>
      <vt:lpstr>二值图像的分析方法</vt:lpstr>
      <vt:lpstr>膨胀               —— 基本概念</vt:lpstr>
      <vt:lpstr>膨胀                     —— 设计思想</vt:lpstr>
      <vt:lpstr>膨胀                   —— 算法步骤</vt:lpstr>
      <vt:lpstr>膨胀                      —— 例题</vt:lpstr>
      <vt:lpstr>PowerPoint 演示文稿</vt:lpstr>
      <vt:lpstr>膨胀</vt:lpstr>
      <vt:lpstr>膨胀                      —— 应用</vt:lpstr>
      <vt:lpstr>膨胀应用示例</vt:lpstr>
      <vt:lpstr>开运算与闭运算的提出背景</vt:lpstr>
      <vt:lpstr>二值图像的分析方法</vt:lpstr>
      <vt:lpstr>开运算                  —— 算法原理</vt:lpstr>
      <vt:lpstr>开运算                   —— 运算示例</vt:lpstr>
      <vt:lpstr>开运算</vt:lpstr>
      <vt:lpstr>开运算</vt:lpstr>
      <vt:lpstr>开运算应用示例</vt:lpstr>
      <vt:lpstr>二值图像的分析方法</vt:lpstr>
      <vt:lpstr>闭运算                    —— 算法原理</vt:lpstr>
      <vt:lpstr>闭运算               —— 运算示例</vt:lpstr>
      <vt:lpstr>闭运算</vt:lpstr>
      <vt:lpstr>闭运算</vt:lpstr>
      <vt:lpstr>闭运算应用示例</vt:lpstr>
      <vt:lpstr>开、闭运算的变形</vt:lpstr>
      <vt:lpstr>变形闭运算的示例</vt:lpstr>
      <vt:lpstr>二值图像的分析方法</vt:lpstr>
      <vt:lpstr>细线化方法</vt:lpstr>
      <vt:lpstr>细线化方法</vt:lpstr>
      <vt:lpstr>细线化方法</vt:lpstr>
      <vt:lpstr>细线化方法</vt:lpstr>
      <vt:lpstr>二值图像的分析方法</vt:lpstr>
      <vt:lpstr>二值图像处理</vt:lpstr>
      <vt:lpstr>作 业</vt:lpstr>
      <vt:lpstr>第七-八章 二值图像处理</vt:lpstr>
    </vt:vector>
  </TitlesOfParts>
  <Company>diph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多媒体技术中的数字图象处理</dc:title>
  <dc:creator>diph1</dc:creator>
  <cp:lastModifiedBy>Administrator</cp:lastModifiedBy>
  <cp:revision>787</cp:revision>
  <dcterms:created xsi:type="dcterms:W3CDTF">2000-08-11T08:01:46Z</dcterms:created>
  <dcterms:modified xsi:type="dcterms:W3CDTF">2019-03-19T16:09:31Z</dcterms:modified>
</cp:coreProperties>
</file>