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417" r:id="rId2"/>
    <p:sldId id="377" r:id="rId3"/>
    <p:sldId id="397" r:id="rId4"/>
    <p:sldId id="395" r:id="rId5"/>
    <p:sldId id="378" r:id="rId6"/>
    <p:sldId id="381" r:id="rId7"/>
    <p:sldId id="382" r:id="rId8"/>
    <p:sldId id="383" r:id="rId9"/>
    <p:sldId id="385" r:id="rId10"/>
    <p:sldId id="387" r:id="rId11"/>
    <p:sldId id="416" r:id="rId12"/>
    <p:sldId id="419" r:id="rId13"/>
    <p:sldId id="418" r:id="rId14"/>
  </p:sldIdLst>
  <p:sldSz cx="9144000" cy="6858000" type="screen4x3"/>
  <p:notesSz cx="6781800" cy="9926638"/>
  <p:defaultTextStyle>
    <a:defPPr>
      <a:defRPr lang="zh-CN"/>
    </a:defPPr>
    <a:lvl1pPr algn="l" rtl="0" eaLnBrk="0" fontAlgn="base" hangingPunct="0">
      <a:spcBef>
        <a:spcPct val="0"/>
      </a:spcBef>
      <a:spcAft>
        <a:spcPct val="0"/>
      </a:spcAft>
      <a:defRPr sz="2000" kern="1200">
        <a:solidFill>
          <a:srgbClr val="0000CC"/>
        </a:solidFill>
        <a:latin typeface="Arial" charset="0"/>
        <a:ea typeface="宋体" pitchFamily="2" charset="-122"/>
        <a:cs typeface="+mn-cs"/>
      </a:defRPr>
    </a:lvl1pPr>
    <a:lvl2pPr marL="457200" algn="l" rtl="0" eaLnBrk="0" fontAlgn="base" hangingPunct="0">
      <a:spcBef>
        <a:spcPct val="0"/>
      </a:spcBef>
      <a:spcAft>
        <a:spcPct val="0"/>
      </a:spcAft>
      <a:defRPr sz="2000" kern="1200">
        <a:solidFill>
          <a:srgbClr val="0000CC"/>
        </a:solidFill>
        <a:latin typeface="Arial" charset="0"/>
        <a:ea typeface="宋体" pitchFamily="2" charset="-122"/>
        <a:cs typeface="+mn-cs"/>
      </a:defRPr>
    </a:lvl2pPr>
    <a:lvl3pPr marL="914400" algn="l" rtl="0" eaLnBrk="0" fontAlgn="base" hangingPunct="0">
      <a:spcBef>
        <a:spcPct val="0"/>
      </a:spcBef>
      <a:spcAft>
        <a:spcPct val="0"/>
      </a:spcAft>
      <a:defRPr sz="2000" kern="1200">
        <a:solidFill>
          <a:srgbClr val="0000CC"/>
        </a:solidFill>
        <a:latin typeface="Arial" charset="0"/>
        <a:ea typeface="宋体" pitchFamily="2" charset="-122"/>
        <a:cs typeface="+mn-cs"/>
      </a:defRPr>
    </a:lvl3pPr>
    <a:lvl4pPr marL="1371600" algn="l" rtl="0" eaLnBrk="0" fontAlgn="base" hangingPunct="0">
      <a:spcBef>
        <a:spcPct val="0"/>
      </a:spcBef>
      <a:spcAft>
        <a:spcPct val="0"/>
      </a:spcAft>
      <a:defRPr sz="2000" kern="1200">
        <a:solidFill>
          <a:srgbClr val="0000CC"/>
        </a:solidFill>
        <a:latin typeface="Arial" charset="0"/>
        <a:ea typeface="宋体" pitchFamily="2" charset="-122"/>
        <a:cs typeface="+mn-cs"/>
      </a:defRPr>
    </a:lvl4pPr>
    <a:lvl5pPr marL="1828800" algn="l" rtl="0" eaLnBrk="0" fontAlgn="base" hangingPunct="0">
      <a:spcBef>
        <a:spcPct val="0"/>
      </a:spcBef>
      <a:spcAft>
        <a:spcPct val="0"/>
      </a:spcAft>
      <a:defRPr sz="2000" kern="1200">
        <a:solidFill>
          <a:srgbClr val="0000CC"/>
        </a:solidFill>
        <a:latin typeface="Arial" charset="0"/>
        <a:ea typeface="宋体" pitchFamily="2" charset="-122"/>
        <a:cs typeface="+mn-cs"/>
      </a:defRPr>
    </a:lvl5pPr>
    <a:lvl6pPr marL="2286000" algn="l" defTabSz="914400" rtl="0" eaLnBrk="1" latinLnBrk="0" hangingPunct="1">
      <a:defRPr sz="2000" kern="1200">
        <a:solidFill>
          <a:srgbClr val="0000CC"/>
        </a:solidFill>
        <a:latin typeface="Arial" charset="0"/>
        <a:ea typeface="宋体" pitchFamily="2" charset="-122"/>
        <a:cs typeface="+mn-cs"/>
      </a:defRPr>
    </a:lvl6pPr>
    <a:lvl7pPr marL="2743200" algn="l" defTabSz="914400" rtl="0" eaLnBrk="1" latinLnBrk="0" hangingPunct="1">
      <a:defRPr sz="2000" kern="1200">
        <a:solidFill>
          <a:srgbClr val="0000CC"/>
        </a:solidFill>
        <a:latin typeface="Arial" charset="0"/>
        <a:ea typeface="宋体" pitchFamily="2" charset="-122"/>
        <a:cs typeface="+mn-cs"/>
      </a:defRPr>
    </a:lvl7pPr>
    <a:lvl8pPr marL="3200400" algn="l" defTabSz="914400" rtl="0" eaLnBrk="1" latinLnBrk="0" hangingPunct="1">
      <a:defRPr sz="2000" kern="1200">
        <a:solidFill>
          <a:srgbClr val="0000CC"/>
        </a:solidFill>
        <a:latin typeface="Arial" charset="0"/>
        <a:ea typeface="宋体" pitchFamily="2" charset="-122"/>
        <a:cs typeface="+mn-cs"/>
      </a:defRPr>
    </a:lvl8pPr>
    <a:lvl9pPr marL="3657600" algn="l" defTabSz="914400" rtl="0" eaLnBrk="1" latinLnBrk="0" hangingPunct="1">
      <a:defRPr sz="2000" kern="1200">
        <a:solidFill>
          <a:srgbClr val="0000CC"/>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70" autoAdjust="0"/>
  </p:normalViewPr>
  <p:slideViewPr>
    <p:cSldViewPr>
      <p:cViewPr varScale="1">
        <p:scale>
          <a:sx n="76" d="100"/>
          <a:sy n="76" d="100"/>
        </p:scale>
        <p:origin x="1844" y="52"/>
      </p:cViewPr>
      <p:guideLst>
        <p:guide orient="horz" pos="2160"/>
        <p:guide pos="2880"/>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5.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8.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1750" y="0"/>
            <a:ext cx="2938463" cy="496888"/>
          </a:xfrm>
          <a:prstGeom prst="rect">
            <a:avLst/>
          </a:prstGeom>
        </p:spPr>
        <p:txBody>
          <a:bodyPr vert="horz" lIns="91440" tIns="45720" rIns="91440" bIns="45720" rtlCol="0"/>
          <a:lstStyle>
            <a:lvl1pPr algn="r">
              <a:defRPr sz="1200"/>
            </a:lvl1pPr>
          </a:lstStyle>
          <a:p>
            <a:fld id="{5B1CF19A-4D76-4F17-9E55-CA150E2FBDF2}" type="datetimeFigureOut">
              <a:rPr lang="zh-CN" altLang="en-US" smtClean="0"/>
              <a:pPr/>
              <a:t>2019-4-18</a:t>
            </a:fld>
            <a:endParaRPr lang="zh-CN" altLang="en-US"/>
          </a:p>
        </p:txBody>
      </p:sp>
      <p:sp>
        <p:nvSpPr>
          <p:cNvPr id="4" name="页脚占位符 3"/>
          <p:cNvSpPr>
            <a:spLocks noGrp="1"/>
          </p:cNvSpPr>
          <p:nvPr>
            <p:ph type="ftr" sz="quarter" idx="2"/>
          </p:nvPr>
        </p:nvSpPr>
        <p:spPr>
          <a:xfrm>
            <a:off x="0" y="9428163"/>
            <a:ext cx="2938463"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1750" y="9428163"/>
            <a:ext cx="2938463" cy="496887"/>
          </a:xfrm>
          <a:prstGeom prst="rect">
            <a:avLst/>
          </a:prstGeom>
        </p:spPr>
        <p:txBody>
          <a:bodyPr vert="horz" lIns="91440" tIns="45720" rIns="91440" bIns="45720" rtlCol="0" anchor="b"/>
          <a:lstStyle>
            <a:lvl1pPr algn="r">
              <a:defRPr sz="1200"/>
            </a:lvl1pPr>
          </a:lstStyle>
          <a:p>
            <a:fld id="{76960A95-7A6C-4600-B284-04CD1D7012B9}" type="slidenum">
              <a:rPr lang="zh-CN" altLang="en-US" smtClean="0"/>
              <a:pPr/>
              <a:t>‹#›</a:t>
            </a:fld>
            <a:endParaRPr lang="zh-CN" altLang="en-US"/>
          </a:p>
        </p:txBody>
      </p:sp>
    </p:spTree>
    <p:extLst>
      <p:ext uri="{BB962C8B-B14F-4D97-AF65-F5344CB8AC3E}">
        <p14:creationId xmlns:p14="http://schemas.microsoft.com/office/powerpoint/2010/main" val="3044541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4294967295"/>
          </p:nvPr>
        </p:nvSpPr>
        <p:spPr bwMode="auto">
          <a:xfrm>
            <a:off x="1" y="0"/>
            <a:ext cx="2939104" cy="496251"/>
          </a:xfrm>
          <a:prstGeom prst="rect">
            <a:avLst/>
          </a:prstGeom>
          <a:noFill/>
          <a:ln w="9525">
            <a:noFill/>
            <a:miter lim="800000"/>
            <a:headEnd/>
            <a:tailEnd/>
          </a:ln>
        </p:spPr>
        <p:txBody>
          <a:bodyPr vert="horz" wrap="square" lIns="92994" tIns="46497" rIns="92994" bIns="46497" numCol="1" anchor="t" anchorCtr="0" compatLnSpc="1">
            <a:prstTxWarp prst="textNoShape">
              <a:avLst/>
            </a:prstTxWarp>
          </a:bodyPr>
          <a:lstStyle>
            <a:lvl1pPr>
              <a:defRPr>
                <a:latin typeface="Arial" pitchFamily="34" charset="0"/>
              </a:defRPr>
            </a:lvl1pPr>
          </a:lstStyle>
          <a:p>
            <a:pPr>
              <a:defRPr/>
            </a:pPr>
            <a:endParaRPr lang="zh-CN" altLang="zh-CN"/>
          </a:p>
        </p:txBody>
      </p:sp>
      <p:sp>
        <p:nvSpPr>
          <p:cNvPr id="2051" name="Rectangle 3"/>
          <p:cNvSpPr>
            <a:spLocks noGrp="1" noChangeArrowheads="1"/>
          </p:cNvSpPr>
          <p:nvPr>
            <p:ph type="dt" idx="1"/>
          </p:nvPr>
        </p:nvSpPr>
        <p:spPr bwMode="auto">
          <a:xfrm>
            <a:off x="3841077" y="0"/>
            <a:ext cx="2939104" cy="496251"/>
          </a:xfrm>
          <a:prstGeom prst="rect">
            <a:avLst/>
          </a:prstGeom>
          <a:noFill/>
          <a:ln w="9525">
            <a:noFill/>
            <a:miter lim="800000"/>
            <a:headEnd/>
            <a:tailEnd/>
          </a:ln>
        </p:spPr>
        <p:txBody>
          <a:bodyPr vert="horz" wrap="square" lIns="92994" tIns="46497" rIns="92994" bIns="46497" numCol="1" anchor="t" anchorCtr="0" compatLnSpc="1">
            <a:prstTxWarp prst="textNoShape">
              <a:avLst/>
            </a:prstTxWarp>
          </a:bodyPr>
          <a:lstStyle>
            <a:lvl1pPr>
              <a:defRPr>
                <a:latin typeface="Arial" pitchFamily="34" charset="0"/>
              </a:defRPr>
            </a:lvl1pPr>
          </a:lstStyle>
          <a:p>
            <a:pPr>
              <a:defRPr/>
            </a:pPr>
            <a:endParaRPr lang="zh-CN" altLang="zh-CN"/>
          </a:p>
        </p:txBody>
      </p:sp>
      <p:sp>
        <p:nvSpPr>
          <p:cNvPr id="29700" name="Rectangle 4"/>
          <p:cNvSpPr>
            <a:spLocks noGrp="1" noRot="1" noChangeAspect="1" noChangeArrowheads="1" noTextEdit="1"/>
          </p:cNvSpPr>
          <p:nvPr>
            <p:ph type="sldImg" idx="2"/>
          </p:nvPr>
        </p:nvSpPr>
        <p:spPr bwMode="auto">
          <a:xfrm>
            <a:off x="909638" y="744538"/>
            <a:ext cx="4962525" cy="3721100"/>
          </a:xfrm>
          <a:prstGeom prst="rect">
            <a:avLst/>
          </a:prstGeom>
          <a:noFill/>
          <a:ln w="9525">
            <a:noFill/>
            <a:miter lim="800000"/>
            <a:headEnd/>
            <a:tailEnd/>
          </a:ln>
        </p:spPr>
      </p:sp>
      <p:sp>
        <p:nvSpPr>
          <p:cNvPr id="2053" name="Rectangle 5"/>
          <p:cNvSpPr>
            <a:spLocks noGrp="1" noRot="1" noChangeAspect="1" noChangeArrowheads="1" noTextEdit="1"/>
          </p:cNvSpPr>
          <p:nvPr/>
        </p:nvSpPr>
        <p:spPr bwMode="auto">
          <a:xfrm>
            <a:off x="678505" y="4714387"/>
            <a:ext cx="5424792" cy="4467874"/>
          </a:xfrm>
          <a:prstGeom prst="rect">
            <a:avLst/>
          </a:prstGeom>
          <a:noFill/>
          <a:ln w="9525">
            <a:noFill/>
            <a:miter lim="800000"/>
            <a:headEnd/>
            <a:tailEnd/>
          </a:ln>
        </p:spPr>
        <p:txBody>
          <a:bodyPr lIns="92994" tIns="46497" rIns="92994" bIns="46497"/>
          <a:lstStyle/>
          <a:p>
            <a:pPr defTabSz="0">
              <a:spcBef>
                <a:spcPct val="30000"/>
              </a:spcBef>
              <a:defRPr/>
            </a:pPr>
            <a:r>
              <a:rPr lang="zh-CN" altLang="en-US" sz="1200" dirty="0">
                <a:solidFill>
                  <a:schemeClr val="tx1"/>
                </a:solidFill>
                <a:latin typeface="Arial" pitchFamily="34" charset="0"/>
              </a:rPr>
              <a:t>            </a:t>
            </a:r>
          </a:p>
          <a:p>
            <a:pPr defTabSz="0">
              <a:spcBef>
                <a:spcPct val="30000"/>
              </a:spcBef>
              <a:defRPr/>
            </a:pPr>
            <a:r>
              <a:rPr lang="zh-CN" altLang="en-US" sz="1200" dirty="0">
                <a:solidFill>
                  <a:schemeClr val="tx1"/>
                </a:solidFill>
                <a:latin typeface="Arial" pitchFamily="34" charset="0"/>
              </a:rPr>
              <a:t>   </a:t>
            </a:r>
          </a:p>
          <a:p>
            <a:pPr defTabSz="0">
              <a:spcBef>
                <a:spcPct val="30000"/>
              </a:spcBef>
              <a:defRPr/>
            </a:pPr>
            <a:r>
              <a:rPr lang="zh-CN" altLang="en-US" sz="1200" dirty="0">
                <a:solidFill>
                  <a:schemeClr val="tx1"/>
                </a:solidFill>
                <a:latin typeface="Arial" pitchFamily="34" charset="0"/>
              </a:rPr>
              <a:t>   </a:t>
            </a:r>
          </a:p>
          <a:p>
            <a:pPr defTabSz="0">
              <a:spcBef>
                <a:spcPct val="30000"/>
              </a:spcBef>
              <a:defRPr/>
            </a:pPr>
            <a:r>
              <a:rPr lang="zh-CN" altLang="en-US" sz="1200" dirty="0">
                <a:solidFill>
                  <a:schemeClr val="tx1"/>
                </a:solidFill>
                <a:latin typeface="Arial" pitchFamily="34" charset="0"/>
              </a:rPr>
              <a:t>   </a:t>
            </a:r>
          </a:p>
          <a:p>
            <a:pPr defTabSz="0">
              <a:spcBef>
                <a:spcPct val="30000"/>
              </a:spcBef>
              <a:defRPr/>
            </a:pPr>
            <a:r>
              <a:rPr lang="zh-CN" altLang="en-US" sz="1200" dirty="0">
                <a:solidFill>
                  <a:schemeClr val="tx1"/>
                </a:solidFill>
                <a:latin typeface="Arial" pitchFamily="34" charset="0"/>
              </a:rPr>
              <a:t>   </a:t>
            </a:r>
          </a:p>
        </p:txBody>
      </p:sp>
      <p:sp>
        <p:nvSpPr>
          <p:cNvPr id="2054" name="Rectangle 6"/>
          <p:cNvSpPr>
            <a:spLocks noGrp="1" noChangeArrowheads="1"/>
          </p:cNvSpPr>
          <p:nvPr>
            <p:ph type="ftr" sz="quarter" idx="4"/>
          </p:nvPr>
        </p:nvSpPr>
        <p:spPr bwMode="auto">
          <a:xfrm>
            <a:off x="1" y="9428775"/>
            <a:ext cx="2939104" cy="496251"/>
          </a:xfrm>
          <a:prstGeom prst="rect">
            <a:avLst/>
          </a:prstGeom>
          <a:noFill/>
          <a:ln w="9525">
            <a:noFill/>
            <a:miter lim="800000"/>
            <a:headEnd/>
            <a:tailEnd/>
          </a:ln>
        </p:spPr>
        <p:txBody>
          <a:bodyPr vert="horz" wrap="square" lIns="92994" tIns="46497" rIns="92994" bIns="46497" numCol="1" anchor="b" anchorCtr="0" compatLnSpc="1">
            <a:prstTxWarp prst="textNoShape">
              <a:avLst/>
            </a:prstTxWarp>
          </a:bodyPr>
          <a:lstStyle>
            <a:lvl1pPr>
              <a:defRPr>
                <a:latin typeface="Arial" pitchFamily="34" charset="0"/>
              </a:defRPr>
            </a:lvl1pPr>
          </a:lstStyle>
          <a:p>
            <a:pPr>
              <a:defRPr/>
            </a:pPr>
            <a:endParaRPr lang="zh-CN" altLang="zh-CN"/>
          </a:p>
        </p:txBody>
      </p:sp>
      <p:sp>
        <p:nvSpPr>
          <p:cNvPr id="2055" name="Rectangle 7"/>
          <p:cNvSpPr>
            <a:spLocks noGrp="1" noChangeArrowheads="1"/>
          </p:cNvSpPr>
          <p:nvPr>
            <p:ph type="sldNum" sz="quarter" idx="5"/>
          </p:nvPr>
        </p:nvSpPr>
        <p:spPr bwMode="auto">
          <a:xfrm>
            <a:off x="3841077" y="9428775"/>
            <a:ext cx="2939104" cy="496251"/>
          </a:xfrm>
          <a:prstGeom prst="rect">
            <a:avLst/>
          </a:prstGeom>
          <a:noFill/>
          <a:ln w="9525">
            <a:noFill/>
            <a:miter lim="800000"/>
            <a:headEnd/>
            <a:tailEnd/>
          </a:ln>
        </p:spPr>
        <p:txBody>
          <a:bodyPr vert="horz" wrap="square" lIns="92994" tIns="46497" rIns="92994" bIns="46497" numCol="1" anchor="b" anchorCtr="0" compatLnSpc="1">
            <a:prstTxWarp prst="textNoShape">
              <a:avLst/>
            </a:prstTxWarp>
          </a:bodyPr>
          <a:lstStyle>
            <a:lvl1pPr>
              <a:defRPr>
                <a:latin typeface="Arial" pitchFamily="34" charset="0"/>
              </a:defRPr>
            </a:lvl1pPr>
          </a:lstStyle>
          <a:p>
            <a:pPr>
              <a:defRPr/>
            </a:pPr>
            <a:fld id="{81EBABB2-71BC-401A-885F-806B5DE27DF9}" type="slidenum">
              <a:rPr lang="en-US"/>
              <a:pPr>
                <a:defRPr/>
              </a:pPr>
              <a:t>‹#›</a:t>
            </a:fld>
            <a:endParaRPr lang="en-US"/>
          </a:p>
        </p:txBody>
      </p:sp>
    </p:spTree>
    <p:extLst>
      <p:ext uri="{BB962C8B-B14F-4D97-AF65-F5344CB8AC3E}">
        <p14:creationId xmlns:p14="http://schemas.microsoft.com/office/powerpoint/2010/main" val="4113228782"/>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8505" y="4714387"/>
            <a:ext cx="5424792" cy="4467874"/>
          </a:xfrm>
          <a:prstGeom prst="rect">
            <a:avLst/>
          </a:prstGeom>
        </p:spPr>
        <p:txBody>
          <a:bodyPr lIns="92994" tIns="46497" rIns="92994" bIns="46497">
            <a:normAutofit/>
          </a:bodyPr>
          <a:lstStyle/>
          <a:p>
            <a:pPr rtl="0"/>
            <a:r>
              <a:rPr lang="en-US" altLang="zh-CN" b="1" dirty="0" err="1" smtClean="0"/>
              <a:t>homomorphic</a:t>
            </a:r>
            <a:r>
              <a:rPr lang="en-US" altLang="zh-CN" dirty="0" smtClean="0"/>
              <a:t>  [ˌ</a:t>
            </a:r>
            <a:r>
              <a:rPr lang="en-US" altLang="zh-CN" dirty="0" err="1" smtClean="0"/>
              <a:t>həumə'mɔ:fik</a:t>
            </a:r>
            <a:r>
              <a:rPr lang="en-US" altLang="zh-CN" dirty="0" smtClean="0"/>
              <a:t>]   </a:t>
            </a:r>
          </a:p>
          <a:p>
            <a:pPr rtl="0"/>
            <a:r>
              <a:rPr lang="en-US" altLang="zh-CN" dirty="0" smtClean="0"/>
              <a:t>adj. </a:t>
            </a:r>
            <a:r>
              <a:rPr lang="zh-CN" altLang="en-US" dirty="0" smtClean="0"/>
              <a:t>同态的</a:t>
            </a:r>
          </a:p>
          <a:p>
            <a:endParaRPr lang="zh-CN" altLang="en-US" dirty="0"/>
          </a:p>
        </p:txBody>
      </p:sp>
      <p:sp>
        <p:nvSpPr>
          <p:cNvPr id="4" name="灯片编号占位符 3"/>
          <p:cNvSpPr>
            <a:spLocks noGrp="1"/>
          </p:cNvSpPr>
          <p:nvPr>
            <p:ph type="sldNum" sz="quarter" idx="10"/>
          </p:nvPr>
        </p:nvSpPr>
        <p:spPr/>
        <p:txBody>
          <a:bodyPr/>
          <a:lstStyle/>
          <a:p>
            <a:pPr>
              <a:defRPr/>
            </a:pPr>
            <a:fld id="{81EBABB2-71BC-401A-885F-806B5DE27DF9}" type="slidenum">
              <a:rPr lang="en-US" smtClean="0"/>
              <a:pPr>
                <a:defRPr/>
              </a:pPr>
              <a:t>2</a:t>
            </a:fld>
            <a:endParaRPr lang="en-US"/>
          </a:p>
        </p:txBody>
      </p:sp>
    </p:spTree>
    <p:extLst>
      <p:ext uri="{BB962C8B-B14F-4D97-AF65-F5344CB8AC3E}">
        <p14:creationId xmlns:p14="http://schemas.microsoft.com/office/powerpoint/2010/main" val="58527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7863" y="4776788"/>
            <a:ext cx="5426075" cy="3908425"/>
          </a:xfrm>
          <a:prstGeom prst="rect">
            <a:avLst/>
          </a:prstGeom>
        </p:spPr>
        <p:txBody>
          <a:bodyPr/>
          <a:lstStyle/>
          <a:p>
            <a:r>
              <a:rPr lang="zh-CN" altLang="en-US" dirty="0" smtClean="0"/>
              <a:t>减少低频</a:t>
            </a:r>
            <a:endParaRPr lang="en-US" altLang="zh-CN" dirty="0" smtClean="0"/>
          </a:p>
          <a:p>
            <a:r>
              <a:rPr lang="zh-CN" altLang="en-US" smtClean="0"/>
              <a:t>加强高频</a:t>
            </a:r>
            <a:endParaRPr lang="zh-CN" altLang="en-US"/>
          </a:p>
        </p:txBody>
      </p:sp>
      <p:sp>
        <p:nvSpPr>
          <p:cNvPr id="4" name="灯片编号占位符 3"/>
          <p:cNvSpPr>
            <a:spLocks noGrp="1"/>
          </p:cNvSpPr>
          <p:nvPr>
            <p:ph type="sldNum" sz="quarter" idx="10"/>
          </p:nvPr>
        </p:nvSpPr>
        <p:spPr/>
        <p:txBody>
          <a:bodyPr/>
          <a:lstStyle/>
          <a:p>
            <a:pPr>
              <a:defRPr/>
            </a:pPr>
            <a:fld id="{81EBABB2-71BC-401A-885F-806B5DE27DF9}" type="slidenum">
              <a:rPr lang="en-US" smtClean="0"/>
              <a:pPr>
                <a:defRPr/>
              </a:pPr>
              <a:t>6</a:t>
            </a:fld>
            <a:endParaRPr lang="en-US"/>
          </a:p>
        </p:txBody>
      </p:sp>
    </p:spTree>
    <p:extLst>
      <p:ext uri="{BB962C8B-B14F-4D97-AF65-F5344CB8AC3E}">
        <p14:creationId xmlns:p14="http://schemas.microsoft.com/office/powerpoint/2010/main" val="307143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78505" y="4714387"/>
            <a:ext cx="5424792" cy="4467874"/>
          </a:xfrm>
          <a:prstGeom prst="rect">
            <a:avLst/>
          </a:prstGeom>
        </p:spPr>
        <p:txBody>
          <a:bodyPr lIns="92994" tIns="46497" rIns="92994" bIns="46497">
            <a:normAutofit/>
          </a:bodyPr>
          <a:lstStyle/>
          <a:p>
            <a:r>
              <a:rPr lang="en-US" altLang="zh-CN" dirty="0" smtClean="0"/>
              <a:t>S’=</a:t>
            </a:r>
            <a:r>
              <a:rPr lang="en-US" altLang="zh-CN" dirty="0" err="1" smtClean="0"/>
              <a:t>i</a:t>
            </a:r>
            <a:r>
              <a:rPr lang="en-US" altLang="zh-CN" dirty="0" smtClean="0"/>
              <a:t>’+ r’</a:t>
            </a:r>
          </a:p>
          <a:p>
            <a:r>
              <a:rPr lang="en-US" altLang="zh-CN" dirty="0" smtClean="0"/>
              <a:t>exp[S’] = exp[</a:t>
            </a:r>
            <a:r>
              <a:rPr lang="en-US" altLang="zh-CN" dirty="0" err="1" smtClean="0"/>
              <a:t>i</a:t>
            </a:r>
            <a:r>
              <a:rPr lang="en-US" altLang="zh-CN" dirty="0" smtClean="0"/>
              <a:t>’] * exp[r’]</a:t>
            </a:r>
          </a:p>
          <a:p>
            <a:endParaRPr lang="zh-CN" altLang="en-US" dirty="0"/>
          </a:p>
        </p:txBody>
      </p:sp>
      <p:sp>
        <p:nvSpPr>
          <p:cNvPr id="4" name="灯片编号占位符 3"/>
          <p:cNvSpPr>
            <a:spLocks noGrp="1"/>
          </p:cNvSpPr>
          <p:nvPr>
            <p:ph type="sldNum" sz="quarter" idx="10"/>
          </p:nvPr>
        </p:nvSpPr>
        <p:spPr/>
        <p:txBody>
          <a:bodyPr/>
          <a:lstStyle/>
          <a:p>
            <a:pPr>
              <a:defRPr/>
            </a:pPr>
            <a:fld id="{81EBABB2-71BC-401A-885F-806B5DE27DF9}" type="slidenum">
              <a:rPr lang="en-US" smtClean="0"/>
              <a:pPr>
                <a:defRPr/>
              </a:pPr>
              <a:t>7</a:t>
            </a:fld>
            <a:endParaRPr lang="en-US"/>
          </a:p>
        </p:txBody>
      </p:sp>
    </p:spTree>
    <p:extLst>
      <p:ext uri="{BB962C8B-B14F-4D97-AF65-F5344CB8AC3E}">
        <p14:creationId xmlns:p14="http://schemas.microsoft.com/office/powerpoint/2010/main" val="222023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38C1BFC-D790-4025-BAC3-02CDABA28E5A}" type="datetime1">
              <a:rPr lang="zh-CN" altLang="en-US"/>
              <a:pPr>
                <a:defRPr/>
              </a:pPr>
              <a:t>2019-4-18</a:t>
            </a:fld>
            <a:endParaRPr lang="zh-CN" altLang="en-US" sz="2000">
              <a:solidFill>
                <a:srgbClr val="0000CC"/>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9F96FEB-AA9C-46B8-B9C6-B828F5EB5837}"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6A90B7F-7665-4DA6-9500-FEFB8A63B876}" type="datetime1">
              <a:rPr lang="zh-CN" altLang="en-US"/>
              <a:pPr>
                <a:defRPr/>
              </a:pPr>
              <a:t>2019-4-18</a:t>
            </a:fld>
            <a:endParaRPr lang="zh-CN" altLang="en-US" sz="2000">
              <a:solidFill>
                <a:srgbClr val="0000CC"/>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D009D16-71F3-4E39-BEB9-21F41D96FF94}"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197620F-0B17-49CE-A996-5FD90CF3831A}" type="datetime1">
              <a:rPr lang="zh-CN" altLang="en-US"/>
              <a:pPr>
                <a:defRPr/>
              </a:pPr>
              <a:t>2019-4-18</a:t>
            </a:fld>
            <a:endParaRPr lang="zh-CN" altLang="en-US" sz="2000">
              <a:solidFill>
                <a:srgbClr val="0000CC"/>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376C28D-500B-419A-88ED-7B71C0D74DF7}"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4D9D704-6548-415A-BFE4-FF599E24A4A6}" type="datetime1">
              <a:rPr lang="zh-CN" altLang="en-US"/>
              <a:pPr>
                <a:defRPr/>
              </a:pPr>
              <a:t>2019-4-18</a:t>
            </a:fld>
            <a:endParaRPr lang="zh-CN" altLang="en-US" sz="2000">
              <a:solidFill>
                <a:srgbClr val="0000CC"/>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7D4FA567-31E8-4BFE-A46A-B2D3D0273071}"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fld id="{0DDF6B33-E1FE-45D9-8FF8-8BF015E94710}" type="datetime1">
              <a:rPr lang="zh-CN" altLang="en-US"/>
              <a:pPr>
                <a:defRPr/>
              </a:pPr>
              <a:t>2019-4-18</a:t>
            </a:fld>
            <a:endParaRPr lang="zh-CN" altLang="en-US" sz="2000">
              <a:solidFill>
                <a:srgbClr val="0000CC"/>
              </a:solidFill>
            </a:endParaRPr>
          </a:p>
        </p:txBody>
      </p:sp>
      <p:sp>
        <p:nvSpPr>
          <p:cNvPr id="7" name="页脚占位符 6"/>
          <p:cNvSpPr>
            <a:spLocks noGrp="1"/>
          </p:cNvSpPr>
          <p:nvPr>
            <p:ph type="ftr" sz="quarter" idx="11"/>
          </p:nvPr>
        </p:nvSpPr>
        <p:spPr/>
        <p:txBody>
          <a:bodyPr/>
          <a:lstStyle>
            <a:lvl1pPr>
              <a:defRPr/>
            </a:lvl1pPr>
          </a:lstStyle>
          <a:p>
            <a:pPr>
              <a:defRPr/>
            </a:pPr>
            <a:endParaRPr lang="zh-CN" altLang="zh-CN"/>
          </a:p>
        </p:txBody>
      </p:sp>
      <p:sp>
        <p:nvSpPr>
          <p:cNvPr id="8" name="灯片编号占位符 7"/>
          <p:cNvSpPr>
            <a:spLocks noGrp="1"/>
          </p:cNvSpPr>
          <p:nvPr>
            <p:ph type="sldNum" sz="quarter" idx="12"/>
          </p:nvPr>
        </p:nvSpPr>
        <p:spPr/>
        <p:txBody>
          <a:bodyPr/>
          <a:lstStyle>
            <a:lvl1pPr>
              <a:defRPr/>
            </a:lvl1pPr>
          </a:lstStyle>
          <a:p>
            <a:pPr>
              <a:defRPr/>
            </a:pPr>
            <a:fld id="{C26880CE-02C3-47C2-856E-C615D95FF49B}"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575DAC-8860-406F-A454-525FDE5B6494}" type="datetime1">
              <a:rPr lang="zh-CN" altLang="en-US"/>
              <a:pPr>
                <a:defRPr/>
              </a:pPr>
              <a:t>2019-4-18</a:t>
            </a:fld>
            <a:endParaRPr lang="zh-CN" altLang="en-US" sz="2000">
              <a:solidFill>
                <a:srgbClr val="0000CC"/>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EE5732C-7F7D-472B-B78D-7BDB9D88870F}"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F9FEE94-1FFB-416C-9007-954961EDF171}" type="datetime1">
              <a:rPr lang="zh-CN" altLang="en-US"/>
              <a:pPr>
                <a:defRPr/>
              </a:pPr>
              <a:t>2019-4-18</a:t>
            </a:fld>
            <a:endParaRPr lang="zh-CN" altLang="en-US" sz="2000">
              <a:solidFill>
                <a:srgbClr val="0000CC"/>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157E102-9DE1-449C-A87E-CE97153B56EE}"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11772D1-AB53-4435-A949-9773B7F94F74}" type="datetime1">
              <a:rPr lang="zh-CN" altLang="en-US"/>
              <a:pPr>
                <a:defRPr/>
              </a:pPr>
              <a:t>2019-4-18</a:t>
            </a:fld>
            <a:endParaRPr lang="zh-CN" altLang="en-US" sz="2000">
              <a:solidFill>
                <a:srgbClr val="0000CC"/>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1A460FD-7899-4325-BDFE-8699927069D7}"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1696B91-6FB3-4892-A7D0-CDBC7A810194}" type="datetime1">
              <a:rPr lang="zh-CN" altLang="en-US"/>
              <a:pPr>
                <a:defRPr/>
              </a:pPr>
              <a:t>2019-4-18</a:t>
            </a:fld>
            <a:endParaRPr lang="zh-CN" altLang="en-US" sz="2000">
              <a:solidFill>
                <a:srgbClr val="0000CC"/>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DA20F310-4D2A-422B-9926-B10060A19EC3}"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339046C-2AA5-4E56-8327-63930EA6E64F}" type="datetime1">
              <a:rPr lang="zh-CN" altLang="en-US"/>
              <a:pPr>
                <a:defRPr/>
              </a:pPr>
              <a:t>2019-4-18</a:t>
            </a:fld>
            <a:endParaRPr lang="zh-CN" altLang="en-US" sz="2000">
              <a:solidFill>
                <a:srgbClr val="0000CC"/>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DD861C0A-6951-4DD7-B73D-91C07512AFCB}"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1A548E81-844E-49AD-98D1-193EA7E98134}" type="datetime1">
              <a:rPr lang="zh-CN" altLang="en-US"/>
              <a:pPr>
                <a:defRPr/>
              </a:pPr>
              <a:t>2019-4-18</a:t>
            </a:fld>
            <a:endParaRPr lang="zh-CN" altLang="en-US" sz="2000">
              <a:solidFill>
                <a:srgbClr val="0000CC"/>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385E6300-4DCB-4C34-B688-3B321DC2C452}"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31B3BC0-04B1-4C72-90B2-3112F6740559}" type="datetime1">
              <a:rPr lang="zh-CN" altLang="en-US"/>
              <a:pPr>
                <a:defRPr/>
              </a:pPr>
              <a:t>2019-4-18</a:t>
            </a:fld>
            <a:endParaRPr lang="zh-CN" altLang="en-US" sz="2000">
              <a:solidFill>
                <a:srgbClr val="0000CC"/>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60BC1DC-78E5-4391-943C-622D56EE02FD}" type="slidenum">
              <a:rPr lang="zh-CN" altLang="en-US"/>
              <a:pPr>
                <a:defRPr/>
              </a:pPr>
              <a:t>‹#›</a:t>
            </a:fld>
            <a:endParaRPr lang="zh-CN" altLang="en-US" sz="2000">
              <a:solidFill>
                <a:srgbClr val="0000CC"/>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1B9DF13-F60E-469A-B423-B0EEAAE535C5}" type="datetime1">
              <a:rPr lang="zh-CN" altLang="en-US"/>
              <a:pPr>
                <a:defRPr/>
              </a:pPr>
              <a:t>2019-4-18</a:t>
            </a:fld>
            <a:endParaRPr lang="zh-CN" altLang="en-US" sz="2000">
              <a:solidFill>
                <a:srgbClr val="0000CC"/>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7909FA81-3273-4E42-B1DF-D7DF6FCF99AD}" type="slidenum">
              <a:rPr lang="zh-CN" altLang="en-US"/>
              <a:pPr>
                <a:defRPr/>
              </a:pPr>
              <a:t>‹#›</a:t>
            </a:fld>
            <a:endParaRPr lang="zh-CN" altLang="en-US" sz="2000">
              <a:solidFill>
                <a:srgbClr val="0000C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7865E3A0-B5A5-4139-9412-69FC1C1C6D27}" type="datetime1">
              <a:rPr lang="zh-CN" altLang="en-US"/>
              <a:pPr>
                <a:defRPr/>
              </a:pPr>
              <a:t>2019-4-18</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AF5F42CC-9FEC-4B7C-9275-B44B6D4278C1}" type="slidenum">
              <a:rPr lang="zh-CN" altLang="en-US"/>
              <a:pPr>
                <a:defRPr/>
              </a:pPr>
              <a:t>‹#›</a:t>
            </a:fld>
            <a:endParaRPr lang="zh-CN" altLang="en-US"/>
          </a:p>
        </p:txBody>
      </p:sp>
      <p:sp>
        <p:nvSpPr>
          <p:cNvPr id="1031" name="Text Box 21"/>
          <p:cNvSpPr>
            <a:spLocks noChangeArrowheads="1"/>
          </p:cNvSpPr>
          <p:nvPr/>
        </p:nvSpPr>
        <p:spPr bwMode="auto">
          <a:xfrm>
            <a:off x="2176463" y="2112963"/>
            <a:ext cx="184150" cy="396875"/>
          </a:xfrm>
          <a:prstGeom prst="rect">
            <a:avLst/>
          </a:prstGeom>
          <a:noFill/>
          <a:ln w="9525">
            <a:noFill/>
            <a:miter lim="800000"/>
            <a:headEnd/>
            <a:tailEnd/>
          </a:ln>
        </p:spPr>
        <p:txBody>
          <a:bodyPr wrap="none">
            <a:spAutoFit/>
          </a:bodyPr>
          <a:lstStyle/>
          <a:p>
            <a:pPr>
              <a:defRPr/>
            </a:pPr>
            <a:endParaRPr lang="zh-CN" altLang="zh-CN" sz="1800">
              <a:solidFill>
                <a:schemeClr val="tx1"/>
              </a:solidFill>
              <a:latin typeface="Arial" pitchFamily="34" charset="0"/>
              <a:sym typeface="宋体" pitchFamily="2" charset="-122"/>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5.wmf"/><Relationship Id="rId3" Type="http://schemas.openxmlformats.org/officeDocument/2006/relationships/notesSlide" Target="../notesSlides/notesSlide3.xml"/><Relationship Id="rId7" Type="http://schemas.openxmlformats.org/officeDocument/2006/relationships/image" Target="../media/image12.wmf"/><Relationship Id="rId12" Type="http://schemas.openxmlformats.org/officeDocument/2006/relationships/oleObject" Target="../embeddings/oleObject13.bin"/><Relationship Id="rId17" Type="http://schemas.openxmlformats.org/officeDocument/2006/relationships/image" Target="../media/image5.wmf"/><Relationship Id="rId2" Type="http://schemas.openxmlformats.org/officeDocument/2006/relationships/slideLayout" Target="../slideLayouts/slideLayout1.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wmf"/><Relationship Id="rId1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755576" y="1196752"/>
            <a:ext cx="7651750" cy="1431925"/>
          </a:xfrm>
        </p:spPr>
        <p:txBody>
          <a:bodyPr>
            <a:normAutofit/>
          </a:bodyPr>
          <a:lstStyle/>
          <a:p>
            <a:pPr eaLnBrk="1" hangingPunct="1"/>
            <a:r>
              <a:rPr lang="zh-CN" sz="4800" b="1" dirty="0" smtClean="0">
                <a:latin typeface="宋体" pitchFamily="2" charset="-122"/>
              </a:rPr>
              <a:t>第</a:t>
            </a:r>
            <a:r>
              <a:rPr lang="zh-CN" altLang="en-US" sz="4800" b="1" dirty="0" smtClean="0">
                <a:latin typeface="宋体" pitchFamily="2" charset="-122"/>
              </a:rPr>
              <a:t>十</a:t>
            </a:r>
            <a:r>
              <a:rPr lang="zh-CN" sz="4800" b="1" dirty="0" smtClean="0">
                <a:latin typeface="宋体" pitchFamily="2" charset="-122"/>
              </a:rPr>
              <a:t>章  图像</a:t>
            </a:r>
            <a:r>
              <a:rPr lang="zh-CN" altLang="en-US" sz="4800" b="1" dirty="0" smtClean="0">
                <a:latin typeface="宋体" pitchFamily="2" charset="-122"/>
              </a:rPr>
              <a:t>变换</a:t>
            </a:r>
            <a:endParaRPr lang="zh-CN" sz="4800" b="1" dirty="0" smtClean="0">
              <a:latin typeface="宋体" pitchFamily="2" charset="-122"/>
            </a:endParaRPr>
          </a:p>
        </p:txBody>
      </p:sp>
      <p:sp>
        <p:nvSpPr>
          <p:cNvPr id="8195" name="副标题 2"/>
          <p:cNvSpPr txBox="1">
            <a:spLocks noChangeArrowheads="1"/>
          </p:cNvSpPr>
          <p:nvPr/>
        </p:nvSpPr>
        <p:spPr bwMode="auto">
          <a:xfrm>
            <a:off x="1331913" y="3716338"/>
            <a:ext cx="6400800" cy="1752600"/>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solidFill>
                  <a:schemeClr val="tx1"/>
                </a:solidFill>
                <a:latin typeface="Calibri" pitchFamily="34" charset="0"/>
              </a:rPr>
              <a:t>童立靖</a:t>
            </a:r>
            <a:endParaRPr lang="en-US" sz="3200" b="1" dirty="0">
              <a:solidFill>
                <a:schemeClr val="tx1"/>
              </a:solidFill>
              <a:latin typeface="Calibri" pitchFamily="34" charset="0"/>
            </a:endParaRPr>
          </a:p>
          <a:p>
            <a:pPr marL="342900" indent="-342900" algn="ctr">
              <a:lnSpc>
                <a:spcPct val="80000"/>
              </a:lnSpc>
              <a:spcBef>
                <a:spcPct val="20000"/>
              </a:spcBef>
              <a:buFont typeface="Arial" charset="0"/>
              <a:buNone/>
            </a:pPr>
            <a:r>
              <a:rPr lang="zh-CN" altLang="en-US" sz="3200" b="1" dirty="0" smtClean="0">
                <a:solidFill>
                  <a:schemeClr val="tx1"/>
                </a:solidFill>
                <a:latin typeface="Calibri" pitchFamily="34" charset="0"/>
              </a:rPr>
              <a:t>北方工业大学计算机学院</a:t>
            </a:r>
            <a:endParaRPr lang="en-US" sz="3200" b="1" dirty="0">
              <a:solidFill>
                <a:schemeClr val="tx1"/>
              </a:solidFill>
              <a:latin typeface="Calibri" pitchFamily="34" charset="0"/>
            </a:endParaRPr>
          </a:p>
          <a:p>
            <a:pPr marL="342900" indent="-342900" algn="ctr">
              <a:lnSpc>
                <a:spcPct val="80000"/>
              </a:lnSpc>
              <a:spcBef>
                <a:spcPct val="20000"/>
              </a:spcBef>
              <a:buFont typeface="Arial" charset="0"/>
              <a:buNone/>
            </a:pPr>
            <a:r>
              <a:rPr lang="en-US" altLang="zh-CN" sz="3200" dirty="0">
                <a:solidFill>
                  <a:schemeClr val="tx1"/>
                </a:solidFill>
                <a:latin typeface="Times New Roman" panose="02020603050405020304" pitchFamily="18" charset="0"/>
                <a:cs typeface="Times New Roman" panose="02020603050405020304" pitchFamily="18" charset="0"/>
              </a:rPr>
              <a:t>tong_lijing@163.com</a:t>
            </a:r>
            <a:endParaRPr lang="zh-CN" altLang="en-US" sz="3200" dirty="0">
              <a:solidFill>
                <a:schemeClr val="tx1"/>
              </a:solidFill>
              <a:latin typeface="Times New Roman" panose="02020603050405020304" pitchFamily="18" charset="0"/>
              <a:cs typeface="Times New Roman" panose="02020603050405020304" pitchFamily="18" charset="0"/>
            </a:endParaRPr>
          </a:p>
          <a:p>
            <a:pPr marL="342900" indent="-342900" algn="ctr">
              <a:lnSpc>
                <a:spcPct val="80000"/>
              </a:lnSpc>
              <a:spcBef>
                <a:spcPct val="20000"/>
              </a:spcBef>
              <a:buFont typeface="Arial" charset="0"/>
              <a:buNone/>
            </a:pPr>
            <a:endParaRPr lang="zh-CN" altLang="en-US" sz="2700" dirty="0">
              <a:latin typeface="Calibri" pitchFamily="34" charset="0"/>
            </a:endParaRPr>
          </a:p>
        </p:txBody>
      </p:sp>
    </p:spTree>
    <p:extLst>
      <p:ext uri="{BB962C8B-B14F-4D97-AF65-F5344CB8AC3E}">
        <p14:creationId xmlns:p14="http://schemas.microsoft.com/office/powerpoint/2010/main" val="2488873836"/>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5875" y="1701800"/>
            <a:ext cx="9093200" cy="3743325"/>
          </a:xfrm>
          <a:prstGeom prst="rect">
            <a:avLst/>
          </a:prstGeom>
          <a:noFill/>
          <a:ln w="9525">
            <a:noFill/>
            <a:miter lim="800000"/>
            <a:headEnd/>
            <a:tailEnd/>
          </a:ln>
        </p:spPr>
      </p:pic>
      <p:sp>
        <p:nvSpPr>
          <p:cNvPr id="26627" name="Text Box 3"/>
          <p:cNvSpPr>
            <a:spLocks noChangeArrowheads="1"/>
          </p:cNvSpPr>
          <p:nvPr/>
        </p:nvSpPr>
        <p:spPr bwMode="auto">
          <a:xfrm>
            <a:off x="3492500" y="476250"/>
            <a:ext cx="2735263" cy="762000"/>
          </a:xfrm>
          <a:prstGeom prst="rect">
            <a:avLst/>
          </a:prstGeom>
          <a:noFill/>
          <a:ln w="9525">
            <a:noFill/>
            <a:miter lim="800000"/>
            <a:headEnd/>
            <a:tailEnd/>
          </a:ln>
        </p:spPr>
        <p:txBody>
          <a:bodyPr>
            <a:spAutoFit/>
          </a:bodyPr>
          <a:lstStyle/>
          <a:p>
            <a:pPr algn="ctr">
              <a:spcBef>
                <a:spcPct val="50000"/>
              </a:spcBef>
            </a:pPr>
            <a:r>
              <a:rPr lang="zh-CN" altLang="en-US" sz="4400" b="1">
                <a:solidFill>
                  <a:schemeClr val="tx1"/>
                </a:solidFill>
                <a:sym typeface="宋体" pitchFamily="2" charset="-122"/>
              </a:rPr>
              <a:t>例  子</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lstStyle/>
          <a:p>
            <a:r>
              <a:rPr lang="zh-CN" altLang="en-US" b="1" dirty="0" smtClean="0">
                <a:latin typeface="Times New Roman" pitchFamily="18" charset="0"/>
                <a:ea typeface="+mn-ea"/>
                <a:cs typeface="Times New Roman" pitchFamily="18" charset="0"/>
              </a:rPr>
              <a:t>其它变换</a:t>
            </a:r>
            <a:endParaRPr lang="zh-CN" altLang="en-US" b="1" dirty="0">
              <a:latin typeface="Times New Roman" pitchFamily="18" charset="0"/>
              <a:ea typeface="+mn-ea"/>
              <a:cs typeface="Times New Roman" pitchFamily="18" charset="0"/>
            </a:endParaRPr>
          </a:p>
        </p:txBody>
      </p:sp>
      <p:sp>
        <p:nvSpPr>
          <p:cNvPr id="3" name="内容占位符 2"/>
          <p:cNvSpPr>
            <a:spLocks noGrp="1"/>
          </p:cNvSpPr>
          <p:nvPr>
            <p:ph idx="1"/>
          </p:nvPr>
        </p:nvSpPr>
        <p:spPr>
          <a:xfrm>
            <a:off x="1071538" y="1857364"/>
            <a:ext cx="7615262" cy="4268799"/>
          </a:xfrm>
        </p:spPr>
        <p:txBody>
          <a:bodyPr/>
          <a:lstStyle/>
          <a:p>
            <a:r>
              <a:rPr lang="en-US" altLang="zh-CN" dirty="0" smtClean="0">
                <a:latin typeface="Times New Roman" pitchFamily="18" charset="0"/>
                <a:cs typeface="Times New Roman" pitchFamily="18" charset="0"/>
              </a:rPr>
              <a:t>Walsh</a:t>
            </a:r>
            <a:r>
              <a:rPr lang="zh-CN" altLang="en-US"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Hadamard</a:t>
            </a:r>
            <a:r>
              <a:rPr lang="zh-CN" altLang="en-US" dirty="0" smtClean="0">
                <a:latin typeface="Times New Roman" pitchFamily="18" charset="0"/>
                <a:cs typeface="Times New Roman" pitchFamily="18" charset="0"/>
              </a:rPr>
              <a:t>变换</a:t>
            </a:r>
            <a:endParaRPr lang="en-US" altLang="zh-CN"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Karhunen-Loeve</a:t>
            </a:r>
            <a:r>
              <a:rPr lang="zh-CN" altLang="en-US" dirty="0" smtClean="0">
                <a:latin typeface="Times New Roman" pitchFamily="18" charset="0"/>
                <a:cs typeface="Times New Roman" pitchFamily="18" charset="0"/>
              </a:rPr>
              <a:t>变换</a:t>
            </a:r>
          </a:p>
          <a:p>
            <a:r>
              <a:rPr lang="en-US" altLang="zh-CN" dirty="0" smtClean="0">
                <a:latin typeface="Times New Roman" pitchFamily="18" charset="0"/>
                <a:cs typeface="Times New Roman" pitchFamily="18" charset="0"/>
              </a:rPr>
              <a:t>Wavelet</a:t>
            </a:r>
            <a:r>
              <a:rPr lang="zh-CN" altLang="en-US" dirty="0" smtClean="0">
                <a:latin typeface="Times New Roman" pitchFamily="18" charset="0"/>
                <a:cs typeface="Times New Roman" pitchFamily="18" charset="0"/>
              </a:rPr>
              <a:t>变换</a:t>
            </a:r>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a:defRPr/>
            </a:pPr>
            <a:fld id="{11575DAC-8860-406F-A454-525FDE5B6494}" type="datetime1">
              <a:rPr lang="zh-CN" altLang="en-US" smtClean="0">
                <a:latin typeface="Times New Roman" pitchFamily="18" charset="0"/>
                <a:ea typeface="+mn-ea"/>
                <a:cs typeface="Times New Roman" pitchFamily="18" charset="0"/>
              </a:rPr>
              <a:pPr>
                <a:defRPr/>
              </a:pPr>
              <a:t>2019-4-18</a:t>
            </a:fld>
            <a:endParaRPr lang="zh-CN" altLang="en-US" sz="2000">
              <a:solidFill>
                <a:srgbClr val="0000CC"/>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p>
            <a:r>
              <a:rPr lang="zh-CN" altLang="en-US" b="1" dirty="0" smtClean="0">
                <a:latin typeface="Times New Roman" pitchFamily="18" charset="0"/>
                <a:cs typeface="Times New Roman" pitchFamily="18" charset="0"/>
              </a:rPr>
              <a:t>作   业</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a:xfrm>
            <a:off x="314356" y="1285860"/>
            <a:ext cx="8686800" cy="5286412"/>
          </a:xfrm>
        </p:spPr>
        <p:txBody>
          <a:bodyPr>
            <a:normAutofit fontScale="92500" lnSpcReduction="10000"/>
          </a:bodyPr>
          <a:lstStyle/>
          <a:p>
            <a:pPr marL="514350" indent="-514350">
              <a:buFont typeface="+mj-lt"/>
              <a:buAutoNum type="arabicPeriod"/>
            </a:pPr>
            <a:r>
              <a:rPr lang="zh-CN" altLang="en-US" sz="3500" dirty="0" smtClean="0">
                <a:latin typeface="Times New Roman" pitchFamily="18" charset="0"/>
                <a:cs typeface="Times New Roman" pitchFamily="18" charset="0"/>
              </a:rPr>
              <a:t>给出二维离散傅里叶变换的正向变换与反向变换的变换公式，并给出各变量的含义。</a:t>
            </a:r>
            <a:endParaRPr lang="en-US" altLang="zh-CN" sz="3500" dirty="0" smtClean="0">
              <a:latin typeface="Times New Roman" pitchFamily="18" charset="0"/>
              <a:cs typeface="Times New Roman" pitchFamily="18" charset="0"/>
            </a:endParaRPr>
          </a:p>
          <a:p>
            <a:pPr marL="0" indent="0">
              <a:buNone/>
            </a:pPr>
            <a:r>
              <a:rPr lang="en-US" altLang="zh-CN" sz="3500" dirty="0">
                <a:latin typeface="Times New Roman" pitchFamily="18" charset="0"/>
                <a:cs typeface="Times New Roman" pitchFamily="18" charset="0"/>
              </a:rPr>
              <a:t> </a:t>
            </a:r>
            <a:r>
              <a:rPr lang="en-US" altLang="zh-CN" sz="3500" dirty="0" smtClean="0">
                <a:latin typeface="Times New Roman" pitchFamily="18" charset="0"/>
                <a:cs typeface="Times New Roman" pitchFamily="18" charset="0"/>
              </a:rPr>
              <a:t>    &lt;</a:t>
            </a:r>
            <a:r>
              <a:rPr lang="zh-CN" altLang="en-US" sz="3500" dirty="0" smtClean="0">
                <a:latin typeface="Times New Roman" pitchFamily="18" charset="0"/>
                <a:cs typeface="Times New Roman" pitchFamily="18" charset="0"/>
              </a:rPr>
              <a:t>可选，做了加分</a:t>
            </a:r>
            <a:r>
              <a:rPr lang="en-US" altLang="zh-CN" sz="3500" dirty="0" smtClean="0">
                <a:latin typeface="Times New Roman" pitchFamily="18" charset="0"/>
                <a:cs typeface="Times New Roman" pitchFamily="18" charset="0"/>
              </a:rPr>
              <a:t>&gt;</a:t>
            </a:r>
          </a:p>
          <a:p>
            <a:pPr marL="514350" indent="-514350">
              <a:buFont typeface="+mj-lt"/>
              <a:buAutoNum type="arabicPeriod"/>
            </a:pPr>
            <a:r>
              <a:rPr lang="zh-CN" altLang="en-US" sz="3500" dirty="0" smtClean="0">
                <a:latin typeface="Times New Roman" pitchFamily="18" charset="0"/>
                <a:cs typeface="Times New Roman" pitchFamily="18" charset="0"/>
              </a:rPr>
              <a:t>请将下图进行正向二维离散傅里叶变换，并对结果进行反向二维离散傅里叶变换，给出计算步骤与结果。</a:t>
            </a:r>
            <a:endParaRPr lang="en-US" altLang="zh-CN" sz="3500" dirty="0" smtClean="0">
              <a:latin typeface="Times New Roman" pitchFamily="18" charset="0"/>
              <a:cs typeface="Times New Roman" pitchFamily="18" charset="0"/>
            </a:endParaRPr>
          </a:p>
          <a:p>
            <a:pPr marL="514350" indent="-514350">
              <a:buFont typeface="+mj-lt"/>
              <a:buAutoNum type="arabicPeriod"/>
            </a:pPr>
            <a:endParaRPr lang="en-US" altLang="zh-CN" sz="3500" dirty="0" smtClean="0">
              <a:latin typeface="Times New Roman" pitchFamily="18" charset="0"/>
              <a:cs typeface="Times New Roman" pitchFamily="18" charset="0"/>
            </a:endParaRPr>
          </a:p>
          <a:p>
            <a:pPr marL="514350" indent="-514350">
              <a:buFont typeface="+mj-lt"/>
              <a:buAutoNum type="arabicPeriod"/>
            </a:pPr>
            <a:endParaRPr lang="en-US" altLang="zh-CN" sz="3500" dirty="0" smtClean="0">
              <a:latin typeface="Times New Roman" pitchFamily="18" charset="0"/>
              <a:cs typeface="Times New Roman" pitchFamily="18" charset="0"/>
            </a:endParaRPr>
          </a:p>
          <a:p>
            <a:pPr marL="514350" indent="-514350">
              <a:buFont typeface="+mj-lt"/>
              <a:buAutoNum type="arabicPeriod"/>
            </a:pPr>
            <a:endParaRPr lang="en-US" altLang="zh-CN" sz="3500" dirty="0" smtClean="0">
              <a:latin typeface="Times New Roman" pitchFamily="18" charset="0"/>
              <a:cs typeface="Times New Roman" pitchFamily="18" charset="0"/>
            </a:endParaRPr>
          </a:p>
          <a:p>
            <a:pPr marL="514350" indent="-514350">
              <a:buFont typeface="+mj-lt"/>
              <a:buAutoNum type="arabicPeriod"/>
            </a:pPr>
            <a:r>
              <a:rPr lang="zh-CN" altLang="en-US" sz="3500" dirty="0" smtClean="0">
                <a:latin typeface="Times New Roman" pitchFamily="18" charset="0"/>
                <a:cs typeface="Times New Roman" pitchFamily="18" charset="0"/>
              </a:rPr>
              <a:t>同态滤波的原理？ </a:t>
            </a:r>
            <a:r>
              <a:rPr lang="en-US" altLang="zh-CN" sz="3500" dirty="0">
                <a:latin typeface="Times New Roman" pitchFamily="18" charset="0"/>
                <a:cs typeface="Times New Roman" pitchFamily="18" charset="0"/>
              </a:rPr>
              <a:t>&lt;</a:t>
            </a:r>
            <a:r>
              <a:rPr lang="zh-CN" altLang="en-US" sz="3500" dirty="0">
                <a:latin typeface="Times New Roman" pitchFamily="18" charset="0"/>
                <a:cs typeface="Times New Roman" pitchFamily="18" charset="0"/>
              </a:rPr>
              <a:t>可选，做了加分</a:t>
            </a:r>
            <a:r>
              <a:rPr lang="en-US" altLang="zh-CN" sz="3500" dirty="0">
                <a:latin typeface="Times New Roman" pitchFamily="18" charset="0"/>
                <a:cs typeface="Times New Roman" pitchFamily="18" charset="0"/>
              </a:rPr>
              <a:t>&gt;</a:t>
            </a:r>
          </a:p>
          <a:p>
            <a:pPr marL="514350" indent="-514350">
              <a:buFont typeface="+mj-lt"/>
              <a:buAutoNum type="arabicPeriod"/>
            </a:pPr>
            <a:endParaRPr lang="en-US" altLang="zh-CN" sz="3500"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pic>
        <p:nvPicPr>
          <p:cNvPr id="6" name="Picture 4" descr="图片2"/>
          <p:cNvPicPr>
            <a:picLocks noChangeAspect="1" noChangeArrowheads="1"/>
          </p:cNvPicPr>
          <p:nvPr/>
        </p:nvPicPr>
        <p:blipFill>
          <a:blip r:embed="rId2" cstate="print"/>
          <a:srcRect/>
          <a:stretch>
            <a:fillRect/>
          </a:stretch>
        </p:blipFill>
        <p:spPr bwMode="auto">
          <a:xfrm>
            <a:off x="1069985" y="4114302"/>
            <a:ext cx="2071702" cy="1243524"/>
          </a:xfrm>
          <a:prstGeom prst="rect">
            <a:avLst/>
          </a:prstGeom>
          <a:noFill/>
          <a:ln w="9525">
            <a:noFill/>
            <a:miter lim="800000"/>
            <a:headEnd/>
            <a:tailEnd/>
          </a:ln>
        </p:spPr>
      </p:pic>
      <p:sp>
        <p:nvSpPr>
          <p:cNvPr id="7" name="Text Box 5"/>
          <p:cNvSpPr txBox="1">
            <a:spLocks noChangeArrowheads="1"/>
          </p:cNvSpPr>
          <p:nvPr/>
        </p:nvSpPr>
        <p:spPr bwMode="auto">
          <a:xfrm>
            <a:off x="3427438" y="4114302"/>
            <a:ext cx="4787900" cy="1077218"/>
          </a:xfrm>
          <a:prstGeom prst="rect">
            <a:avLst/>
          </a:prstGeom>
          <a:noFill/>
          <a:ln w="9525" cmpd="sng">
            <a:noFill/>
            <a:miter lim="800000"/>
            <a:headEnd/>
            <a:tailEnd/>
          </a:ln>
          <a:effectLst/>
        </p:spPr>
        <p:txBody>
          <a:bodyPr wrap="square">
            <a:spAutoFit/>
          </a:bodyPr>
          <a:lstStyle/>
          <a:p>
            <a:r>
              <a:rPr lang="zh-CN" altLang="zh-CN" sz="3200" i="1" dirty="0" smtClean="0">
                <a:latin typeface="Times New Roman" pitchFamily="18" charset="0"/>
                <a:cs typeface="Times New Roman" pitchFamily="18" charset="0"/>
              </a:rPr>
              <a:t>f</a:t>
            </a:r>
            <a:r>
              <a:rPr lang="zh-CN" altLang="zh-CN" sz="3200" dirty="0">
                <a:latin typeface="Times New Roman" pitchFamily="18" charset="0"/>
                <a:cs typeface="Times New Roman" pitchFamily="18" charset="0"/>
              </a:rPr>
              <a:t>(0,1)=252, </a:t>
            </a:r>
            <a:r>
              <a:rPr lang="en-US" altLang="zh-CN" sz="3200" dirty="0" smtClean="0">
                <a:latin typeface="Times New Roman" pitchFamily="18" charset="0"/>
                <a:cs typeface="Times New Roman" pitchFamily="18" charset="0"/>
              </a:rPr>
              <a:t>    </a:t>
            </a:r>
            <a:r>
              <a:rPr lang="zh-CN" altLang="zh-CN" sz="3200" i="1" dirty="0" smtClean="0">
                <a:latin typeface="Times New Roman" pitchFamily="18" charset="0"/>
                <a:cs typeface="Times New Roman" pitchFamily="18" charset="0"/>
              </a:rPr>
              <a:t>f</a:t>
            </a:r>
            <a:r>
              <a:rPr lang="zh-CN" altLang="zh-CN" sz="3200" dirty="0" smtClean="0">
                <a:latin typeface="Times New Roman" pitchFamily="18" charset="0"/>
                <a:cs typeface="Times New Roman" pitchFamily="18" charset="0"/>
              </a:rPr>
              <a:t>(1,1)=128</a:t>
            </a:r>
            <a:r>
              <a:rPr lang="en-US" altLang="zh-CN" sz="3200" dirty="0" smtClean="0">
                <a:latin typeface="Times New Roman" pitchFamily="18" charset="0"/>
                <a:cs typeface="Times New Roman" pitchFamily="18" charset="0"/>
              </a:rPr>
              <a:t>,</a:t>
            </a:r>
            <a:r>
              <a:rPr lang="zh-CN" altLang="zh-CN" sz="3200" dirty="0" smtClean="0">
                <a:latin typeface="Times New Roman" pitchFamily="18" charset="0"/>
                <a:cs typeface="Times New Roman" pitchFamily="18" charset="0"/>
              </a:rPr>
              <a:t> </a:t>
            </a:r>
            <a:r>
              <a:rPr lang="zh-CN" altLang="zh-CN" sz="3200" i="1" dirty="0" smtClean="0">
                <a:latin typeface="Times New Roman" pitchFamily="18" charset="0"/>
                <a:cs typeface="Times New Roman" pitchFamily="18" charset="0"/>
              </a:rPr>
              <a:t>f</a:t>
            </a:r>
            <a:r>
              <a:rPr lang="zh-CN" altLang="zh-CN" sz="3200" dirty="0" smtClean="0">
                <a:latin typeface="Times New Roman" pitchFamily="18" charset="0"/>
                <a:cs typeface="Times New Roman" pitchFamily="18" charset="0"/>
              </a:rPr>
              <a:t>(0,0)=</a:t>
            </a:r>
            <a:r>
              <a:rPr lang="en-US" altLang="zh-CN" sz="3200" dirty="0" smtClean="0">
                <a:latin typeface="Times New Roman" pitchFamily="18" charset="0"/>
                <a:cs typeface="Times New Roman" pitchFamily="18" charset="0"/>
              </a:rPr>
              <a:t>  </a:t>
            </a:r>
            <a:r>
              <a:rPr lang="zh-CN" altLang="zh-CN" sz="3200" dirty="0" smtClean="0">
                <a:latin typeface="Times New Roman" pitchFamily="18" charset="0"/>
                <a:cs typeface="Times New Roman" pitchFamily="18" charset="0"/>
              </a:rPr>
              <a:t>64, </a:t>
            </a:r>
            <a:r>
              <a:rPr lang="en-US" altLang="zh-CN" sz="3200" dirty="0" smtClean="0">
                <a:latin typeface="Times New Roman" pitchFamily="18" charset="0"/>
                <a:cs typeface="Times New Roman" pitchFamily="18" charset="0"/>
              </a:rPr>
              <a:t>    </a:t>
            </a:r>
            <a:r>
              <a:rPr lang="zh-CN" altLang="zh-CN" sz="3200" i="1" dirty="0" smtClean="0">
                <a:latin typeface="Times New Roman" pitchFamily="18" charset="0"/>
                <a:cs typeface="Times New Roman" pitchFamily="18" charset="0"/>
              </a:rPr>
              <a:t>f</a:t>
            </a:r>
            <a:r>
              <a:rPr lang="zh-CN" altLang="zh-CN" sz="3200" dirty="0" smtClean="0">
                <a:latin typeface="Times New Roman" pitchFamily="18" charset="0"/>
                <a:cs typeface="Times New Roman" pitchFamily="18" charset="0"/>
              </a:rPr>
              <a:t>(1,0)=192, </a:t>
            </a:r>
            <a:endParaRPr lang="zh-CN" altLang="zh-CN" sz="3200" dirty="0">
              <a:latin typeface="Times New Roman" pitchFamily="18" charset="0"/>
              <a:cs typeface="Times New Roman" pitchFamily="18" charset="0"/>
            </a:endParaRPr>
          </a:p>
        </p:txBody>
      </p:sp>
    </p:spTree>
    <p:extLst>
      <p:ext uri="{BB962C8B-B14F-4D97-AF65-F5344CB8AC3E}">
        <p14:creationId xmlns:p14="http://schemas.microsoft.com/office/powerpoint/2010/main" val="15483004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755576" y="1196752"/>
            <a:ext cx="7651750" cy="1431925"/>
          </a:xfrm>
        </p:spPr>
        <p:txBody>
          <a:bodyPr>
            <a:normAutofit/>
          </a:bodyPr>
          <a:lstStyle/>
          <a:p>
            <a:pPr eaLnBrk="1" hangingPunct="1"/>
            <a:r>
              <a:rPr lang="zh-CN" sz="4800" b="1" dirty="0" smtClean="0">
                <a:latin typeface="宋体" pitchFamily="2" charset="-122"/>
              </a:rPr>
              <a:t>第</a:t>
            </a:r>
            <a:r>
              <a:rPr lang="zh-CN" altLang="en-US" sz="4800" b="1" dirty="0" smtClean="0">
                <a:latin typeface="宋体" pitchFamily="2" charset="-122"/>
              </a:rPr>
              <a:t>十</a:t>
            </a:r>
            <a:r>
              <a:rPr lang="zh-CN" sz="4800" b="1" dirty="0" smtClean="0">
                <a:latin typeface="宋体" pitchFamily="2" charset="-122"/>
              </a:rPr>
              <a:t>章  图像</a:t>
            </a:r>
            <a:r>
              <a:rPr lang="zh-CN" altLang="en-US" sz="4800" b="1" dirty="0" smtClean="0">
                <a:latin typeface="宋体" pitchFamily="2" charset="-122"/>
              </a:rPr>
              <a:t>变换</a:t>
            </a:r>
            <a:endParaRPr lang="zh-CN" sz="4800" b="1" dirty="0" smtClean="0">
              <a:latin typeface="宋体" pitchFamily="2" charset="-122"/>
            </a:endParaRPr>
          </a:p>
        </p:txBody>
      </p:sp>
      <p:sp>
        <p:nvSpPr>
          <p:cNvPr id="8195" name="副标题 2"/>
          <p:cNvSpPr txBox="1">
            <a:spLocks noChangeArrowheads="1"/>
          </p:cNvSpPr>
          <p:nvPr/>
        </p:nvSpPr>
        <p:spPr bwMode="auto">
          <a:xfrm>
            <a:off x="1331913" y="3716338"/>
            <a:ext cx="6400800" cy="1752600"/>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solidFill>
                  <a:schemeClr val="tx1"/>
                </a:solidFill>
                <a:latin typeface="Calibri" pitchFamily="34" charset="0"/>
              </a:rPr>
              <a:t>童立靖</a:t>
            </a:r>
            <a:endParaRPr lang="en-US" sz="3200" b="1" dirty="0">
              <a:solidFill>
                <a:schemeClr val="tx1"/>
              </a:solidFill>
              <a:latin typeface="Calibri" pitchFamily="34" charset="0"/>
            </a:endParaRPr>
          </a:p>
          <a:p>
            <a:pPr marL="342900" indent="-342900" algn="ctr">
              <a:lnSpc>
                <a:spcPct val="80000"/>
              </a:lnSpc>
              <a:spcBef>
                <a:spcPct val="20000"/>
              </a:spcBef>
              <a:buFont typeface="Arial" charset="0"/>
              <a:buNone/>
            </a:pPr>
            <a:r>
              <a:rPr lang="zh-CN" altLang="en-US" sz="3200" b="1" dirty="0" smtClean="0">
                <a:solidFill>
                  <a:schemeClr val="tx1"/>
                </a:solidFill>
                <a:latin typeface="Calibri" pitchFamily="34" charset="0"/>
              </a:rPr>
              <a:t>北方工业大学计算机学院</a:t>
            </a:r>
            <a:endParaRPr lang="en-US" sz="3200" b="1" dirty="0">
              <a:solidFill>
                <a:schemeClr val="tx1"/>
              </a:solidFill>
              <a:latin typeface="Calibri" pitchFamily="34" charset="0"/>
            </a:endParaRPr>
          </a:p>
          <a:p>
            <a:pPr marL="342900" indent="-342900" algn="ctr">
              <a:lnSpc>
                <a:spcPct val="80000"/>
              </a:lnSpc>
              <a:spcBef>
                <a:spcPct val="20000"/>
              </a:spcBef>
              <a:buFont typeface="Arial" charset="0"/>
              <a:buNone/>
            </a:pPr>
            <a:r>
              <a:rPr lang="en-US" altLang="zh-CN" sz="3200" dirty="0">
                <a:solidFill>
                  <a:schemeClr val="tx1"/>
                </a:solidFill>
                <a:latin typeface="Times New Roman" panose="02020603050405020304" pitchFamily="18" charset="0"/>
                <a:cs typeface="Times New Roman" panose="02020603050405020304" pitchFamily="18" charset="0"/>
              </a:rPr>
              <a:t>tong_lijing@163.com</a:t>
            </a:r>
            <a:endParaRPr lang="zh-CN" altLang="en-US" sz="3200" dirty="0">
              <a:solidFill>
                <a:schemeClr val="tx1"/>
              </a:solidFill>
              <a:latin typeface="Times New Roman" panose="02020603050405020304" pitchFamily="18" charset="0"/>
              <a:cs typeface="Times New Roman" panose="02020603050405020304" pitchFamily="18" charset="0"/>
            </a:endParaRPr>
          </a:p>
          <a:p>
            <a:pPr marL="342900" indent="-342900" algn="ctr">
              <a:lnSpc>
                <a:spcPct val="80000"/>
              </a:lnSpc>
              <a:spcBef>
                <a:spcPct val="20000"/>
              </a:spcBef>
              <a:buFont typeface="Arial" charset="0"/>
              <a:buNone/>
            </a:pPr>
            <a:endParaRPr lang="zh-CN" altLang="en-US" sz="2700" dirty="0">
              <a:latin typeface="Calibri" pitchFamily="34" charset="0"/>
            </a:endParaRPr>
          </a:p>
        </p:txBody>
      </p:sp>
    </p:spTree>
    <p:extLst>
      <p:ext uri="{BB962C8B-B14F-4D97-AF65-F5344CB8AC3E}">
        <p14:creationId xmlns:p14="http://schemas.microsoft.com/office/powerpoint/2010/main" val="92362848"/>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68313" y="188913"/>
            <a:ext cx="8229600" cy="576262"/>
          </a:xfrm>
        </p:spPr>
        <p:txBody>
          <a:bodyPr anchor="t"/>
          <a:lstStyle/>
          <a:p>
            <a:pPr marL="0" indent="0" eaLnBrk="1" hangingPunct="1"/>
            <a:r>
              <a:rPr lang="en-US" altLang="zh-CN" dirty="0" err="1" smtClean="0">
                <a:latin typeface="Times New Roman" pitchFamily="18" charset="0"/>
                <a:cs typeface="Times New Roman" pitchFamily="18" charset="0"/>
                <a:sym typeface="Times New Roman" pitchFamily="18" charset="0"/>
              </a:rPr>
              <a:t>Homomorphic</a:t>
            </a:r>
            <a:r>
              <a:rPr lang="en-US" altLang="zh-CN" dirty="0" smtClean="0">
                <a:latin typeface="Times New Roman" pitchFamily="18" charset="0"/>
                <a:cs typeface="Times New Roman" pitchFamily="18" charset="0"/>
                <a:sym typeface="Times New Roman" pitchFamily="18" charset="0"/>
              </a:rPr>
              <a:t> Filtering</a:t>
            </a:r>
            <a:r>
              <a:rPr lang="zh-CN" altLang="en-US" b="1" dirty="0" smtClean="0">
                <a:latin typeface="Times New Roman" pitchFamily="18" charset="0"/>
                <a:cs typeface="Times New Roman" pitchFamily="18" charset="0"/>
              </a:rPr>
              <a:t>同态滤波</a:t>
            </a:r>
            <a:endParaRPr lang="zh-CN" altLang="en-US" dirty="0" smtClean="0">
              <a:latin typeface="Times New Roman" pitchFamily="18" charset="0"/>
              <a:cs typeface="Times New Roman" pitchFamily="18" charset="0"/>
            </a:endParaRPr>
          </a:p>
        </p:txBody>
      </p:sp>
      <p:sp>
        <p:nvSpPr>
          <p:cNvPr id="21509" name="Text Box 7"/>
          <p:cNvSpPr>
            <a:spLocks noChangeArrowheads="1"/>
          </p:cNvSpPr>
          <p:nvPr/>
        </p:nvSpPr>
        <p:spPr bwMode="auto">
          <a:xfrm>
            <a:off x="322053" y="1041023"/>
            <a:ext cx="5546541" cy="5816977"/>
          </a:xfrm>
          <a:prstGeom prst="rect">
            <a:avLst/>
          </a:prstGeom>
          <a:noFill/>
          <a:ln w="9525">
            <a:noFill/>
            <a:miter lim="800000"/>
            <a:headEnd/>
            <a:tailEnd/>
          </a:ln>
        </p:spPr>
        <p:txBody>
          <a:bodyPr wrap="square">
            <a:spAutoFit/>
          </a:bodyPr>
          <a:lstStyle/>
          <a:p>
            <a:r>
              <a:rPr lang="en-US" altLang="zh-CN" sz="2800" dirty="0">
                <a:solidFill>
                  <a:schemeClr val="tx1"/>
                </a:solidFill>
                <a:latin typeface="Times New Roman" pitchFamily="18" charset="0"/>
                <a:cs typeface="Times New Roman" pitchFamily="18" charset="0"/>
                <a:sym typeface="Calibri" pitchFamily="34" charset="0"/>
              </a:rPr>
              <a:t>Problems:</a:t>
            </a:r>
            <a:endParaRPr lang="zh-CN" altLang="en-US" sz="2800" dirty="0">
              <a:solidFill>
                <a:schemeClr val="tx1"/>
              </a:solidFill>
              <a:latin typeface="Times New Roman" pitchFamily="18" charset="0"/>
              <a:cs typeface="Times New Roman" pitchFamily="18" charset="0"/>
              <a:sym typeface="Calibri" pitchFamily="34" charset="0"/>
            </a:endParaRPr>
          </a:p>
          <a:p>
            <a:r>
              <a:rPr lang="en-US" altLang="zh-CN" sz="2800" dirty="0">
                <a:solidFill>
                  <a:schemeClr val="tx1"/>
                </a:solidFill>
                <a:latin typeface="Times New Roman" pitchFamily="18" charset="0"/>
                <a:cs typeface="Times New Roman" pitchFamily="18" charset="0"/>
                <a:sym typeface="Calibri" pitchFamily="34" charset="0"/>
              </a:rPr>
              <a:t>When the illumination radiating to an object is non-uniform, the detail of the dark part in the image is more discernable.</a:t>
            </a:r>
            <a:endParaRPr lang="zh-CN" altLang="en-US" sz="2800" dirty="0">
              <a:solidFill>
                <a:schemeClr val="tx1"/>
              </a:solidFill>
              <a:latin typeface="Times New Roman" pitchFamily="18" charset="0"/>
              <a:cs typeface="Times New Roman" pitchFamily="18" charset="0"/>
              <a:sym typeface="Calibri" pitchFamily="34" charset="0"/>
            </a:endParaRPr>
          </a:p>
          <a:p>
            <a:r>
              <a:rPr lang="en-US" altLang="zh-CN" sz="2800" dirty="0">
                <a:solidFill>
                  <a:schemeClr val="tx1"/>
                </a:solidFill>
                <a:latin typeface="Times New Roman" pitchFamily="18" charset="0"/>
                <a:cs typeface="Times New Roman" pitchFamily="18" charset="0"/>
                <a:sym typeface="Calibri" pitchFamily="34" charset="0"/>
              </a:rPr>
              <a:t>aims:</a:t>
            </a:r>
            <a:endParaRPr lang="zh-CN" altLang="en-US" sz="2800" dirty="0">
              <a:solidFill>
                <a:schemeClr val="tx1"/>
              </a:solidFill>
              <a:latin typeface="Times New Roman" pitchFamily="18" charset="0"/>
              <a:cs typeface="Times New Roman" pitchFamily="18" charset="0"/>
              <a:sym typeface="Calibri" pitchFamily="34" charset="0"/>
            </a:endParaRPr>
          </a:p>
          <a:p>
            <a:r>
              <a:rPr lang="en-US" altLang="zh-CN" sz="2800" dirty="0">
                <a:solidFill>
                  <a:schemeClr val="tx1"/>
                </a:solidFill>
                <a:latin typeface="Times New Roman" pitchFamily="18" charset="0"/>
                <a:cs typeface="Times New Roman" pitchFamily="18" charset="0"/>
                <a:sym typeface="Calibri" pitchFamily="34" charset="0"/>
              </a:rPr>
              <a:t>Simultaneously compress the gray-level range and enhance contrast, eliminate the effect of non-uniform illumination, and emphasis the details.</a:t>
            </a:r>
            <a:endParaRPr lang="zh-CN" altLang="en-US" sz="2800" dirty="0">
              <a:solidFill>
                <a:schemeClr val="tx1"/>
              </a:solidFill>
              <a:latin typeface="Times New Roman" pitchFamily="18" charset="0"/>
              <a:cs typeface="Times New Roman" pitchFamily="18" charset="0"/>
              <a:sym typeface="Calibri" pitchFamily="34" charset="0"/>
            </a:endParaRPr>
          </a:p>
          <a:p>
            <a:r>
              <a:rPr lang="zh-CN" altLang="en-US" sz="3200" b="1" dirty="0" smtClean="0">
                <a:solidFill>
                  <a:srgbClr val="0000FF"/>
                </a:solidFill>
                <a:latin typeface="Times New Roman" pitchFamily="18" charset="0"/>
                <a:cs typeface="Times New Roman" pitchFamily="18" charset="0"/>
                <a:sym typeface="宋体" pitchFamily="2" charset="-122"/>
              </a:rPr>
              <a:t>消除</a:t>
            </a:r>
            <a:r>
              <a:rPr lang="zh-CN" altLang="en-US" sz="3200" b="1" dirty="0">
                <a:solidFill>
                  <a:srgbClr val="0000FF"/>
                </a:solidFill>
                <a:latin typeface="Times New Roman" pitchFamily="18" charset="0"/>
                <a:cs typeface="Times New Roman" pitchFamily="18" charset="0"/>
                <a:sym typeface="宋体" pitchFamily="2" charset="-122"/>
              </a:rPr>
              <a:t>不均匀照度</a:t>
            </a:r>
            <a:r>
              <a:rPr lang="zh-CN" altLang="en-US" sz="3200" dirty="0">
                <a:solidFill>
                  <a:schemeClr val="tx1"/>
                </a:solidFill>
                <a:latin typeface="Times New Roman" pitchFamily="18" charset="0"/>
                <a:cs typeface="Times New Roman" pitchFamily="18" charset="0"/>
                <a:sym typeface="宋体" pitchFamily="2" charset="-122"/>
              </a:rPr>
              <a:t>的影响</a:t>
            </a:r>
            <a:r>
              <a:rPr lang="en-US" altLang="zh-CN" sz="3200" dirty="0">
                <a:solidFill>
                  <a:schemeClr val="tx1"/>
                </a:solidFill>
                <a:latin typeface="Times New Roman" pitchFamily="18" charset="0"/>
                <a:cs typeface="Times New Roman" pitchFamily="18" charset="0"/>
                <a:sym typeface="Calibri" pitchFamily="34" charset="0"/>
              </a:rPr>
              <a:t>, </a:t>
            </a:r>
            <a:endParaRPr lang="en-US" altLang="zh-CN" sz="3200" dirty="0" smtClean="0">
              <a:solidFill>
                <a:schemeClr val="tx1"/>
              </a:solidFill>
              <a:latin typeface="Times New Roman" pitchFamily="18" charset="0"/>
              <a:cs typeface="Times New Roman" pitchFamily="18" charset="0"/>
              <a:sym typeface="Calibri" pitchFamily="34" charset="0"/>
            </a:endParaRPr>
          </a:p>
          <a:p>
            <a:r>
              <a:rPr lang="zh-CN" altLang="en-US" sz="3200" b="1" dirty="0" smtClean="0">
                <a:solidFill>
                  <a:srgbClr val="0000FF"/>
                </a:solidFill>
                <a:latin typeface="Times New Roman" pitchFamily="18" charset="0"/>
                <a:cs typeface="Times New Roman" pitchFamily="18" charset="0"/>
                <a:sym typeface="宋体" pitchFamily="2" charset="-122"/>
              </a:rPr>
              <a:t>增强</a:t>
            </a:r>
            <a:r>
              <a:rPr lang="zh-CN" altLang="en-US" sz="3200" b="1" dirty="0">
                <a:solidFill>
                  <a:srgbClr val="0000FF"/>
                </a:solidFill>
                <a:latin typeface="Times New Roman" pitchFamily="18" charset="0"/>
                <a:cs typeface="Times New Roman" pitchFamily="18" charset="0"/>
                <a:sym typeface="宋体" pitchFamily="2" charset="-122"/>
              </a:rPr>
              <a:t>图象细节。</a:t>
            </a:r>
            <a:endParaRPr lang="zh-CN" altLang="en-US" sz="3200" b="1" dirty="0">
              <a:solidFill>
                <a:srgbClr val="0000FF"/>
              </a:solidFill>
              <a:latin typeface="Times New Roman" pitchFamily="18" charset="0"/>
              <a:cs typeface="Times New Roman" pitchFamily="18" charset="0"/>
            </a:endParaRPr>
          </a:p>
        </p:txBody>
      </p:sp>
      <p:pic>
        <p:nvPicPr>
          <p:cNvPr id="7" name="Picture 8"/>
          <p:cNvPicPr>
            <a:picLocks noChangeAspect="1" noChangeArrowheads="1"/>
          </p:cNvPicPr>
          <p:nvPr/>
        </p:nvPicPr>
        <p:blipFill>
          <a:blip r:embed="rId3" cstate="print"/>
          <a:srcRect l="47528" t="20844" r="23511" b="14676"/>
          <a:stretch>
            <a:fillRect/>
          </a:stretch>
        </p:blipFill>
        <p:spPr bwMode="auto">
          <a:xfrm>
            <a:off x="5796561" y="1051911"/>
            <a:ext cx="3095423" cy="5618574"/>
          </a:xfrm>
          <a:prstGeom prst="rect">
            <a:avLst/>
          </a:prstGeom>
          <a:noFill/>
          <a:ln w="12700">
            <a:noFill/>
            <a:miter lim="800000"/>
            <a:headEnd type="none" w="sm" len="sm"/>
            <a:tailEnd type="none" w="sm" len="lg"/>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chor="t"/>
          <a:lstStyle/>
          <a:p>
            <a:pPr marL="0" indent="0" eaLnBrk="1" hangingPunct="1"/>
            <a:r>
              <a:rPr lang="zh-CN" b="1" dirty="0" smtClean="0">
                <a:latin typeface="Times New Roman" pitchFamily="18" charset="0"/>
                <a:cs typeface="Times New Roman" pitchFamily="18" charset="0"/>
              </a:rPr>
              <a:t>同态滤波的原理</a:t>
            </a:r>
            <a:r>
              <a:rPr lang="zh-CN" dirty="0" smtClean="0">
                <a:latin typeface="Times New Roman" pitchFamily="18" charset="0"/>
                <a:cs typeface="Times New Roman" pitchFamily="18" charset="0"/>
              </a:rPr>
              <a:t> </a:t>
            </a:r>
          </a:p>
        </p:txBody>
      </p:sp>
      <p:sp>
        <p:nvSpPr>
          <p:cNvPr id="22531" name="Rectangle 3"/>
          <p:cNvSpPr>
            <a:spLocks noGrp="1" noChangeArrowheads="1"/>
          </p:cNvSpPr>
          <p:nvPr>
            <p:ph idx="1"/>
          </p:nvPr>
        </p:nvSpPr>
        <p:spPr>
          <a:xfrm>
            <a:off x="250020" y="1268010"/>
            <a:ext cx="8713788" cy="5257412"/>
          </a:xfrm>
        </p:spPr>
        <p:txBody>
          <a:bodyPr/>
          <a:lstStyle/>
          <a:p>
            <a:pPr marL="342900" indent="-342900" algn="l" eaLnBrk="1" hangingPunct="1">
              <a:lnSpc>
                <a:spcPct val="80000"/>
              </a:lnSpc>
              <a:buFont typeface="Wingdings" pitchFamily="2" charset="2"/>
              <a:buChar char="Ø"/>
            </a:pPr>
            <a:r>
              <a:rPr lang="zh-CN" altLang="en-US" sz="2400" dirty="0" smtClean="0">
                <a:latin typeface="Times New Roman" pitchFamily="18" charset="0"/>
                <a:cs typeface="Times New Roman" pitchFamily="18" charset="0"/>
              </a:rPr>
              <a:t>在介绍同态滤波之前，先简单地介绍光图像的成像原理。人之所以可以看到某个景物，是因为有光辐射能照在该景物上，经过景物的反射或透射作用之后，在人的视网膜上产个感知信号，该感知信号传送到大脑后形成对景物的理解。</a:t>
            </a:r>
          </a:p>
          <a:p>
            <a:pPr marL="342900" indent="-342900" algn="l" eaLnBrk="1" hangingPunct="1">
              <a:lnSpc>
                <a:spcPct val="80000"/>
              </a:lnSpc>
            </a:pPr>
            <a:r>
              <a:rPr lang="zh-CN" altLang="en-US" sz="2400" dirty="0" smtClean="0">
                <a:latin typeface="Times New Roman" pitchFamily="18" charset="0"/>
                <a:cs typeface="Times New Roman" pitchFamily="18" charset="0"/>
              </a:rPr>
              <a:t>    按照光图像的成伤原理，可以对一幅图像进行如下建模：</a:t>
            </a:r>
          </a:p>
          <a:p>
            <a:pPr marL="342900" indent="-342900" algn="l" eaLnBrk="1" hangingPunct="1">
              <a:lnSpc>
                <a:spcPct val="80000"/>
              </a:lnSpc>
            </a:pPr>
            <a:r>
              <a:rPr lang="zh-CN" altLang="en-US" sz="2400" dirty="0" smtClean="0">
                <a:latin typeface="Times New Roman" pitchFamily="18" charset="0"/>
                <a:cs typeface="Times New Roman" pitchFamily="18" charset="0"/>
              </a:rPr>
              <a:t>                                       </a:t>
            </a:r>
            <a:r>
              <a:rPr lang="en-US" altLang="zh-CN" sz="2400" i="1" dirty="0" smtClean="0">
                <a:latin typeface="Times New Roman" pitchFamily="18" charset="0"/>
                <a:cs typeface="Times New Roman" pitchFamily="18" charset="0"/>
              </a:rPr>
              <a:t>f(x</a:t>
            </a:r>
            <a:r>
              <a:rPr lang="zh-CN" altLang="en-US" sz="2400" i="1"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y)</a:t>
            </a:r>
            <a:r>
              <a:rPr lang="zh-CN" altLang="en-US" sz="2400" i="1"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i</a:t>
            </a:r>
            <a:r>
              <a:rPr lang="en-US" altLang="zh-CN" sz="2400" i="1" dirty="0" smtClean="0">
                <a:latin typeface="Times New Roman" pitchFamily="18" charset="0"/>
                <a:cs typeface="Times New Roman" pitchFamily="18" charset="0"/>
              </a:rPr>
              <a:t>(x</a:t>
            </a:r>
            <a:r>
              <a:rPr lang="zh-CN" altLang="en-US" sz="2400" i="1"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y)·r(x</a:t>
            </a:r>
            <a:r>
              <a:rPr lang="zh-CN" altLang="en-US" sz="2400" i="1"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y)</a:t>
            </a:r>
            <a:endParaRPr lang="zh-CN" altLang="en-US" sz="2400" i="1" dirty="0" smtClean="0">
              <a:latin typeface="Times New Roman" pitchFamily="18" charset="0"/>
              <a:cs typeface="Times New Roman" pitchFamily="18" charset="0"/>
            </a:endParaRPr>
          </a:p>
          <a:p>
            <a:pPr marL="342900" indent="-342900" algn="l" eaLnBrk="1" hangingPunct="1">
              <a:lnSpc>
                <a:spcPct val="80000"/>
              </a:lnSpc>
            </a:pP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即把图像亮度</a:t>
            </a:r>
            <a:r>
              <a:rPr lang="en-US" altLang="zh-CN" sz="2400" i="1" dirty="0" smtClean="0">
                <a:latin typeface="Times New Roman" pitchFamily="18" charset="0"/>
                <a:cs typeface="Times New Roman" pitchFamily="18" charset="0"/>
              </a:rPr>
              <a:t>f(</a:t>
            </a:r>
            <a:r>
              <a:rPr lang="en-US" altLang="zh-CN" sz="2400" i="1" dirty="0" err="1" smtClean="0">
                <a:latin typeface="Times New Roman" pitchFamily="18" charset="0"/>
                <a:cs typeface="Times New Roman" pitchFamily="18" charset="0"/>
              </a:rPr>
              <a:t>x,y</a:t>
            </a:r>
            <a:r>
              <a:rPr lang="en-US" altLang="zh-CN"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看成是由</a:t>
            </a:r>
            <a:r>
              <a:rPr lang="zh-CN" altLang="en-US" sz="2400" b="1" dirty="0" smtClean="0">
                <a:solidFill>
                  <a:srgbClr val="0000CC"/>
                </a:solidFill>
                <a:latin typeface="Times New Roman" pitchFamily="18" charset="0"/>
                <a:cs typeface="Times New Roman" pitchFamily="18" charset="0"/>
              </a:rPr>
              <a:t>入射分量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入射到景物上的光强度</a:t>
            </a:r>
            <a:r>
              <a:rPr lang="en-US" altLang="zh-CN" sz="2400"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i</a:t>
            </a:r>
            <a:r>
              <a:rPr lang="en-US" altLang="zh-CN" sz="2400" i="1"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x,y</a:t>
            </a:r>
            <a:r>
              <a:rPr lang="en-US" altLang="zh-CN" sz="2400" i="1"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b="1" dirty="0" smtClean="0">
                <a:solidFill>
                  <a:srgbClr val="0000CC"/>
                </a:solidFill>
                <a:latin typeface="Times New Roman" pitchFamily="18" charset="0"/>
                <a:cs typeface="Times New Roman" pitchFamily="18" charset="0"/>
              </a:rPr>
              <a:t>反射分量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景物反射的光强度</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r(</a:t>
            </a:r>
            <a:r>
              <a:rPr lang="en-US" altLang="zh-CN" sz="2400" i="1" dirty="0" err="1" smtClean="0">
                <a:latin typeface="Times New Roman" pitchFamily="18" charset="0"/>
                <a:cs typeface="Times New Roman" pitchFamily="18" charset="0"/>
              </a:rPr>
              <a:t>x,y</a:t>
            </a:r>
            <a:r>
              <a:rPr lang="en-US" altLang="zh-CN"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组成的。</a:t>
            </a:r>
          </a:p>
          <a:p>
            <a:pPr marL="342900" indent="-342900" algn="l" eaLnBrk="1" hangingPunct="1">
              <a:lnSpc>
                <a:spcPct val="80000"/>
              </a:lnSpc>
              <a:buFont typeface="Wingdings" pitchFamily="2" charset="2"/>
              <a:buChar char="Ø"/>
            </a:pP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幅图象所表示的</a:t>
            </a:r>
            <a:r>
              <a:rPr lang="zh-CN" altLang="en-US" sz="2400" b="1" dirty="0" smtClean="0">
                <a:solidFill>
                  <a:srgbClr val="0000CC"/>
                </a:solidFill>
                <a:latin typeface="Times New Roman" pitchFamily="18" charset="0"/>
                <a:cs typeface="Times New Roman" pitchFamily="18" charset="0"/>
              </a:rPr>
              <a:t>灰度变化的最大可能范围</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在这里称为画面动态范围</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主要取决于</a:t>
            </a:r>
            <a:r>
              <a:rPr lang="zh-CN" altLang="en-US" sz="2400" b="1" dirty="0" smtClean="0">
                <a:solidFill>
                  <a:srgbClr val="0000CC"/>
                </a:solidFill>
                <a:latin typeface="Times New Roman" pitchFamily="18" charset="0"/>
                <a:cs typeface="Times New Roman" pitchFamily="18" charset="0"/>
              </a:rPr>
              <a:t>入射光的强度</a:t>
            </a:r>
            <a:r>
              <a:rPr lang="zh-CN" altLang="en-US" sz="2400" dirty="0" smtClean="0">
                <a:latin typeface="Times New Roman" pitchFamily="18" charset="0"/>
                <a:cs typeface="Times New Roman" pitchFamily="18" charset="0"/>
              </a:rPr>
              <a:t>。</a:t>
            </a:r>
            <a:r>
              <a:rPr lang="zh-CN" altLang="en-US" sz="2400" b="1" dirty="0" smtClean="0">
                <a:solidFill>
                  <a:srgbClr val="0000CC"/>
                </a:solidFill>
                <a:latin typeface="Times New Roman" pitchFamily="18" charset="0"/>
                <a:cs typeface="Times New Roman" pitchFamily="18" charset="0"/>
              </a:rPr>
              <a:t>画面的对比度</a:t>
            </a:r>
            <a:r>
              <a:rPr lang="zh-CN" altLang="en-US" sz="2400" dirty="0" smtClean="0">
                <a:latin typeface="Times New Roman" pitchFamily="18" charset="0"/>
                <a:cs typeface="Times New Roman" pitchFamily="18" charset="0"/>
              </a:rPr>
              <a:t>则主要取决于图像中的</a:t>
            </a:r>
            <a:r>
              <a:rPr lang="zh-CN" altLang="en-US" sz="2400" b="1" dirty="0" smtClean="0">
                <a:solidFill>
                  <a:srgbClr val="0000CC"/>
                </a:solidFill>
                <a:latin typeface="Times New Roman" pitchFamily="18" charset="0"/>
                <a:cs typeface="Times New Roman" pitchFamily="18" charset="0"/>
              </a:rPr>
              <a:t>景物特性</a:t>
            </a:r>
            <a:r>
              <a:rPr lang="zh-CN" altLang="en-US" sz="2400" dirty="0" smtClean="0">
                <a:latin typeface="Times New Roman" pitchFamily="18" charset="0"/>
                <a:cs typeface="Times New Roman" pitchFamily="18" charset="0"/>
              </a:rPr>
              <a:t>。当然，要获得理想的画面效果，最好是在压缩原有画面动态范围的同时，获得尽可能大的对比度。</a:t>
            </a:r>
          </a:p>
          <a:p>
            <a:pPr marL="342900" indent="-342900" algn="l" eaLnBrk="1" hangingPunct="1">
              <a:lnSpc>
                <a:spcPct val="80000"/>
              </a:lnSpc>
              <a:buFont typeface="Wingdings" pitchFamily="2" charset="2"/>
              <a:buChar char="Ø"/>
            </a:pPr>
            <a:r>
              <a:rPr lang="zh-CN" altLang="en-US" sz="2400" dirty="0" smtClean="0">
                <a:latin typeface="Times New Roman" pitchFamily="18" charset="0"/>
                <a:cs typeface="Times New Roman" pitchFamily="18" charset="0"/>
              </a:rPr>
              <a:t>同态滤波是一种建立在所给出的图像模型基础上，</a:t>
            </a:r>
            <a:r>
              <a:rPr lang="zh-CN" altLang="en-US" sz="2400" b="1" dirty="0" smtClean="0">
                <a:solidFill>
                  <a:srgbClr val="0000CC"/>
                </a:solidFill>
                <a:latin typeface="Times New Roman" pitchFamily="18" charset="0"/>
                <a:cs typeface="Times New Roman" pitchFamily="18" charset="0"/>
              </a:rPr>
              <a:t>在频域同时进行图像对比度增强和压缩图像亮度范围的滤波方法</a:t>
            </a:r>
            <a:r>
              <a:rPr lang="zh-CN" alt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8313" y="188913"/>
            <a:ext cx="8229600" cy="576262"/>
          </a:xfrm>
        </p:spPr>
        <p:txBody>
          <a:bodyPr anchor="t"/>
          <a:lstStyle/>
          <a:p>
            <a:pPr marL="0" indent="0" eaLnBrk="1" hangingPunct="1"/>
            <a:r>
              <a:rPr lang="en-US" altLang="zh-CN" dirty="0" err="1" smtClean="0">
                <a:latin typeface="Times New Roman" pitchFamily="18" charset="0"/>
                <a:cs typeface="Times New Roman" pitchFamily="18" charset="0"/>
                <a:sym typeface="Times New Roman" pitchFamily="18" charset="0"/>
              </a:rPr>
              <a:t>Homomorphic</a:t>
            </a:r>
            <a:r>
              <a:rPr lang="en-US" altLang="zh-CN" dirty="0" smtClean="0">
                <a:latin typeface="Times New Roman" pitchFamily="18" charset="0"/>
                <a:cs typeface="Times New Roman" pitchFamily="18" charset="0"/>
                <a:sym typeface="Times New Roman" pitchFamily="18" charset="0"/>
              </a:rPr>
              <a:t> Filtering</a:t>
            </a:r>
            <a:r>
              <a:rPr lang="zh-CN" altLang="en-US" b="1" dirty="0" smtClean="0">
                <a:latin typeface="Times New Roman" pitchFamily="18" charset="0"/>
                <a:cs typeface="Times New Roman" pitchFamily="18" charset="0"/>
              </a:rPr>
              <a:t>同态滤波</a:t>
            </a:r>
            <a:endParaRPr lang="zh-CN" altLang="en-US" dirty="0" smtClean="0">
              <a:latin typeface="Times New Roman" pitchFamily="18" charset="0"/>
              <a:cs typeface="Times New Roman" pitchFamily="18" charset="0"/>
            </a:endParaRPr>
          </a:p>
        </p:txBody>
      </p:sp>
      <p:sp>
        <p:nvSpPr>
          <p:cNvPr id="23556" name="Text Box 4"/>
          <p:cNvSpPr>
            <a:spLocks noChangeArrowheads="1"/>
          </p:cNvSpPr>
          <p:nvPr/>
        </p:nvSpPr>
        <p:spPr bwMode="auto">
          <a:xfrm>
            <a:off x="0" y="1035050"/>
            <a:ext cx="6372826" cy="5940088"/>
          </a:xfrm>
          <a:prstGeom prst="rect">
            <a:avLst/>
          </a:prstGeom>
          <a:noFill/>
          <a:ln w="9525">
            <a:noFill/>
            <a:miter lim="800000"/>
            <a:headEnd/>
            <a:tailEnd/>
          </a:ln>
        </p:spPr>
        <p:txBody>
          <a:bodyPr wrap="square">
            <a:spAutoFit/>
          </a:bodyPr>
          <a:lstStyle/>
          <a:p>
            <a:pPr>
              <a:spcBef>
                <a:spcPct val="30000"/>
              </a:spcBef>
            </a:pPr>
            <a:r>
              <a:rPr lang="en-US" altLang="zh-CN" sz="2400" dirty="0">
                <a:latin typeface="Times New Roman" pitchFamily="18" charset="0"/>
                <a:cs typeface="Times New Roman" pitchFamily="18" charset="0"/>
                <a:sym typeface="Calibri" pitchFamily="34" charset="0"/>
              </a:rPr>
              <a:t>Principal:</a:t>
            </a:r>
            <a:endParaRPr lang="zh-CN" altLang="en-US" sz="2400" dirty="0">
              <a:latin typeface="Times New Roman" pitchFamily="18" charset="0"/>
              <a:cs typeface="Times New Roman" pitchFamily="18" charset="0"/>
              <a:sym typeface="Calibri" pitchFamily="34" charset="0"/>
            </a:endParaRPr>
          </a:p>
          <a:p>
            <a:pPr>
              <a:spcBef>
                <a:spcPct val="30000"/>
              </a:spcBef>
            </a:pPr>
            <a:r>
              <a:rPr lang="en-US" altLang="zh-CN" dirty="0">
                <a:latin typeface="Times New Roman" pitchFamily="18" charset="0"/>
                <a:cs typeface="Times New Roman" pitchFamily="18" charset="0"/>
                <a:sym typeface="Calibri" pitchFamily="34" charset="0"/>
              </a:rPr>
              <a:t>Generally, the illumination component of an image is characterized by slow spatial variations, while the reflectance components tends to vary abruptly, particularly at the junctions of dissimilar objects. These characteristics lead to associating the low frequencies of the Fourier transform of the logarithm of an image with illumination and the high frequencies with reflectance.</a:t>
            </a:r>
            <a:endParaRPr lang="zh-CN" altLang="en-US" dirty="0">
              <a:latin typeface="Times New Roman" pitchFamily="18" charset="0"/>
              <a:cs typeface="Times New Roman" pitchFamily="18" charset="0"/>
              <a:sym typeface="Calibri" pitchFamily="34" charset="0"/>
            </a:endParaRPr>
          </a:p>
          <a:p>
            <a:pPr>
              <a:spcBef>
                <a:spcPct val="30000"/>
              </a:spcBef>
            </a:pPr>
            <a:r>
              <a:rPr lang="en-US" altLang="zh-CN" dirty="0">
                <a:latin typeface="Times New Roman" pitchFamily="18" charset="0"/>
                <a:cs typeface="Times New Roman" pitchFamily="18" charset="0"/>
                <a:sym typeface="Calibri" pitchFamily="34" charset="0"/>
              </a:rPr>
              <a:t>Determine the </a:t>
            </a:r>
            <a:r>
              <a:rPr lang="en-US" altLang="zh-CN" i="1" dirty="0">
                <a:latin typeface="Times New Roman" pitchFamily="18" charset="0"/>
                <a:cs typeface="Times New Roman" pitchFamily="18" charset="0"/>
                <a:sym typeface="Calibri" pitchFamily="34" charset="0"/>
              </a:rPr>
              <a:t>H</a:t>
            </a:r>
            <a:r>
              <a:rPr lang="en-US" altLang="zh-CN" dirty="0">
                <a:latin typeface="Times New Roman" pitchFamily="18" charset="0"/>
                <a:cs typeface="Times New Roman" pitchFamily="18" charset="0"/>
                <a:sym typeface="Calibri" pitchFamily="34" charset="0"/>
              </a:rPr>
              <a:t>(</a:t>
            </a:r>
            <a:r>
              <a:rPr lang="en-US" altLang="zh-CN" i="1" dirty="0">
                <a:latin typeface="Times New Roman" pitchFamily="18" charset="0"/>
                <a:cs typeface="Times New Roman" pitchFamily="18" charset="0"/>
                <a:sym typeface="Calibri" pitchFamily="34" charset="0"/>
              </a:rPr>
              <a:t>u</a:t>
            </a:r>
            <a:r>
              <a:rPr lang="en-US" altLang="zh-CN" dirty="0">
                <a:latin typeface="Times New Roman" pitchFamily="18" charset="0"/>
                <a:cs typeface="Times New Roman" pitchFamily="18" charset="0"/>
                <a:sym typeface="Calibri" pitchFamily="34" charset="0"/>
              </a:rPr>
              <a:t>, </a:t>
            </a:r>
            <a:r>
              <a:rPr lang="en-US" altLang="zh-CN" i="1" dirty="0">
                <a:latin typeface="Times New Roman" pitchFamily="18" charset="0"/>
                <a:cs typeface="Times New Roman" pitchFamily="18" charset="0"/>
                <a:sym typeface="Calibri" pitchFamily="34" charset="0"/>
              </a:rPr>
              <a:t>v</a:t>
            </a:r>
            <a:r>
              <a:rPr lang="en-US" altLang="zh-CN" dirty="0">
                <a:latin typeface="Times New Roman" pitchFamily="18" charset="0"/>
                <a:cs typeface="Times New Roman" pitchFamily="18" charset="0"/>
                <a:sym typeface="Calibri" pitchFamily="34" charset="0"/>
              </a:rPr>
              <a:t>), which must compress the dynamic range of </a:t>
            </a:r>
            <a:r>
              <a:rPr lang="en-US" altLang="zh-CN" i="1" dirty="0" err="1">
                <a:solidFill>
                  <a:srgbClr val="FF0000"/>
                </a:solidFill>
                <a:latin typeface="Times New Roman" pitchFamily="18" charset="0"/>
                <a:cs typeface="Times New Roman" pitchFamily="18" charset="0"/>
                <a:sym typeface="Calibri" pitchFamily="34" charset="0"/>
              </a:rPr>
              <a:t>i</a:t>
            </a:r>
            <a:r>
              <a:rPr lang="en-US" altLang="zh-CN" dirty="0">
                <a:solidFill>
                  <a:srgbClr val="FF0000"/>
                </a:solidFill>
                <a:latin typeface="Times New Roman" pitchFamily="18" charset="0"/>
                <a:cs typeface="Times New Roman" pitchFamily="18" charset="0"/>
                <a:sym typeface="Calibri" pitchFamily="34" charset="0"/>
              </a:rPr>
              <a:t>(</a:t>
            </a:r>
            <a:r>
              <a:rPr lang="en-US" altLang="zh-CN" dirty="0" err="1">
                <a:solidFill>
                  <a:srgbClr val="FF0000"/>
                </a:solidFill>
                <a:latin typeface="Times New Roman" pitchFamily="18" charset="0"/>
                <a:cs typeface="Times New Roman" pitchFamily="18" charset="0"/>
                <a:sym typeface="Calibri" pitchFamily="34" charset="0"/>
              </a:rPr>
              <a:t>x,y</a:t>
            </a:r>
            <a:r>
              <a:rPr lang="en-US" altLang="zh-CN" dirty="0">
                <a:solidFill>
                  <a:srgbClr val="FF0000"/>
                </a:solidFill>
                <a:latin typeface="Times New Roman" pitchFamily="18" charset="0"/>
                <a:cs typeface="Times New Roman" pitchFamily="18" charset="0"/>
                <a:sym typeface="Calibri" pitchFamily="34" charset="0"/>
              </a:rPr>
              <a:t>),</a:t>
            </a:r>
            <a:r>
              <a:rPr lang="en-US" altLang="zh-CN" dirty="0">
                <a:latin typeface="Times New Roman" pitchFamily="18" charset="0"/>
                <a:cs typeface="Times New Roman" pitchFamily="18" charset="0"/>
                <a:sym typeface="Calibri" pitchFamily="34" charset="0"/>
              </a:rPr>
              <a:t> and enhance the contrast of </a:t>
            </a:r>
            <a:r>
              <a:rPr lang="en-US" altLang="zh-CN" i="1" dirty="0">
                <a:solidFill>
                  <a:srgbClr val="FF0000"/>
                </a:solidFill>
                <a:latin typeface="Times New Roman" pitchFamily="18" charset="0"/>
                <a:cs typeface="Times New Roman" pitchFamily="18" charset="0"/>
                <a:sym typeface="Calibri" pitchFamily="34" charset="0"/>
              </a:rPr>
              <a:t>r</a:t>
            </a:r>
            <a:r>
              <a:rPr lang="en-US" altLang="zh-CN" dirty="0">
                <a:solidFill>
                  <a:srgbClr val="FF0000"/>
                </a:solidFill>
                <a:latin typeface="Times New Roman" pitchFamily="18" charset="0"/>
                <a:cs typeface="Times New Roman" pitchFamily="18" charset="0"/>
                <a:sym typeface="Calibri" pitchFamily="34" charset="0"/>
              </a:rPr>
              <a:t>(</a:t>
            </a:r>
            <a:r>
              <a:rPr lang="en-US" altLang="zh-CN" dirty="0" err="1">
                <a:solidFill>
                  <a:srgbClr val="FF0000"/>
                </a:solidFill>
                <a:latin typeface="Times New Roman" pitchFamily="18" charset="0"/>
                <a:cs typeface="Times New Roman" pitchFamily="18" charset="0"/>
                <a:sym typeface="Calibri" pitchFamily="34" charset="0"/>
              </a:rPr>
              <a:t>x,y</a:t>
            </a:r>
            <a:r>
              <a:rPr lang="en-US" altLang="zh-CN" dirty="0">
                <a:solidFill>
                  <a:srgbClr val="FF0000"/>
                </a:solidFill>
                <a:latin typeface="Times New Roman" pitchFamily="18" charset="0"/>
                <a:cs typeface="Times New Roman" pitchFamily="18" charset="0"/>
                <a:sym typeface="Calibri" pitchFamily="34" charset="0"/>
              </a:rPr>
              <a:t>)</a:t>
            </a:r>
            <a:r>
              <a:rPr lang="en-US" altLang="zh-CN" dirty="0">
                <a:latin typeface="Times New Roman" pitchFamily="18" charset="0"/>
                <a:cs typeface="Times New Roman" pitchFamily="18" charset="0"/>
                <a:sym typeface="Calibri" pitchFamily="34" charset="0"/>
              </a:rPr>
              <a:t> component</a:t>
            </a:r>
            <a:endParaRPr lang="zh-CN" altLang="en-US" dirty="0">
              <a:latin typeface="Times New Roman" pitchFamily="18" charset="0"/>
              <a:cs typeface="Times New Roman" pitchFamily="18" charset="0"/>
              <a:sym typeface="Calibri" pitchFamily="34" charset="0"/>
            </a:endParaRPr>
          </a:p>
          <a:p>
            <a:r>
              <a:rPr lang="zh-CN" altLang="en-US" sz="2400" dirty="0">
                <a:solidFill>
                  <a:schemeClr val="tx1"/>
                </a:solidFill>
                <a:latin typeface="Times New Roman" pitchFamily="18" charset="0"/>
                <a:cs typeface="Times New Roman" pitchFamily="18" charset="0"/>
                <a:sym typeface="宋体" pitchFamily="2" charset="-122"/>
              </a:rPr>
              <a:t>图象的灰度由照射分量和反射分量合成</a:t>
            </a:r>
            <a:r>
              <a:rPr lang="zh-CN" altLang="en-US" sz="2400" dirty="0" smtClean="0">
                <a:solidFill>
                  <a:schemeClr val="tx1"/>
                </a:solidFill>
                <a:latin typeface="Times New Roman" pitchFamily="18" charset="0"/>
                <a:cs typeface="Times New Roman" pitchFamily="18" charset="0"/>
                <a:sym typeface="宋体" pitchFamily="2" charset="-122"/>
              </a:rPr>
              <a:t>。</a:t>
            </a:r>
            <a:r>
              <a:rPr lang="zh-CN" altLang="en-US" sz="2400" b="1" dirty="0" smtClean="0">
                <a:latin typeface="Times New Roman" pitchFamily="18" charset="0"/>
                <a:cs typeface="Times New Roman" pitchFamily="18" charset="0"/>
                <a:sym typeface="宋体" pitchFamily="2" charset="-122"/>
              </a:rPr>
              <a:t>反射分量</a:t>
            </a:r>
            <a:r>
              <a:rPr lang="zh-CN" altLang="en-US" sz="2400" dirty="0">
                <a:solidFill>
                  <a:schemeClr val="tx1"/>
                </a:solidFill>
                <a:latin typeface="Times New Roman" pitchFamily="18" charset="0"/>
                <a:cs typeface="Times New Roman" pitchFamily="18" charset="0"/>
                <a:sym typeface="宋体" pitchFamily="2" charset="-122"/>
              </a:rPr>
              <a:t>反映图象内容，随图象细节不同在空间上作</a:t>
            </a:r>
            <a:r>
              <a:rPr lang="zh-CN" altLang="en-US" sz="2400" b="1" dirty="0" smtClean="0">
                <a:latin typeface="Times New Roman" pitchFamily="18" charset="0"/>
                <a:cs typeface="Times New Roman" pitchFamily="18" charset="0"/>
                <a:sym typeface="宋体" pitchFamily="2" charset="-122"/>
              </a:rPr>
              <a:t>快速变化</a:t>
            </a:r>
            <a:r>
              <a:rPr lang="zh-CN" altLang="en-US" sz="2400" dirty="0" smtClean="0">
                <a:solidFill>
                  <a:schemeClr val="tx1"/>
                </a:solidFill>
                <a:latin typeface="Times New Roman" pitchFamily="18" charset="0"/>
                <a:cs typeface="Times New Roman" pitchFamily="18" charset="0"/>
                <a:sym typeface="宋体" pitchFamily="2" charset="-122"/>
              </a:rPr>
              <a:t>。</a:t>
            </a:r>
            <a:endParaRPr lang="en-US" altLang="zh-CN" sz="2400" dirty="0" smtClean="0">
              <a:solidFill>
                <a:schemeClr val="tx1"/>
              </a:solidFill>
              <a:latin typeface="Times New Roman" pitchFamily="18" charset="0"/>
              <a:cs typeface="Times New Roman" pitchFamily="18" charset="0"/>
              <a:sym typeface="宋体" pitchFamily="2" charset="-122"/>
            </a:endParaRPr>
          </a:p>
          <a:p>
            <a:r>
              <a:rPr lang="zh-CN" altLang="en-US" sz="2400" b="1" dirty="0" smtClean="0">
                <a:latin typeface="Times New Roman" pitchFamily="18" charset="0"/>
                <a:cs typeface="Times New Roman" pitchFamily="18" charset="0"/>
                <a:sym typeface="宋体" pitchFamily="2" charset="-122"/>
              </a:rPr>
              <a:t>照射</a:t>
            </a:r>
            <a:r>
              <a:rPr lang="zh-CN" altLang="en-US" sz="2400" b="1" dirty="0">
                <a:latin typeface="Times New Roman" pitchFamily="18" charset="0"/>
                <a:cs typeface="Times New Roman" pitchFamily="18" charset="0"/>
                <a:sym typeface="宋体" pitchFamily="2" charset="-122"/>
              </a:rPr>
              <a:t>分量</a:t>
            </a:r>
            <a:r>
              <a:rPr lang="zh-CN" altLang="en-US" sz="2400" dirty="0">
                <a:solidFill>
                  <a:schemeClr val="tx1"/>
                </a:solidFill>
                <a:latin typeface="Times New Roman" pitchFamily="18" charset="0"/>
                <a:cs typeface="Times New Roman" pitchFamily="18" charset="0"/>
                <a:sym typeface="宋体" pitchFamily="2" charset="-122"/>
              </a:rPr>
              <a:t>在空间上通常均具有</a:t>
            </a:r>
            <a:r>
              <a:rPr lang="zh-CN" altLang="en-US" sz="2400" b="1" dirty="0">
                <a:latin typeface="Times New Roman" pitchFamily="18" charset="0"/>
                <a:cs typeface="Times New Roman" pitchFamily="18" charset="0"/>
                <a:sym typeface="宋体" pitchFamily="2" charset="-122"/>
              </a:rPr>
              <a:t>缓慢变化</a:t>
            </a:r>
            <a:r>
              <a:rPr lang="zh-CN" altLang="en-US" sz="2400" dirty="0">
                <a:solidFill>
                  <a:schemeClr val="tx1"/>
                </a:solidFill>
                <a:latin typeface="Times New Roman" pitchFamily="18" charset="0"/>
                <a:cs typeface="Times New Roman" pitchFamily="18" charset="0"/>
                <a:sym typeface="宋体" pitchFamily="2" charset="-122"/>
              </a:rPr>
              <a:t>的</a:t>
            </a:r>
            <a:r>
              <a:rPr lang="zh-CN" altLang="en-US" sz="2400" dirty="0" smtClean="0">
                <a:solidFill>
                  <a:schemeClr val="tx1"/>
                </a:solidFill>
                <a:latin typeface="Times New Roman" pitchFamily="18" charset="0"/>
                <a:cs typeface="Times New Roman" pitchFamily="18" charset="0"/>
                <a:sym typeface="宋体" pitchFamily="2" charset="-122"/>
              </a:rPr>
              <a:t>性质</a:t>
            </a:r>
            <a:endParaRPr lang="zh-CN" altLang="en-US" sz="2400" dirty="0">
              <a:solidFill>
                <a:schemeClr val="tx1"/>
              </a:solidFill>
              <a:latin typeface="Times New Roman" pitchFamily="18" charset="0"/>
              <a:cs typeface="Times New Roman" pitchFamily="18" charset="0"/>
              <a:sym typeface="宋体" pitchFamily="2" charset="-122"/>
            </a:endParaRPr>
          </a:p>
          <a:p>
            <a:r>
              <a:rPr lang="zh-CN" altLang="en-US" sz="2400" dirty="0">
                <a:solidFill>
                  <a:schemeClr val="tx1"/>
                </a:solidFill>
                <a:latin typeface="Times New Roman" pitchFamily="18" charset="0"/>
                <a:cs typeface="Times New Roman" pitchFamily="18" charset="0"/>
                <a:sym typeface="宋体" pitchFamily="2" charset="-122"/>
              </a:rPr>
              <a:t>照射分量的频谱落在空间</a:t>
            </a:r>
            <a:r>
              <a:rPr lang="zh-CN" altLang="en-US" sz="2400" b="1" dirty="0">
                <a:latin typeface="Times New Roman" pitchFamily="18" charset="0"/>
                <a:cs typeface="Times New Roman" pitchFamily="18" charset="0"/>
                <a:sym typeface="宋体" pitchFamily="2" charset="-122"/>
              </a:rPr>
              <a:t>低频区域</a:t>
            </a:r>
            <a:r>
              <a:rPr lang="zh-CN" altLang="en-US" sz="2400" dirty="0">
                <a:solidFill>
                  <a:schemeClr val="tx1"/>
                </a:solidFill>
                <a:latin typeface="Times New Roman" pitchFamily="18" charset="0"/>
                <a:cs typeface="Times New Roman" pitchFamily="18" charset="0"/>
                <a:sym typeface="宋体" pitchFamily="2" charset="-122"/>
              </a:rPr>
              <a:t>，</a:t>
            </a:r>
            <a:r>
              <a:rPr lang="zh-CN" altLang="en-US" sz="2400" b="1" dirty="0">
                <a:latin typeface="Times New Roman" pitchFamily="18" charset="0"/>
                <a:cs typeface="Times New Roman" pitchFamily="18" charset="0"/>
                <a:sym typeface="宋体" pitchFamily="2" charset="-122"/>
              </a:rPr>
              <a:t>反射分量</a:t>
            </a:r>
            <a:r>
              <a:rPr lang="zh-CN" altLang="en-US" sz="2400" dirty="0" smtClean="0">
                <a:solidFill>
                  <a:schemeClr val="tx1"/>
                </a:solidFill>
                <a:latin typeface="Times New Roman" pitchFamily="18" charset="0"/>
                <a:cs typeface="Times New Roman" pitchFamily="18" charset="0"/>
                <a:sym typeface="宋体" pitchFamily="2" charset="-122"/>
              </a:rPr>
              <a:t>的频谱</a:t>
            </a:r>
            <a:r>
              <a:rPr lang="zh-CN" altLang="en-US" sz="2400" dirty="0">
                <a:solidFill>
                  <a:schemeClr val="tx1"/>
                </a:solidFill>
                <a:latin typeface="Times New Roman" pitchFamily="18" charset="0"/>
                <a:cs typeface="Times New Roman" pitchFamily="18" charset="0"/>
                <a:sym typeface="宋体" pitchFamily="2" charset="-122"/>
              </a:rPr>
              <a:t>落在空间</a:t>
            </a:r>
            <a:r>
              <a:rPr lang="zh-CN" altLang="en-US" sz="2400" b="1" dirty="0">
                <a:latin typeface="Times New Roman" pitchFamily="18" charset="0"/>
                <a:cs typeface="Times New Roman" pitchFamily="18" charset="0"/>
                <a:sym typeface="宋体" pitchFamily="2" charset="-122"/>
              </a:rPr>
              <a:t>高频区域</a:t>
            </a:r>
            <a:endParaRPr lang="zh-CN" altLang="en-US" sz="2400" b="1" dirty="0">
              <a:latin typeface="Times New Roman" pitchFamily="18" charset="0"/>
              <a:cs typeface="Times New Roman" pitchFamily="18" charset="0"/>
            </a:endParaRPr>
          </a:p>
        </p:txBody>
      </p:sp>
      <p:pic>
        <p:nvPicPr>
          <p:cNvPr id="7" name="Picture 8"/>
          <p:cNvPicPr>
            <a:picLocks noChangeAspect="1" noChangeArrowheads="1"/>
          </p:cNvPicPr>
          <p:nvPr/>
        </p:nvPicPr>
        <p:blipFill>
          <a:blip r:embed="rId2" cstate="print"/>
          <a:srcRect l="47528" t="20844" r="23511" b="14676"/>
          <a:stretch>
            <a:fillRect/>
          </a:stretch>
        </p:blipFill>
        <p:spPr bwMode="auto">
          <a:xfrm>
            <a:off x="6372825" y="1051911"/>
            <a:ext cx="2619204" cy="4754178"/>
          </a:xfrm>
          <a:prstGeom prst="rect">
            <a:avLst/>
          </a:prstGeom>
          <a:noFill/>
          <a:ln w="12700">
            <a:noFill/>
            <a:miter lim="800000"/>
            <a:headEnd type="none" w="sm" len="sm"/>
            <a:tailEnd type="none" w="sm" len="lg"/>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170" name="Object 6"/>
          <p:cNvGraphicFramePr>
            <a:graphicFrameLocks noChangeAspect="1"/>
          </p:cNvGraphicFramePr>
          <p:nvPr/>
        </p:nvGraphicFramePr>
        <p:xfrm>
          <a:off x="2411010" y="2204439"/>
          <a:ext cx="3455988" cy="517525"/>
        </p:xfrm>
        <a:graphic>
          <a:graphicData uri="http://schemas.openxmlformats.org/presentationml/2006/ole">
            <mc:AlternateContent xmlns:mc="http://schemas.openxmlformats.org/markup-compatibility/2006">
              <mc:Choice xmlns:v="urn:schemas-microsoft-com:vml" Requires="v">
                <p:oleObj spid="_x0000_s1117" r:id="rId3" imgW="33833117" imgH="4877117" progId="">
                  <p:embed/>
                </p:oleObj>
              </mc:Choice>
              <mc:Fallback>
                <p:oleObj r:id="rId3" imgW="33833117" imgH="4877117"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010" y="2204439"/>
                        <a:ext cx="345598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8"/>
          <p:cNvSpPr>
            <a:spLocks noChangeArrowheads="1"/>
          </p:cNvSpPr>
          <p:nvPr/>
        </p:nvSpPr>
        <p:spPr bwMode="auto">
          <a:xfrm>
            <a:off x="682625" y="125399"/>
            <a:ext cx="7848600" cy="1446213"/>
          </a:xfrm>
          <a:prstGeom prst="rect">
            <a:avLst/>
          </a:prstGeom>
          <a:noFill/>
          <a:ln w="9525">
            <a:noFill/>
            <a:miter lim="800000"/>
            <a:headEnd/>
            <a:tailEnd/>
          </a:ln>
        </p:spPr>
        <p:txBody>
          <a:bodyPr>
            <a:spAutoFit/>
          </a:bodyPr>
          <a:lstStyle/>
          <a:p>
            <a:pPr algn="ctr"/>
            <a:r>
              <a:rPr lang="en-US" altLang="zh-CN" sz="4400" dirty="0" smtClean="0">
                <a:solidFill>
                  <a:schemeClr val="tx1"/>
                </a:solidFill>
                <a:latin typeface="Times New Roman" pitchFamily="18" charset="0"/>
                <a:cs typeface="Times New Roman" pitchFamily="18" charset="0"/>
                <a:sym typeface="Times New Roman" pitchFamily="18" charset="0"/>
              </a:rPr>
              <a:t>Illumination-Reflectance </a:t>
            </a:r>
            <a:r>
              <a:rPr lang="en-US" altLang="zh-CN" sz="4400" dirty="0">
                <a:solidFill>
                  <a:schemeClr val="tx1"/>
                </a:solidFill>
                <a:latin typeface="Times New Roman" pitchFamily="18" charset="0"/>
                <a:cs typeface="Times New Roman" pitchFamily="18" charset="0"/>
                <a:sym typeface="Times New Roman" pitchFamily="18" charset="0"/>
              </a:rPr>
              <a:t>M</a:t>
            </a:r>
            <a:r>
              <a:rPr lang="en-US" altLang="zh-CN" sz="4400" dirty="0" smtClean="0">
                <a:solidFill>
                  <a:schemeClr val="tx1"/>
                </a:solidFill>
                <a:latin typeface="Times New Roman" pitchFamily="18" charset="0"/>
                <a:cs typeface="Times New Roman" pitchFamily="18" charset="0"/>
                <a:sym typeface="Times New Roman" pitchFamily="18" charset="0"/>
              </a:rPr>
              <a:t>odel </a:t>
            </a:r>
            <a:endParaRPr lang="zh-CN" altLang="en-US" sz="4400" dirty="0">
              <a:solidFill>
                <a:schemeClr val="tx1"/>
              </a:solidFill>
              <a:latin typeface="Times New Roman" pitchFamily="18" charset="0"/>
              <a:cs typeface="Times New Roman" pitchFamily="18" charset="0"/>
              <a:sym typeface="Times New Roman" pitchFamily="18" charset="0"/>
            </a:endParaRPr>
          </a:p>
          <a:p>
            <a:pPr algn="ctr"/>
            <a:r>
              <a:rPr lang="zh-CN" altLang="en-US" sz="4400" b="1" dirty="0">
                <a:solidFill>
                  <a:schemeClr val="tx1"/>
                </a:solidFill>
                <a:latin typeface="Times New Roman" pitchFamily="18" charset="0"/>
                <a:cs typeface="Times New Roman" pitchFamily="18" charset="0"/>
                <a:sym typeface="Times New Roman" pitchFamily="18" charset="0"/>
              </a:rPr>
              <a:t>图像的照度－反射模型</a:t>
            </a:r>
            <a:endParaRPr lang="zh-CN" altLang="en-US" dirty="0">
              <a:solidFill>
                <a:schemeClr val="tx1"/>
              </a:solidFill>
              <a:latin typeface="Times New Roman" pitchFamily="18" charset="0"/>
              <a:cs typeface="Times New Roman" pitchFamily="18" charset="0"/>
            </a:endParaRPr>
          </a:p>
        </p:txBody>
      </p:sp>
      <p:grpSp>
        <p:nvGrpSpPr>
          <p:cNvPr id="1034" name="Group 4"/>
          <p:cNvGrpSpPr>
            <a:grpSpLocks/>
          </p:cNvGrpSpPr>
          <p:nvPr/>
        </p:nvGrpSpPr>
        <p:grpSpPr bwMode="auto">
          <a:xfrm>
            <a:off x="395288" y="1701800"/>
            <a:ext cx="7410450" cy="419100"/>
            <a:chOff x="0" y="0"/>
            <a:chExt cx="4668" cy="264"/>
          </a:xfrm>
        </p:grpSpPr>
        <p:graphicFrame>
          <p:nvGraphicFramePr>
            <p:cNvPr id="1031" name="Object 3"/>
            <p:cNvGraphicFramePr>
              <a:graphicFrameLocks noChangeAspect="1"/>
            </p:cNvGraphicFramePr>
            <p:nvPr/>
          </p:nvGraphicFramePr>
          <p:xfrm>
            <a:off x="1718" y="4"/>
            <a:ext cx="517" cy="260"/>
          </p:xfrm>
          <a:graphic>
            <a:graphicData uri="http://schemas.openxmlformats.org/presentationml/2006/ole">
              <mc:AlternateContent xmlns:mc="http://schemas.openxmlformats.org/markup-compatibility/2006">
                <mc:Choice xmlns:v="urn:schemas-microsoft-com:vml" Requires="v">
                  <p:oleObj spid="_x0000_s1118" r:id="rId5" imgW="10058717" imgH="4877117" progId="">
                    <p:embed/>
                  </p:oleObj>
                </mc:Choice>
                <mc:Fallback>
                  <p:oleObj r:id="rId5" imgW="10058717" imgH="4877117"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 y="4"/>
                          <a:ext cx="517"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4"/>
            <p:cNvGraphicFramePr>
              <a:graphicFrameLocks noChangeAspect="1"/>
            </p:cNvGraphicFramePr>
            <p:nvPr/>
          </p:nvGraphicFramePr>
          <p:xfrm>
            <a:off x="4140" y="4"/>
            <a:ext cx="528" cy="250"/>
          </p:xfrm>
          <a:graphic>
            <a:graphicData uri="http://schemas.openxmlformats.org/presentationml/2006/ole">
              <mc:AlternateContent xmlns:mc="http://schemas.openxmlformats.org/markup-compatibility/2006">
                <mc:Choice xmlns:v="urn:schemas-microsoft-com:vml" Requires="v">
                  <p:oleObj spid="_x0000_s1119" r:id="rId7" imgW="10668317" imgH="4877117" progId="">
                    <p:embed/>
                  </p:oleObj>
                </mc:Choice>
                <mc:Fallback>
                  <p:oleObj r:id="rId7" imgW="10668317" imgH="4877117"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 y="4"/>
                          <a:ext cx="528"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 name="Text Box 9"/>
            <p:cNvSpPr>
              <a:spLocks noChangeArrowheads="1"/>
            </p:cNvSpPr>
            <p:nvPr/>
          </p:nvSpPr>
          <p:spPr bwMode="auto">
            <a:xfrm>
              <a:off x="0" y="0"/>
              <a:ext cx="1734" cy="250"/>
            </a:xfrm>
            <a:prstGeom prst="rect">
              <a:avLst/>
            </a:prstGeom>
            <a:solidFill>
              <a:srgbClr val="FFFFFF"/>
            </a:solidFill>
            <a:ln w="9525">
              <a:noFill/>
              <a:miter lim="800000"/>
              <a:headEnd/>
              <a:tailEnd/>
            </a:ln>
          </p:spPr>
          <p:txBody>
            <a:bodyPr wrap="none">
              <a:spAutoFit/>
            </a:bodyPr>
            <a:lstStyle/>
            <a:p>
              <a:r>
                <a:rPr lang="en-US" altLang="zh-CN" dirty="0">
                  <a:solidFill>
                    <a:schemeClr val="tx1"/>
                  </a:solidFill>
                  <a:latin typeface="Times New Roman" pitchFamily="18" charset="0"/>
                  <a:cs typeface="Times New Roman" pitchFamily="18" charset="0"/>
                  <a:sym typeface="Calibri" pitchFamily="34" charset="0"/>
                </a:rPr>
                <a:t>Illumination</a:t>
              </a:r>
              <a:r>
                <a:rPr lang="en-US" altLang="zh-CN" dirty="0">
                  <a:latin typeface="Times New Roman" pitchFamily="18" charset="0"/>
                  <a:cs typeface="Times New Roman" pitchFamily="18" charset="0"/>
                  <a:sym typeface="Calibri" pitchFamily="34" charset="0"/>
                </a:rPr>
                <a:t> </a:t>
              </a:r>
              <a:r>
                <a:rPr lang="en-US" altLang="zh-CN" dirty="0">
                  <a:solidFill>
                    <a:schemeClr val="tx1"/>
                  </a:solidFill>
                  <a:latin typeface="Times New Roman" pitchFamily="18" charset="0"/>
                  <a:cs typeface="Times New Roman" pitchFamily="18" charset="0"/>
                  <a:sym typeface="Calibri" pitchFamily="34" charset="0"/>
                </a:rPr>
                <a:t>coefficient</a:t>
              </a:r>
              <a:r>
                <a:rPr lang="en-US" altLang="zh-CN" dirty="0">
                  <a:latin typeface="Times New Roman" pitchFamily="18" charset="0"/>
                  <a:cs typeface="Times New Roman" pitchFamily="18" charset="0"/>
                  <a:sym typeface="Calibri" pitchFamily="34" charset="0"/>
                </a:rPr>
                <a:t>:</a:t>
              </a:r>
              <a:endParaRPr lang="zh-CN" altLang="en-US" dirty="0">
                <a:latin typeface="Times New Roman" pitchFamily="18" charset="0"/>
                <a:cs typeface="Times New Roman" pitchFamily="18" charset="0"/>
              </a:endParaRPr>
            </a:p>
          </p:txBody>
        </p:sp>
        <p:sp>
          <p:nvSpPr>
            <p:cNvPr id="1042" name="Text Box 10"/>
            <p:cNvSpPr>
              <a:spLocks noChangeArrowheads="1"/>
            </p:cNvSpPr>
            <p:nvPr/>
          </p:nvSpPr>
          <p:spPr bwMode="auto">
            <a:xfrm>
              <a:off x="2416" y="4"/>
              <a:ext cx="1594" cy="252"/>
            </a:xfrm>
            <a:prstGeom prst="rect">
              <a:avLst/>
            </a:prstGeom>
            <a:solidFill>
              <a:srgbClr val="FFFFFF"/>
            </a:solidFill>
            <a:ln w="9525">
              <a:noFill/>
              <a:miter lim="800000"/>
              <a:headEnd/>
              <a:tailEnd/>
            </a:ln>
          </p:spPr>
          <p:txBody>
            <a:bodyPr wrap="none">
              <a:spAutoFit/>
            </a:bodyPr>
            <a:lstStyle/>
            <a:p>
              <a:r>
                <a:rPr lang="en-US" altLang="zh-CN" dirty="0">
                  <a:solidFill>
                    <a:schemeClr val="tx1"/>
                  </a:solidFill>
                  <a:latin typeface="Times New Roman" pitchFamily="18" charset="0"/>
                  <a:cs typeface="Times New Roman" pitchFamily="18" charset="0"/>
                  <a:sym typeface="Calibri" pitchFamily="34" charset="0"/>
                </a:rPr>
                <a:t>reflectance</a:t>
              </a:r>
              <a:r>
                <a:rPr lang="en-US" altLang="zh-CN" dirty="0">
                  <a:latin typeface="Times New Roman" pitchFamily="18" charset="0"/>
                  <a:cs typeface="Times New Roman" pitchFamily="18" charset="0"/>
                  <a:sym typeface="Calibri" pitchFamily="34" charset="0"/>
                </a:rPr>
                <a:t> </a:t>
              </a:r>
              <a:r>
                <a:rPr lang="en-US" altLang="zh-CN" dirty="0">
                  <a:solidFill>
                    <a:schemeClr val="tx1"/>
                  </a:solidFill>
                  <a:latin typeface="Times New Roman" pitchFamily="18" charset="0"/>
                  <a:cs typeface="Times New Roman" pitchFamily="18" charset="0"/>
                  <a:sym typeface="Calibri" pitchFamily="34" charset="0"/>
                </a:rPr>
                <a:t>coefficient</a:t>
              </a:r>
              <a:r>
                <a:rPr lang="en-US" altLang="zh-CN" dirty="0">
                  <a:latin typeface="Times New Roman" pitchFamily="18" charset="0"/>
                  <a:cs typeface="Times New Roman" pitchFamily="18" charset="0"/>
                  <a:sym typeface="Calibri" pitchFamily="34" charset="0"/>
                </a:rPr>
                <a:t>:</a:t>
              </a:r>
              <a:endParaRPr lang="zh-CN" altLang="en-US" dirty="0">
                <a:latin typeface="Times New Roman" pitchFamily="18" charset="0"/>
                <a:cs typeface="Times New Roman" pitchFamily="18" charset="0"/>
              </a:endParaRPr>
            </a:p>
          </p:txBody>
        </p:sp>
      </p:grpSp>
      <p:sp>
        <p:nvSpPr>
          <p:cNvPr id="1035" name="Text Box 12"/>
          <p:cNvSpPr>
            <a:spLocks noChangeArrowheads="1"/>
          </p:cNvSpPr>
          <p:nvPr/>
        </p:nvSpPr>
        <p:spPr bwMode="auto">
          <a:xfrm>
            <a:off x="500034" y="2285992"/>
            <a:ext cx="1188146" cy="584775"/>
          </a:xfrm>
          <a:prstGeom prst="rect">
            <a:avLst/>
          </a:prstGeom>
          <a:noFill/>
          <a:ln w="9525">
            <a:noFill/>
            <a:miter lim="800000"/>
            <a:headEnd/>
            <a:tailEnd/>
          </a:ln>
        </p:spPr>
        <p:txBody>
          <a:bodyPr wrap="none">
            <a:spAutoFit/>
          </a:bodyPr>
          <a:lstStyle/>
          <a:p>
            <a:r>
              <a:rPr lang="en-US" altLang="zh-CN" sz="3200" dirty="0">
                <a:solidFill>
                  <a:schemeClr val="tx1"/>
                </a:solidFill>
                <a:latin typeface="Times New Roman" pitchFamily="18" charset="0"/>
                <a:cs typeface="Times New Roman" pitchFamily="18" charset="0"/>
                <a:sym typeface="Calibri" pitchFamily="34" charset="0"/>
              </a:rPr>
              <a:t>Steps</a:t>
            </a:r>
            <a:r>
              <a:rPr lang="en-US" altLang="zh-CN" sz="3200" dirty="0">
                <a:latin typeface="Times New Roman" pitchFamily="18" charset="0"/>
                <a:cs typeface="Times New Roman" pitchFamily="18" charset="0"/>
                <a:sym typeface="Calibri" pitchFamily="34" charset="0"/>
              </a:rPr>
              <a:t>:</a:t>
            </a:r>
            <a:endParaRPr lang="zh-CN" altLang="en-US" sz="3200" dirty="0">
              <a:latin typeface="Times New Roman" pitchFamily="18" charset="0"/>
              <a:cs typeface="Times New Roman" pitchFamily="18" charset="0"/>
            </a:endParaRPr>
          </a:p>
        </p:txBody>
      </p:sp>
      <p:graphicFrame>
        <p:nvGraphicFramePr>
          <p:cNvPr id="7178" name="Object 13"/>
          <p:cNvGraphicFramePr>
            <a:graphicFrameLocks noChangeAspect="1"/>
          </p:cNvGraphicFramePr>
          <p:nvPr/>
        </p:nvGraphicFramePr>
        <p:xfrm>
          <a:off x="1547812" y="2996802"/>
          <a:ext cx="6196709" cy="519511"/>
        </p:xfrm>
        <a:graphic>
          <a:graphicData uri="http://schemas.openxmlformats.org/presentationml/2006/ole">
            <mc:AlternateContent xmlns:mc="http://schemas.openxmlformats.org/markup-compatibility/2006">
              <mc:Choice xmlns:v="urn:schemas-microsoft-com:vml" Requires="v">
                <p:oleObj spid="_x0000_s1120" r:id="rId9" imgW="60350717" imgH="4877117" progId="">
                  <p:embed/>
                </p:oleObj>
              </mc:Choice>
              <mc:Fallback>
                <p:oleObj r:id="rId9" imgW="60350717" imgH="4877117" progId="">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2" y="2996802"/>
                        <a:ext cx="6196709" cy="519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 name="Object 14"/>
          <p:cNvGraphicFramePr>
            <a:graphicFrameLocks noChangeAspect="1"/>
          </p:cNvGraphicFramePr>
          <p:nvPr/>
        </p:nvGraphicFramePr>
        <p:xfrm>
          <a:off x="1547813" y="3717131"/>
          <a:ext cx="5950128" cy="504031"/>
        </p:xfrm>
        <a:graphic>
          <a:graphicData uri="http://schemas.openxmlformats.org/presentationml/2006/ole">
            <mc:AlternateContent xmlns:mc="http://schemas.openxmlformats.org/markup-compatibility/2006">
              <mc:Choice xmlns:v="urn:schemas-microsoft-com:vml" Requires="v">
                <p:oleObj spid="_x0000_s1121" r:id="rId11" imgW="59741117" imgH="4877117" progId="">
                  <p:embed/>
                </p:oleObj>
              </mc:Choice>
              <mc:Fallback>
                <p:oleObj r:id="rId11" imgW="59741117" imgH="4877117" progId="">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717131"/>
                        <a:ext cx="5950128" cy="504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0" name="Object 15"/>
          <p:cNvGraphicFramePr>
            <a:graphicFrameLocks noChangeAspect="1"/>
          </p:cNvGraphicFramePr>
          <p:nvPr/>
        </p:nvGraphicFramePr>
        <p:xfrm>
          <a:off x="2052638" y="4294188"/>
          <a:ext cx="3169737" cy="431406"/>
        </p:xfrm>
        <a:graphic>
          <a:graphicData uri="http://schemas.openxmlformats.org/presentationml/2006/ole">
            <mc:AlternateContent xmlns:mc="http://schemas.openxmlformats.org/markup-compatibility/2006">
              <mc:Choice xmlns:v="urn:schemas-microsoft-com:vml" Requires="v">
                <p:oleObj spid="_x0000_s1122" r:id="rId13" imgW="37185917" imgH="4877117" progId="">
                  <p:embed/>
                </p:oleObj>
              </mc:Choice>
              <mc:Fallback>
                <p:oleObj r:id="rId13" imgW="37185917" imgH="4877117" progId="">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2638" y="4294188"/>
                        <a:ext cx="3169737" cy="431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1" name="Object 17"/>
          <p:cNvGraphicFramePr>
            <a:graphicFrameLocks noChangeAspect="1"/>
          </p:cNvGraphicFramePr>
          <p:nvPr/>
        </p:nvGraphicFramePr>
        <p:xfrm>
          <a:off x="1835150" y="5589588"/>
          <a:ext cx="5430838" cy="471487"/>
        </p:xfrm>
        <a:graphic>
          <a:graphicData uri="http://schemas.openxmlformats.org/presentationml/2006/ole">
            <mc:AlternateContent xmlns:mc="http://schemas.openxmlformats.org/markup-compatibility/2006">
              <mc:Choice xmlns:v="urn:schemas-microsoft-com:vml" Requires="v">
                <p:oleObj spid="_x0000_s1123" r:id="rId15" imgW="58217117" imgH="4877117" progId="">
                  <p:embed/>
                </p:oleObj>
              </mc:Choice>
              <mc:Fallback>
                <p:oleObj r:id="rId15" imgW="58217117" imgH="4877117" progId="">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5589588"/>
                        <a:ext cx="5430838"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2" name="Rectangle 19"/>
          <p:cNvSpPr>
            <a:spLocks noChangeArrowheads="1"/>
          </p:cNvSpPr>
          <p:nvPr/>
        </p:nvSpPr>
        <p:spPr bwMode="auto">
          <a:xfrm>
            <a:off x="971550" y="3789363"/>
            <a:ext cx="431800" cy="396875"/>
          </a:xfrm>
          <a:prstGeom prst="rect">
            <a:avLst/>
          </a:prstGeom>
          <a:noFill/>
          <a:ln w="9525">
            <a:noFill/>
            <a:miter lim="800000"/>
            <a:headEnd/>
            <a:tailEnd/>
          </a:ln>
        </p:spPr>
        <p:txBody>
          <a:bodyPr>
            <a:spAutoFit/>
          </a:bodyPr>
          <a:lstStyle/>
          <a:p>
            <a:r>
              <a:rPr lang="en-US" altLang="zh-CN">
                <a:latin typeface="Times New Roman" pitchFamily="18" charset="0"/>
                <a:cs typeface="Times New Roman" pitchFamily="18" charset="0"/>
                <a:sym typeface="Calibri" pitchFamily="34" charset="0"/>
              </a:rPr>
              <a:t>2)</a:t>
            </a:r>
            <a:endParaRPr lang="zh-CN" altLang="en-US">
              <a:latin typeface="Times New Roman" pitchFamily="18" charset="0"/>
              <a:cs typeface="Times New Roman" pitchFamily="18" charset="0"/>
            </a:endParaRPr>
          </a:p>
        </p:txBody>
      </p:sp>
      <p:sp>
        <p:nvSpPr>
          <p:cNvPr id="1037" name="Text Box 20"/>
          <p:cNvSpPr>
            <a:spLocks noChangeArrowheads="1"/>
          </p:cNvSpPr>
          <p:nvPr/>
        </p:nvSpPr>
        <p:spPr bwMode="auto">
          <a:xfrm>
            <a:off x="952500" y="3063875"/>
            <a:ext cx="409575" cy="396875"/>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sym typeface="Calibri" pitchFamily="34" charset="0"/>
              </a:rPr>
              <a:t>1)</a:t>
            </a:r>
            <a:endParaRPr lang="zh-CN" altLang="en-US">
              <a:latin typeface="Times New Roman" pitchFamily="18" charset="0"/>
              <a:cs typeface="Times New Roman" pitchFamily="18" charset="0"/>
            </a:endParaRPr>
          </a:p>
        </p:txBody>
      </p:sp>
      <p:sp>
        <p:nvSpPr>
          <p:cNvPr id="1038" name="Rectangle 21"/>
          <p:cNvSpPr>
            <a:spLocks noChangeArrowheads="1"/>
          </p:cNvSpPr>
          <p:nvPr/>
        </p:nvSpPr>
        <p:spPr bwMode="auto">
          <a:xfrm>
            <a:off x="993775" y="4689475"/>
            <a:ext cx="409575" cy="396875"/>
          </a:xfrm>
          <a:prstGeom prst="rect">
            <a:avLst/>
          </a:prstGeom>
          <a:noFill/>
          <a:ln w="9525">
            <a:noFill/>
            <a:miter lim="800000"/>
            <a:headEnd/>
            <a:tailEnd/>
          </a:ln>
        </p:spPr>
        <p:txBody>
          <a:bodyPr>
            <a:spAutoFit/>
          </a:bodyPr>
          <a:lstStyle/>
          <a:p>
            <a:r>
              <a:rPr lang="en-US" altLang="zh-CN">
                <a:latin typeface="Times New Roman" pitchFamily="18" charset="0"/>
                <a:cs typeface="Times New Roman" pitchFamily="18" charset="0"/>
                <a:sym typeface="Calibri" pitchFamily="34" charset="0"/>
              </a:rPr>
              <a:t>3)</a:t>
            </a:r>
            <a:endParaRPr lang="zh-CN" altLang="en-US">
              <a:latin typeface="Times New Roman" pitchFamily="18" charset="0"/>
              <a:cs typeface="Times New Roman" pitchFamily="18" charset="0"/>
            </a:endParaRPr>
          </a:p>
        </p:txBody>
      </p:sp>
      <p:sp>
        <p:nvSpPr>
          <p:cNvPr id="1039" name="Text Box 22"/>
          <p:cNvSpPr>
            <a:spLocks noChangeArrowheads="1"/>
          </p:cNvSpPr>
          <p:nvPr/>
        </p:nvSpPr>
        <p:spPr bwMode="auto">
          <a:xfrm>
            <a:off x="1600200" y="4719638"/>
            <a:ext cx="7112000" cy="701675"/>
          </a:xfrm>
          <a:prstGeom prst="rect">
            <a:avLst/>
          </a:prstGeom>
          <a:noFill/>
          <a:ln w="9525">
            <a:noFill/>
            <a:miter lim="800000"/>
            <a:headEnd/>
            <a:tailEnd/>
          </a:ln>
        </p:spPr>
        <p:txBody>
          <a:bodyPr>
            <a:spAutoFit/>
          </a:bodyPr>
          <a:lstStyle/>
          <a:p>
            <a:r>
              <a:rPr lang="en-US" altLang="zh-CN" dirty="0">
                <a:solidFill>
                  <a:schemeClr val="tx1"/>
                </a:solidFill>
                <a:latin typeface="Times New Roman" pitchFamily="18" charset="0"/>
                <a:cs typeface="Times New Roman" pitchFamily="18" charset="0"/>
                <a:sym typeface="Calibri" pitchFamily="34" charset="0"/>
              </a:rPr>
              <a:t>Determine the </a:t>
            </a:r>
            <a:r>
              <a:rPr lang="en-US" altLang="zh-CN" i="1" dirty="0">
                <a:solidFill>
                  <a:schemeClr val="tx1"/>
                </a:solidFill>
                <a:latin typeface="Times New Roman" pitchFamily="18" charset="0"/>
                <a:cs typeface="Times New Roman" pitchFamily="18" charset="0"/>
                <a:sym typeface="Calibri" pitchFamily="34" charset="0"/>
              </a:rPr>
              <a:t>H</a:t>
            </a:r>
            <a:r>
              <a:rPr lang="en-US" altLang="zh-CN" dirty="0">
                <a:solidFill>
                  <a:schemeClr val="tx1"/>
                </a:solidFill>
                <a:latin typeface="Times New Roman" pitchFamily="18" charset="0"/>
                <a:cs typeface="Times New Roman" pitchFamily="18" charset="0"/>
                <a:sym typeface="Calibri" pitchFamily="34" charset="0"/>
              </a:rPr>
              <a:t>(</a:t>
            </a:r>
            <a:r>
              <a:rPr lang="en-US" altLang="zh-CN" i="1" dirty="0">
                <a:solidFill>
                  <a:schemeClr val="tx1"/>
                </a:solidFill>
                <a:latin typeface="Times New Roman" pitchFamily="18" charset="0"/>
                <a:cs typeface="Times New Roman" pitchFamily="18" charset="0"/>
                <a:sym typeface="Calibri" pitchFamily="34" charset="0"/>
              </a:rPr>
              <a:t>u</a:t>
            </a:r>
            <a:r>
              <a:rPr lang="en-US" altLang="zh-CN" dirty="0">
                <a:solidFill>
                  <a:schemeClr val="tx1"/>
                </a:solidFill>
                <a:latin typeface="Times New Roman" pitchFamily="18" charset="0"/>
                <a:cs typeface="Times New Roman" pitchFamily="18" charset="0"/>
                <a:sym typeface="Calibri" pitchFamily="34" charset="0"/>
              </a:rPr>
              <a:t>, </a:t>
            </a:r>
            <a:r>
              <a:rPr lang="en-US" altLang="zh-CN" i="1" dirty="0">
                <a:solidFill>
                  <a:schemeClr val="tx1"/>
                </a:solidFill>
                <a:latin typeface="Times New Roman" pitchFamily="18" charset="0"/>
                <a:cs typeface="Times New Roman" pitchFamily="18" charset="0"/>
                <a:sym typeface="Calibri" pitchFamily="34" charset="0"/>
              </a:rPr>
              <a:t>v</a:t>
            </a:r>
            <a:r>
              <a:rPr lang="en-US" altLang="zh-CN" dirty="0">
                <a:solidFill>
                  <a:schemeClr val="tx1"/>
                </a:solidFill>
                <a:latin typeface="Times New Roman" pitchFamily="18" charset="0"/>
                <a:cs typeface="Times New Roman" pitchFamily="18" charset="0"/>
                <a:sym typeface="Calibri" pitchFamily="34" charset="0"/>
              </a:rPr>
              <a:t>), which must compress the dynamic range of </a:t>
            </a:r>
            <a:r>
              <a:rPr lang="en-US" altLang="zh-CN" i="1" dirty="0" err="1">
                <a:solidFill>
                  <a:schemeClr val="tx1"/>
                </a:solidFill>
                <a:latin typeface="Times New Roman" pitchFamily="18" charset="0"/>
                <a:cs typeface="Times New Roman" pitchFamily="18" charset="0"/>
                <a:sym typeface="Calibri" pitchFamily="34" charset="0"/>
              </a:rPr>
              <a:t>i</a:t>
            </a:r>
            <a:r>
              <a:rPr lang="en-US" altLang="zh-CN" dirty="0">
                <a:solidFill>
                  <a:schemeClr val="tx1"/>
                </a:solidFill>
                <a:latin typeface="Times New Roman" pitchFamily="18" charset="0"/>
                <a:cs typeface="Times New Roman" pitchFamily="18" charset="0"/>
                <a:sym typeface="Calibri" pitchFamily="34" charset="0"/>
              </a:rPr>
              <a:t>(</a:t>
            </a:r>
            <a:r>
              <a:rPr lang="en-US" altLang="zh-CN" dirty="0" err="1">
                <a:solidFill>
                  <a:schemeClr val="tx1"/>
                </a:solidFill>
                <a:latin typeface="Times New Roman" pitchFamily="18" charset="0"/>
                <a:cs typeface="Times New Roman" pitchFamily="18" charset="0"/>
                <a:sym typeface="Calibri" pitchFamily="34" charset="0"/>
              </a:rPr>
              <a:t>x,y</a:t>
            </a:r>
            <a:r>
              <a:rPr lang="en-US" altLang="zh-CN" dirty="0">
                <a:solidFill>
                  <a:schemeClr val="tx1"/>
                </a:solidFill>
                <a:latin typeface="Times New Roman" pitchFamily="18" charset="0"/>
                <a:cs typeface="Times New Roman" pitchFamily="18" charset="0"/>
                <a:sym typeface="Calibri" pitchFamily="34" charset="0"/>
              </a:rPr>
              <a:t>), and enhance the contrast of </a:t>
            </a:r>
            <a:r>
              <a:rPr lang="en-US" altLang="zh-CN" i="1" dirty="0">
                <a:solidFill>
                  <a:schemeClr val="tx1"/>
                </a:solidFill>
                <a:latin typeface="Times New Roman" pitchFamily="18" charset="0"/>
                <a:cs typeface="Times New Roman" pitchFamily="18" charset="0"/>
                <a:sym typeface="Calibri" pitchFamily="34" charset="0"/>
              </a:rPr>
              <a:t>r</a:t>
            </a:r>
            <a:r>
              <a:rPr lang="en-US" altLang="zh-CN" dirty="0">
                <a:solidFill>
                  <a:schemeClr val="tx1"/>
                </a:solidFill>
                <a:latin typeface="Times New Roman" pitchFamily="18" charset="0"/>
                <a:cs typeface="Times New Roman" pitchFamily="18" charset="0"/>
                <a:sym typeface="Calibri" pitchFamily="34" charset="0"/>
              </a:rPr>
              <a:t>(</a:t>
            </a:r>
            <a:r>
              <a:rPr lang="en-US" altLang="zh-CN" dirty="0" err="1">
                <a:solidFill>
                  <a:schemeClr val="tx1"/>
                </a:solidFill>
                <a:latin typeface="Times New Roman" pitchFamily="18" charset="0"/>
                <a:cs typeface="Times New Roman" pitchFamily="18" charset="0"/>
                <a:sym typeface="Calibri" pitchFamily="34" charset="0"/>
              </a:rPr>
              <a:t>x,y</a:t>
            </a:r>
            <a:r>
              <a:rPr lang="en-US" altLang="zh-CN" dirty="0">
                <a:solidFill>
                  <a:schemeClr val="tx1"/>
                </a:solidFill>
                <a:latin typeface="Times New Roman" pitchFamily="18" charset="0"/>
                <a:cs typeface="Times New Roman" pitchFamily="18" charset="0"/>
                <a:sym typeface="Calibri" pitchFamily="34" charset="0"/>
              </a:rPr>
              <a:t>) component.</a:t>
            </a:r>
            <a:endParaRPr lang="zh-CN" altLang="en-US" dirty="0">
              <a:solidFill>
                <a:schemeClr val="tx1"/>
              </a:solidFill>
              <a:latin typeface="Times New Roman" pitchFamily="18" charset="0"/>
              <a:cs typeface="Times New Roman" pitchFamily="18" charset="0"/>
            </a:endParaRPr>
          </a:p>
        </p:txBody>
      </p:sp>
      <p:sp>
        <p:nvSpPr>
          <p:cNvPr id="1040" name="Rectangle 23"/>
          <p:cNvSpPr>
            <a:spLocks noChangeArrowheads="1"/>
          </p:cNvSpPr>
          <p:nvPr/>
        </p:nvSpPr>
        <p:spPr bwMode="auto">
          <a:xfrm>
            <a:off x="1763713" y="6165850"/>
            <a:ext cx="5532284" cy="584775"/>
          </a:xfrm>
          <a:prstGeom prst="rect">
            <a:avLst/>
          </a:prstGeom>
          <a:noFill/>
          <a:ln w="9525">
            <a:noFill/>
            <a:miter lim="800000"/>
            <a:headEnd/>
            <a:tailEnd/>
          </a:ln>
        </p:spPr>
        <p:txBody>
          <a:bodyPr wrap="none">
            <a:spAutoFit/>
          </a:bodyPr>
          <a:lstStyle/>
          <a:p>
            <a:r>
              <a:rPr lang="zh-CN" altLang="en-US" sz="3200" b="1" dirty="0">
                <a:latin typeface="Times New Roman" pitchFamily="18" charset="0"/>
                <a:cs typeface="Times New Roman" pitchFamily="18" charset="0"/>
                <a:sym typeface="宋体" pitchFamily="2" charset="-122"/>
              </a:rPr>
              <a:t>照度</a:t>
            </a:r>
            <a:r>
              <a:rPr lang="en-US" altLang="zh-CN" sz="3200" i="1" dirty="0" err="1">
                <a:latin typeface="Times New Roman" pitchFamily="18" charset="0"/>
                <a:cs typeface="Times New Roman" pitchFamily="18" charset="0"/>
                <a:sym typeface="Calibri" pitchFamily="34" charset="0"/>
              </a:rPr>
              <a:t>i</a:t>
            </a:r>
            <a:r>
              <a:rPr lang="en-US" altLang="zh-CN" sz="3200" dirty="0">
                <a:latin typeface="Times New Roman" pitchFamily="18" charset="0"/>
                <a:cs typeface="Times New Roman" pitchFamily="18" charset="0"/>
                <a:sym typeface="Calibri" pitchFamily="34" charset="0"/>
              </a:rPr>
              <a:t>(</a:t>
            </a:r>
            <a:r>
              <a:rPr lang="en-US" altLang="zh-CN" sz="3200" i="1" dirty="0">
                <a:latin typeface="Times New Roman" pitchFamily="18" charset="0"/>
                <a:cs typeface="Times New Roman" pitchFamily="18" charset="0"/>
                <a:sym typeface="Calibri" pitchFamily="34" charset="0"/>
              </a:rPr>
              <a:t>x</a:t>
            </a:r>
            <a:r>
              <a:rPr lang="en-US" altLang="zh-CN" sz="3200" dirty="0">
                <a:latin typeface="Times New Roman" pitchFamily="18" charset="0"/>
                <a:cs typeface="Times New Roman" pitchFamily="18" charset="0"/>
                <a:sym typeface="Calibri" pitchFamily="34" charset="0"/>
              </a:rPr>
              <a:t>, </a:t>
            </a:r>
            <a:r>
              <a:rPr lang="en-US" altLang="zh-CN" sz="3200" i="1" dirty="0">
                <a:latin typeface="Times New Roman" pitchFamily="18" charset="0"/>
                <a:cs typeface="Times New Roman" pitchFamily="18" charset="0"/>
                <a:sym typeface="Calibri" pitchFamily="34" charset="0"/>
              </a:rPr>
              <a:t>y</a:t>
            </a:r>
            <a:r>
              <a:rPr lang="en-US" altLang="zh-CN" sz="3200" dirty="0">
                <a:latin typeface="Times New Roman" pitchFamily="18" charset="0"/>
                <a:cs typeface="Times New Roman" pitchFamily="18" charset="0"/>
                <a:sym typeface="Calibri" pitchFamily="34" charset="0"/>
              </a:rPr>
              <a:t>) ,</a:t>
            </a:r>
            <a:r>
              <a:rPr lang="zh-CN" altLang="en-US" sz="3200" b="1" dirty="0">
                <a:latin typeface="Times New Roman" pitchFamily="18" charset="0"/>
                <a:cs typeface="Times New Roman" pitchFamily="18" charset="0"/>
                <a:sym typeface="宋体" pitchFamily="2" charset="-122"/>
              </a:rPr>
              <a:t>反射系数</a:t>
            </a:r>
            <a:r>
              <a:rPr lang="en-US" altLang="zh-CN" sz="3200" i="1" dirty="0">
                <a:latin typeface="Times New Roman" pitchFamily="18" charset="0"/>
                <a:cs typeface="Times New Roman" pitchFamily="18" charset="0"/>
                <a:sym typeface="Calibri" pitchFamily="34" charset="0"/>
              </a:rPr>
              <a:t>r</a:t>
            </a:r>
            <a:r>
              <a:rPr lang="en-US" altLang="zh-CN" sz="3200" dirty="0">
                <a:latin typeface="Times New Roman" pitchFamily="18" charset="0"/>
                <a:cs typeface="Times New Roman" pitchFamily="18" charset="0"/>
                <a:sym typeface="Calibri" pitchFamily="34" charset="0"/>
              </a:rPr>
              <a:t>(</a:t>
            </a:r>
            <a:r>
              <a:rPr lang="en-US" altLang="zh-CN" sz="3200" i="1" dirty="0">
                <a:latin typeface="Times New Roman" pitchFamily="18" charset="0"/>
                <a:cs typeface="Times New Roman" pitchFamily="18" charset="0"/>
                <a:sym typeface="Calibri" pitchFamily="34" charset="0"/>
              </a:rPr>
              <a:t>x</a:t>
            </a:r>
            <a:r>
              <a:rPr lang="en-US" altLang="zh-CN" sz="3200" dirty="0">
                <a:latin typeface="Times New Roman" pitchFamily="18" charset="0"/>
                <a:cs typeface="Times New Roman" pitchFamily="18" charset="0"/>
                <a:sym typeface="Calibri" pitchFamily="34" charset="0"/>
              </a:rPr>
              <a:t>, </a:t>
            </a:r>
            <a:r>
              <a:rPr lang="en-US" altLang="zh-CN" sz="3200" i="1" dirty="0">
                <a:latin typeface="Times New Roman" pitchFamily="18" charset="0"/>
                <a:cs typeface="Times New Roman" pitchFamily="18" charset="0"/>
                <a:sym typeface="Calibri" pitchFamily="34" charset="0"/>
              </a:rPr>
              <a:t>y</a:t>
            </a:r>
            <a:r>
              <a:rPr lang="zh-CN" altLang="en-US" sz="3200" i="1" dirty="0">
                <a:latin typeface="Times New Roman" pitchFamily="18" charset="0"/>
                <a:cs typeface="Times New Roman" pitchFamily="18" charset="0"/>
                <a:sym typeface="宋体" pitchFamily="2" charset="-122"/>
              </a:rPr>
              <a:t>）</a:t>
            </a:r>
            <a:r>
              <a:rPr lang="zh-CN" altLang="en-US" sz="3200" b="1" dirty="0">
                <a:latin typeface="Times New Roman" pitchFamily="18" charset="0"/>
                <a:cs typeface="Times New Roman" pitchFamily="18" charset="0"/>
                <a:sym typeface="宋体" pitchFamily="2" charset="-122"/>
              </a:rPr>
              <a:t>。</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p:cTn id="12" dur="1000" fill="hold"/>
                                        <p:tgtEl>
                                          <p:spTgt spid="7178"/>
                                        </p:tgtEl>
                                        <p:attrNameLst>
                                          <p:attrName>ppt_x</p:attrName>
                                        </p:attrNameLst>
                                      </p:cBhvr>
                                      <p:tavLst>
                                        <p:tav tm="0">
                                          <p:val>
                                            <p:strVal val="#ppt_x-.2"/>
                                          </p:val>
                                        </p:tav>
                                        <p:tav tm="100000">
                                          <p:val>
                                            <p:strVal val="#ppt_x"/>
                                          </p:val>
                                        </p:tav>
                                      </p:tavLst>
                                    </p:anim>
                                    <p:anim calcmode="lin" valueType="num">
                                      <p:cBhvr>
                                        <p:cTn id="13" dur="1000" fill="hold"/>
                                        <p:tgtEl>
                                          <p:spTgt spid="7178"/>
                                        </p:tgtEl>
                                        <p:attrNameLst>
                                          <p:attrName>ppt_y</p:attrName>
                                        </p:attrNameLst>
                                      </p:cBhvr>
                                      <p:tavLst>
                                        <p:tav tm="0">
                                          <p:val>
                                            <p:strVal val="#ppt_y"/>
                                          </p:val>
                                        </p:tav>
                                        <p:tav tm="100000">
                                          <p:val>
                                            <p:strVal val="#ppt_y"/>
                                          </p:val>
                                        </p:tav>
                                      </p:tavLst>
                                    </p:anim>
                                    <p:animEffect prLst="gradientSize: 0.1">
                                      <p:cBhvr>
                                        <p:cTn id="14" dur="1000"/>
                                        <p:tgtEl>
                                          <p:spTgt spid="7178"/>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179"/>
                                        </p:tgtEl>
                                        <p:attrNameLst>
                                          <p:attrName>style.visibility</p:attrName>
                                        </p:attrNameLst>
                                      </p:cBhvr>
                                      <p:to>
                                        <p:strVal val="visible"/>
                                      </p:to>
                                    </p:set>
                                    <p:animEffect>
                                      <p:cBhvr>
                                        <p:cTn id="19" dur="500"/>
                                        <p:tgtEl>
                                          <p:spTgt spid="717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7182"/>
                                        </p:tgtEl>
                                        <p:attrNameLst>
                                          <p:attrName>style.visibility</p:attrName>
                                        </p:attrNameLst>
                                      </p:cBhvr>
                                      <p:to>
                                        <p:strVal val="visible"/>
                                      </p:to>
                                    </p:set>
                                    <p:animEffect>
                                      <p:cBhvr>
                                        <p:cTn id="22" dur="500"/>
                                        <p:tgtEl>
                                          <p:spTgt spid="7182"/>
                                        </p:tgtEl>
                                      </p:cBhvr>
                                    </p:animEffect>
                                  </p:childTnLst>
                                </p:cTn>
                              </p:par>
                              <p:par>
                                <p:cTn id="23" presetID="5" presetClass="entr" presetSubtype="10" fill="hold" nodeType="withEffect">
                                  <p:stCondLst>
                                    <p:cond delay="0"/>
                                  </p:stCondLst>
                                  <p:childTnLst>
                                    <p:set>
                                      <p:cBhvr>
                                        <p:cTn id="24" dur="1" fill="hold">
                                          <p:stCondLst>
                                            <p:cond delay="0"/>
                                          </p:stCondLst>
                                        </p:cTn>
                                        <p:tgtEl>
                                          <p:spTgt spid="7180"/>
                                        </p:tgtEl>
                                        <p:attrNameLst>
                                          <p:attrName>style.visibility</p:attrName>
                                        </p:attrNameLst>
                                      </p:cBhvr>
                                      <p:to>
                                        <p:strVal val="visible"/>
                                      </p:to>
                                    </p:set>
                                    <p:animEffect>
                                      <p:cBhvr>
                                        <p:cTn id="25" dur="500"/>
                                        <p:tgtEl>
                                          <p:spTgt spid="7180"/>
                                        </p:tgtEl>
                                      </p:cBhvr>
                                    </p:animEffect>
                                  </p:childTnLst>
                                </p:cTn>
                              </p:par>
                              <p:par>
                                <p:cTn id="26" presetID="5" presetClass="entr" presetSubtype="10" fill="hold" nodeType="withEffect">
                                  <p:stCondLst>
                                    <p:cond delay="0"/>
                                  </p:stCondLst>
                                  <p:childTnLst>
                                    <p:set>
                                      <p:cBhvr>
                                        <p:cTn id="27" dur="1" fill="hold">
                                          <p:stCondLst>
                                            <p:cond delay="0"/>
                                          </p:stCondLst>
                                        </p:cTn>
                                        <p:tgtEl>
                                          <p:spTgt spid="7181"/>
                                        </p:tgtEl>
                                        <p:attrNameLst>
                                          <p:attrName>style.visibility</p:attrName>
                                        </p:attrNameLst>
                                      </p:cBhvr>
                                      <p:to>
                                        <p:strVal val="visible"/>
                                      </p:to>
                                    </p:set>
                                    <p:animEffect>
                                      <p:cBhvr>
                                        <p:cTn id="28"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4" cstate="print"/>
          <a:srcRect/>
          <a:stretch>
            <a:fillRect/>
          </a:stretch>
        </p:blipFill>
        <p:spPr bwMode="auto">
          <a:xfrm>
            <a:off x="2339975" y="908050"/>
            <a:ext cx="4968875" cy="3727450"/>
          </a:xfrm>
          <a:prstGeom prst="rect">
            <a:avLst/>
          </a:prstGeom>
          <a:noFill/>
          <a:ln w="76200" cmpd="tri">
            <a:solidFill>
              <a:schemeClr val="accent1"/>
            </a:solidFill>
            <a:miter lim="800000"/>
            <a:headEnd/>
            <a:tailEnd/>
          </a:ln>
        </p:spPr>
      </p:pic>
      <p:sp>
        <p:nvSpPr>
          <p:cNvPr id="2052" name="Line 4"/>
          <p:cNvSpPr>
            <a:spLocks noChangeShapeType="1"/>
          </p:cNvSpPr>
          <p:nvPr/>
        </p:nvSpPr>
        <p:spPr bwMode="auto">
          <a:xfrm flipH="1" flipV="1">
            <a:off x="3043238" y="2205038"/>
            <a:ext cx="3833812" cy="1587"/>
          </a:xfrm>
          <a:prstGeom prst="line">
            <a:avLst/>
          </a:prstGeom>
          <a:noFill/>
          <a:ln w="19050">
            <a:solidFill>
              <a:srgbClr val="FF0000"/>
            </a:solidFill>
            <a:prstDash val="dash"/>
            <a:round/>
            <a:headEnd/>
            <a:tailEnd/>
          </a:ln>
        </p:spPr>
        <p:txBody>
          <a:bodyPr wrap="none"/>
          <a:lstStyle/>
          <a:p>
            <a:endParaRPr lang="zh-CN" altLang="en-US">
              <a:latin typeface="Times New Roman" pitchFamily="18" charset="0"/>
              <a:cs typeface="Times New Roman" pitchFamily="18" charset="0"/>
            </a:endParaRPr>
          </a:p>
        </p:txBody>
      </p:sp>
      <p:sp>
        <p:nvSpPr>
          <p:cNvPr id="2053" name="Text Box 5"/>
          <p:cNvSpPr>
            <a:spLocks noChangeArrowheads="1"/>
          </p:cNvSpPr>
          <p:nvPr/>
        </p:nvSpPr>
        <p:spPr bwMode="auto">
          <a:xfrm>
            <a:off x="2484438" y="3573463"/>
            <a:ext cx="611187" cy="366712"/>
          </a:xfrm>
          <a:prstGeom prst="rect">
            <a:avLst/>
          </a:prstGeom>
          <a:noFill/>
          <a:ln w="9525">
            <a:noFill/>
            <a:miter lim="800000"/>
            <a:headEnd/>
            <a:tailEnd/>
          </a:ln>
        </p:spPr>
        <p:txBody>
          <a:bodyPr wrap="none">
            <a:spAutoFit/>
          </a:bodyPr>
          <a:lstStyle/>
          <a:p>
            <a:r>
              <a:rPr lang="en-US" altLang="zh-CN" sz="1800" b="1" i="1">
                <a:solidFill>
                  <a:schemeClr val="tx1"/>
                </a:solidFill>
                <a:latin typeface="Times New Roman" pitchFamily="18" charset="0"/>
                <a:ea typeface="华文彩云" pitchFamily="2" charset="-122"/>
                <a:cs typeface="Times New Roman" pitchFamily="18" charset="0"/>
                <a:sym typeface="Times New Roman" pitchFamily="18" charset="0"/>
              </a:rPr>
              <a:t>r</a:t>
            </a:r>
            <a:r>
              <a:rPr lang="en-US" altLang="zh-CN" sz="1800" b="1" i="1" baseline="-25000">
                <a:solidFill>
                  <a:schemeClr val="tx1"/>
                </a:solidFill>
                <a:latin typeface="Times New Roman" pitchFamily="18" charset="0"/>
                <a:ea typeface="华文彩云" pitchFamily="2" charset="-122"/>
                <a:cs typeface="Times New Roman" pitchFamily="18" charset="0"/>
                <a:sym typeface="Times New Roman" pitchFamily="18" charset="0"/>
              </a:rPr>
              <a:t>L</a:t>
            </a:r>
            <a:r>
              <a:rPr lang="en-US" altLang="zh-CN" sz="1800" b="1" i="1">
                <a:solidFill>
                  <a:schemeClr val="tx1"/>
                </a:solidFill>
                <a:latin typeface="Times New Roman" pitchFamily="18" charset="0"/>
                <a:ea typeface="华文彩云" pitchFamily="2" charset="-122"/>
                <a:cs typeface="Times New Roman" pitchFamily="18" charset="0"/>
                <a:sym typeface="Times New Roman" pitchFamily="18" charset="0"/>
              </a:rPr>
              <a:t>&lt;1</a:t>
            </a:r>
            <a:endParaRPr lang="zh-CN" altLang="en-US">
              <a:latin typeface="Times New Roman" pitchFamily="18" charset="0"/>
              <a:cs typeface="Times New Roman" pitchFamily="18" charset="0"/>
            </a:endParaRPr>
          </a:p>
        </p:txBody>
      </p:sp>
      <p:sp>
        <p:nvSpPr>
          <p:cNvPr id="2054" name="Text Box 6"/>
          <p:cNvSpPr>
            <a:spLocks noChangeArrowheads="1"/>
          </p:cNvSpPr>
          <p:nvPr/>
        </p:nvSpPr>
        <p:spPr bwMode="auto">
          <a:xfrm>
            <a:off x="2422525" y="1989138"/>
            <a:ext cx="636588" cy="366712"/>
          </a:xfrm>
          <a:prstGeom prst="rect">
            <a:avLst/>
          </a:prstGeom>
          <a:noFill/>
          <a:ln w="9525">
            <a:noFill/>
            <a:miter lim="800000"/>
            <a:headEnd/>
            <a:tailEnd/>
          </a:ln>
        </p:spPr>
        <p:txBody>
          <a:bodyPr wrap="none">
            <a:spAutoFit/>
          </a:bodyPr>
          <a:lstStyle/>
          <a:p>
            <a:r>
              <a:rPr lang="en-US" altLang="zh-CN" sz="1800" b="1" i="1">
                <a:solidFill>
                  <a:schemeClr val="tx1"/>
                </a:solidFill>
                <a:latin typeface="Times New Roman" pitchFamily="18" charset="0"/>
                <a:ea typeface="华文彩云" pitchFamily="2" charset="-122"/>
                <a:cs typeface="Times New Roman" pitchFamily="18" charset="0"/>
                <a:sym typeface="Times New Roman" pitchFamily="18" charset="0"/>
              </a:rPr>
              <a:t>r</a:t>
            </a:r>
            <a:r>
              <a:rPr lang="en-US" altLang="zh-CN" sz="1800" b="1" i="1" baseline="-25000">
                <a:solidFill>
                  <a:schemeClr val="tx1"/>
                </a:solidFill>
                <a:latin typeface="Times New Roman" pitchFamily="18" charset="0"/>
                <a:ea typeface="华文彩云" pitchFamily="2" charset="-122"/>
                <a:cs typeface="Times New Roman" pitchFamily="18" charset="0"/>
                <a:sym typeface="Times New Roman" pitchFamily="18" charset="0"/>
              </a:rPr>
              <a:t>H</a:t>
            </a:r>
            <a:r>
              <a:rPr lang="en-US" altLang="zh-CN" sz="1800" b="1" i="1">
                <a:solidFill>
                  <a:schemeClr val="tx1"/>
                </a:solidFill>
                <a:latin typeface="Times New Roman" pitchFamily="18" charset="0"/>
                <a:ea typeface="华文彩云" pitchFamily="2" charset="-122"/>
                <a:cs typeface="Times New Roman" pitchFamily="18" charset="0"/>
                <a:sym typeface="Times New Roman" pitchFamily="18" charset="0"/>
              </a:rPr>
              <a:t>&gt;1</a:t>
            </a:r>
            <a:endParaRPr lang="zh-CN" altLang="en-US">
              <a:latin typeface="Times New Roman" pitchFamily="18" charset="0"/>
              <a:cs typeface="Times New Roman" pitchFamily="18" charset="0"/>
            </a:endParaRPr>
          </a:p>
        </p:txBody>
      </p:sp>
      <p:graphicFrame>
        <p:nvGraphicFramePr>
          <p:cNvPr id="8198" name="Object 8"/>
          <p:cNvGraphicFramePr>
            <a:graphicFrameLocks noGrp="1" noChangeAspect="1"/>
          </p:cNvGraphicFramePr>
          <p:nvPr/>
        </p:nvGraphicFramePr>
        <p:xfrm>
          <a:off x="1835150" y="5811838"/>
          <a:ext cx="5257800" cy="569912"/>
        </p:xfrm>
        <a:graphic>
          <a:graphicData uri="http://schemas.openxmlformats.org/presentationml/2006/ole">
            <mc:AlternateContent xmlns:mc="http://schemas.openxmlformats.org/markup-compatibility/2006">
              <mc:Choice xmlns:v="urn:schemas-microsoft-com:vml" Requires="v">
                <p:oleObj spid="_x0000_s2063" r:id="rId5" imgW="59131517" imgH="6401117" progId="">
                  <p:embed/>
                </p:oleObj>
              </mc:Choice>
              <mc:Fallback>
                <p:oleObj r:id="rId5" imgW="59131517" imgH="6401117" progId="">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811838"/>
                        <a:ext cx="52578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9"/>
          <p:cNvSpPr>
            <a:spLocks noChangeArrowheads="1"/>
          </p:cNvSpPr>
          <p:nvPr/>
        </p:nvSpPr>
        <p:spPr bwMode="auto">
          <a:xfrm>
            <a:off x="592138" y="398463"/>
            <a:ext cx="5126724" cy="400110"/>
          </a:xfrm>
          <a:prstGeom prst="rect">
            <a:avLst/>
          </a:prstGeom>
          <a:noFill/>
          <a:ln w="9525">
            <a:noFill/>
            <a:miter lim="800000"/>
            <a:headEnd/>
            <a:tailEnd/>
          </a:ln>
        </p:spPr>
        <p:txBody>
          <a:bodyPr wrap="none">
            <a:spAutoFit/>
          </a:bodyPr>
          <a:lstStyle/>
          <a:p>
            <a:r>
              <a:rPr lang="en-US" altLang="zh-CN">
                <a:latin typeface="Times New Roman" pitchFamily="18" charset="0"/>
                <a:cs typeface="Times New Roman" pitchFamily="18" charset="0"/>
                <a:sym typeface="Calibri" pitchFamily="34" charset="0"/>
              </a:rPr>
              <a:t>The following function meet the above requires </a:t>
            </a:r>
            <a:endParaRPr lang="zh-CN" altLang="en-US">
              <a:latin typeface="Times New Roman" pitchFamily="18" charset="0"/>
              <a:cs typeface="Times New Roman" pitchFamily="18" charset="0"/>
            </a:endParaRPr>
          </a:p>
        </p:txBody>
      </p:sp>
      <p:sp>
        <p:nvSpPr>
          <p:cNvPr id="2056" name="Text Box 10"/>
          <p:cNvSpPr>
            <a:spLocks noChangeArrowheads="1"/>
          </p:cNvSpPr>
          <p:nvPr/>
        </p:nvSpPr>
        <p:spPr bwMode="auto">
          <a:xfrm>
            <a:off x="158750" y="4727575"/>
            <a:ext cx="8985250" cy="1006475"/>
          </a:xfrm>
          <a:prstGeom prst="rect">
            <a:avLst/>
          </a:prstGeom>
          <a:noFill/>
          <a:ln w="9525">
            <a:noFill/>
            <a:miter lim="800000"/>
            <a:headEnd/>
            <a:tailEnd/>
          </a:ln>
        </p:spPr>
        <p:txBody>
          <a:bodyPr>
            <a:spAutoFit/>
          </a:bodyPr>
          <a:lstStyle/>
          <a:p>
            <a:r>
              <a:rPr lang="en-US" altLang="zh-CN">
                <a:latin typeface="Times New Roman" pitchFamily="18" charset="0"/>
                <a:cs typeface="Times New Roman" pitchFamily="18" charset="0"/>
                <a:sym typeface="Calibri" pitchFamily="34" charset="0"/>
              </a:rPr>
              <a:t>The curve shape shown in above figure can be approximated using basic form of the ideal highpass filters, for example, using a slightly modified form of the Gaussian highpass filter and can obtain</a:t>
            </a:r>
            <a:endParaRPr lang="zh-CN" altLang="en-US">
              <a:latin typeface="Times New Roman" pitchFamily="18" charset="0"/>
              <a:cs typeface="Times New Roman" pitchFamily="18" charset="0"/>
            </a:endParaRPr>
          </a:p>
        </p:txBody>
      </p:sp>
      <p:sp>
        <p:nvSpPr>
          <p:cNvPr id="2057" name="Rectangle 11"/>
          <p:cNvSpPr>
            <a:spLocks noChangeArrowheads="1"/>
          </p:cNvSpPr>
          <p:nvPr/>
        </p:nvSpPr>
        <p:spPr bwMode="auto">
          <a:xfrm>
            <a:off x="323850" y="1052513"/>
            <a:ext cx="1727200" cy="3416300"/>
          </a:xfrm>
          <a:prstGeom prst="rect">
            <a:avLst/>
          </a:prstGeom>
          <a:noFill/>
          <a:ln w="9525">
            <a:noFill/>
            <a:miter lim="800000"/>
            <a:headEnd/>
            <a:tailEnd/>
          </a:ln>
        </p:spPr>
        <p:txBody>
          <a:bodyPr>
            <a:spAutoFit/>
          </a:bodyPr>
          <a:lstStyle/>
          <a:p>
            <a:r>
              <a:rPr lang="zh-CN" altLang="en-US" sz="2400" dirty="0">
                <a:solidFill>
                  <a:schemeClr val="tx1"/>
                </a:solidFill>
                <a:latin typeface="Times New Roman" pitchFamily="18" charset="0"/>
                <a:cs typeface="Times New Roman" pitchFamily="18" charset="0"/>
                <a:sym typeface="宋体" pitchFamily="2" charset="-122"/>
              </a:rPr>
              <a:t>由于该种形式的滤波器与</a:t>
            </a:r>
            <a:r>
              <a:rPr lang="zh-CN" altLang="en-US" sz="2400" b="1" dirty="0">
                <a:latin typeface="Times New Roman" pitchFamily="18" charset="0"/>
                <a:cs typeface="Times New Roman" pitchFamily="18" charset="0"/>
                <a:sym typeface="宋体" pitchFamily="2" charset="-122"/>
              </a:rPr>
              <a:t>高通滤</a:t>
            </a:r>
          </a:p>
          <a:p>
            <a:r>
              <a:rPr lang="zh-CN" altLang="en-US" sz="2400" b="1" dirty="0">
                <a:latin typeface="Times New Roman" pitchFamily="18" charset="0"/>
                <a:cs typeface="Times New Roman" pitchFamily="18" charset="0"/>
                <a:sym typeface="宋体" pitchFamily="2" charset="-122"/>
              </a:rPr>
              <a:t>波器相似</a:t>
            </a:r>
            <a:r>
              <a:rPr lang="zh-CN" altLang="en-US" sz="2400" dirty="0">
                <a:solidFill>
                  <a:schemeClr val="tx1"/>
                </a:solidFill>
                <a:latin typeface="Times New Roman" pitchFamily="18" charset="0"/>
                <a:cs typeface="Times New Roman" pitchFamily="18" charset="0"/>
                <a:sym typeface="宋体" pitchFamily="2" charset="-122"/>
              </a:rPr>
              <a:t>，我们可以通过稍微</a:t>
            </a:r>
            <a:r>
              <a:rPr lang="zh-CN" altLang="en-US" sz="2400" b="1" dirty="0">
                <a:solidFill>
                  <a:srgbClr val="0000FF"/>
                </a:solidFill>
                <a:latin typeface="Times New Roman" pitchFamily="18" charset="0"/>
                <a:cs typeface="Times New Roman" pitchFamily="18" charset="0"/>
                <a:sym typeface="宋体" pitchFamily="2" charset="-122"/>
              </a:rPr>
              <a:t>修</a:t>
            </a:r>
          </a:p>
          <a:p>
            <a:r>
              <a:rPr lang="zh-CN" altLang="en-US" sz="2400" b="1" dirty="0">
                <a:solidFill>
                  <a:srgbClr val="0000FF"/>
                </a:solidFill>
                <a:latin typeface="Times New Roman" pitchFamily="18" charset="0"/>
                <a:cs typeface="Times New Roman" pitchFamily="18" charset="0"/>
                <a:sym typeface="宋体" pitchFamily="2" charset="-122"/>
              </a:rPr>
              <a:t>改</a:t>
            </a:r>
            <a:r>
              <a:rPr lang="en-US" altLang="zh-CN" sz="2400" b="1" dirty="0" err="1">
                <a:solidFill>
                  <a:srgbClr val="0000FF"/>
                </a:solidFill>
                <a:latin typeface="Times New Roman" pitchFamily="18" charset="0"/>
                <a:cs typeface="Times New Roman" pitchFamily="18" charset="0"/>
                <a:sym typeface="Calibri" pitchFamily="34" charset="0"/>
              </a:rPr>
              <a:t>Gassian</a:t>
            </a:r>
            <a:r>
              <a:rPr lang="zh-CN" altLang="en-US" sz="2400" b="1" dirty="0">
                <a:solidFill>
                  <a:srgbClr val="0000FF"/>
                </a:solidFill>
                <a:latin typeface="Times New Roman" pitchFamily="18" charset="0"/>
                <a:cs typeface="Times New Roman" pitchFamily="18" charset="0"/>
                <a:sym typeface="宋体" pitchFamily="2" charset="-122"/>
              </a:rPr>
              <a:t>滤波器</a:t>
            </a:r>
            <a:r>
              <a:rPr lang="zh-CN" altLang="en-US" sz="2400" dirty="0">
                <a:solidFill>
                  <a:schemeClr val="tx1"/>
                </a:solidFill>
                <a:latin typeface="Times New Roman" pitchFamily="18" charset="0"/>
                <a:cs typeface="Times New Roman" pitchFamily="18" charset="0"/>
                <a:sym typeface="宋体" pitchFamily="2" charset="-122"/>
              </a:rPr>
              <a:t>来得到：</a:t>
            </a:r>
            <a:endParaRPr lang="zh-CN" altLang="en-US" dirty="0">
              <a:latin typeface="Times New Roman" pitchFamily="18" charset="0"/>
              <a:cs typeface="Times New Roman" pitchFamily="18" charset="0"/>
            </a:endParaRPr>
          </a:p>
        </p:txBody>
      </p:sp>
      <p:cxnSp>
        <p:nvCxnSpPr>
          <p:cNvPr id="3" name="直接连接符 2"/>
          <p:cNvCxnSpPr/>
          <p:nvPr/>
        </p:nvCxnSpPr>
        <p:spPr bwMode="auto">
          <a:xfrm>
            <a:off x="3995736" y="1268010"/>
            <a:ext cx="0" cy="2881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p:cTn id="7" dur="500" fill="hold"/>
                                        <p:tgtEl>
                                          <p:spTgt spid="8198"/>
                                        </p:tgtEl>
                                        <p:attrNameLst>
                                          <p:attrName>ppt_x</p:attrName>
                                        </p:attrNameLst>
                                      </p:cBhvr>
                                      <p:tavLst>
                                        <p:tav tm="0">
                                          <p:val>
                                            <p:strVal val="1+#ppt_w/2"/>
                                          </p:val>
                                        </p:tav>
                                        <p:tav tm="100000">
                                          <p:val>
                                            <p:strVal val="#ppt_x"/>
                                          </p:val>
                                        </p:tav>
                                      </p:tavLst>
                                    </p:anim>
                                    <p:anim calcmode="lin" valueType="num">
                                      <p:cBhvr>
                                        <p:cTn id="8"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矩形 15"/>
          <p:cNvSpPr/>
          <p:nvPr/>
        </p:nvSpPr>
        <p:spPr bwMode="auto">
          <a:xfrm>
            <a:off x="3143240" y="857232"/>
            <a:ext cx="4786346" cy="1500198"/>
          </a:xfrm>
          <a:prstGeom prst="rect">
            <a:avLst/>
          </a:prstGeom>
          <a:ln>
            <a:solidFill>
              <a:srgbClr val="0000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CC"/>
              </a:solidFill>
              <a:effectLst/>
              <a:latin typeface="Arial" pitchFamily="34" charset="0"/>
              <a:ea typeface="宋体" pitchFamily="2" charset="-122"/>
            </a:endParaRPr>
          </a:p>
        </p:txBody>
      </p:sp>
      <p:graphicFrame>
        <p:nvGraphicFramePr>
          <p:cNvPr id="9218" name="Object 3"/>
          <p:cNvGraphicFramePr>
            <a:graphicFrameLocks noChangeAspect="1"/>
          </p:cNvGraphicFramePr>
          <p:nvPr>
            <p:extLst>
              <p:ext uri="{D42A27DB-BD31-4B8C-83A1-F6EECF244321}">
                <p14:modId xmlns:p14="http://schemas.microsoft.com/office/powerpoint/2010/main" val="1691160505"/>
              </p:ext>
            </p:extLst>
          </p:nvPr>
        </p:nvGraphicFramePr>
        <p:xfrm>
          <a:off x="3419472" y="979878"/>
          <a:ext cx="4065587" cy="542925"/>
        </p:xfrm>
        <a:graphic>
          <a:graphicData uri="http://schemas.openxmlformats.org/presentationml/2006/ole">
            <mc:AlternateContent xmlns:mc="http://schemas.openxmlformats.org/markup-compatibility/2006">
              <mc:Choice xmlns:v="urn:schemas-microsoft-com:vml" Requires="v">
                <p:oleObj spid="_x0000_s3166" r:id="rId4" imgW="42672317" imgH="5486717" progId="">
                  <p:embed/>
                </p:oleObj>
              </mc:Choice>
              <mc:Fallback>
                <p:oleObj r:id="rId4" imgW="42672317" imgH="548671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2" y="979878"/>
                        <a:ext cx="4065587" cy="542925"/>
                      </a:xfrm>
                      <a:prstGeom prst="rect">
                        <a:avLst/>
                      </a:prstGeom>
                      <a:solidFill>
                        <a:srgbClr val="FFFF00"/>
                      </a:solidFill>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557837032"/>
              </p:ext>
            </p:extLst>
          </p:nvPr>
        </p:nvGraphicFramePr>
        <p:xfrm>
          <a:off x="3419472" y="1700208"/>
          <a:ext cx="4176712" cy="542925"/>
        </p:xfrm>
        <a:graphic>
          <a:graphicData uri="http://schemas.openxmlformats.org/presentationml/2006/ole">
            <mc:AlternateContent xmlns:mc="http://schemas.openxmlformats.org/markup-compatibility/2006">
              <mc:Choice xmlns:v="urn:schemas-microsoft-com:vml" Requires="v">
                <p:oleObj spid="_x0000_s3167" r:id="rId6" imgW="43891517" imgH="5486717" progId="">
                  <p:embed/>
                </p:oleObj>
              </mc:Choice>
              <mc:Fallback>
                <p:oleObj r:id="rId6" imgW="43891517" imgH="5486717"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2" y="1700208"/>
                        <a:ext cx="4176712" cy="542925"/>
                      </a:xfrm>
                      <a:prstGeom prst="rect">
                        <a:avLst/>
                      </a:prstGeom>
                      <a:solidFill>
                        <a:srgbClr val="FFFF00"/>
                      </a:solidFill>
                      <a:extLst/>
                    </p:spPr>
                  </p:pic>
                </p:oleObj>
              </mc:Fallback>
            </mc:AlternateContent>
          </a:graphicData>
        </a:graphic>
      </p:graphicFrame>
      <p:grpSp>
        <p:nvGrpSpPr>
          <p:cNvPr id="3079" name="Group 4"/>
          <p:cNvGrpSpPr>
            <a:grpSpLocks noChangeAspect="1"/>
          </p:cNvGrpSpPr>
          <p:nvPr/>
        </p:nvGrpSpPr>
        <p:grpSpPr bwMode="auto">
          <a:xfrm>
            <a:off x="3492105" y="3291211"/>
            <a:ext cx="4681545" cy="2442845"/>
            <a:chOff x="0" y="0"/>
            <a:chExt cx="2355" cy="1260"/>
          </a:xfrm>
        </p:grpSpPr>
        <p:graphicFrame>
          <p:nvGraphicFramePr>
            <p:cNvPr id="3076" name="Object 6"/>
            <p:cNvGraphicFramePr>
              <a:graphicFrameLocks noChangeAspect="1"/>
            </p:cNvGraphicFramePr>
            <p:nvPr/>
          </p:nvGraphicFramePr>
          <p:xfrm>
            <a:off x="0" y="0"/>
            <a:ext cx="2133" cy="398"/>
          </p:xfrm>
          <a:graphic>
            <a:graphicData uri="http://schemas.openxmlformats.org/presentationml/2006/ole">
              <mc:AlternateContent xmlns:mc="http://schemas.openxmlformats.org/markup-compatibility/2006">
                <mc:Choice xmlns:v="urn:schemas-microsoft-com:vml" Requires="v">
                  <p:oleObj spid="_x0000_s3168" r:id="rId8" imgW="32309117" imgH="5791517" progId="">
                    <p:embed/>
                  </p:oleObj>
                </mc:Choice>
                <mc:Fallback>
                  <p:oleObj r:id="rId8" imgW="32309117" imgH="5791517" progId="">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33"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7"/>
            <p:cNvGraphicFramePr>
              <a:graphicFrameLocks noChangeAspect="1"/>
            </p:cNvGraphicFramePr>
            <p:nvPr/>
          </p:nvGraphicFramePr>
          <p:xfrm>
            <a:off x="0" y="430"/>
            <a:ext cx="2191" cy="398"/>
          </p:xfrm>
          <a:graphic>
            <a:graphicData uri="http://schemas.openxmlformats.org/presentationml/2006/ole">
              <mc:AlternateContent xmlns:mc="http://schemas.openxmlformats.org/markup-compatibility/2006">
                <mc:Choice xmlns:v="urn:schemas-microsoft-com:vml" Requires="v">
                  <p:oleObj spid="_x0000_s3169" r:id="rId10" imgW="33223517" imgH="5791517" progId="">
                    <p:embed/>
                  </p:oleObj>
                </mc:Choice>
                <mc:Fallback>
                  <p:oleObj r:id="rId10" imgW="33223517" imgH="5791517" progId="">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30"/>
                          <a:ext cx="2191"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8"/>
            <p:cNvGraphicFramePr>
              <a:graphicFrameLocks noChangeAspect="1"/>
            </p:cNvGraphicFramePr>
            <p:nvPr/>
          </p:nvGraphicFramePr>
          <p:xfrm>
            <a:off x="0" y="883"/>
            <a:ext cx="2355" cy="377"/>
          </p:xfrm>
          <a:graphic>
            <a:graphicData uri="http://schemas.openxmlformats.org/presentationml/2006/ole">
              <mc:AlternateContent xmlns:mc="http://schemas.openxmlformats.org/markup-compatibility/2006">
                <mc:Choice xmlns:v="urn:schemas-microsoft-com:vml" Requires="v">
                  <p:oleObj spid="_x0000_s3170" r:id="rId12" imgW="35661917" imgH="5486717" progId="">
                    <p:embed/>
                  </p:oleObj>
                </mc:Choice>
                <mc:Fallback>
                  <p:oleObj r:id="rId12" imgW="35661917" imgH="5486717" progId="">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883"/>
                          <a:ext cx="2355"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80" name="Text Box 9"/>
          <p:cNvSpPr>
            <a:spLocks noChangeArrowheads="1"/>
          </p:cNvSpPr>
          <p:nvPr/>
        </p:nvSpPr>
        <p:spPr bwMode="auto">
          <a:xfrm>
            <a:off x="250020" y="327025"/>
            <a:ext cx="3169452" cy="1077218"/>
          </a:xfrm>
          <a:prstGeom prst="rect">
            <a:avLst/>
          </a:prstGeom>
          <a:noFill/>
          <a:ln w="9525">
            <a:noFill/>
            <a:miter lim="800000"/>
            <a:headEnd/>
            <a:tailEnd/>
          </a:ln>
        </p:spPr>
        <p:txBody>
          <a:bodyPr wrap="square">
            <a:spAutoFit/>
          </a:bodyPr>
          <a:lstStyle/>
          <a:p>
            <a:r>
              <a:rPr lang="en-US" altLang="zh-CN" sz="3200" dirty="0" smtClean="0">
                <a:solidFill>
                  <a:schemeClr val="tx1"/>
                </a:solidFill>
                <a:latin typeface="Times New Roman" pitchFamily="18" charset="0"/>
                <a:cs typeface="Times New Roman" pitchFamily="18" charset="0"/>
                <a:sym typeface="Calibri" pitchFamily="34" charset="0"/>
              </a:rPr>
              <a:t>Step4)     </a:t>
            </a:r>
            <a:r>
              <a:rPr lang="zh-CN" altLang="en-US" sz="3200" dirty="0" smtClean="0">
                <a:solidFill>
                  <a:schemeClr val="tx1"/>
                </a:solidFill>
                <a:latin typeface="Times New Roman" pitchFamily="18" charset="0"/>
                <a:cs typeface="Times New Roman" pitchFamily="18" charset="0"/>
                <a:sym typeface="Calibri" pitchFamily="34" charset="0"/>
              </a:rPr>
              <a:t>原先：</a:t>
            </a:r>
            <a:endParaRPr lang="en-US" altLang="zh-CN" sz="3200" dirty="0" smtClean="0">
              <a:solidFill>
                <a:schemeClr val="tx1"/>
              </a:solidFill>
              <a:latin typeface="Times New Roman" pitchFamily="18" charset="0"/>
              <a:cs typeface="Times New Roman" pitchFamily="18" charset="0"/>
              <a:sym typeface="Calibri" pitchFamily="34" charset="0"/>
            </a:endParaRPr>
          </a:p>
          <a:p>
            <a:r>
              <a:rPr lang="zh-CN" altLang="en-US" sz="3200" dirty="0" smtClean="0">
                <a:solidFill>
                  <a:schemeClr val="tx1"/>
                </a:solidFill>
                <a:latin typeface="Times New Roman" pitchFamily="18" charset="0"/>
                <a:cs typeface="Times New Roman" pitchFamily="18" charset="0"/>
                <a:sym typeface="Calibri" pitchFamily="34" charset="0"/>
              </a:rPr>
              <a:t>                   令：</a:t>
            </a:r>
            <a:endParaRPr lang="zh-CN" altLang="en-US" sz="3200" dirty="0">
              <a:solidFill>
                <a:schemeClr val="tx1"/>
              </a:solidFill>
              <a:latin typeface="Times New Roman" pitchFamily="18" charset="0"/>
              <a:cs typeface="Times New Roman" pitchFamily="18" charset="0"/>
            </a:endParaRPr>
          </a:p>
        </p:txBody>
      </p:sp>
      <p:sp>
        <p:nvSpPr>
          <p:cNvPr id="3081" name="Text Box 10"/>
          <p:cNvSpPr>
            <a:spLocks noChangeArrowheads="1"/>
          </p:cNvSpPr>
          <p:nvPr/>
        </p:nvSpPr>
        <p:spPr bwMode="auto">
          <a:xfrm>
            <a:off x="2555076" y="3212901"/>
            <a:ext cx="1152528" cy="2369880"/>
          </a:xfrm>
          <a:prstGeom prst="rect">
            <a:avLst/>
          </a:prstGeom>
          <a:noFill/>
          <a:ln w="9525">
            <a:noFill/>
            <a:miter lim="800000"/>
            <a:headEnd/>
            <a:tailEnd/>
          </a:ln>
        </p:spPr>
        <p:txBody>
          <a:bodyPr wrap="square">
            <a:spAutoFit/>
          </a:bodyPr>
          <a:lstStyle/>
          <a:p>
            <a:endParaRPr lang="en-US" altLang="zh-CN" dirty="0" smtClean="0">
              <a:solidFill>
                <a:schemeClr val="tx1"/>
              </a:solidFill>
              <a:latin typeface="Times New Roman" pitchFamily="18" charset="0"/>
              <a:cs typeface="Times New Roman" pitchFamily="18" charset="0"/>
              <a:sym typeface="Calibri" pitchFamily="34" charset="0"/>
            </a:endParaRPr>
          </a:p>
          <a:p>
            <a:r>
              <a:rPr lang="zh-CN" altLang="en-US" sz="3200" dirty="0" smtClean="0">
                <a:solidFill>
                  <a:schemeClr val="tx1"/>
                </a:solidFill>
                <a:latin typeface="Times New Roman" pitchFamily="18" charset="0"/>
                <a:cs typeface="Times New Roman" pitchFamily="18" charset="0"/>
                <a:sym typeface="Calibri" pitchFamily="34" charset="0"/>
              </a:rPr>
              <a:t>令：</a:t>
            </a:r>
            <a:endParaRPr lang="en-US" altLang="zh-CN" sz="3200" dirty="0" smtClean="0">
              <a:solidFill>
                <a:schemeClr val="tx1"/>
              </a:solidFill>
              <a:latin typeface="Times New Roman" pitchFamily="18" charset="0"/>
              <a:cs typeface="Times New Roman" pitchFamily="18" charset="0"/>
              <a:sym typeface="Calibri" pitchFamily="34" charset="0"/>
            </a:endParaRPr>
          </a:p>
          <a:p>
            <a:endParaRPr lang="en-US" altLang="zh-CN" sz="3200" dirty="0" smtClean="0">
              <a:solidFill>
                <a:schemeClr val="tx1"/>
              </a:solidFill>
              <a:latin typeface="Times New Roman" pitchFamily="18" charset="0"/>
              <a:cs typeface="Times New Roman" pitchFamily="18" charset="0"/>
              <a:sym typeface="Calibri" pitchFamily="34" charset="0"/>
            </a:endParaRPr>
          </a:p>
          <a:p>
            <a:endParaRPr lang="en-US" altLang="zh-CN" sz="3200" dirty="0" smtClean="0">
              <a:solidFill>
                <a:schemeClr val="tx1"/>
              </a:solidFill>
              <a:latin typeface="Times New Roman" pitchFamily="18" charset="0"/>
              <a:cs typeface="Times New Roman" pitchFamily="18" charset="0"/>
              <a:sym typeface="Calibri" pitchFamily="34" charset="0"/>
            </a:endParaRPr>
          </a:p>
          <a:p>
            <a:r>
              <a:rPr lang="zh-CN" altLang="en-US" sz="3200" dirty="0" smtClean="0">
                <a:solidFill>
                  <a:schemeClr val="tx1"/>
                </a:solidFill>
                <a:latin typeface="Times New Roman" pitchFamily="18" charset="0"/>
                <a:cs typeface="Times New Roman" pitchFamily="18" charset="0"/>
                <a:sym typeface="Calibri" pitchFamily="34" charset="0"/>
              </a:rPr>
              <a:t>则：</a:t>
            </a:r>
            <a:endParaRPr lang="zh-CN" altLang="en-US" sz="3200" dirty="0">
              <a:solidFill>
                <a:schemeClr val="tx1"/>
              </a:solidFill>
              <a:latin typeface="Times New Roman" pitchFamily="18" charset="0"/>
              <a:cs typeface="Times New Roman" pitchFamily="18" charset="0"/>
            </a:endParaRPr>
          </a:p>
        </p:txBody>
      </p:sp>
      <p:sp>
        <p:nvSpPr>
          <p:cNvPr id="3082" name="Text Box 12"/>
          <p:cNvSpPr>
            <a:spLocks noChangeArrowheads="1"/>
          </p:cNvSpPr>
          <p:nvPr/>
        </p:nvSpPr>
        <p:spPr bwMode="auto">
          <a:xfrm>
            <a:off x="322053" y="5981542"/>
            <a:ext cx="7491432" cy="878574"/>
          </a:xfrm>
          <a:prstGeom prst="rect">
            <a:avLst/>
          </a:prstGeom>
          <a:noFill/>
          <a:ln w="9525">
            <a:noFill/>
            <a:miter lim="800000"/>
            <a:headEnd/>
            <a:tailEnd/>
          </a:ln>
        </p:spPr>
        <p:txBody>
          <a:bodyPr wrap="square">
            <a:spAutoFit/>
          </a:bodyPr>
          <a:lstStyle/>
          <a:p>
            <a:pPr>
              <a:lnSpc>
                <a:spcPts val="2000"/>
              </a:lnSpc>
              <a:spcBef>
                <a:spcPct val="50000"/>
              </a:spcBef>
            </a:pPr>
            <a:r>
              <a:rPr lang="zh-CN" altLang="en-US" sz="3200" b="1" dirty="0" smtClean="0">
                <a:solidFill>
                  <a:srgbClr val="0000FF"/>
                </a:solidFill>
                <a:latin typeface="Times New Roman" pitchFamily="18" charset="0"/>
                <a:cs typeface="Times New Roman" pitchFamily="18" charset="0"/>
                <a:sym typeface="宋体" pitchFamily="2" charset="-122"/>
              </a:rPr>
              <a:t>注：</a:t>
            </a:r>
            <a:r>
              <a:rPr lang="zh-CN" altLang="en-US" sz="3200" dirty="0" smtClean="0">
                <a:solidFill>
                  <a:schemeClr val="tx1"/>
                </a:solidFill>
                <a:latin typeface="Times New Roman" pitchFamily="18" charset="0"/>
                <a:cs typeface="Times New Roman" pitchFamily="18" charset="0"/>
                <a:sym typeface="宋体" pitchFamily="2" charset="-122"/>
              </a:rPr>
              <a:t>变换</a:t>
            </a:r>
            <a:r>
              <a:rPr lang="zh-CN" altLang="en-US" sz="3200" dirty="0">
                <a:solidFill>
                  <a:schemeClr val="tx1"/>
                </a:solidFill>
                <a:latin typeface="Times New Roman" pitchFamily="18" charset="0"/>
                <a:cs typeface="Times New Roman" pitchFamily="18" charset="0"/>
                <a:sym typeface="宋体" pitchFamily="2" charset="-122"/>
              </a:rPr>
              <a:t>前用对数，所以变换后用</a:t>
            </a:r>
            <a:r>
              <a:rPr lang="zh-CN" altLang="en-US" sz="3200" dirty="0" smtClean="0">
                <a:solidFill>
                  <a:schemeClr val="tx1"/>
                </a:solidFill>
                <a:latin typeface="Times New Roman" pitchFamily="18" charset="0"/>
                <a:cs typeface="Times New Roman" pitchFamily="18" charset="0"/>
                <a:sym typeface="宋体" pitchFamily="2" charset="-122"/>
              </a:rPr>
              <a:t>指数</a:t>
            </a:r>
            <a:endParaRPr lang="en-US" altLang="zh-CN" sz="3200" dirty="0" smtClean="0">
              <a:solidFill>
                <a:schemeClr val="tx1"/>
              </a:solidFill>
              <a:latin typeface="Times New Roman" pitchFamily="18" charset="0"/>
              <a:cs typeface="Times New Roman" pitchFamily="18" charset="0"/>
              <a:sym typeface="宋体" pitchFamily="2" charset="-122"/>
            </a:endParaRPr>
          </a:p>
          <a:p>
            <a:pPr>
              <a:lnSpc>
                <a:spcPts val="2000"/>
              </a:lnSpc>
              <a:spcBef>
                <a:spcPct val="50000"/>
              </a:spcBef>
            </a:pPr>
            <a:r>
              <a:rPr lang="zh-CN" altLang="en-US" sz="3200" dirty="0" smtClean="0">
                <a:solidFill>
                  <a:schemeClr val="tx1"/>
                </a:solidFill>
                <a:latin typeface="Times New Roman" pitchFamily="18" charset="0"/>
                <a:cs typeface="Times New Roman" pitchFamily="18" charset="0"/>
                <a:sym typeface="宋体" pitchFamily="2" charset="-122"/>
              </a:rPr>
              <a:t>原先：</a:t>
            </a:r>
            <a:endParaRPr lang="zh-CN" altLang="en-US" dirty="0">
              <a:solidFill>
                <a:schemeClr val="tx1"/>
              </a:solidFill>
              <a:latin typeface="Times New Roman" pitchFamily="18" charset="0"/>
              <a:cs typeface="Times New Roman" pitchFamily="18" charset="0"/>
            </a:endParaRPr>
          </a:p>
        </p:txBody>
      </p:sp>
      <p:graphicFrame>
        <p:nvGraphicFramePr>
          <p:cNvPr id="7181" name="Object 17"/>
          <p:cNvGraphicFramePr>
            <a:graphicFrameLocks noChangeAspect="1"/>
          </p:cNvGraphicFramePr>
          <p:nvPr/>
        </p:nvGraphicFramePr>
        <p:xfrm>
          <a:off x="3347439" y="331581"/>
          <a:ext cx="5430838" cy="471487"/>
        </p:xfrm>
        <a:graphic>
          <a:graphicData uri="http://schemas.openxmlformats.org/presentationml/2006/ole">
            <mc:AlternateContent xmlns:mc="http://schemas.openxmlformats.org/markup-compatibility/2006">
              <mc:Choice xmlns:v="urn:schemas-microsoft-com:vml" Requires="v">
                <p:oleObj spid="_x0000_s3171" r:id="rId14" imgW="58217117" imgH="4877117" progId="">
                  <p:embed/>
                </p:oleObj>
              </mc:Choice>
              <mc:Fallback>
                <p:oleObj r:id="rId14" imgW="58217117" imgH="4877117" progId="">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7439" y="331581"/>
                        <a:ext cx="5430838"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322053" y="2276472"/>
            <a:ext cx="8821948" cy="1077218"/>
          </a:xfrm>
          <a:prstGeom prst="rect">
            <a:avLst/>
          </a:prstGeom>
        </p:spPr>
        <p:txBody>
          <a:bodyPr wrap="square">
            <a:spAutoFit/>
          </a:bodyPr>
          <a:lstStyle/>
          <a:p>
            <a:r>
              <a:rPr lang="zh-CN" altLang="en-US" sz="3200" dirty="0" smtClean="0">
                <a:solidFill>
                  <a:schemeClr val="tx1"/>
                </a:solidFill>
                <a:latin typeface="Times New Roman" pitchFamily="18" charset="0"/>
                <a:cs typeface="Times New Roman" pitchFamily="18" charset="0"/>
              </a:rPr>
              <a:t>                    则：</a:t>
            </a:r>
            <a:r>
              <a:rPr lang="en-US" altLang="zh-CN" sz="3200" i="1" dirty="0" smtClean="0">
                <a:solidFill>
                  <a:schemeClr val="tx1"/>
                </a:solidFill>
                <a:latin typeface="Times New Roman" pitchFamily="18" charset="0"/>
                <a:cs typeface="Times New Roman" pitchFamily="18" charset="0"/>
              </a:rPr>
              <a:t>s’(</a:t>
            </a:r>
            <a:r>
              <a:rPr lang="en-US" altLang="zh-CN" sz="3200" i="1" dirty="0" err="1" smtClean="0">
                <a:solidFill>
                  <a:schemeClr val="tx1"/>
                </a:solidFill>
                <a:latin typeface="Times New Roman" pitchFamily="18" charset="0"/>
                <a:cs typeface="Times New Roman" pitchFamily="18" charset="0"/>
              </a:rPr>
              <a:t>u,v</a:t>
            </a:r>
            <a:r>
              <a:rPr lang="en-US" altLang="zh-CN" sz="3200" i="1" dirty="0" smtClean="0">
                <a:solidFill>
                  <a:schemeClr val="tx1"/>
                </a:solidFill>
                <a:latin typeface="Times New Roman" pitchFamily="18" charset="0"/>
                <a:cs typeface="Times New Roman" pitchFamily="18" charset="0"/>
              </a:rPr>
              <a:t>) = </a:t>
            </a:r>
            <a:r>
              <a:rPr lang="en-US" altLang="zh-CN" sz="3200" i="1" dirty="0" err="1" smtClean="0">
                <a:solidFill>
                  <a:schemeClr val="tx1"/>
                </a:solidFill>
                <a:latin typeface="Times New Roman" pitchFamily="18" charset="0"/>
                <a:cs typeface="Times New Roman" pitchFamily="18" charset="0"/>
              </a:rPr>
              <a:t>i</a:t>
            </a:r>
            <a:r>
              <a:rPr lang="en-US" altLang="zh-CN" sz="3200" i="1" dirty="0" smtClean="0">
                <a:solidFill>
                  <a:schemeClr val="tx1"/>
                </a:solidFill>
                <a:latin typeface="Times New Roman" pitchFamily="18" charset="0"/>
                <a:cs typeface="Times New Roman" pitchFamily="18" charset="0"/>
              </a:rPr>
              <a:t>’(</a:t>
            </a:r>
            <a:r>
              <a:rPr lang="en-US" altLang="zh-CN" sz="3200" i="1" dirty="0" err="1" smtClean="0">
                <a:solidFill>
                  <a:schemeClr val="tx1"/>
                </a:solidFill>
                <a:latin typeface="Times New Roman" pitchFamily="18" charset="0"/>
                <a:cs typeface="Times New Roman" pitchFamily="18" charset="0"/>
              </a:rPr>
              <a:t>x,y</a:t>
            </a:r>
            <a:r>
              <a:rPr lang="en-US" altLang="zh-CN" sz="3200" i="1" dirty="0" smtClean="0">
                <a:solidFill>
                  <a:schemeClr val="tx1"/>
                </a:solidFill>
                <a:latin typeface="Times New Roman" pitchFamily="18" charset="0"/>
                <a:cs typeface="Times New Roman" pitchFamily="18" charset="0"/>
              </a:rPr>
              <a:t>) + r’(</a:t>
            </a:r>
            <a:r>
              <a:rPr lang="en-US" altLang="zh-CN" sz="3200" i="1" dirty="0" err="1" smtClean="0">
                <a:solidFill>
                  <a:schemeClr val="tx1"/>
                </a:solidFill>
                <a:latin typeface="Times New Roman" pitchFamily="18" charset="0"/>
                <a:cs typeface="Times New Roman" pitchFamily="18" charset="0"/>
              </a:rPr>
              <a:t>x,y</a:t>
            </a:r>
            <a:r>
              <a:rPr lang="en-US" altLang="zh-CN" sz="3200" i="1" dirty="0" smtClean="0">
                <a:solidFill>
                  <a:schemeClr val="tx1"/>
                </a:solidFill>
                <a:latin typeface="Times New Roman" pitchFamily="18" charset="0"/>
                <a:cs typeface="Times New Roman" pitchFamily="18" charset="0"/>
              </a:rPr>
              <a:t>)</a:t>
            </a:r>
          </a:p>
          <a:p>
            <a:r>
              <a:rPr lang="en-US" altLang="zh-CN" sz="3200" dirty="0" smtClean="0">
                <a:solidFill>
                  <a:schemeClr val="tx1"/>
                </a:solidFill>
                <a:latin typeface="Times New Roman" pitchFamily="18" charset="0"/>
                <a:cs typeface="Times New Roman" pitchFamily="18" charset="0"/>
              </a:rPr>
              <a:t>Step5)          </a:t>
            </a:r>
            <a:r>
              <a:rPr lang="zh-CN" altLang="en-US" sz="3200" dirty="0" smtClean="0">
                <a:solidFill>
                  <a:schemeClr val="tx1"/>
                </a:solidFill>
                <a:latin typeface="Times New Roman" pitchFamily="18" charset="0"/>
                <a:cs typeface="Times New Roman" pitchFamily="18" charset="0"/>
              </a:rPr>
              <a:t>取</a:t>
            </a:r>
            <a:r>
              <a:rPr lang="en-US" altLang="zh-CN" sz="3200" dirty="0" smtClean="0">
                <a:solidFill>
                  <a:schemeClr val="tx1"/>
                </a:solidFill>
                <a:latin typeface="Times New Roman" pitchFamily="18" charset="0"/>
                <a:cs typeface="Times New Roman" pitchFamily="18" charset="0"/>
              </a:rPr>
              <a:t>:   </a:t>
            </a:r>
            <a:r>
              <a:rPr lang="en-US" altLang="zh-CN" sz="3200" i="1" dirty="0" smtClean="0">
                <a:solidFill>
                  <a:srgbClr val="0000FF"/>
                </a:solidFill>
                <a:latin typeface="Times New Roman" pitchFamily="18" charset="0"/>
                <a:cs typeface="Times New Roman" pitchFamily="18" charset="0"/>
              </a:rPr>
              <a:t>g(</a:t>
            </a:r>
            <a:r>
              <a:rPr lang="en-US" altLang="zh-CN" sz="3200" i="1" dirty="0" err="1" smtClean="0">
                <a:solidFill>
                  <a:srgbClr val="0000FF"/>
                </a:solidFill>
                <a:latin typeface="Times New Roman" pitchFamily="18" charset="0"/>
                <a:cs typeface="Times New Roman" pitchFamily="18" charset="0"/>
              </a:rPr>
              <a:t>x,y</a:t>
            </a:r>
            <a:r>
              <a:rPr lang="en-US" altLang="zh-CN" sz="3200" i="1" dirty="0" smtClean="0">
                <a:solidFill>
                  <a:srgbClr val="0000FF"/>
                </a:solidFill>
                <a:latin typeface="Times New Roman" pitchFamily="18" charset="0"/>
                <a:cs typeface="Times New Roman" pitchFamily="18" charset="0"/>
              </a:rPr>
              <a:t>)  =  exp[s’(</a:t>
            </a:r>
            <a:r>
              <a:rPr lang="en-US" altLang="zh-CN" sz="3200" i="1" dirty="0" err="1" smtClean="0">
                <a:solidFill>
                  <a:srgbClr val="0000FF"/>
                </a:solidFill>
                <a:latin typeface="Times New Roman" pitchFamily="18" charset="0"/>
                <a:cs typeface="Times New Roman" pitchFamily="18" charset="0"/>
              </a:rPr>
              <a:t>u,v</a:t>
            </a:r>
            <a:r>
              <a:rPr lang="en-US" altLang="zh-CN" sz="3200" i="1" dirty="0" smtClean="0">
                <a:solidFill>
                  <a:srgbClr val="0000FF"/>
                </a:solidFill>
                <a:latin typeface="Times New Roman" pitchFamily="18" charset="0"/>
                <a:cs typeface="Times New Roman" pitchFamily="18" charset="0"/>
              </a:rPr>
              <a:t>)]</a:t>
            </a:r>
          </a:p>
        </p:txBody>
      </p:sp>
      <p:graphicFrame>
        <p:nvGraphicFramePr>
          <p:cNvPr id="7178" name="Object 13"/>
          <p:cNvGraphicFramePr>
            <a:graphicFrameLocks noChangeAspect="1"/>
          </p:cNvGraphicFramePr>
          <p:nvPr/>
        </p:nvGraphicFramePr>
        <p:xfrm>
          <a:off x="1906779" y="6338887"/>
          <a:ext cx="6196012" cy="519113"/>
        </p:xfrm>
        <a:graphic>
          <a:graphicData uri="http://schemas.openxmlformats.org/presentationml/2006/ole">
            <mc:AlternateContent xmlns:mc="http://schemas.openxmlformats.org/markup-compatibility/2006">
              <mc:Choice xmlns:v="urn:schemas-microsoft-com:vml" Requires="v">
                <p:oleObj spid="_x0000_s3172" r:id="rId16" imgW="60350717" imgH="4877117" progId="">
                  <p:embed/>
                </p:oleObj>
              </mc:Choice>
              <mc:Fallback>
                <p:oleObj r:id="rId16" imgW="60350717" imgH="4877117" progId="">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6779" y="6338887"/>
                        <a:ext cx="6196012"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500"/>
                                        <p:tgtEl>
                                          <p:spTgt spid="9218"/>
                                        </p:tgtEl>
                                      </p:cBhvr>
                                    </p:animEffect>
                                  </p:childTnLst>
                                </p:cTn>
                              </p:par>
                              <p:par>
                                <p:cTn id="8" presetID="5" presetClass="entr" presetSubtype="1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p:cBhvr>
                                        <p:cTn id="10" dur="500"/>
                                        <p:tgtEl>
                                          <p:spTgt spid="9219"/>
                                        </p:tgtEl>
                                      </p:cBhvr>
                                    </p:animEffect>
                                  </p:childTnLst>
                                </p:cTn>
                              </p:par>
                              <p:par>
                                <p:cTn id="11" presetID="5" presetClass="entr" presetSubtype="10" fill="hold" nodeType="withEffect">
                                  <p:stCondLst>
                                    <p:cond delay="0"/>
                                  </p:stCondLst>
                                  <p:childTnLst>
                                    <p:set>
                                      <p:cBhvr>
                                        <p:cTn id="12" dur="1" fill="hold">
                                          <p:stCondLst>
                                            <p:cond delay="0"/>
                                          </p:stCondLst>
                                        </p:cTn>
                                        <p:tgtEl>
                                          <p:spTgt spid="7181"/>
                                        </p:tgtEl>
                                        <p:attrNameLst>
                                          <p:attrName>style.visibility</p:attrName>
                                        </p:attrNameLst>
                                      </p:cBhvr>
                                      <p:to>
                                        <p:strVal val="visible"/>
                                      </p:to>
                                    </p:set>
                                    <p:animEffect>
                                      <p:cBhvr>
                                        <p:cTn id="13" dur="500"/>
                                        <p:tgtEl>
                                          <p:spTgt spid="7181"/>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 calcmode="lin" valueType="num">
                                      <p:cBhvr>
                                        <p:cTn id="18" dur="1000" fill="hold"/>
                                        <p:tgtEl>
                                          <p:spTgt spid="7178"/>
                                        </p:tgtEl>
                                        <p:attrNameLst>
                                          <p:attrName>ppt_x</p:attrName>
                                        </p:attrNameLst>
                                      </p:cBhvr>
                                      <p:tavLst>
                                        <p:tav tm="0">
                                          <p:val>
                                            <p:strVal val="#ppt_x-.2"/>
                                          </p:val>
                                        </p:tav>
                                        <p:tav tm="100000">
                                          <p:val>
                                            <p:strVal val="#ppt_x"/>
                                          </p:val>
                                        </p:tav>
                                      </p:tavLst>
                                    </p:anim>
                                    <p:anim calcmode="lin" valueType="num">
                                      <p:cBhvr>
                                        <p:cTn id="19" dur="1000" fill="hold"/>
                                        <p:tgtEl>
                                          <p:spTgt spid="7178"/>
                                        </p:tgtEl>
                                        <p:attrNameLst>
                                          <p:attrName>ppt_y</p:attrName>
                                        </p:attrNameLst>
                                      </p:cBhvr>
                                      <p:tavLst>
                                        <p:tav tm="0">
                                          <p:val>
                                            <p:strVal val="#ppt_y"/>
                                          </p:val>
                                        </p:tav>
                                        <p:tav tm="100000">
                                          <p:val>
                                            <p:strVal val="#ppt_y"/>
                                          </p:val>
                                        </p:tav>
                                      </p:tavLst>
                                    </p:anim>
                                    <p:animEffect prLst="gradientSize: 0.1">
                                      <p:cBhvr>
                                        <p:cTn id="20" dur="10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1258888" y="2687638"/>
            <a:ext cx="6400800" cy="2470150"/>
            <a:chOff x="0" y="0"/>
            <a:chExt cx="4032" cy="1556"/>
          </a:xfrm>
        </p:grpSpPr>
        <p:sp>
          <p:nvSpPr>
            <p:cNvPr id="24580" name="Text Box 3"/>
            <p:cNvSpPr>
              <a:spLocks/>
            </p:cNvSpPr>
            <p:nvPr/>
          </p:nvSpPr>
          <p:spPr bwMode="auto">
            <a:xfrm>
              <a:off x="1007" y="7"/>
              <a:ext cx="529" cy="493"/>
            </a:xfrm>
            <a:prstGeom prst="rect">
              <a:avLst/>
            </a:prstGeom>
            <a:solidFill>
              <a:srgbClr val="FFFFFF"/>
            </a:solidFill>
            <a:ln w="57150" cmpd="thickThin">
              <a:solidFill>
                <a:srgbClr val="CC0000"/>
              </a:solidFill>
              <a:miter lim="800000"/>
              <a:headEnd/>
              <a:tailEnd/>
            </a:ln>
          </p:spPr>
          <p:txBody>
            <a:bodyPr wrap="none" lIns="234000" tIns="118800" rIns="234000" bIns="118800">
              <a:spAutoFit/>
            </a:bodyPr>
            <a:lstStyle/>
            <a:p>
              <a:r>
                <a:rPr lang="en-US" altLang="zh-CN" sz="3200">
                  <a:solidFill>
                    <a:schemeClr val="tx1"/>
                  </a:solidFill>
                  <a:latin typeface="Times New Roman" pitchFamily="18" charset="0"/>
                  <a:ea typeface="华文彩云" pitchFamily="2" charset="-122"/>
                  <a:sym typeface="Times New Roman" pitchFamily="18" charset="0"/>
                </a:rPr>
                <a:t>ln</a:t>
              </a:r>
              <a:endParaRPr lang="en-US" altLang="zh-CN"/>
            </a:p>
          </p:txBody>
        </p:sp>
        <p:sp>
          <p:nvSpPr>
            <p:cNvPr id="24581" name="Text Box 4"/>
            <p:cNvSpPr>
              <a:spLocks/>
            </p:cNvSpPr>
            <p:nvPr/>
          </p:nvSpPr>
          <p:spPr bwMode="auto">
            <a:xfrm>
              <a:off x="1918" y="7"/>
              <a:ext cx="770" cy="493"/>
            </a:xfrm>
            <a:prstGeom prst="rect">
              <a:avLst/>
            </a:prstGeom>
            <a:solidFill>
              <a:srgbClr val="FFFFFF"/>
            </a:solidFill>
            <a:ln w="57150" cmpd="thickThin">
              <a:solidFill>
                <a:srgbClr val="CC0000"/>
              </a:solidFill>
              <a:miter lim="800000"/>
              <a:headEnd/>
              <a:tailEnd/>
            </a:ln>
          </p:spPr>
          <p:txBody>
            <a:bodyPr wrap="none" lIns="234000" tIns="118800" rIns="234000" bIns="118800">
              <a:spAutoFit/>
            </a:bodyPr>
            <a:lstStyle/>
            <a:p>
              <a:r>
                <a:rPr lang="en-US" altLang="zh-CN" sz="3200">
                  <a:solidFill>
                    <a:schemeClr val="tx1"/>
                  </a:solidFill>
                  <a:latin typeface="Times New Roman" pitchFamily="18" charset="0"/>
                  <a:ea typeface="华文彩云" pitchFamily="2" charset="-122"/>
                  <a:sym typeface="Times New Roman" pitchFamily="18" charset="0"/>
                </a:rPr>
                <a:t>FFT</a:t>
              </a:r>
              <a:endParaRPr lang="zh-CN" altLang="en-US"/>
            </a:p>
          </p:txBody>
        </p:sp>
        <p:sp>
          <p:nvSpPr>
            <p:cNvPr id="24582" name="Text Box 5"/>
            <p:cNvSpPr>
              <a:spLocks/>
            </p:cNvSpPr>
            <p:nvPr/>
          </p:nvSpPr>
          <p:spPr bwMode="auto">
            <a:xfrm>
              <a:off x="3027" y="7"/>
              <a:ext cx="1005" cy="493"/>
            </a:xfrm>
            <a:prstGeom prst="rect">
              <a:avLst/>
            </a:prstGeom>
            <a:solidFill>
              <a:srgbClr val="FFFFFF"/>
            </a:solidFill>
            <a:ln w="57150" cmpd="thickThin">
              <a:solidFill>
                <a:srgbClr val="CC0000"/>
              </a:solidFill>
              <a:miter lim="800000"/>
              <a:headEnd/>
              <a:tailEnd/>
            </a:ln>
          </p:spPr>
          <p:txBody>
            <a:bodyPr wrap="none" lIns="234000" tIns="118800" rIns="234000" bIns="118800">
              <a:spAutoFit/>
            </a:bodyPr>
            <a:lstStyle/>
            <a:p>
              <a:r>
                <a:rPr lang="en-US" altLang="zh-CN" sz="3200">
                  <a:solidFill>
                    <a:schemeClr val="tx1"/>
                  </a:solidFill>
                  <a:latin typeface="Times New Roman" pitchFamily="18" charset="0"/>
                  <a:ea typeface="华文彩云" pitchFamily="2" charset="-122"/>
                  <a:sym typeface="Times New Roman" pitchFamily="18" charset="0"/>
                </a:rPr>
                <a:t>H(u,v)</a:t>
              </a:r>
              <a:endParaRPr lang="zh-CN" altLang="en-US"/>
            </a:p>
          </p:txBody>
        </p:sp>
        <p:sp>
          <p:nvSpPr>
            <p:cNvPr id="24583" name="Text Box 6"/>
            <p:cNvSpPr>
              <a:spLocks/>
            </p:cNvSpPr>
            <p:nvPr/>
          </p:nvSpPr>
          <p:spPr bwMode="auto">
            <a:xfrm>
              <a:off x="624" y="1063"/>
              <a:ext cx="910" cy="493"/>
            </a:xfrm>
            <a:prstGeom prst="rect">
              <a:avLst/>
            </a:prstGeom>
            <a:solidFill>
              <a:srgbClr val="FFFFFF"/>
            </a:solidFill>
            <a:ln w="57150" cmpd="thickThin">
              <a:solidFill>
                <a:srgbClr val="CC0000"/>
              </a:solidFill>
              <a:miter lim="800000"/>
              <a:headEnd/>
              <a:tailEnd/>
            </a:ln>
          </p:spPr>
          <p:txBody>
            <a:bodyPr wrap="none" lIns="234000" tIns="118800" rIns="234000" bIns="118800">
              <a:spAutoFit/>
            </a:bodyPr>
            <a:lstStyle/>
            <a:p>
              <a:r>
                <a:rPr lang="en-US" altLang="zh-CN" sz="3200">
                  <a:solidFill>
                    <a:schemeClr val="tx1"/>
                  </a:solidFill>
                  <a:latin typeface="Times New Roman" pitchFamily="18" charset="0"/>
                  <a:ea typeface="华文彩云" pitchFamily="2" charset="-122"/>
                  <a:sym typeface="Times New Roman" pitchFamily="18" charset="0"/>
                </a:rPr>
                <a:t>FFT</a:t>
              </a:r>
              <a:r>
                <a:rPr lang="en-US" altLang="zh-CN" sz="3200" baseline="30000">
                  <a:solidFill>
                    <a:schemeClr val="tx1"/>
                  </a:solidFill>
                  <a:latin typeface="Times New Roman" pitchFamily="18" charset="0"/>
                  <a:ea typeface="华文彩云" pitchFamily="2" charset="-122"/>
                  <a:sym typeface="Times New Roman" pitchFamily="18" charset="0"/>
                </a:rPr>
                <a:t>-1</a:t>
              </a:r>
              <a:endParaRPr lang="en-US" altLang="zh-CN"/>
            </a:p>
          </p:txBody>
        </p:sp>
        <p:sp>
          <p:nvSpPr>
            <p:cNvPr id="24584" name="Text Box 7"/>
            <p:cNvSpPr>
              <a:spLocks/>
            </p:cNvSpPr>
            <p:nvPr/>
          </p:nvSpPr>
          <p:spPr bwMode="auto">
            <a:xfrm>
              <a:off x="1874" y="1050"/>
              <a:ext cx="700" cy="493"/>
            </a:xfrm>
            <a:prstGeom prst="rect">
              <a:avLst/>
            </a:prstGeom>
            <a:solidFill>
              <a:srgbClr val="FFFFFF"/>
            </a:solidFill>
            <a:ln w="57150" cmpd="thickThin">
              <a:solidFill>
                <a:srgbClr val="CC0000"/>
              </a:solidFill>
              <a:miter lim="800000"/>
              <a:headEnd/>
              <a:tailEnd/>
            </a:ln>
          </p:spPr>
          <p:txBody>
            <a:bodyPr wrap="none" lIns="234000" tIns="118800" rIns="234000" bIns="118800">
              <a:spAutoFit/>
            </a:bodyPr>
            <a:lstStyle/>
            <a:p>
              <a:r>
                <a:rPr lang="en-US" altLang="zh-CN" sz="3200">
                  <a:solidFill>
                    <a:schemeClr val="tx1"/>
                  </a:solidFill>
                  <a:latin typeface="Times New Roman" pitchFamily="18" charset="0"/>
                  <a:ea typeface="华文彩云" pitchFamily="2" charset="-122"/>
                  <a:sym typeface="Times New Roman" pitchFamily="18" charset="0"/>
                </a:rPr>
                <a:t>exp</a:t>
              </a:r>
              <a:endParaRPr lang="zh-CN" altLang="en-US"/>
            </a:p>
          </p:txBody>
        </p:sp>
        <p:sp>
          <p:nvSpPr>
            <p:cNvPr id="24585" name="Text Box 8"/>
            <p:cNvSpPr>
              <a:spLocks noChangeArrowheads="1"/>
            </p:cNvSpPr>
            <p:nvPr/>
          </p:nvSpPr>
          <p:spPr bwMode="auto">
            <a:xfrm>
              <a:off x="0" y="0"/>
              <a:ext cx="827" cy="457"/>
            </a:xfrm>
            <a:prstGeom prst="rect">
              <a:avLst/>
            </a:prstGeom>
            <a:solidFill>
              <a:srgbClr val="FFFFFF"/>
            </a:solidFill>
            <a:ln w="9525">
              <a:noFill/>
              <a:miter lim="800000"/>
              <a:headEnd/>
              <a:tailEnd/>
            </a:ln>
          </p:spPr>
          <p:txBody>
            <a:bodyPr wrap="none" lIns="234000" tIns="118800" rIns="234000" bIns="118800">
              <a:spAutoFit/>
            </a:bodyPr>
            <a:lstStyle/>
            <a:p>
              <a:r>
                <a:rPr lang="en-US" altLang="zh-CN" sz="3200" i="1">
                  <a:solidFill>
                    <a:schemeClr val="tx1"/>
                  </a:solidFill>
                  <a:latin typeface="Times New Roman" pitchFamily="18" charset="0"/>
                  <a:ea typeface="华文彩云" pitchFamily="2" charset="-122"/>
                  <a:sym typeface="Times New Roman" pitchFamily="18" charset="0"/>
                </a:rPr>
                <a:t>f(x,y)</a:t>
              </a:r>
              <a:endParaRPr lang="zh-CN" altLang="en-US"/>
            </a:p>
          </p:txBody>
        </p:sp>
        <p:sp>
          <p:nvSpPr>
            <p:cNvPr id="24586" name="Text Box 9"/>
            <p:cNvSpPr>
              <a:spLocks noChangeArrowheads="1"/>
            </p:cNvSpPr>
            <p:nvPr/>
          </p:nvSpPr>
          <p:spPr bwMode="auto">
            <a:xfrm>
              <a:off x="2869" y="1063"/>
              <a:ext cx="884" cy="457"/>
            </a:xfrm>
            <a:prstGeom prst="rect">
              <a:avLst/>
            </a:prstGeom>
            <a:solidFill>
              <a:srgbClr val="FFFFFF"/>
            </a:solidFill>
            <a:ln w="9525">
              <a:noFill/>
              <a:miter lim="800000"/>
              <a:headEnd/>
              <a:tailEnd/>
            </a:ln>
          </p:spPr>
          <p:txBody>
            <a:bodyPr wrap="none" lIns="234000" tIns="118800" rIns="234000" bIns="118800">
              <a:spAutoFit/>
            </a:bodyPr>
            <a:lstStyle/>
            <a:p>
              <a:r>
                <a:rPr lang="en-US" altLang="zh-CN" sz="3200" i="1">
                  <a:solidFill>
                    <a:schemeClr val="tx1"/>
                  </a:solidFill>
                  <a:latin typeface="Times New Roman" pitchFamily="18" charset="0"/>
                  <a:ea typeface="华文彩云" pitchFamily="2" charset="-122"/>
                  <a:sym typeface="Times New Roman" pitchFamily="18" charset="0"/>
                </a:rPr>
                <a:t>g(x,y)</a:t>
              </a:r>
              <a:endParaRPr lang="zh-CN" altLang="en-US"/>
            </a:p>
          </p:txBody>
        </p:sp>
        <p:sp>
          <p:nvSpPr>
            <p:cNvPr id="24587" name="Line 10"/>
            <p:cNvSpPr>
              <a:spLocks noChangeShapeType="1"/>
            </p:cNvSpPr>
            <p:nvPr/>
          </p:nvSpPr>
          <p:spPr bwMode="auto">
            <a:xfrm>
              <a:off x="720" y="247"/>
              <a:ext cx="240" cy="1"/>
            </a:xfrm>
            <a:prstGeom prst="line">
              <a:avLst/>
            </a:prstGeom>
            <a:noFill/>
            <a:ln w="76200" cmpd="tri">
              <a:solidFill>
                <a:srgbClr val="CC0000"/>
              </a:solidFill>
              <a:round/>
              <a:headEnd/>
              <a:tailEnd type="triangle" w="sm" len="sm"/>
            </a:ln>
          </p:spPr>
          <p:txBody>
            <a:bodyPr wrap="none"/>
            <a:lstStyle/>
            <a:p>
              <a:endParaRPr lang="zh-CN" altLang="en-US"/>
            </a:p>
          </p:txBody>
        </p:sp>
        <p:sp>
          <p:nvSpPr>
            <p:cNvPr id="24588" name="Line 11"/>
            <p:cNvSpPr>
              <a:spLocks noChangeShapeType="1"/>
            </p:cNvSpPr>
            <p:nvPr/>
          </p:nvSpPr>
          <p:spPr bwMode="auto">
            <a:xfrm>
              <a:off x="1632" y="247"/>
              <a:ext cx="192" cy="1"/>
            </a:xfrm>
            <a:prstGeom prst="line">
              <a:avLst/>
            </a:prstGeom>
            <a:noFill/>
            <a:ln w="76200" cmpd="tri">
              <a:solidFill>
                <a:srgbClr val="CC0000"/>
              </a:solidFill>
              <a:round/>
              <a:headEnd/>
              <a:tailEnd type="triangle" w="sm" len="sm"/>
            </a:ln>
          </p:spPr>
          <p:txBody>
            <a:bodyPr wrap="none"/>
            <a:lstStyle/>
            <a:p>
              <a:endParaRPr lang="zh-CN" altLang="en-US"/>
            </a:p>
          </p:txBody>
        </p:sp>
        <p:sp>
          <p:nvSpPr>
            <p:cNvPr id="24589" name="Line 12"/>
            <p:cNvSpPr>
              <a:spLocks noChangeShapeType="1"/>
            </p:cNvSpPr>
            <p:nvPr/>
          </p:nvSpPr>
          <p:spPr bwMode="auto">
            <a:xfrm>
              <a:off x="2736" y="247"/>
              <a:ext cx="240" cy="1"/>
            </a:xfrm>
            <a:prstGeom prst="line">
              <a:avLst/>
            </a:prstGeom>
            <a:noFill/>
            <a:ln w="76200" cmpd="tri">
              <a:solidFill>
                <a:srgbClr val="CC0000"/>
              </a:solidFill>
              <a:round/>
              <a:headEnd/>
              <a:tailEnd type="triangle" w="sm" len="sm"/>
            </a:ln>
          </p:spPr>
          <p:txBody>
            <a:bodyPr wrap="none"/>
            <a:lstStyle/>
            <a:p>
              <a:endParaRPr lang="zh-CN" altLang="en-US"/>
            </a:p>
          </p:txBody>
        </p:sp>
        <p:sp>
          <p:nvSpPr>
            <p:cNvPr id="24590" name="Line 13"/>
            <p:cNvSpPr>
              <a:spLocks noChangeShapeType="1"/>
            </p:cNvSpPr>
            <p:nvPr/>
          </p:nvSpPr>
          <p:spPr bwMode="auto">
            <a:xfrm>
              <a:off x="2688" y="1303"/>
              <a:ext cx="240" cy="1"/>
            </a:xfrm>
            <a:prstGeom prst="line">
              <a:avLst/>
            </a:prstGeom>
            <a:noFill/>
            <a:ln w="76200" cmpd="tri">
              <a:solidFill>
                <a:srgbClr val="CC0000"/>
              </a:solidFill>
              <a:round/>
              <a:headEnd/>
              <a:tailEnd type="triangle" w="sm" len="sm"/>
            </a:ln>
          </p:spPr>
          <p:txBody>
            <a:bodyPr wrap="none"/>
            <a:lstStyle/>
            <a:p>
              <a:endParaRPr lang="zh-CN" altLang="en-US"/>
            </a:p>
          </p:txBody>
        </p:sp>
        <p:sp>
          <p:nvSpPr>
            <p:cNvPr id="24591" name="Line 14"/>
            <p:cNvSpPr>
              <a:spLocks noChangeShapeType="1"/>
            </p:cNvSpPr>
            <p:nvPr/>
          </p:nvSpPr>
          <p:spPr bwMode="auto">
            <a:xfrm>
              <a:off x="1584" y="1303"/>
              <a:ext cx="240" cy="1"/>
            </a:xfrm>
            <a:prstGeom prst="line">
              <a:avLst/>
            </a:prstGeom>
            <a:noFill/>
            <a:ln w="76200" cmpd="tri">
              <a:solidFill>
                <a:srgbClr val="CC0000"/>
              </a:solidFill>
              <a:round/>
              <a:headEnd/>
              <a:tailEnd type="triangle" w="sm" len="sm"/>
            </a:ln>
          </p:spPr>
          <p:txBody>
            <a:bodyPr wrap="none"/>
            <a:lstStyle/>
            <a:p>
              <a:endParaRPr lang="zh-CN" altLang="en-US"/>
            </a:p>
          </p:txBody>
        </p:sp>
        <p:sp>
          <p:nvSpPr>
            <p:cNvPr id="24592" name="Line 15"/>
            <p:cNvSpPr>
              <a:spLocks noChangeShapeType="1"/>
            </p:cNvSpPr>
            <p:nvPr/>
          </p:nvSpPr>
          <p:spPr bwMode="auto">
            <a:xfrm>
              <a:off x="1056" y="823"/>
              <a:ext cx="2448" cy="1"/>
            </a:xfrm>
            <a:prstGeom prst="line">
              <a:avLst/>
            </a:prstGeom>
            <a:noFill/>
            <a:ln w="76200" cmpd="tri">
              <a:solidFill>
                <a:srgbClr val="CC0000"/>
              </a:solidFill>
              <a:round/>
              <a:headEnd/>
              <a:tailEnd/>
            </a:ln>
          </p:spPr>
          <p:txBody>
            <a:bodyPr wrap="none"/>
            <a:lstStyle/>
            <a:p>
              <a:endParaRPr lang="zh-CN" altLang="en-US"/>
            </a:p>
          </p:txBody>
        </p:sp>
        <p:sp>
          <p:nvSpPr>
            <p:cNvPr id="24593" name="Line 16"/>
            <p:cNvSpPr>
              <a:spLocks noChangeShapeType="1"/>
            </p:cNvSpPr>
            <p:nvPr/>
          </p:nvSpPr>
          <p:spPr bwMode="auto">
            <a:xfrm>
              <a:off x="3504" y="535"/>
              <a:ext cx="1" cy="288"/>
            </a:xfrm>
            <a:prstGeom prst="line">
              <a:avLst/>
            </a:prstGeom>
            <a:noFill/>
            <a:ln w="76200" cmpd="tri">
              <a:solidFill>
                <a:srgbClr val="CC0000"/>
              </a:solidFill>
              <a:round/>
              <a:headEnd/>
              <a:tailEnd/>
            </a:ln>
          </p:spPr>
          <p:txBody>
            <a:bodyPr wrap="none"/>
            <a:lstStyle/>
            <a:p>
              <a:endParaRPr lang="zh-CN" altLang="en-US"/>
            </a:p>
          </p:txBody>
        </p:sp>
        <p:sp>
          <p:nvSpPr>
            <p:cNvPr id="24594" name="Line 17"/>
            <p:cNvSpPr>
              <a:spLocks noChangeShapeType="1"/>
            </p:cNvSpPr>
            <p:nvPr/>
          </p:nvSpPr>
          <p:spPr bwMode="auto">
            <a:xfrm>
              <a:off x="1056" y="823"/>
              <a:ext cx="1" cy="192"/>
            </a:xfrm>
            <a:prstGeom prst="line">
              <a:avLst/>
            </a:prstGeom>
            <a:noFill/>
            <a:ln w="76200" cmpd="tri">
              <a:solidFill>
                <a:srgbClr val="CC0000"/>
              </a:solidFill>
              <a:round/>
              <a:headEnd/>
              <a:tailEnd type="triangle" w="sm" len="sm"/>
            </a:ln>
          </p:spPr>
          <p:txBody>
            <a:bodyPr wrap="none"/>
            <a:lstStyle/>
            <a:p>
              <a:endParaRPr lang="zh-CN" altLang="en-US"/>
            </a:p>
          </p:txBody>
        </p:sp>
      </p:grpSp>
      <p:sp>
        <p:nvSpPr>
          <p:cNvPr id="24579" name="Text Box 18"/>
          <p:cNvSpPr>
            <a:spLocks noChangeArrowheads="1"/>
          </p:cNvSpPr>
          <p:nvPr/>
        </p:nvSpPr>
        <p:spPr bwMode="auto">
          <a:xfrm>
            <a:off x="142844" y="404813"/>
            <a:ext cx="8914620" cy="1446550"/>
          </a:xfrm>
          <a:prstGeom prst="rect">
            <a:avLst/>
          </a:prstGeom>
          <a:noFill/>
          <a:ln w="9525">
            <a:noFill/>
            <a:miter lim="800000"/>
            <a:headEnd/>
            <a:tailEnd/>
          </a:ln>
        </p:spPr>
        <p:txBody>
          <a:bodyPr wrap="none">
            <a:spAutoFit/>
          </a:bodyPr>
          <a:lstStyle/>
          <a:p>
            <a:r>
              <a:rPr lang="en-US" altLang="zh-CN" sz="4400" dirty="0" smtClean="0">
                <a:solidFill>
                  <a:schemeClr val="tx1"/>
                </a:solidFill>
                <a:latin typeface="Times New Roman" pitchFamily="18" charset="0"/>
                <a:sym typeface="Times New Roman" pitchFamily="18" charset="0"/>
              </a:rPr>
              <a:t>Flow-Chart </a:t>
            </a:r>
            <a:r>
              <a:rPr lang="en-US" altLang="zh-CN" sz="4400" dirty="0">
                <a:solidFill>
                  <a:schemeClr val="tx1"/>
                </a:solidFill>
                <a:latin typeface="Times New Roman" pitchFamily="18" charset="0"/>
                <a:sym typeface="Times New Roman" pitchFamily="18" charset="0"/>
              </a:rPr>
              <a:t>of </a:t>
            </a:r>
            <a:r>
              <a:rPr lang="en-US" altLang="zh-CN" sz="4400" dirty="0" err="1">
                <a:solidFill>
                  <a:schemeClr val="tx1"/>
                </a:solidFill>
                <a:latin typeface="Times New Roman" pitchFamily="18" charset="0"/>
                <a:sym typeface="Times New Roman" pitchFamily="18" charset="0"/>
              </a:rPr>
              <a:t>Homomorphic</a:t>
            </a:r>
            <a:r>
              <a:rPr lang="en-US" altLang="zh-CN" sz="4400" dirty="0">
                <a:solidFill>
                  <a:schemeClr val="tx1"/>
                </a:solidFill>
                <a:latin typeface="Times New Roman" pitchFamily="18" charset="0"/>
                <a:sym typeface="Times New Roman" pitchFamily="18" charset="0"/>
              </a:rPr>
              <a:t> </a:t>
            </a:r>
            <a:r>
              <a:rPr lang="en-US" altLang="zh-CN" sz="4400" dirty="0" smtClean="0">
                <a:solidFill>
                  <a:schemeClr val="tx1"/>
                </a:solidFill>
                <a:latin typeface="Times New Roman" pitchFamily="18" charset="0"/>
                <a:sym typeface="Times New Roman" pitchFamily="18" charset="0"/>
              </a:rPr>
              <a:t>Filtering</a:t>
            </a:r>
            <a:endParaRPr lang="zh-CN" altLang="en-US" sz="4400" dirty="0">
              <a:solidFill>
                <a:schemeClr val="tx1"/>
              </a:solidFill>
              <a:latin typeface="Times New Roman" pitchFamily="18" charset="0"/>
              <a:sym typeface="Times New Roman" pitchFamily="18" charset="0"/>
            </a:endParaRPr>
          </a:p>
          <a:p>
            <a:pPr algn="ctr"/>
            <a:r>
              <a:rPr lang="zh-CN" altLang="en-US" sz="4400" b="1" dirty="0">
                <a:solidFill>
                  <a:schemeClr val="tx1"/>
                </a:solidFill>
                <a:latin typeface="Times New Roman" pitchFamily="18" charset="0"/>
                <a:sym typeface="Times New Roman" pitchFamily="18" charset="0"/>
              </a:rPr>
              <a:t>处理流程 </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a:spLocks noChangeArrowheads="1"/>
          </p:cNvSpPr>
          <p:nvPr/>
        </p:nvSpPr>
        <p:spPr bwMode="auto">
          <a:xfrm>
            <a:off x="2771775" y="498475"/>
            <a:ext cx="3600450" cy="769938"/>
          </a:xfrm>
          <a:prstGeom prst="rect">
            <a:avLst/>
          </a:prstGeom>
          <a:noFill/>
          <a:ln w="9525">
            <a:noFill/>
            <a:miter lim="800000"/>
            <a:headEnd/>
            <a:tailEnd/>
          </a:ln>
        </p:spPr>
        <p:txBody>
          <a:bodyPr wrap="none">
            <a:spAutoFit/>
          </a:bodyPr>
          <a:lstStyle/>
          <a:p>
            <a:pPr algn="ctr"/>
            <a:r>
              <a:rPr lang="en-US" altLang="zh-CN" sz="4400">
                <a:solidFill>
                  <a:schemeClr val="tx1"/>
                </a:solidFill>
                <a:latin typeface="Times New Roman" pitchFamily="18" charset="0"/>
                <a:sym typeface="Times New Roman" pitchFamily="18" charset="0"/>
              </a:rPr>
              <a:t>Example  </a:t>
            </a:r>
            <a:r>
              <a:rPr lang="zh-CN" altLang="en-US" sz="4400" b="1">
                <a:solidFill>
                  <a:schemeClr val="tx1"/>
                </a:solidFill>
                <a:latin typeface="Times New Roman" pitchFamily="18" charset="0"/>
                <a:sym typeface="Times New Roman" pitchFamily="18" charset="0"/>
              </a:rPr>
              <a:t>例子</a:t>
            </a:r>
            <a:endParaRPr lang="zh-CN" altLang="en-US"/>
          </a:p>
        </p:txBody>
      </p:sp>
      <p:pic>
        <p:nvPicPr>
          <p:cNvPr id="25603" name="Picture 4"/>
          <p:cNvPicPr preferRelativeResize="0">
            <a:picLocks noGrp="1" noChangeAspect="1" noChangeArrowheads="1"/>
          </p:cNvPicPr>
          <p:nvPr>
            <p:ph idx="4294967295"/>
          </p:nvPr>
        </p:nvPicPr>
        <p:blipFill>
          <a:blip r:embed="rId2" cstate="print"/>
          <a:srcRect/>
          <a:stretch>
            <a:fillRect/>
          </a:stretch>
        </p:blipFill>
        <p:spPr>
          <a:xfrm>
            <a:off x="4140200" y="1700213"/>
            <a:ext cx="5410200" cy="4630737"/>
          </a:xfrm>
        </p:spPr>
      </p:pic>
      <p:pic>
        <p:nvPicPr>
          <p:cNvPr id="25604" name="Picture 2"/>
          <p:cNvPicPr>
            <a:picLocks noChangeAspect="1" noChangeArrowheads="1"/>
          </p:cNvPicPr>
          <p:nvPr/>
        </p:nvPicPr>
        <p:blipFill>
          <a:blip r:embed="rId3" cstate="print"/>
          <a:srcRect l="11414" t="15775" r="11414" b="7990"/>
          <a:stretch>
            <a:fillRect/>
          </a:stretch>
        </p:blipFill>
        <p:spPr bwMode="auto">
          <a:xfrm>
            <a:off x="395288" y="2420938"/>
            <a:ext cx="4175125" cy="352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000" b="0" i="0" u="none" strike="noStrike" cap="none" normalizeH="0" baseline="0" smtClean="0">
            <a:ln>
              <a:noFill/>
            </a:ln>
            <a:solidFill>
              <a:srgbClr val="0000CC"/>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2000" b="0" i="0" u="none" strike="noStrike" cap="none" normalizeH="0" baseline="0" smtClean="0">
            <a:ln>
              <a:noFill/>
            </a:ln>
            <a:solidFill>
              <a:srgbClr val="0000CC"/>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Pages>0</Pages>
  <Words>798</Words>
  <Characters>0</Characters>
  <Application>Microsoft Office PowerPoint</Application>
  <DocSecurity>0</DocSecurity>
  <PresentationFormat>全屏显示(4:3)</PresentationFormat>
  <Lines>0</Lines>
  <Paragraphs>91</Paragraphs>
  <Slides>13</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13</vt:i4>
      </vt:variant>
    </vt:vector>
  </HeadingPairs>
  <TitlesOfParts>
    <vt:vector size="20" baseType="lpstr">
      <vt:lpstr>华文彩云</vt:lpstr>
      <vt:lpstr>宋体</vt:lpstr>
      <vt:lpstr>Arial</vt:lpstr>
      <vt:lpstr>Calibri</vt:lpstr>
      <vt:lpstr>Times New Roman</vt:lpstr>
      <vt:lpstr>Wingdings</vt:lpstr>
      <vt:lpstr>Office 主题</vt:lpstr>
      <vt:lpstr>第十章  图像变换</vt:lpstr>
      <vt:lpstr>Homomorphic Filtering同态滤波</vt:lpstr>
      <vt:lpstr>同态滤波的原理 </vt:lpstr>
      <vt:lpstr>Homomorphic Filtering同态滤波</vt:lpstr>
      <vt:lpstr>PowerPoint 演示文稿</vt:lpstr>
      <vt:lpstr>PowerPoint 演示文稿</vt:lpstr>
      <vt:lpstr>PowerPoint 演示文稿</vt:lpstr>
      <vt:lpstr>PowerPoint 演示文稿</vt:lpstr>
      <vt:lpstr>PowerPoint 演示文稿</vt:lpstr>
      <vt:lpstr>PowerPoint 演示文稿</vt:lpstr>
      <vt:lpstr>其它变换</vt:lpstr>
      <vt:lpstr>作   业</vt:lpstr>
      <vt:lpstr>第十章  图像变换</vt:lpstr>
    </vt:vector>
  </TitlesOfParts>
  <Manager/>
  <Company>csu</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Image Enhancement in the Frequency Domain</dc:title>
  <dc:subject/>
  <dc:creator>zchuang</dc:creator>
  <cp:keywords/>
  <dc:description/>
  <cp:lastModifiedBy>Administrator</cp:lastModifiedBy>
  <cp:revision>110</cp:revision>
  <dcterms:created xsi:type="dcterms:W3CDTF">2008-04-17T06:45:00Z</dcterms:created>
  <dcterms:modified xsi:type="dcterms:W3CDTF">2019-04-18T08:38:24Z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2052-8.1.0.3363</vt:lpwstr>
  </property>
</Properties>
</file>