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5"/>
  </p:notesMasterIdLst>
  <p:handoutMasterIdLst>
    <p:handoutMasterId r:id="rId46"/>
  </p:handoutMasterIdLst>
  <p:sldIdLst>
    <p:sldId id="575" r:id="rId2"/>
    <p:sldId id="577" r:id="rId3"/>
    <p:sldId id="430" r:id="rId4"/>
    <p:sldId id="578" r:id="rId5"/>
    <p:sldId id="437" r:id="rId6"/>
    <p:sldId id="484" r:id="rId7"/>
    <p:sldId id="486" r:id="rId8"/>
    <p:sldId id="579" r:id="rId9"/>
    <p:sldId id="483" r:id="rId10"/>
    <p:sldId id="574" r:id="rId11"/>
    <p:sldId id="433" r:id="rId12"/>
    <p:sldId id="580" r:id="rId13"/>
    <p:sldId id="456" r:id="rId14"/>
    <p:sldId id="438" r:id="rId15"/>
    <p:sldId id="457" r:id="rId16"/>
    <p:sldId id="458" r:id="rId17"/>
    <p:sldId id="459" r:id="rId18"/>
    <p:sldId id="581" r:id="rId19"/>
    <p:sldId id="434" r:id="rId20"/>
    <p:sldId id="439" r:id="rId21"/>
    <p:sldId id="440" r:id="rId22"/>
    <p:sldId id="441" r:id="rId23"/>
    <p:sldId id="442" r:id="rId24"/>
    <p:sldId id="443" r:id="rId25"/>
    <p:sldId id="571" r:id="rId26"/>
    <p:sldId id="572" r:id="rId27"/>
    <p:sldId id="444" r:id="rId28"/>
    <p:sldId id="445" r:id="rId29"/>
    <p:sldId id="582" r:id="rId30"/>
    <p:sldId id="447" r:id="rId31"/>
    <p:sldId id="446" r:id="rId32"/>
    <p:sldId id="448" r:id="rId33"/>
    <p:sldId id="573" r:id="rId34"/>
    <p:sldId id="487" r:id="rId35"/>
    <p:sldId id="488" r:id="rId36"/>
    <p:sldId id="449" r:id="rId37"/>
    <p:sldId id="450" r:id="rId38"/>
    <p:sldId id="451" r:id="rId39"/>
    <p:sldId id="452" r:id="rId40"/>
    <p:sldId id="454" r:id="rId41"/>
    <p:sldId id="455" r:id="rId42"/>
    <p:sldId id="583" r:id="rId43"/>
    <p:sldId id="576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333399"/>
    <a:srgbClr val="FF9900"/>
    <a:srgbClr val="FF3300"/>
    <a:srgbClr val="9966FF"/>
    <a:srgbClr val="00CCFF"/>
    <a:srgbClr val="990099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0" autoAdjust="0"/>
    <p:restoredTop sz="81384" autoAdjust="0"/>
  </p:normalViewPr>
  <p:slideViewPr>
    <p:cSldViewPr>
      <p:cViewPr varScale="1">
        <p:scale>
          <a:sx n="85" d="100"/>
          <a:sy n="85" d="100"/>
        </p:scale>
        <p:origin x="126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4" y="11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D6666334-6115-47CF-AC02-5D32897A39E7}" type="datetimeFigureOut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24013460-C528-4DE7-934A-60E17E0BA7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0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11EF7C4-B8C0-44B0-8D4B-6ED3513E1E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960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3573B-8481-4A7D-BBAE-50542ED02498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04926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b="0" dirty="0" smtClean="0">
                <a:solidFill>
                  <a:schemeClr val="tx1"/>
                </a:solidFill>
              </a:rPr>
              <a:t>30</a:t>
            </a:r>
            <a:r>
              <a:rPr lang="zh-CN" altLang="en-US" sz="3200" b="0" dirty="0" smtClean="0">
                <a:solidFill>
                  <a:schemeClr val="tx1"/>
                </a:solidFill>
              </a:rPr>
              <a:t>个基在</a:t>
            </a:r>
            <a:r>
              <a:rPr lang="en-US" altLang="zh-CN" sz="3200" b="0" dirty="0" smtClean="0">
                <a:solidFill>
                  <a:schemeClr val="tx1"/>
                </a:solidFill>
              </a:rPr>
              <a:t>y</a:t>
            </a:r>
            <a:r>
              <a:rPr lang="zh-CN" altLang="en-US" sz="3200" b="0" dirty="0" smtClean="0">
                <a:solidFill>
                  <a:schemeClr val="tx1"/>
                </a:solidFill>
              </a:rPr>
              <a:t>中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EF7C4-B8C0-44B0-8D4B-6ED3513E1E8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285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3573B-8481-4A7D-BBAE-50542ED02498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8423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3573B-8481-4A7D-BBAE-50542ED02498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4437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3573B-8481-4A7D-BBAE-50542ED02498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8334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7119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3573B-8481-4A7D-BBAE-50542ED02498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5233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即</a:t>
            </a:r>
            <a:r>
              <a:rPr lang="zh-CN" altLang="en-US" sz="1200" baseline="0" smtClean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1200" smtClean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霍特林</a:t>
            </a:r>
            <a:r>
              <a:rPr lang="zh-CN" altLang="en-US" sz="12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1200" dirty="0" err="1" smtClean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Hotelling</a:t>
            </a:r>
            <a:r>
              <a:rPr lang="zh-CN" altLang="en-US" sz="12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）变换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3573B-8481-4A7D-BBAE-50542ED02498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700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EF7C4-B8C0-44B0-8D4B-6ED3513E1E8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3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EF7C4-B8C0-44B0-8D4B-6ED3513E1E8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440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3573B-8481-4A7D-BBAE-50542ED02498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3046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C289-681B-4466-8D18-BD1405C69280}" type="datetime1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0089E-462E-4267-98BD-597E2DE53E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336438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E65DC-5C53-44AB-9FCC-114A7439E08E}" type="datetime1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EEF61-EDC0-4CBD-A4FA-692038991F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871420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6734D-6554-4959-98C8-EAD3331DCB84}" type="datetime1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23F3A-78A1-4475-9B1E-CD9A1EF7B3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790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25267-C935-4043-B053-57C94C22A907}" type="datetime1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63087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6D13F-BB39-41E4-A0B3-65A1E2200A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847397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3200">
                <a:solidFill>
                  <a:schemeClr val="tx1"/>
                </a:solidFill>
              </a:defRPr>
            </a:lvl3pPr>
            <a:lvl4pPr>
              <a:defRPr sz="3200">
                <a:solidFill>
                  <a:schemeClr val="tx1"/>
                </a:solidFill>
              </a:defRPr>
            </a:lvl4pPr>
            <a:lvl5pPr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AC4F6-4BA0-42CE-8E94-B25AEE934E06}" type="datetime1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66A4F-9F7E-4664-9F58-374D23DB8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991624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1A75F-DE20-465B-82C0-9AD1026CA6F3}" type="datetime1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4244F-45DF-46D2-AF0A-DFC54E447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620518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DD56B-5DE8-476E-A09A-51D82F7472A3}" type="datetime1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D0626-37AF-4001-82D6-9D373D6B2A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42129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4204C-19DA-42DA-80A2-712D7FC424E2}" type="datetime1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FCC44-42AE-4894-A3C4-70095C220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984124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F0D94-BD0F-40B5-ADE5-5D011FC68C92}" type="datetime1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F2A53-B34B-47BD-8204-D0FC983E49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424167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F01D2-CA31-46F5-B668-02A8EAA2F3EF}" type="datetime1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B8F56-3BE0-4302-8E36-3F486300C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062830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979BCC9-B499-433C-AFE1-9EEB991E1F81}" type="datetime1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78609CB-D099-4169-A68C-5D35EB4352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081902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2D3B-5E2A-495A-9020-004450FC3B77}" type="datetime1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3F722-6D5E-4A31-89E1-66C6712C7A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080112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8433705-809A-4D2E-B5DB-B8834D02BC20}" type="datetime1">
              <a:rPr lang="zh-CN" altLang="en-US"/>
              <a:pPr>
                <a:defRPr/>
              </a:pPr>
              <a:t>2019-4-18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2FC5C8-EE0F-4D7E-A6B5-50359FC0D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 flipV="1">
            <a:off x="250825" y="6707188"/>
            <a:ext cx="892175" cy="73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1143000" y="6705600"/>
            <a:ext cx="22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371600" y="6705600"/>
            <a:ext cx="22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600200" y="6705600"/>
            <a:ext cx="22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1828800" y="6705600"/>
            <a:ext cx="22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2057400" y="6705600"/>
            <a:ext cx="22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2286000" y="6705600"/>
            <a:ext cx="22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25146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8194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31242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34290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37338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40386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43434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>
            <a:off x="46482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49530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auto">
          <a:xfrm>
            <a:off x="52578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55626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58674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61722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auto">
          <a:xfrm>
            <a:off x="64770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67818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56" name="Rectangle 32"/>
          <p:cNvSpPr>
            <a:spLocks noChangeArrowheads="1"/>
          </p:cNvSpPr>
          <p:nvPr userDrawn="1"/>
        </p:nvSpPr>
        <p:spPr bwMode="auto">
          <a:xfrm>
            <a:off x="70866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73914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58" name="Rectangle 34"/>
          <p:cNvSpPr>
            <a:spLocks noChangeArrowheads="1"/>
          </p:cNvSpPr>
          <p:nvPr userDrawn="1"/>
        </p:nvSpPr>
        <p:spPr bwMode="auto">
          <a:xfrm>
            <a:off x="76962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59" name="Rectangle 35"/>
          <p:cNvSpPr>
            <a:spLocks noChangeArrowheads="1"/>
          </p:cNvSpPr>
          <p:nvPr userDrawn="1"/>
        </p:nvSpPr>
        <p:spPr bwMode="auto">
          <a:xfrm>
            <a:off x="8001000" y="6705600"/>
            <a:ext cx="3048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  <p:sp>
        <p:nvSpPr>
          <p:cNvPr id="1060" name="Rectangle 36"/>
          <p:cNvSpPr>
            <a:spLocks noChangeArrowheads="1"/>
          </p:cNvSpPr>
          <p:nvPr userDrawn="1"/>
        </p:nvSpPr>
        <p:spPr bwMode="auto">
          <a:xfrm>
            <a:off x="241300" y="6702425"/>
            <a:ext cx="8077200" cy="76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de-DE" altLang="zh-CN" b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</p:sldLayoutIdLst>
  <p:transition>
    <p:split orient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40.png"/><Relationship Id="rId7" Type="http://schemas.openxmlformats.org/officeDocument/2006/relationships/image" Target="../media/image4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25.png"/><Relationship Id="rId5" Type="http://schemas.openxmlformats.org/officeDocument/2006/relationships/image" Target="../media/image30.png"/><Relationship Id="rId10" Type="http://schemas.openxmlformats.org/officeDocument/2006/relationships/image" Target="../media/image44.jpeg"/><Relationship Id="rId4" Type="http://schemas.openxmlformats.org/officeDocument/2006/relationships/image" Target="../media/image29.png"/><Relationship Id="rId9" Type="http://schemas.openxmlformats.org/officeDocument/2006/relationships/image" Target="../media/image4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5650" y="1196975"/>
            <a:ext cx="7651750" cy="93662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b="1" dirty="0" smtClean="0">
                <a:solidFill>
                  <a:schemeClr val="tx1"/>
                </a:solidFill>
                <a:latin typeface="宋体" pitchFamily="2" charset="-122"/>
              </a:rPr>
              <a:t>第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十</a:t>
            </a:r>
            <a:r>
              <a:rPr lang="zh-CN" b="1" dirty="0" smtClean="0">
                <a:solidFill>
                  <a:schemeClr val="tx1"/>
                </a:solidFill>
                <a:latin typeface="宋体" pitchFamily="2" charset="-122"/>
              </a:rPr>
              <a:t>章  图像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变换</a:t>
            </a:r>
            <a:endParaRPr lang="zh-CN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6387" name="副标题 2"/>
          <p:cNvSpPr txBox="1">
            <a:spLocks noChangeArrowheads="1"/>
          </p:cNvSpPr>
          <p:nvPr/>
        </p:nvSpPr>
        <p:spPr bwMode="auto">
          <a:xfrm>
            <a:off x="1331913" y="4005263"/>
            <a:ext cx="64008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>
                <a:latin typeface="Calibri" panose="020F0502020204030204" pitchFamily="34" charset="0"/>
              </a:rPr>
              <a:t>童立靖</a:t>
            </a:r>
            <a:endParaRPr lang="en-US" altLang="zh-CN" sz="3200">
              <a:latin typeface="Calibri" panose="020F0502020204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>
                <a:latin typeface="Calibri" panose="020F0502020204030204" pitchFamily="34" charset="0"/>
              </a:rPr>
              <a:t>北方工业大学计算机学院</a:t>
            </a:r>
            <a:endParaRPr lang="en-US" altLang="zh-CN" sz="3200">
              <a:latin typeface="Calibri" panose="020F0502020204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0">
                <a:cs typeface="Times New Roman" panose="02020603050405020304" pitchFamily="18" charset="0"/>
              </a:rPr>
              <a:t>tong_lijing@163.com</a:t>
            </a:r>
            <a:endParaRPr lang="zh-CN" altLang="en-US" sz="3200" b="0"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7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15545265"/>
              </p:ext>
            </p:extLst>
          </p:nvPr>
        </p:nvGraphicFramePr>
        <p:xfrm>
          <a:off x="4572000" y="2775127"/>
          <a:ext cx="3723108" cy="314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文档" r:id="rId4" imgW="2276856" imgH="1923288" progId="Word.Document.8">
                  <p:embed/>
                </p:oleObj>
              </mc:Choice>
              <mc:Fallback>
                <p:oleObj name="文档" r:id="rId4" imgW="2276856" imgH="1923288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75127"/>
                        <a:ext cx="3723108" cy="3147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3455241"/>
              </p:ext>
            </p:extLst>
          </p:nvPr>
        </p:nvGraphicFramePr>
        <p:xfrm>
          <a:off x="4499546" y="1602333"/>
          <a:ext cx="31003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文档" r:id="rId6" imgW="1450848" imgH="448056" progId="Word.Document.8">
                  <p:embed/>
                </p:oleObj>
              </mc:Choice>
              <mc:Fallback>
                <p:oleObj name="文档" r:id="rId6" imgW="1450848" imgH="448056" progId="Word.Document.8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546" y="1602333"/>
                        <a:ext cx="3100387" cy="955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67544" y="1849071"/>
            <a:ext cx="61928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0" dirty="0">
                <a:cs typeface="Times New Roman" panose="02020603050405020304" pitchFamily="18" charset="0"/>
              </a:rPr>
              <a:t>Walsh-</a:t>
            </a:r>
            <a:r>
              <a:rPr kumimoji="0" lang="en-US" altLang="zh-CN" sz="3200" b="0" dirty="0" err="1">
                <a:cs typeface="Times New Roman" panose="02020603050405020304" pitchFamily="18" charset="0"/>
              </a:rPr>
              <a:t>Hadamard</a:t>
            </a:r>
            <a:r>
              <a:rPr kumimoji="0" lang="en-US" altLang="zh-CN" sz="3200" b="0" dirty="0">
                <a:cs typeface="Times New Roman" panose="02020603050405020304" pitchFamily="18" charset="0"/>
              </a:rPr>
              <a:t> </a:t>
            </a:r>
            <a:r>
              <a:rPr kumimoji="0" lang="zh-CN" altLang="en-US" sz="3200" b="0" dirty="0" smtClean="0">
                <a:latin typeface="Arial" panose="020B0604020202020204" pitchFamily="34" charset="0"/>
              </a:rPr>
              <a:t>变换：</a:t>
            </a:r>
            <a:endParaRPr kumimoji="0" lang="zh-CN" altLang="en-US" sz="3200" b="0" dirty="0">
              <a:latin typeface="Arial" panose="020B0604020202020204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7544" y="3135297"/>
            <a:ext cx="37760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0" dirty="0" err="1"/>
              <a:t>Hadamard</a:t>
            </a:r>
            <a:r>
              <a:rPr kumimoji="0" lang="en-US" altLang="zh-CN" sz="3200" b="0" dirty="0"/>
              <a:t> </a:t>
            </a:r>
            <a:r>
              <a:rPr kumimoji="0" lang="zh-CN" altLang="en-US" sz="3200" b="0" dirty="0">
                <a:latin typeface="Arial" panose="020B0604020202020204" pitchFamily="34" charset="0"/>
              </a:rPr>
              <a:t>变换矩阵：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467544" y="4419886"/>
            <a:ext cx="32400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0" dirty="0"/>
              <a:t>Walsh</a:t>
            </a:r>
            <a:r>
              <a:rPr kumimoji="0" lang="zh-CN" altLang="en-US" sz="3200" b="0" dirty="0">
                <a:latin typeface="Arial" panose="020B0604020202020204" pitchFamily="34" charset="0"/>
              </a:rPr>
              <a:t>变换矩阵：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572000" y="692696"/>
            <a:ext cx="40324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0" dirty="0" err="1"/>
              <a:t>Hadamard</a:t>
            </a:r>
            <a:r>
              <a:rPr kumimoji="0" lang="zh-CN" altLang="en-US" sz="3200" b="0" dirty="0">
                <a:latin typeface="Arial" panose="020B0604020202020204" pitchFamily="34" charset="0"/>
              </a:rPr>
              <a:t>递推式为：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80078"/>
            <a:ext cx="7543800" cy="76539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变换计算方法</a:t>
            </a:r>
          </a:p>
        </p:txBody>
      </p:sp>
      <p:sp>
        <p:nvSpPr>
          <p:cNvPr id="24579" name="Text Box 15"/>
          <p:cNvSpPr txBox="1">
            <a:spLocks noChangeArrowheads="1"/>
          </p:cNvSpPr>
          <p:nvPr/>
        </p:nvSpPr>
        <p:spPr bwMode="auto">
          <a:xfrm>
            <a:off x="467544" y="1052736"/>
            <a:ext cx="770413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b="0" dirty="0"/>
              <a:t>二维沃尔什变换也可以分成二步一维沃尔什变换来进行，其原理与二维</a:t>
            </a:r>
            <a:r>
              <a:rPr lang="en-US" altLang="zh-CN" sz="3200" b="0" dirty="0"/>
              <a:t>DFT</a:t>
            </a:r>
            <a:r>
              <a:rPr lang="zh-CN" altLang="en-US" sz="3200" b="0" dirty="0"/>
              <a:t>相似。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00FF"/>
                </a:solidFill>
              </a:rPr>
              <a:t>二维沃尔什变换的矩阵表示</a:t>
            </a:r>
            <a:r>
              <a:rPr lang="zh-CN" altLang="en-US" sz="3200" b="0" dirty="0"/>
              <a:t>式为</a:t>
            </a:r>
            <a:r>
              <a:rPr lang="en-US" altLang="zh-CN" sz="3200" b="0" dirty="0"/>
              <a:t>: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3200" b="0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3200" b="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b="0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sz="3200" b="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b="0" dirty="0"/>
              <a:t>其中   </a:t>
            </a:r>
            <a:r>
              <a:rPr lang="en-US" altLang="zh-CN" sz="3200" b="0" i="1" dirty="0"/>
              <a:t>G</a:t>
            </a:r>
            <a:r>
              <a:rPr lang="zh-CN" altLang="en-US" sz="3200" b="0" dirty="0"/>
              <a:t>为</a:t>
            </a:r>
            <a:r>
              <a:rPr lang="en-US" altLang="zh-CN" sz="3200" b="0" i="1" dirty="0"/>
              <a:t>N</a:t>
            </a:r>
            <a:r>
              <a:rPr lang="en-US" altLang="zh-CN" sz="3200" b="0" dirty="0"/>
              <a:t>   </a:t>
            </a:r>
            <a:r>
              <a:rPr lang="zh-CN" altLang="en-US" sz="3200" b="0" dirty="0"/>
              <a:t>阶沃尔什变换核矩阵。其二维沃尔什反变换矩阵表示式为</a:t>
            </a:r>
          </a:p>
        </p:txBody>
      </p:sp>
      <p:pic>
        <p:nvPicPr>
          <p:cNvPr id="24580" name="Picture 12" descr="image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97" y="2641605"/>
            <a:ext cx="2663825" cy="12414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14" descr="image1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97" y="5709686"/>
            <a:ext cx="2592387" cy="7143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6" descr="image1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82662"/>
            <a:ext cx="2808288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1197446"/>
          </a:xfrm>
        </p:spPr>
        <p:txBody>
          <a:bodyPr/>
          <a:lstStyle/>
          <a:p>
            <a:r>
              <a:rPr lang="zh-CN" altLang="en-US" b="1" dirty="0" smtClean="0"/>
              <a:t>主要内容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00808"/>
            <a:ext cx="7412558" cy="4114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10.5.1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10.5.2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10.5.3 Walsh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变换举例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10.6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10.6.1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变换原理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10.6.2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zh-CN" altLang="en-US" dirty="0" smtClean="0">
              <a:latin typeface="+mn-ea"/>
            </a:endParaRPr>
          </a:p>
          <a:p>
            <a:pPr marL="914400" lvl="1" indent="-514350">
              <a:buNone/>
            </a:pP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335807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11731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变换举例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(1-1)</a:t>
            </a:r>
          </a:p>
        </p:txBody>
      </p:sp>
      <p:sp>
        <p:nvSpPr>
          <p:cNvPr id="25604" name="Text Box 14"/>
          <p:cNvSpPr txBox="1">
            <a:spLocks noChangeArrowheads="1"/>
          </p:cNvSpPr>
          <p:nvPr/>
        </p:nvSpPr>
        <p:spPr bwMode="auto">
          <a:xfrm>
            <a:off x="4643438" y="2420938"/>
            <a:ext cx="27368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0"/>
          </a:p>
          <a:p>
            <a:pPr eaLnBrk="1" hangingPunct="1">
              <a:spcBef>
                <a:spcPct val="50000"/>
              </a:spcBef>
            </a:pPr>
            <a:endParaRPr lang="zh-CN" altLang="en-US" b="0"/>
          </a:p>
          <a:p>
            <a:pPr eaLnBrk="1" hangingPunct="1">
              <a:spcBef>
                <a:spcPct val="50000"/>
              </a:spcBef>
            </a:pPr>
            <a:endParaRPr lang="zh-CN" altLang="en-US" b="0"/>
          </a:p>
          <a:p>
            <a:pPr eaLnBrk="1" hangingPunct="1">
              <a:spcBef>
                <a:spcPct val="50000"/>
              </a:spcBef>
            </a:pPr>
            <a:endParaRPr lang="zh-CN" altLang="en-US" b="0"/>
          </a:p>
          <a:p>
            <a:pPr eaLnBrk="1" hangingPunct="1">
              <a:spcBef>
                <a:spcPct val="50000"/>
              </a:spcBef>
            </a:pPr>
            <a:endParaRPr lang="zh-CN" altLang="en-US" b="0"/>
          </a:p>
        </p:txBody>
      </p:sp>
      <p:sp>
        <p:nvSpPr>
          <p:cNvPr id="25605" name="Rectangle 17"/>
          <p:cNvSpPr>
            <a:spLocks noChangeArrowheads="1"/>
          </p:cNvSpPr>
          <p:nvPr/>
        </p:nvSpPr>
        <p:spPr bwMode="auto">
          <a:xfrm>
            <a:off x="904875" y="1974850"/>
            <a:ext cx="7378700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0" dirty="0" smtClean="0"/>
              <a:t>例</a:t>
            </a:r>
            <a:r>
              <a:rPr lang="en-US" altLang="zh-CN" sz="3200" b="0" dirty="0"/>
              <a:t>3-4 </a:t>
            </a:r>
            <a:r>
              <a:rPr lang="zh-CN" altLang="en-US" sz="3200" b="0" dirty="0"/>
              <a:t>一个二维数字图像信号矩阵为</a:t>
            </a:r>
            <a:endParaRPr lang="en-US" altLang="zh-CN" sz="3200" b="0" dirty="0"/>
          </a:p>
          <a:p>
            <a:endParaRPr lang="en-US" altLang="zh-CN" sz="3200" b="0" dirty="0"/>
          </a:p>
          <a:p>
            <a:endParaRPr lang="en-US" altLang="zh-CN" sz="3200" b="0" dirty="0"/>
          </a:p>
          <a:p>
            <a:endParaRPr lang="zh-CN" altLang="en-US" sz="3200" b="0" dirty="0"/>
          </a:p>
          <a:p>
            <a:r>
              <a:rPr lang="zh-CN" altLang="en-US" sz="3200" b="0" dirty="0"/>
              <a:t>    </a:t>
            </a:r>
            <a:endParaRPr lang="en-US" altLang="zh-CN" sz="3200" b="0" dirty="0"/>
          </a:p>
          <a:p>
            <a:endParaRPr lang="en-US" altLang="zh-CN" sz="3200" b="0" dirty="0"/>
          </a:p>
          <a:p>
            <a:r>
              <a:rPr lang="zh-CN" altLang="en-US" sz="3200" b="0" dirty="0"/>
              <a:t>求此信号的二维</a:t>
            </a:r>
            <a:r>
              <a:rPr lang="en-US" altLang="zh-CN" sz="3200" b="0" dirty="0"/>
              <a:t>DWT</a:t>
            </a:r>
          </a:p>
        </p:txBody>
      </p:sp>
      <p:pic>
        <p:nvPicPr>
          <p:cNvPr id="25606" name="Picture 18" descr="image1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2646363"/>
            <a:ext cx="2305050" cy="19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7" descr="image1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404813"/>
            <a:ext cx="2808287" cy="18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Picture 28" descr="image1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404813"/>
            <a:ext cx="5651500" cy="6084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80272"/>
            <a:ext cx="7543800" cy="72062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变换举例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(2-1)</a:t>
            </a:r>
          </a:p>
        </p:txBody>
      </p:sp>
      <p:sp>
        <p:nvSpPr>
          <p:cNvPr id="27651" name="Rectangle 14"/>
          <p:cNvSpPr>
            <a:spLocks noChangeArrowheads="1"/>
          </p:cNvSpPr>
          <p:nvPr/>
        </p:nvSpPr>
        <p:spPr bwMode="auto">
          <a:xfrm>
            <a:off x="923925" y="1592263"/>
            <a:ext cx="8220075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0" dirty="0"/>
              <a:t>例</a:t>
            </a:r>
            <a:r>
              <a:rPr lang="en-US" altLang="zh-CN" sz="3200" b="0" dirty="0"/>
              <a:t>3-5 </a:t>
            </a:r>
            <a:r>
              <a:rPr lang="zh-CN" altLang="en-US" sz="3200" b="0" dirty="0"/>
              <a:t>如二维数字图像信号是均匀分布的。即</a:t>
            </a:r>
          </a:p>
          <a:p>
            <a:r>
              <a:rPr lang="zh-CN" altLang="en-US" sz="3200" b="0" dirty="0"/>
              <a:t>　　                  </a:t>
            </a:r>
          </a:p>
          <a:p>
            <a:r>
              <a:rPr lang="zh-CN" altLang="en-US" sz="3200" b="0" dirty="0"/>
              <a:t>　　</a:t>
            </a:r>
            <a:endParaRPr lang="en-US" altLang="zh-CN" sz="3200" b="0" dirty="0"/>
          </a:p>
          <a:p>
            <a:endParaRPr lang="en-US" altLang="zh-CN" sz="3200" b="0" dirty="0"/>
          </a:p>
          <a:p>
            <a:endParaRPr lang="en-US" altLang="zh-CN" sz="3200" b="0" dirty="0"/>
          </a:p>
          <a:p>
            <a:endParaRPr lang="en-US" altLang="zh-CN" sz="3200" b="0" dirty="0"/>
          </a:p>
          <a:p>
            <a:r>
              <a:rPr lang="zh-CN" altLang="en-US" sz="3200" b="0" dirty="0"/>
              <a:t>求此信号的二维</a:t>
            </a:r>
            <a:r>
              <a:rPr lang="en-US" altLang="zh-CN" sz="3200" b="0" dirty="0"/>
              <a:t>DWT</a:t>
            </a:r>
          </a:p>
        </p:txBody>
      </p:sp>
      <p:pic>
        <p:nvPicPr>
          <p:cNvPr id="27652" name="Picture 15" descr="image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198688"/>
            <a:ext cx="2951163" cy="19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6" descr="image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442976" cy="6583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沃尔什变换的用途</a:t>
            </a:r>
            <a:endParaRPr lang="en-US" altLang="zh-CN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/>
              <a:t>沃尔什变换具有某种</a:t>
            </a:r>
            <a:r>
              <a:rPr lang="zh-CN" altLang="en-US" b="1" dirty="0" smtClean="0">
                <a:solidFill>
                  <a:srgbClr val="0000FF"/>
                </a:solidFill>
              </a:rPr>
              <a:t>能量集中</a:t>
            </a:r>
            <a:r>
              <a:rPr lang="zh-CN" altLang="en-US" dirty="0" smtClean="0"/>
              <a:t>。而且原始数据中数字越是均匀分布，经变换后的数据越集中于矩阵的边角上。因此沃尔什变换可以</a:t>
            </a:r>
            <a:r>
              <a:rPr lang="zh-CN" altLang="en-US" b="1" dirty="0" smtClean="0">
                <a:solidFill>
                  <a:srgbClr val="0000FF"/>
                </a:solidFill>
              </a:rPr>
              <a:t>压缩图像信息</a:t>
            </a:r>
            <a:r>
              <a:rPr lang="zh-CN" altLang="en-US" dirty="0" smtClean="0"/>
              <a:t>。且变换</a:t>
            </a:r>
            <a:r>
              <a:rPr lang="zh-CN" altLang="en-US" b="1" dirty="0" smtClean="0">
                <a:solidFill>
                  <a:srgbClr val="0000FF"/>
                </a:solidFill>
              </a:rPr>
              <a:t>比傅立叶变换快</a:t>
            </a:r>
            <a:r>
              <a:rPr lang="zh-CN" altLang="en-US" dirty="0" smtClean="0"/>
              <a:t>。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1197446"/>
          </a:xfrm>
        </p:spPr>
        <p:txBody>
          <a:bodyPr/>
          <a:lstStyle/>
          <a:p>
            <a:r>
              <a:rPr lang="zh-CN" altLang="en-US" b="1" dirty="0" smtClean="0"/>
              <a:t>主要内容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00808"/>
            <a:ext cx="7412558" cy="4114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10.5.1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10.5.2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10.5.3 Walsh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变换举例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10.6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10.6.1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变换原理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10.6.2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zh-CN" altLang="en-US" dirty="0" smtClean="0">
              <a:latin typeface="+mn-ea"/>
            </a:endParaRPr>
          </a:p>
          <a:p>
            <a:pPr marL="914400" lvl="1" indent="-514350">
              <a:buNone/>
            </a:pP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704318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83740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10.6</a:t>
            </a:r>
            <a:r>
              <a:rPr lang="en-US" altLang="zh-CN" dirty="0" smtClean="0"/>
              <a:t> 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</a:t>
            </a:r>
            <a:r>
              <a:rPr lang="zh-CN" altLang="en-US" dirty="0" smtClean="0"/>
              <a:t>换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81" y="1269141"/>
            <a:ext cx="7915920" cy="316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42181" y="5021887"/>
            <a:ext cx="806226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000FF"/>
                </a:solidFill>
                <a:cs typeface="Times New Roman" panose="02020603050405020304" pitchFamily="18" charset="0"/>
              </a:rPr>
              <a:t>针对多幅图像</a:t>
            </a:r>
            <a:r>
              <a:rPr lang="zh-CN" altLang="en-US" sz="3200" b="0" dirty="0">
                <a:cs typeface="Times New Roman" panose="02020603050405020304" pitchFamily="18" charset="0"/>
              </a:rPr>
              <a:t>，寻找可变的变化核，进行压缩与恢复。</a:t>
            </a:r>
          </a:p>
          <a:p>
            <a:pPr eaLnBrk="1" hangingPunct="1"/>
            <a:r>
              <a:rPr lang="en-US" altLang="zh-CN" sz="3200" b="0" dirty="0">
                <a:cs typeface="Times New Roman" panose="02020603050405020304" pitchFamily="18" charset="0"/>
              </a:rPr>
              <a:t>DCT</a:t>
            </a:r>
            <a:r>
              <a:rPr lang="zh-CN" altLang="en-US" sz="3200" b="0" dirty="0">
                <a:cs typeface="Times New Roman" panose="02020603050405020304" pitchFamily="18" charset="0"/>
              </a:rPr>
              <a:t>变化的变化核？？？</a:t>
            </a:r>
            <a:r>
              <a:rPr lang="zh-CN" altLang="en-US" sz="3200" dirty="0">
                <a:solidFill>
                  <a:srgbClr val="0000FF"/>
                </a:solidFill>
                <a:cs typeface="Times New Roman" panose="02020603050405020304" pitchFamily="18" charset="0"/>
              </a:rPr>
              <a:t>可变吗？？？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4067945" y="4437112"/>
            <a:ext cx="4752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</a:rPr>
              <a:t>正交：</a:t>
            </a:r>
            <a:r>
              <a:rPr lang="en-US" altLang="zh-CN" sz="3200" b="0" dirty="0"/>
              <a:t>2</a:t>
            </a:r>
            <a:r>
              <a:rPr lang="zh-CN" altLang="en-US" sz="3200" b="0" dirty="0"/>
              <a:t>个独立的变化量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1197446"/>
          </a:xfrm>
        </p:spPr>
        <p:txBody>
          <a:bodyPr/>
          <a:lstStyle/>
          <a:p>
            <a:r>
              <a:rPr lang="zh-CN" altLang="en-US" b="1" dirty="0" smtClean="0"/>
              <a:t>主要内容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00808"/>
            <a:ext cx="6048672" cy="4114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10.5.1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10.5.2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10.5.3 Walsh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变换举例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10.6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10.6.1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变换原理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10.6.2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zh-CN" altLang="en-US" dirty="0" smtClean="0">
              <a:latin typeface="+mn-ea"/>
            </a:endParaRPr>
          </a:p>
          <a:p>
            <a:pPr marL="914400" lvl="1" indent="-514350">
              <a:buNone/>
            </a:pP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380625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9814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均值矢量与协方差矩阵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52928" cy="5279436"/>
          </a:xfrm>
          <a:prstGeom prst="rect">
            <a:avLst/>
          </a:prstGeom>
          <a:noFill/>
          <a:ln>
            <a:noFill/>
          </a:ln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324921" y="3284984"/>
            <a:ext cx="249872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幅图像，第</a:t>
            </a:r>
            <a:r>
              <a:rPr lang="en-US" altLang="zh-CN" dirty="0" smtClean="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幅图每个图像</a:t>
            </a:r>
            <a:r>
              <a:rPr lang="en-US" altLang="zh-CN" dirty="0" smtClean="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  <a:ea typeface="+mn-ea"/>
                <a:cs typeface="Times New Roman" panose="02020603050405020304" pitchFamily="18" charset="0"/>
              </a:rPr>
              <a:t>个点 ，多个图像对应像素求均值与协方差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1475656" y="6093296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rgbClr val="FFFF66"/>
                </a:solidFill>
              </a:rPr>
              <a:t>E[(X-E(X))(Y-E(Y))]</a:t>
            </a:r>
            <a:r>
              <a:rPr lang="zh-CN" altLang="en-US" b="0" dirty="0">
                <a:solidFill>
                  <a:srgbClr val="FFFF66"/>
                </a:solidFill>
              </a:rPr>
              <a:t>称为随机变量</a:t>
            </a:r>
            <a:r>
              <a:rPr lang="en-US" altLang="zh-CN" b="0" dirty="0">
                <a:solidFill>
                  <a:srgbClr val="FFFF66"/>
                </a:solidFill>
              </a:rPr>
              <a:t>X</a:t>
            </a:r>
            <a:r>
              <a:rPr lang="zh-CN" altLang="en-US" b="0" dirty="0">
                <a:solidFill>
                  <a:srgbClr val="FFFF66"/>
                </a:solidFill>
              </a:rPr>
              <a:t>和</a:t>
            </a:r>
            <a:r>
              <a:rPr lang="en-US" altLang="zh-CN" b="0" dirty="0">
                <a:solidFill>
                  <a:srgbClr val="FFFF66"/>
                </a:solidFill>
              </a:rPr>
              <a:t>Y</a:t>
            </a:r>
            <a:r>
              <a:rPr lang="zh-CN" altLang="en-US" b="0" dirty="0">
                <a:solidFill>
                  <a:srgbClr val="FFFF66"/>
                </a:solidFill>
              </a:rPr>
              <a:t>的</a:t>
            </a:r>
            <a:r>
              <a:rPr lang="zh-CN" altLang="en-US" dirty="0">
                <a:solidFill>
                  <a:srgbClr val="FFFF66"/>
                </a:solidFill>
              </a:rPr>
              <a:t>协方差</a:t>
            </a:r>
            <a:r>
              <a:rPr lang="zh-CN" altLang="en-US" b="0" dirty="0">
                <a:solidFill>
                  <a:srgbClr val="FFFF66"/>
                </a:solidFill>
              </a:rPr>
              <a:t>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8683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随机图像的近似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32242"/>
            <a:ext cx="7848872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171753" y="4932635"/>
            <a:ext cx="2303463" cy="17543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/>
              <a:t>是</a:t>
            </a:r>
            <a:r>
              <a:rPr lang="en-US" altLang="zh-CN" b="0" dirty="0"/>
              <a:t>N</a:t>
            </a:r>
            <a:r>
              <a:rPr lang="zh-CN" altLang="en-US" b="0" dirty="0"/>
              <a:t>维向量</a:t>
            </a:r>
            <a:endParaRPr lang="en-US" altLang="zh-CN" b="0" dirty="0"/>
          </a:p>
          <a:p>
            <a:pPr eaLnBrk="1" hangingPunct="1">
              <a:spcBef>
                <a:spcPct val="50000"/>
              </a:spcBef>
            </a:pPr>
            <a:endParaRPr lang="zh-CN" altLang="en-US" sz="800" b="0" dirty="0"/>
          </a:p>
          <a:p>
            <a:pPr eaLnBrk="1" hangingPunct="1">
              <a:spcBef>
                <a:spcPct val="50000"/>
              </a:spcBef>
            </a:pPr>
            <a:r>
              <a:rPr lang="zh-CN" altLang="en-US" b="0" dirty="0"/>
              <a:t>是</a:t>
            </a:r>
            <a:r>
              <a:rPr lang="en-US" altLang="zh-CN" b="0" dirty="0"/>
              <a:t>N</a:t>
            </a:r>
            <a:r>
              <a:rPr lang="en-US" altLang="zh-CN" b="0" baseline="30000" dirty="0"/>
              <a:t>* </a:t>
            </a:r>
            <a:r>
              <a:rPr lang="en-US" altLang="zh-CN" b="0" dirty="0"/>
              <a:t>N</a:t>
            </a:r>
            <a:r>
              <a:rPr lang="zh-CN" altLang="en-US" b="0" dirty="0"/>
              <a:t>维矩阵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0" dirty="0"/>
              <a:t>(M=4)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43657"/>
              </p:ext>
            </p:extLst>
          </p:nvPr>
        </p:nvGraphicFramePr>
        <p:xfrm>
          <a:off x="4427984" y="4919376"/>
          <a:ext cx="6096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4" imgW="63571" imgH="317520" progId="Equation.3">
                  <p:embed/>
                </p:oleObj>
              </mc:Choice>
              <mc:Fallback>
                <p:oleObj name="Equation" r:id="rId4" imgW="63571" imgH="317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919376"/>
                        <a:ext cx="609600" cy="1223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9094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计算举例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753"/>
            <a:ext cx="7272338" cy="540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4222452"/>
            <a:ext cx="43910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7523164" y="1196752"/>
            <a:ext cx="1462086" cy="353943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 dirty="0">
                <a:solidFill>
                  <a:schemeClr val="bg1"/>
                </a:solidFill>
              </a:rPr>
              <a:t>四幅图像，每幅图像</a:t>
            </a:r>
            <a:r>
              <a:rPr lang="en-US" altLang="zh-CN" sz="3200" b="0" dirty="0">
                <a:solidFill>
                  <a:schemeClr val="bg1"/>
                </a:solidFill>
              </a:rPr>
              <a:t>3</a:t>
            </a:r>
            <a:r>
              <a:rPr lang="zh-CN" altLang="en-US" sz="3200" b="0" dirty="0">
                <a:solidFill>
                  <a:schemeClr val="bg1"/>
                </a:solidFill>
              </a:rPr>
              <a:t>个点</a:t>
            </a:r>
            <a:r>
              <a:rPr lang="zh-CN" altLang="en-US" sz="3200" b="0" dirty="0" smtClean="0">
                <a:solidFill>
                  <a:schemeClr val="bg1"/>
                </a:solidFill>
              </a:rPr>
              <a:t>。</a:t>
            </a:r>
            <a:endParaRPr lang="en-US" altLang="zh-CN" sz="3200" b="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3200" b="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32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37" y="0"/>
            <a:ext cx="7543800" cy="8374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变换公式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91984"/>
            <a:ext cx="8352928" cy="580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977023" y="4914755"/>
            <a:ext cx="2735262" cy="1004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en-US" altLang="zh-CN" baseline="30000" dirty="0">
                <a:solidFill>
                  <a:schemeClr val="bg1"/>
                </a:solidFill>
              </a:rPr>
              <a:t>* 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维矩阵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</a:rPr>
              <a:t>x y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维列向量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2051720" y="3501008"/>
            <a:ext cx="4321175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3779912" y="4005064"/>
            <a:ext cx="4392488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52542" y="4941168"/>
            <a:ext cx="2016125" cy="1016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dirty="0"/>
              <a:t>X-&gt;</a:t>
            </a:r>
            <a:r>
              <a:rPr lang="en-US" altLang="zh-CN" b="0" dirty="0" err="1"/>
              <a:t>C</a:t>
            </a:r>
            <a:r>
              <a:rPr lang="en-US" altLang="zh-CN" b="0" baseline="-25000" dirty="0" err="1"/>
              <a:t>x</a:t>
            </a:r>
            <a:r>
              <a:rPr lang="en-US" altLang="zh-CN" b="0" dirty="0"/>
              <a:t>-&gt;A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0" dirty="0"/>
              <a:t>x </a:t>
            </a:r>
            <a:r>
              <a:rPr lang="zh-CN" altLang="en-US" b="0" dirty="0"/>
              <a:t>为某幅图像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9094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/>
              <a:t>矢量的性质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399481" cy="511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822325" y="2996952"/>
            <a:ext cx="32385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619672" y="404664"/>
            <a:ext cx="6135688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4400" dirty="0" smtClean="0">
                <a:ea typeface="+mj-ea"/>
                <a:cs typeface="Times New Roman" panose="02020603050405020304" pitchFamily="18" charset="0"/>
              </a:rPr>
              <a:t>（3）对角</a:t>
            </a:r>
            <a:r>
              <a:rPr lang="zh-CN" altLang="en-US" sz="4400" dirty="0" smtClean="0">
                <a:latin typeface="+mj-ea"/>
                <a:ea typeface="+mj-ea"/>
              </a:rPr>
              <a:t>性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439044" y="1268760"/>
            <a:ext cx="849694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    对角线上的元素是原始图像向量的协方差矩阵</a:t>
            </a:r>
            <a:r>
              <a:rPr lang="en-US" altLang="zh-CN" sz="3200" i="1" dirty="0" smtClean="0">
                <a:cs typeface="Times New Roman" panose="02020603050405020304" pitchFamily="18" charset="0"/>
              </a:rPr>
              <a:t>C</a:t>
            </a:r>
            <a:r>
              <a:rPr lang="en-US" altLang="zh-CN" sz="3200" i="1" baseline="-25000" dirty="0" smtClean="0">
                <a:cs typeface="Times New Roman" panose="02020603050405020304" pitchFamily="18" charset="0"/>
              </a:rPr>
              <a:t>X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对应的特征值</a:t>
            </a:r>
            <a:r>
              <a:rPr lang="en-US" altLang="zh-CN" sz="3200" b="0" i="1" dirty="0" err="1" smtClean="0">
                <a:ea typeface="+mn-ea"/>
                <a:cs typeface="Times New Roman" panose="02020603050405020304" pitchFamily="18" charset="0"/>
              </a:rPr>
              <a:t>λ</a:t>
            </a:r>
            <a:r>
              <a:rPr lang="en-US" altLang="zh-CN" sz="3200" b="0" i="1" baseline="-25000" dirty="0" err="1" smtClean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3200" b="0" dirty="0" smtClean="0"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它也是</a:t>
            </a:r>
            <a:r>
              <a:rPr lang="en-US" altLang="zh-CN" sz="3200" b="0" i="1" dirty="0" smtClean="0"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向量的方差。</a:t>
            </a:r>
            <a:r>
              <a:rPr lang="zh-CN" altLang="en-US" sz="32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而非对角线上的元素值为0，说明</a:t>
            </a:r>
            <a:r>
              <a:rPr lang="en-US" altLang="zh-CN" sz="3200" i="1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32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向量中各元素之间相关性小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，而</a:t>
            </a:r>
            <a:r>
              <a:rPr lang="en-US" altLang="zh-CN" sz="3200" b="0" i="1" dirty="0" smtClean="0">
                <a:ea typeface="+mn-ea"/>
                <a:cs typeface="Times New Roman" panose="02020603050405020304" pitchFamily="18" charset="0"/>
              </a:rPr>
              <a:t>CX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的非对角线上的元素</a:t>
            </a:r>
            <a:r>
              <a:rPr lang="zh-CN" altLang="en-US" sz="32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不为</a:t>
            </a:r>
            <a:r>
              <a:rPr lang="en-US" altLang="zh-CN" sz="32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3200" b="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说明原始图像元素之间</a:t>
            </a:r>
            <a:r>
              <a:rPr lang="zh-CN" altLang="en-US" sz="32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相关性强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，这就是采用</a:t>
            </a:r>
            <a:r>
              <a:rPr lang="en-US" altLang="zh-CN" sz="3200" b="0" i="1" dirty="0" smtClean="0">
                <a:ea typeface="+mn-ea"/>
                <a:cs typeface="Times New Roman" panose="02020603050405020304" pitchFamily="18" charset="0"/>
              </a:rPr>
              <a:t>K-L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变换进行编码，数据压缩比大的原因。</a:t>
            </a:r>
            <a:endParaRPr lang="en-US" altLang="zh-CN" sz="3200" b="0" dirty="0" smtClean="0"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0" dirty="0" smtClean="0"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显然</a:t>
            </a:r>
            <a:r>
              <a:rPr lang="en-US" altLang="zh-CN" sz="3200" b="0" i="1" dirty="0" smtClean="0">
                <a:ea typeface="+mn-ea"/>
                <a:cs typeface="Times New Roman" panose="02020603050405020304" pitchFamily="18" charset="0"/>
              </a:rPr>
              <a:t>K-L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坐标系将矩阵</a:t>
            </a:r>
            <a:r>
              <a:rPr lang="en-US" altLang="zh-CN" sz="3200" i="1" dirty="0" smtClean="0">
                <a:cs typeface="Times New Roman" panose="02020603050405020304" pitchFamily="18" charset="0"/>
              </a:rPr>
              <a:t>C</a:t>
            </a:r>
            <a:r>
              <a:rPr lang="en-US" altLang="zh-CN" sz="3200" i="1" baseline="-25000" dirty="0" smtClean="0">
                <a:cs typeface="Times New Roman" panose="02020603050405020304" pitchFamily="18" charset="0"/>
              </a:rPr>
              <a:t>X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对角化了，换句话说，通过</a:t>
            </a:r>
            <a:r>
              <a:rPr lang="en-US" altLang="zh-CN" sz="3200" b="0" i="1" dirty="0" smtClean="0">
                <a:ea typeface="+mn-ea"/>
                <a:cs typeface="Times New Roman" panose="02020603050405020304" pitchFamily="18" charset="0"/>
              </a:rPr>
              <a:t>K-L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变换，消除了原有向量</a:t>
            </a:r>
            <a:r>
              <a:rPr lang="en-US" altLang="zh-CN" sz="3200" b="0" i="1" dirty="0" smtClean="0"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b="0" dirty="0" smtClean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的各分量之间的相关性，从而</a:t>
            </a:r>
            <a:r>
              <a:rPr lang="zh-CN" altLang="en-US" sz="32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可能去掉那些带有较少信息的坐标轴</a:t>
            </a:r>
            <a:r>
              <a:rPr lang="zh-CN" altLang="en-US" sz="3200" dirty="0" smtClean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以达到降低特征空间维数的目的。</a:t>
            </a: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4076700" y="33147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2"/>
          <p:cNvSpPr txBox="1">
            <a:spLocks noChangeArrowheads="1"/>
          </p:cNvSpPr>
          <p:nvPr/>
        </p:nvSpPr>
        <p:spPr bwMode="auto">
          <a:xfrm>
            <a:off x="467544" y="2317750"/>
            <a:ext cx="81430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 dirty="0">
                <a:ea typeface="+mn-ea"/>
                <a:cs typeface="Times New Roman" panose="02020603050405020304" pitchFamily="18" charset="0"/>
              </a:rPr>
              <a:t>在原来坐标系中，要用两个分量</a:t>
            </a:r>
            <a:r>
              <a:rPr lang="en-US" altLang="zh-CN" sz="3200" b="0" i="1" dirty="0"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b="0" i="1" baseline="-25000" dirty="0"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3200" b="0" i="1" dirty="0">
                <a:ea typeface="+mn-ea"/>
                <a:cs typeface="Times New Roman" panose="02020603050405020304" pitchFamily="18" charset="0"/>
              </a:rPr>
              <a:t>,X</a:t>
            </a:r>
            <a:r>
              <a:rPr lang="en-US" altLang="zh-CN" sz="3200" b="0" i="1" baseline="-25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3200" b="0" dirty="0">
                <a:ea typeface="+mn-ea"/>
                <a:cs typeface="Times New Roman" panose="02020603050405020304" pitchFamily="18" charset="0"/>
              </a:rPr>
              <a:t>来表示各个样本，而在</a:t>
            </a:r>
            <a:r>
              <a:rPr lang="en-US" altLang="zh-CN" sz="3200" b="0" i="1" dirty="0">
                <a:ea typeface="+mn-ea"/>
                <a:cs typeface="Times New Roman" panose="02020603050405020304" pitchFamily="18" charset="0"/>
              </a:rPr>
              <a:t>K-L</a:t>
            </a:r>
            <a:r>
              <a:rPr lang="zh-CN" altLang="en-US" sz="3200" b="0" dirty="0">
                <a:ea typeface="+mn-ea"/>
                <a:cs typeface="Times New Roman" panose="02020603050405020304" pitchFamily="18" charset="0"/>
              </a:rPr>
              <a:t>坐标系中，</a:t>
            </a:r>
            <a:r>
              <a:rPr lang="zh-CN" altLang="en-US" sz="32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只要用</a:t>
            </a:r>
            <a:r>
              <a:rPr lang="en-US" altLang="zh-CN" sz="3200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3200" i="1" baseline="-250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就可以</a:t>
            </a:r>
            <a:r>
              <a:rPr lang="zh-CN" altLang="en-US" sz="3200" b="0" dirty="0">
                <a:ea typeface="+mn-ea"/>
                <a:cs typeface="Times New Roman" panose="02020603050405020304" pitchFamily="18" charset="0"/>
              </a:rPr>
              <a:t>，去掉</a:t>
            </a:r>
            <a:r>
              <a:rPr lang="en-US" altLang="zh-CN" sz="3200" b="0" i="1" dirty="0"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3200" b="0" i="1" baseline="-25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3200" b="0" dirty="0">
                <a:ea typeface="+mn-ea"/>
                <a:cs typeface="Times New Roman" panose="02020603050405020304" pitchFamily="18" charset="0"/>
              </a:rPr>
              <a:t>并不会带来很大的误差</a:t>
            </a:r>
          </a:p>
        </p:txBody>
      </p:sp>
      <p:sp>
        <p:nvSpPr>
          <p:cNvPr id="37891" name="Text Box 13"/>
          <p:cNvSpPr txBox="1">
            <a:spLocks noChangeArrowheads="1"/>
          </p:cNvSpPr>
          <p:nvPr/>
        </p:nvSpPr>
        <p:spPr bwMode="auto">
          <a:xfrm>
            <a:off x="429444" y="3887410"/>
            <a:ext cx="821925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 dirty="0">
                <a:ea typeface="+mn-ea"/>
                <a:cs typeface="Times New Roman" panose="02020603050405020304" pitchFamily="18" charset="0"/>
              </a:rPr>
              <a:t>假设矩阵</a:t>
            </a:r>
            <a:r>
              <a:rPr lang="en-US" altLang="zh-CN" sz="3200" b="0" i="1" dirty="0"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3200" b="0" i="1" baseline="-25000" dirty="0"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3200" b="0" dirty="0">
                <a:ea typeface="+mn-ea"/>
                <a:cs typeface="Times New Roman" panose="02020603050405020304" pitchFamily="18" charset="0"/>
              </a:rPr>
              <a:t>只有少数几个数值大的特征值，而其余的特征值数值很小，</a:t>
            </a:r>
            <a:r>
              <a:rPr lang="en-US" altLang="zh-CN" sz="3200" b="0" i="1" dirty="0">
                <a:ea typeface="+mn-ea"/>
                <a:cs typeface="Times New Roman" panose="02020603050405020304" pitchFamily="18" charset="0"/>
              </a:rPr>
              <a:t>K-L</a:t>
            </a:r>
            <a:r>
              <a:rPr lang="zh-CN" altLang="en-US" sz="3200" b="0" dirty="0">
                <a:ea typeface="+mn-ea"/>
                <a:cs typeface="Times New Roman" panose="02020603050405020304" pitchFamily="18" charset="0"/>
              </a:rPr>
              <a:t>坐标系就可以</a:t>
            </a:r>
            <a:r>
              <a:rPr lang="zh-CN" altLang="en-US" sz="32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有效的进行信息压缩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0" dirty="0" smtClean="0">
                <a:ea typeface="+mn-ea"/>
                <a:cs typeface="Times New Roman" panose="02020603050405020304" pitchFamily="18" charset="0"/>
              </a:rPr>
              <a:t>原</a:t>
            </a:r>
            <a:r>
              <a:rPr lang="zh-CN" altLang="en-US" sz="3200" b="0" dirty="0">
                <a:ea typeface="+mn-ea"/>
                <a:cs typeface="Times New Roman" panose="02020603050405020304" pitchFamily="18" charset="0"/>
              </a:rPr>
              <a:t>图像有</a:t>
            </a:r>
            <a:r>
              <a:rPr lang="en-US" altLang="zh-CN" sz="3200" b="0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3200" b="0" dirty="0">
                <a:ea typeface="+mn-ea"/>
                <a:cs typeface="Times New Roman" panose="02020603050405020304" pitchFamily="18" charset="0"/>
              </a:rPr>
              <a:t>个点，对应于</a:t>
            </a:r>
            <a:r>
              <a:rPr lang="en-US" altLang="zh-CN" sz="3200" b="0" i="1" dirty="0"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3200" b="0" dirty="0">
                <a:ea typeface="+mn-ea"/>
                <a:cs typeface="Times New Roman" panose="02020603050405020304" pitchFamily="18" charset="0"/>
              </a:rPr>
              <a:t>个坐标轴。现在可以</a:t>
            </a:r>
            <a:r>
              <a:rPr lang="zh-CN" altLang="en-US" sz="320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用前几个就可以近似表示</a:t>
            </a:r>
            <a:r>
              <a:rPr lang="zh-CN" altLang="en-US" sz="3200" b="0" dirty="0">
                <a:ea typeface="+mn-ea"/>
                <a:cs typeface="Times New Roman" panose="02020603050405020304" pitchFamily="18" charset="0"/>
              </a:rPr>
              <a:t>了。</a:t>
            </a:r>
          </a:p>
        </p:txBody>
      </p:sp>
      <p:pic>
        <p:nvPicPr>
          <p:cNvPr id="37892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33375"/>
            <a:ext cx="32845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8374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反变换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00058"/>
            <a:ext cx="6543675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7" name="Group 8"/>
          <p:cNvGrpSpPr>
            <a:grpSpLocks/>
          </p:cNvGrpSpPr>
          <p:nvPr/>
        </p:nvGrpSpPr>
        <p:grpSpPr bwMode="auto">
          <a:xfrm>
            <a:off x="4860032" y="4941168"/>
            <a:ext cx="144463" cy="144462"/>
            <a:chOff x="3560" y="3475"/>
            <a:chExt cx="91" cy="91"/>
          </a:xfrm>
        </p:grpSpPr>
        <p:sp>
          <p:nvSpPr>
            <p:cNvPr id="38919" name="Line 6"/>
            <p:cNvSpPr>
              <a:spLocks noChangeShapeType="1"/>
            </p:cNvSpPr>
            <p:nvPr/>
          </p:nvSpPr>
          <p:spPr bwMode="auto">
            <a:xfrm flipV="1">
              <a:off x="3560" y="3475"/>
              <a:ext cx="46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0" name="Line 7"/>
            <p:cNvSpPr>
              <a:spLocks noChangeShapeType="1"/>
            </p:cNvSpPr>
            <p:nvPr/>
          </p:nvSpPr>
          <p:spPr bwMode="auto">
            <a:xfrm>
              <a:off x="3606" y="3475"/>
              <a:ext cx="45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8" name="Text Box 9"/>
          <p:cNvSpPr txBox="1">
            <a:spLocks noChangeArrowheads="1"/>
          </p:cNvSpPr>
          <p:nvPr/>
        </p:nvSpPr>
        <p:spPr bwMode="auto">
          <a:xfrm>
            <a:off x="7012236" y="1557367"/>
            <a:ext cx="219573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0" dirty="0"/>
              <a:t>其中	</a:t>
            </a:r>
            <a:r>
              <a:rPr lang="zh-CN" altLang="en-US" sz="3200" b="0" dirty="0" smtClean="0"/>
              <a:t>：</a:t>
            </a:r>
            <a:endParaRPr lang="en-US" altLang="zh-CN" sz="3200" b="0" dirty="0" smtClean="0"/>
          </a:p>
          <a:p>
            <a:pPr eaLnBrk="1" hangingPunct="1"/>
            <a:r>
              <a:rPr lang="en-US" altLang="zh-CN" sz="3200" b="0" dirty="0" smtClean="0"/>
              <a:t>A</a:t>
            </a:r>
            <a:r>
              <a:rPr lang="zh-CN" altLang="en-US" sz="3200" b="0" dirty="0"/>
              <a:t>为</a:t>
            </a:r>
            <a:r>
              <a:rPr lang="en-US" altLang="zh-CN" sz="3200" b="0" dirty="0"/>
              <a:t>x</a:t>
            </a:r>
            <a:r>
              <a:rPr lang="zh-CN" altLang="en-US" sz="3200" b="0" dirty="0"/>
              <a:t>协方差矩阵的</a:t>
            </a:r>
            <a:r>
              <a:rPr lang="zh-CN" altLang="en-US" sz="3200" dirty="0">
                <a:solidFill>
                  <a:srgbClr val="0000FF"/>
                </a:solidFill>
              </a:rPr>
              <a:t>特征向量构成的矩阵</a:t>
            </a:r>
            <a:r>
              <a:rPr lang="zh-CN" altLang="en-US" sz="3200" b="0" dirty="0">
                <a:solidFill>
                  <a:srgbClr val="0000FF"/>
                </a:solidFill>
              </a:rPr>
              <a:t>。</a:t>
            </a:r>
          </a:p>
          <a:p>
            <a:pPr eaLnBrk="1" hangingPunct="1"/>
            <a:r>
              <a:rPr lang="en-US" altLang="zh-CN" sz="3200" b="0" dirty="0"/>
              <a:t>m</a:t>
            </a:r>
            <a:r>
              <a:rPr lang="en-US" altLang="zh-CN" sz="3200" b="0" baseline="-25000" dirty="0"/>
              <a:t>x</a:t>
            </a:r>
            <a:r>
              <a:rPr lang="zh-CN" altLang="en-US" sz="3200" b="0" dirty="0"/>
              <a:t>是</a:t>
            </a:r>
            <a:r>
              <a:rPr lang="en-US" altLang="zh-CN" sz="3200" b="0" dirty="0"/>
              <a:t>x</a:t>
            </a:r>
            <a:r>
              <a:rPr lang="zh-CN" altLang="en-US" sz="3200" b="0" dirty="0"/>
              <a:t>的</a:t>
            </a:r>
            <a:r>
              <a:rPr lang="zh-CN" altLang="en-US" sz="3200" dirty="0">
                <a:solidFill>
                  <a:srgbClr val="0000FF"/>
                </a:solidFill>
              </a:rPr>
              <a:t>均值矢量</a:t>
            </a:r>
            <a:r>
              <a:rPr lang="zh-CN" altLang="en-US" sz="3200" b="0" dirty="0">
                <a:solidFill>
                  <a:srgbClr val="0000FF"/>
                </a:solidFill>
              </a:rPr>
              <a:t>。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83740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计算实例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231793"/>
            <a:ext cx="8775591" cy="543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1197446"/>
          </a:xfrm>
        </p:spPr>
        <p:txBody>
          <a:bodyPr/>
          <a:lstStyle/>
          <a:p>
            <a:r>
              <a:rPr lang="zh-CN" altLang="en-US" b="1" dirty="0" smtClean="0"/>
              <a:t>主要内容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00808"/>
            <a:ext cx="7412558" cy="4114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10.5.1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10.5.2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10.5.3 Walsh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变换举例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10.6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10.6.1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变换原理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10.6.2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zh-CN" altLang="en-US" dirty="0" smtClean="0">
              <a:latin typeface="+mn-ea"/>
            </a:endParaRPr>
          </a:p>
          <a:p>
            <a:pPr marL="914400" lvl="1" indent="-514350">
              <a:buNone/>
            </a:pP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95013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476250"/>
            <a:ext cx="7543800" cy="873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10.5 Walsh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806450" y="1700213"/>
            <a:ext cx="7704138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/>
              <a:t>        </a:t>
            </a:r>
            <a:r>
              <a:rPr lang="zh-CN" altLang="en-US" sz="2800" b="0"/>
              <a:t>离散傅立叶变换和离散余弦变换在快速算法中都用到复数乘法，相对而言仍</a:t>
            </a:r>
            <a:r>
              <a:rPr lang="zh-CN" altLang="en-US" sz="2800" b="0">
                <a:cs typeface="Times New Roman" panose="02020603050405020304" pitchFamily="18" charset="0"/>
              </a:rPr>
              <a:t>需要较多的计算时间。在某些应用领域</a:t>
            </a:r>
            <a:r>
              <a:rPr lang="zh-CN" altLang="en-US" sz="2800" b="0"/>
              <a:t>，需要</a:t>
            </a:r>
            <a:r>
              <a:rPr lang="zh-CN" altLang="en-US" sz="2800">
                <a:solidFill>
                  <a:srgbClr val="0000FF"/>
                </a:solidFill>
              </a:rPr>
              <a:t>更为方便有效</a:t>
            </a:r>
            <a:r>
              <a:rPr lang="zh-CN" altLang="en-US" sz="2800" b="0"/>
              <a:t>的变换方法，沃尔什一哈达玛变换就是其中的一种。</a:t>
            </a:r>
          </a:p>
          <a:p>
            <a:pPr eaLnBrk="1" hangingPunct="1"/>
            <a:r>
              <a:rPr lang="zh-CN" altLang="en-US" sz="2800" b="0"/>
              <a:t>       </a:t>
            </a:r>
            <a:r>
              <a:rPr lang="en-US" altLang="zh-CN" sz="2800" b="0"/>
              <a:t>Walsh</a:t>
            </a:r>
            <a:r>
              <a:rPr lang="zh-CN" altLang="en-US" sz="2800" b="0"/>
              <a:t>－</a:t>
            </a:r>
            <a:r>
              <a:rPr lang="en-US" altLang="zh-CN" sz="2800" b="0"/>
              <a:t>Hadamard</a:t>
            </a:r>
            <a:r>
              <a:rPr lang="zh-CN" altLang="en-US" sz="2800" b="0"/>
              <a:t>变换是一种矩阵元素值仅</a:t>
            </a:r>
            <a:r>
              <a:rPr lang="zh-CN" altLang="en-US" sz="2800">
                <a:solidFill>
                  <a:srgbClr val="0000FF"/>
                </a:solidFill>
              </a:rPr>
              <a:t>由</a:t>
            </a:r>
            <a:r>
              <a:rPr lang="en-US" altLang="zh-CN" sz="2800">
                <a:solidFill>
                  <a:srgbClr val="0000FF"/>
                </a:solidFill>
              </a:rPr>
              <a:t>1</a:t>
            </a:r>
            <a:r>
              <a:rPr lang="zh-CN" altLang="en-US" sz="2800">
                <a:solidFill>
                  <a:srgbClr val="0000FF"/>
                </a:solidFill>
              </a:rPr>
              <a:t>或一</a:t>
            </a:r>
            <a:r>
              <a:rPr lang="en-US" altLang="zh-CN" sz="2800">
                <a:solidFill>
                  <a:srgbClr val="0000FF"/>
                </a:solidFill>
              </a:rPr>
              <a:t>1</a:t>
            </a:r>
            <a:r>
              <a:rPr lang="zh-CN" altLang="en-US" sz="2800">
                <a:solidFill>
                  <a:srgbClr val="0000FF"/>
                </a:solidFill>
              </a:rPr>
              <a:t>组成</a:t>
            </a:r>
            <a:r>
              <a:rPr lang="zh-CN" altLang="en-US" sz="2800" b="0"/>
              <a:t>的正交变换矩阵，因此，用这种变换矩阵作变换处理时，</a:t>
            </a:r>
            <a:r>
              <a:rPr lang="zh-CN" altLang="en-US" sz="2800">
                <a:solidFill>
                  <a:srgbClr val="0000FF"/>
                </a:solidFill>
              </a:rPr>
              <a:t>仅用到加、减法运算</a:t>
            </a:r>
            <a:r>
              <a:rPr lang="zh-CN" altLang="en-US" sz="2800" b="0"/>
              <a:t>，可大大</a:t>
            </a:r>
            <a:r>
              <a:rPr lang="zh-CN" altLang="en-US" sz="2800">
                <a:solidFill>
                  <a:srgbClr val="0000FF"/>
                </a:solidFill>
              </a:rPr>
              <a:t>提高变换处理速度</a:t>
            </a:r>
            <a:r>
              <a:rPr lang="zh-CN" altLang="en-US" sz="2800" b="0"/>
              <a:t>。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126945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lang="zh-CN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降维与压缩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1757" y="1556793"/>
            <a:ext cx="8424936" cy="4022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以人脸图象这个例子看，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降维效果是十分明显的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。对一幅人脸图象，如果它由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列象素组成，则原始的特征空间维数就应为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。而如果在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变换以及只用到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个基，那么维数就降至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，由此可见降维的效果是极其明显的。</a:t>
            </a:r>
          </a:p>
          <a:p>
            <a:pPr marL="0" indent="0" eaLnBrk="1" hangingPunct="1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另一方面降维与数据压缩又是紧密联系在一起的。譬如原训练样本集的数量为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，而现采用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个基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每个基实质上是一幅图象的描述参数，数据量是大大降低，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尤其是图象数很大时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，压缩量是十分明显的。 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"/>
            <a:ext cx="3132138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----</a:t>
            </a:r>
            <a:r>
              <a:rPr lang="zh-CN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降维与压缩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1844824"/>
            <a:ext cx="8497888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979613" y="292417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580063" y="321310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21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7235825" y="3644900"/>
            <a:ext cx="1908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K=255*255</a:t>
            </a:r>
            <a:endParaRPr lang="en-US" altLang="zh-CN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6104" y="1171740"/>
            <a:ext cx="7543800" cy="9001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sz="4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altLang="zh-CN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lang="zh-CN" altLang="en-US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人脸</a:t>
            </a:r>
            <a:r>
              <a:rPr lang="zh-CN" altLang="en-US" sz="3600" b="0" dirty="0" smtClean="0"/>
              <a:t>识别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2020614"/>
            <a:ext cx="8568952" cy="41036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变换进行人脸图象识别是一个著名的方法。其原理：首先搜集要识别的人的人脸图象，建立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人脸图象库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，然后利用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变换确定相应的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人脸基图象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（矩阵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再反过来用这些基图象对人脸图象库中的有人脸图象进行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变换，从而得到每幅图象的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参数向量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试问用哪个公式？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并将每幅图的参数向量存起来。</a:t>
            </a:r>
          </a:p>
          <a:p>
            <a:pPr marL="0" indent="0" eaLnBrk="1" hangingPunct="1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识别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时，先对一张所输入的脸图象进行必要的规范化，再进行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变换分析，得到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其参数向量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。将这个参数向量与库中每幅图的参数向量进行比较，找到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最相似的参数向量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，也就等于找到最相似的人脸，从而认为所输入的人脸图象就是库内该人的一张人脸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完成了识别过程。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21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771775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img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8399462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3747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0" y="3373710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0"/>
              <a:t>  </a:t>
            </a:r>
            <a:endParaRPr lang="zh-CN" altLang="en-US" b="0"/>
          </a:p>
        </p:txBody>
      </p:sp>
      <p:pic>
        <p:nvPicPr>
          <p:cNvPr id="45060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33747"/>
            <a:ext cx="1219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0" y="3618185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0"/>
              <a:t>  </a:t>
            </a:r>
            <a:endParaRPr lang="zh-CN" altLang="en-US" b="0"/>
          </a:p>
        </p:txBody>
      </p:sp>
      <p:pic>
        <p:nvPicPr>
          <p:cNvPr id="45062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3747"/>
            <a:ext cx="1228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0" y="3862660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0"/>
              <a:t>  </a:t>
            </a:r>
            <a:endParaRPr lang="zh-CN" altLang="en-US" b="0"/>
          </a:p>
        </p:txBody>
      </p:sp>
      <p:pic>
        <p:nvPicPr>
          <p:cNvPr id="45064" name="Picture 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33747"/>
            <a:ext cx="1152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0" y="4107135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0"/>
              <a:t>  </a:t>
            </a:r>
            <a:endParaRPr lang="zh-CN" altLang="en-US" b="0"/>
          </a:p>
        </p:txBody>
      </p:sp>
      <p:pic>
        <p:nvPicPr>
          <p:cNvPr id="45066" name="Picture 11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33747"/>
            <a:ext cx="1228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2051050" y="2495822"/>
            <a:ext cx="508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5 front face base</a:t>
            </a:r>
          </a:p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前５个特征向量对应的图像</a:t>
            </a:r>
          </a:p>
        </p:txBody>
      </p:sp>
      <p:pic>
        <p:nvPicPr>
          <p:cNvPr id="45068" name="Picture 1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48347"/>
            <a:ext cx="1152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14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48347"/>
            <a:ext cx="10763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0" name="Rectangle 15"/>
          <p:cNvSpPr>
            <a:spLocks noChangeArrowheads="1"/>
          </p:cNvSpPr>
          <p:nvPr/>
        </p:nvSpPr>
        <p:spPr bwMode="auto">
          <a:xfrm>
            <a:off x="0" y="3403872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0"/>
              <a:t>  </a:t>
            </a:r>
            <a:endParaRPr lang="zh-CN" altLang="en-US" b="0"/>
          </a:p>
        </p:txBody>
      </p:sp>
      <p:pic>
        <p:nvPicPr>
          <p:cNvPr id="45071" name="Picture 16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48347"/>
            <a:ext cx="1152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2" name="Rectangle 17"/>
          <p:cNvSpPr>
            <a:spLocks noChangeArrowheads="1"/>
          </p:cNvSpPr>
          <p:nvPr/>
        </p:nvSpPr>
        <p:spPr bwMode="auto">
          <a:xfrm>
            <a:off x="1371600" y="4181747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0"/>
              <a:t>  </a:t>
            </a:r>
            <a:endParaRPr lang="zh-CN" altLang="en-US" b="0"/>
          </a:p>
        </p:txBody>
      </p:sp>
      <p:pic>
        <p:nvPicPr>
          <p:cNvPr id="45073" name="Picture 18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48347"/>
            <a:ext cx="10763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4" name="Rectangle 19"/>
          <p:cNvSpPr>
            <a:spLocks noChangeArrowheads="1"/>
          </p:cNvSpPr>
          <p:nvPr/>
        </p:nvSpPr>
        <p:spPr bwMode="auto">
          <a:xfrm>
            <a:off x="0" y="3892822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0"/>
              <a:t>  </a:t>
            </a:r>
            <a:endParaRPr lang="zh-CN" altLang="en-US" b="0"/>
          </a:p>
        </p:txBody>
      </p:sp>
      <p:pic>
        <p:nvPicPr>
          <p:cNvPr id="45075" name="Picture 2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48347"/>
            <a:ext cx="1000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3779838" y="5304110"/>
            <a:ext cx="512832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5 later face base</a:t>
            </a:r>
            <a:endParaRPr lang="zh-CN" altLang="en-US" sz="3200" b="0" dirty="0" smtClean="0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后５个特征向量对应的图像</a:t>
            </a:r>
          </a:p>
        </p:txBody>
      </p:sp>
      <p:sp>
        <p:nvSpPr>
          <p:cNvPr id="45077" name="Rectangle 22"/>
          <p:cNvSpPr>
            <a:spLocks noChangeArrowheads="1"/>
          </p:cNvSpPr>
          <p:nvPr/>
        </p:nvSpPr>
        <p:spPr bwMode="auto">
          <a:xfrm>
            <a:off x="1944956" y="246529"/>
            <a:ext cx="568456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/>
              <a:t>人脸基图象（矩阵</a:t>
            </a:r>
            <a:r>
              <a:rPr lang="en-US" altLang="zh-CN" sz="4400" b="0" dirty="0"/>
              <a:t>A</a:t>
            </a:r>
            <a:r>
              <a:rPr lang="zh-CN" altLang="en-US" sz="4400" dirty="0"/>
              <a:t>）</a:t>
            </a:r>
          </a:p>
        </p:txBody>
      </p:sp>
      <p:pic>
        <p:nvPicPr>
          <p:cNvPr id="45078" name="Picture 2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5331097"/>
            <a:ext cx="313213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05552" y="93157"/>
            <a:ext cx="485261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0" dirty="0">
                <a:cs typeface="Times New Roman" panose="02020603050405020304" pitchFamily="18" charset="0"/>
              </a:rPr>
              <a:t>Face base </a:t>
            </a:r>
          </a:p>
          <a:p>
            <a:pPr eaLnBrk="1" hangingPunct="1"/>
            <a:r>
              <a:rPr lang="zh-CN" altLang="en-US" sz="4400" dirty="0">
                <a:cs typeface="Times New Roman" panose="02020603050405020304" pitchFamily="18" charset="0"/>
              </a:rPr>
              <a:t>人脸子空间的形成</a:t>
            </a:r>
            <a:r>
              <a:rPr lang="zh-CN" altLang="en-US" sz="440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6083" name="Picture 3" descr="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1371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505200"/>
            <a:ext cx="914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0">
                <a:solidFill>
                  <a:srgbClr val="333399"/>
                </a:solidFill>
              </a:rPr>
              <a:t> </a:t>
            </a:r>
            <a:endParaRPr lang="zh-CN" altLang="en-US" b="0">
              <a:solidFill>
                <a:srgbClr val="333399"/>
              </a:solidFill>
            </a:endParaRPr>
          </a:p>
        </p:txBody>
      </p:sp>
      <p:pic>
        <p:nvPicPr>
          <p:cNvPr id="4608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76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3505200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rgbClr val="333399"/>
                </a:solidFill>
              </a:rPr>
              <a:t> </a:t>
            </a:r>
            <a:endParaRPr lang="zh-CN" altLang="en-US" b="0">
              <a:solidFill>
                <a:srgbClr val="333399"/>
              </a:solidFill>
            </a:endParaRPr>
          </a:p>
        </p:txBody>
      </p:sp>
      <p:pic>
        <p:nvPicPr>
          <p:cNvPr id="46088" name="Picture 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43200"/>
            <a:ext cx="76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3505200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rgbClr val="333399"/>
                </a:solidFill>
              </a:rPr>
              <a:t> </a:t>
            </a:r>
            <a:endParaRPr lang="zh-CN" altLang="en-US" b="0">
              <a:solidFill>
                <a:srgbClr val="333399"/>
              </a:solidFill>
            </a:endParaRPr>
          </a:p>
        </p:txBody>
      </p:sp>
      <p:pic>
        <p:nvPicPr>
          <p:cNvPr id="46090" name="Picture 1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19400"/>
            <a:ext cx="76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270125" y="2887663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333399"/>
                </a:solidFill>
                <a:ea typeface="黑体" panose="02010609060101010101" pitchFamily="49" charset="-122"/>
              </a:rPr>
              <a:t>＝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3870325" y="2887663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333399"/>
                </a:solidFill>
                <a:ea typeface="黑体" panose="02010609060101010101" pitchFamily="49" charset="-122"/>
              </a:rPr>
              <a:t>＋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5318125" y="2887663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333399"/>
                </a:solidFill>
                <a:ea typeface="黑体" panose="02010609060101010101" pitchFamily="49" charset="-122"/>
              </a:rPr>
              <a:t>＋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6781800" y="2895600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333399"/>
                </a:solidFill>
                <a:ea typeface="黑体" panose="02010609060101010101" pitchFamily="49" charset="-122"/>
              </a:rPr>
              <a:t>＋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7375525" y="281146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333399"/>
                </a:solidFill>
                <a:ea typeface="黑体" panose="02010609060101010101" pitchFamily="49" charset="-122"/>
              </a:rPr>
              <a:t>．．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590800" y="3962400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ea typeface="黑体" panose="02010609060101010101" pitchFamily="49" charset="-122"/>
              </a:rPr>
              <a:t>平均图像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191000" y="39624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ea typeface="黑体" panose="02010609060101010101" pitchFamily="49" charset="-122"/>
              </a:rPr>
              <a:t>特征脸１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775325" y="3984625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333399"/>
                </a:solidFill>
                <a:ea typeface="黑体" panose="02010609060101010101" pitchFamily="49" charset="-122"/>
              </a:rPr>
              <a:t>特征脸２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300538" y="3128963"/>
            <a:ext cx="9144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333399"/>
              </a:solidFill>
            </a:endParaRP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300538" y="3128963"/>
            <a:ext cx="9144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333399"/>
              </a:solidFill>
            </a:endParaRPr>
          </a:p>
        </p:txBody>
      </p:sp>
      <p:pic>
        <p:nvPicPr>
          <p:cNvPr id="46101" name="Picture 21" descr="1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990600" y="6022975"/>
            <a:ext cx="83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n=40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300538" y="3128963"/>
            <a:ext cx="9144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333399"/>
              </a:solidFill>
            </a:endParaRPr>
          </a:p>
        </p:txBody>
      </p:sp>
      <p:pic>
        <p:nvPicPr>
          <p:cNvPr id="46104" name="Picture 24" descr="3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99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2651125" y="6061075"/>
            <a:ext cx="83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n=30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4300538" y="3128963"/>
            <a:ext cx="9144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333399"/>
              </a:solidFill>
            </a:endParaRPr>
          </a:p>
        </p:txBody>
      </p:sp>
      <p:pic>
        <p:nvPicPr>
          <p:cNvPr id="46107" name="Picture 27" descr="3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91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4327525" y="6061075"/>
            <a:ext cx="83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n=20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4300538" y="3128963"/>
            <a:ext cx="9144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333399"/>
              </a:solidFill>
            </a:endParaRPr>
          </a:p>
        </p:txBody>
      </p:sp>
      <p:pic>
        <p:nvPicPr>
          <p:cNvPr id="46110" name="Picture 30" descr="1"/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581525"/>
            <a:ext cx="91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5867400" y="6021388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n=5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6925003" y="4634077"/>
            <a:ext cx="18002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FF"/>
                </a:solidFill>
              </a:rPr>
              <a:t>Sum of the first 5 </a:t>
            </a:r>
            <a:r>
              <a:rPr lang="en-US" altLang="zh-CN" sz="3200" dirty="0" smtClean="0">
                <a:solidFill>
                  <a:srgbClr val="0000FF"/>
                </a:solidFill>
              </a:rPr>
              <a:t>bases </a:t>
            </a:r>
            <a:endParaRPr lang="en-US" altLang="zh-CN" sz="3200" dirty="0">
              <a:solidFill>
                <a:srgbClr val="0000FF"/>
              </a:solidFill>
            </a:endParaRP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2843213" y="1916113"/>
            <a:ext cx="597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>
                <a:solidFill>
                  <a:srgbClr val="333399"/>
                </a:solidFill>
              </a:rPr>
              <a:t>20               15                 44       ……..       32</a:t>
            </a:r>
          </a:p>
        </p:txBody>
      </p:sp>
      <p:pic>
        <p:nvPicPr>
          <p:cNvPr id="46114" name="Picture 3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027" y="68355"/>
            <a:ext cx="2373470" cy="76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543800" cy="12271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应用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b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32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2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----</a:t>
            </a:r>
            <a:r>
              <a:rPr lang="zh-CN" altLang="en-US" sz="32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人脸识别</a:t>
            </a:r>
          </a:p>
        </p:txBody>
      </p:sp>
      <p:sp>
        <p:nvSpPr>
          <p:cNvPr id="47108" name="AutoShape 6"/>
          <p:cNvSpPr>
            <a:spLocks noChangeArrowheads="1"/>
          </p:cNvSpPr>
          <p:nvPr/>
        </p:nvSpPr>
        <p:spPr bwMode="auto">
          <a:xfrm>
            <a:off x="755650" y="4410075"/>
            <a:ext cx="1752600" cy="914400"/>
          </a:xfrm>
          <a:prstGeom prst="flowChartOnlineStorage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0" dirty="0"/>
              <a:t>人脸图像</a:t>
            </a:r>
          </a:p>
          <a:p>
            <a:pPr algn="ctr" eaLnBrk="1" hangingPunct="1"/>
            <a:r>
              <a:rPr lang="zh-CN" altLang="en-US" sz="3200" b="0" dirty="0"/>
              <a:t>样本库</a:t>
            </a:r>
          </a:p>
        </p:txBody>
      </p:sp>
      <p:sp>
        <p:nvSpPr>
          <p:cNvPr id="46085" name="Line 7"/>
          <p:cNvSpPr>
            <a:spLocks noChangeShapeType="1"/>
          </p:cNvSpPr>
          <p:nvPr/>
        </p:nvSpPr>
        <p:spPr bwMode="auto">
          <a:xfrm>
            <a:off x="2203450" y="4867275"/>
            <a:ext cx="2057400" cy="0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 b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110" name="AutoShape 8"/>
          <p:cNvSpPr>
            <a:spLocks noChangeArrowheads="1"/>
          </p:cNvSpPr>
          <p:nvPr/>
        </p:nvSpPr>
        <p:spPr bwMode="auto">
          <a:xfrm>
            <a:off x="4260849" y="4410075"/>
            <a:ext cx="2590799" cy="914400"/>
          </a:xfrm>
          <a:prstGeom prst="flowChartOnlineStorage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0" dirty="0"/>
              <a:t>人脸特征</a:t>
            </a:r>
          </a:p>
          <a:p>
            <a:pPr algn="ctr" eaLnBrk="1" hangingPunct="1"/>
            <a:r>
              <a:rPr lang="zh-CN" altLang="en-US" sz="3200" b="0" dirty="0"/>
              <a:t>样本库（参数）</a:t>
            </a:r>
          </a:p>
        </p:txBody>
      </p: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3956050" y="2276475"/>
            <a:ext cx="2362200" cy="533400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0" dirty="0"/>
              <a:t>待识人脸图像</a:t>
            </a:r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 flipV="1">
            <a:off x="3117850" y="3800475"/>
            <a:ext cx="0" cy="1066800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3117850" y="3800475"/>
            <a:ext cx="533400" cy="0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14" name="Rectangle 12"/>
          <p:cNvSpPr>
            <a:spLocks noChangeArrowheads="1"/>
          </p:cNvSpPr>
          <p:nvPr/>
        </p:nvSpPr>
        <p:spPr bwMode="auto">
          <a:xfrm>
            <a:off x="3727450" y="3419475"/>
            <a:ext cx="1524000" cy="685800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0" dirty="0"/>
              <a:t>变换矩阵</a:t>
            </a:r>
          </a:p>
        </p:txBody>
      </p:sp>
      <p:sp>
        <p:nvSpPr>
          <p:cNvPr id="46091" name="Line 13"/>
          <p:cNvSpPr>
            <a:spLocks noChangeShapeType="1"/>
          </p:cNvSpPr>
          <p:nvPr/>
        </p:nvSpPr>
        <p:spPr bwMode="auto">
          <a:xfrm>
            <a:off x="4489450" y="2809875"/>
            <a:ext cx="0" cy="609600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16" name="Text Box 14"/>
          <p:cNvSpPr txBox="1">
            <a:spLocks noChangeArrowheads="1"/>
          </p:cNvSpPr>
          <p:nvPr/>
        </p:nvSpPr>
        <p:spPr bwMode="auto">
          <a:xfrm>
            <a:off x="2051720" y="2914650"/>
            <a:ext cx="21329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/>
              <a:t>特征变化</a:t>
            </a:r>
          </a:p>
        </p:txBody>
      </p:sp>
      <p:sp>
        <p:nvSpPr>
          <p:cNvPr id="46093" name="Line 15"/>
          <p:cNvSpPr>
            <a:spLocks noChangeShapeType="1"/>
          </p:cNvSpPr>
          <p:nvPr/>
        </p:nvSpPr>
        <p:spPr bwMode="auto">
          <a:xfrm>
            <a:off x="5251450" y="3724275"/>
            <a:ext cx="6096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094" name="Line 16"/>
          <p:cNvSpPr>
            <a:spLocks noChangeShapeType="1"/>
          </p:cNvSpPr>
          <p:nvPr/>
        </p:nvSpPr>
        <p:spPr bwMode="auto">
          <a:xfrm>
            <a:off x="5861050" y="3724275"/>
            <a:ext cx="0" cy="685800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19" name="Text Box 17"/>
          <p:cNvSpPr txBox="1">
            <a:spLocks noChangeArrowheads="1"/>
          </p:cNvSpPr>
          <p:nvPr/>
        </p:nvSpPr>
        <p:spPr bwMode="auto">
          <a:xfrm>
            <a:off x="6089650" y="3724275"/>
            <a:ext cx="2286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 dirty="0"/>
              <a:t>特征匹配</a:t>
            </a:r>
          </a:p>
        </p:txBody>
      </p:sp>
      <p:sp>
        <p:nvSpPr>
          <p:cNvPr id="47120" name="Text Box 18"/>
          <p:cNvSpPr txBox="1">
            <a:spLocks noChangeArrowheads="1"/>
          </p:cNvSpPr>
          <p:nvPr/>
        </p:nvSpPr>
        <p:spPr bwMode="auto">
          <a:xfrm>
            <a:off x="2279650" y="5126612"/>
            <a:ext cx="1676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0" dirty="0"/>
              <a:t>K-L</a:t>
            </a:r>
            <a:r>
              <a:rPr lang="zh-CN" altLang="en-US" sz="3200" b="0" dirty="0"/>
              <a:t>变换</a:t>
            </a:r>
          </a:p>
        </p:txBody>
      </p:sp>
      <p:sp>
        <p:nvSpPr>
          <p:cNvPr id="46097" name="Line 19"/>
          <p:cNvSpPr>
            <a:spLocks noChangeShapeType="1"/>
          </p:cNvSpPr>
          <p:nvPr/>
        </p:nvSpPr>
        <p:spPr bwMode="auto">
          <a:xfrm>
            <a:off x="6394450" y="4867275"/>
            <a:ext cx="990600" cy="0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22" name="Rectangle 20"/>
          <p:cNvSpPr>
            <a:spLocks noChangeArrowheads="1"/>
          </p:cNvSpPr>
          <p:nvPr/>
        </p:nvSpPr>
        <p:spPr bwMode="auto">
          <a:xfrm>
            <a:off x="7461250" y="4410075"/>
            <a:ext cx="990600" cy="838200"/>
          </a:xfrm>
          <a:prstGeom prst="rect">
            <a:avLst/>
          </a:prstGeom>
          <a:solidFill>
            <a:srgbClr val="FFFF00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0" dirty="0"/>
              <a:t>身份</a:t>
            </a:r>
          </a:p>
          <a:p>
            <a:pPr algn="ctr" eaLnBrk="1" hangingPunct="1"/>
            <a:r>
              <a:rPr lang="zh-CN" altLang="en-US" sz="3200" b="0" dirty="0"/>
              <a:t>确认</a:t>
            </a:r>
          </a:p>
        </p:txBody>
      </p:sp>
      <p:pic>
        <p:nvPicPr>
          <p:cNvPr id="4712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73238"/>
            <a:ext cx="313213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----</a:t>
            </a:r>
            <a:r>
              <a:rPr lang="zh-CN" alt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人脸识别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132" name="Picture 4" descr="face_d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5" y="2144713"/>
            <a:ext cx="9051925" cy="41036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67544" y="1740674"/>
            <a:ext cx="2852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0" dirty="0"/>
              <a:t>（1）脸的检测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7239" y="416528"/>
            <a:ext cx="7543800" cy="10398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sz="49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----</a:t>
            </a:r>
            <a:r>
              <a:rPr lang="zh-CN" altLang="en-US" sz="3600" b="0" dirty="0" smtClean="0"/>
              <a:t>人脸识别</a:t>
            </a:r>
          </a:p>
        </p:txBody>
      </p:sp>
      <p:pic>
        <p:nvPicPr>
          <p:cNvPr id="49155" name="Picture 6" descr="face_e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28775"/>
            <a:ext cx="7126288" cy="479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251520" y="1829018"/>
            <a:ext cx="24268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 dirty="0" smtClean="0"/>
              <a:t>（</a:t>
            </a:r>
            <a:r>
              <a:rPr lang="en-US" altLang="zh-CN" sz="3200" b="0" dirty="0" smtClean="0"/>
              <a:t>2</a:t>
            </a:r>
            <a:r>
              <a:rPr lang="zh-CN" altLang="en-US" sz="3200" b="0" dirty="0" smtClean="0"/>
              <a:t>）特征</a:t>
            </a:r>
            <a:r>
              <a:rPr lang="zh-CN" altLang="en-US" sz="3200" b="0" dirty="0"/>
              <a:t>脸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1979613" y="378936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/>
              <a:t>变换核</a:t>
            </a:r>
          </a:p>
        </p:txBody>
      </p:sp>
      <p:sp>
        <p:nvSpPr>
          <p:cNvPr id="49158" name="Text Box 9"/>
          <p:cNvSpPr txBox="1">
            <a:spLocks noChangeArrowheads="1"/>
          </p:cNvSpPr>
          <p:nvPr/>
        </p:nvSpPr>
        <p:spPr bwMode="auto">
          <a:xfrm>
            <a:off x="7164388" y="3500438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/>
              <a:t>参数</a:t>
            </a:r>
          </a:p>
        </p:txBody>
      </p:sp>
      <p:pic>
        <p:nvPicPr>
          <p:cNvPr id="4915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484313"/>
            <a:ext cx="313213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----</a:t>
            </a:r>
            <a:r>
              <a:rPr lang="zh-CN" altLang="en-US" sz="3200" b="0" dirty="0" smtClean="0"/>
              <a:t>人脸图像合成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846263"/>
            <a:ext cx="8064896" cy="4022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变换构造参数模型的另一种典型用途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是人脸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zh-CN" altLang="en-US" dirty="0"/>
              <a:t>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dirty="0" smtClean="0"/>
              <a:t>从下面的例子中可以看出，有目的的控制各个分量的比例，也就是通过</a:t>
            </a:r>
            <a:r>
              <a:rPr lang="zh-CN" altLang="en-US" b="1" dirty="0" smtClean="0">
                <a:solidFill>
                  <a:srgbClr val="0000FF"/>
                </a:solidFill>
              </a:rPr>
              <a:t>调整参数向量</a:t>
            </a:r>
            <a:r>
              <a:rPr lang="zh-CN" altLang="en-US" dirty="0" smtClean="0"/>
              <a:t>。可以将一幅不带表情图象改变成带各种表情的图象，称为人脸表情图象合成。</a:t>
            </a:r>
          </a:p>
          <a:p>
            <a:pPr marL="0" indent="0" eaLnBrk="1" hangingPunct="1">
              <a:buNone/>
            </a:pPr>
            <a:r>
              <a:rPr lang="zh-CN" altLang="en-US" dirty="0" smtClean="0"/>
              <a:t>下图为</a:t>
            </a:r>
            <a:r>
              <a:rPr lang="zh-CN" altLang="en-US" b="1" dirty="0" smtClean="0">
                <a:solidFill>
                  <a:srgbClr val="0000FF"/>
                </a:solidFill>
              </a:rPr>
              <a:t>生成各种表情图像</a:t>
            </a:r>
            <a:r>
              <a:rPr lang="zh-CN" altLang="en-US" dirty="0" smtClean="0"/>
              <a:t>的示例。 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21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1197446"/>
          </a:xfrm>
        </p:spPr>
        <p:txBody>
          <a:bodyPr/>
          <a:lstStyle/>
          <a:p>
            <a:r>
              <a:rPr lang="zh-CN" altLang="en-US" b="1" dirty="0" smtClean="0"/>
              <a:t>主要内容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00808"/>
            <a:ext cx="7412558" cy="4114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10.5.1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10.5.2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10.5.3 Walsh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变换举例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10.6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10.6.1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变换原理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10.6.2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zh-CN" altLang="en-US" dirty="0" smtClean="0">
              <a:latin typeface="+mn-ea"/>
            </a:endParaRPr>
          </a:p>
          <a:p>
            <a:pPr marL="914400" lvl="1" indent="-514350">
              <a:buNone/>
            </a:pP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040028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856"/>
            <a:ext cx="7543800" cy="1449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lang="zh-CN" altLang="en-US" sz="3200" b="0" dirty="0" smtClean="0"/>
              <a:t>人脸图像合成 </a:t>
            </a:r>
            <a:endParaRPr lang="zh-CN" altLang="en-US" b="0" dirty="0" smtClean="0"/>
          </a:p>
        </p:txBody>
      </p:sp>
      <p:pic>
        <p:nvPicPr>
          <p:cNvPr id="51204" name="Picture 6" descr="4_60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77243"/>
            <a:ext cx="6624836" cy="526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21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0"/>
            <a:ext cx="7543800" cy="1449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lang="zh-CN" altLang="en-US" sz="3200" b="0" dirty="0" smtClean="0"/>
              <a:t>人脸图像合成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45753" y="1470104"/>
            <a:ext cx="8496944" cy="4022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图中从上到下分别对应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变换后第一至第四个主分量，这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四个主分量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代表了人在不同表情下面部图像的主要变化。使用这四个分量，就可以描述面部表情的大部分变化，与变换以前的描述方法对比，原来要用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几万个分量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图像中的各个像素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来描述这种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情感图像的变化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从左到右是对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每个分量赋以不同的值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，而得到的合成图像，其中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中间一列是取均值时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的对应结果，最左一列是取到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均值减三倍标准方差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时的合成图像，同样的，按照图像上边一行标出的意义，可以合成其它几列表情图像。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21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1197446"/>
          </a:xfrm>
        </p:spPr>
        <p:txBody>
          <a:bodyPr/>
          <a:lstStyle/>
          <a:p>
            <a:r>
              <a:rPr lang="zh-CN" altLang="en-US" b="1" dirty="0" smtClean="0"/>
              <a:t>主要内容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00808"/>
            <a:ext cx="7412558" cy="4114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10.5.1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10.5.2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10.5.3 Walsh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变换举例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10.6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10.6.1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变换原理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10.6.2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zh-CN" altLang="en-US" dirty="0" smtClean="0">
              <a:latin typeface="+mn-ea"/>
            </a:endParaRPr>
          </a:p>
          <a:p>
            <a:pPr marL="914400" lvl="1" indent="-514350">
              <a:buNone/>
            </a:pP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1236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5650" y="1196975"/>
            <a:ext cx="7651750" cy="93662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b="1" dirty="0" smtClean="0">
                <a:solidFill>
                  <a:schemeClr val="tx1"/>
                </a:solidFill>
                <a:latin typeface="宋体" pitchFamily="2" charset="-122"/>
              </a:rPr>
              <a:t>第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十</a:t>
            </a:r>
            <a:r>
              <a:rPr lang="zh-CN" b="1" dirty="0" smtClean="0">
                <a:solidFill>
                  <a:schemeClr val="tx1"/>
                </a:solidFill>
                <a:latin typeface="宋体" pitchFamily="2" charset="-122"/>
              </a:rPr>
              <a:t>章  图像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变换</a:t>
            </a:r>
            <a:endParaRPr lang="zh-CN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54275" name="副标题 2"/>
          <p:cNvSpPr txBox="1">
            <a:spLocks noChangeArrowheads="1"/>
          </p:cNvSpPr>
          <p:nvPr/>
        </p:nvSpPr>
        <p:spPr bwMode="auto">
          <a:xfrm>
            <a:off x="1331913" y="4005263"/>
            <a:ext cx="64008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>
                <a:latin typeface="Calibri" panose="020F0502020204030204" pitchFamily="34" charset="0"/>
              </a:rPr>
              <a:t>童立靖</a:t>
            </a:r>
            <a:endParaRPr lang="en-US" altLang="zh-CN" sz="3200">
              <a:latin typeface="Calibri" panose="020F0502020204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>
                <a:latin typeface="Calibri" panose="020F0502020204030204" pitchFamily="34" charset="0"/>
              </a:rPr>
              <a:t>北方工业大学计算机学院</a:t>
            </a:r>
            <a:endParaRPr lang="en-US" altLang="zh-CN" sz="3200">
              <a:latin typeface="Calibri" panose="020F0502020204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0">
                <a:cs typeface="Times New Roman" panose="02020603050405020304" pitchFamily="18" charset="0"/>
              </a:rPr>
              <a:t>tong_lijing@163.com</a:t>
            </a:r>
            <a:endParaRPr lang="zh-CN" altLang="en-US" sz="3200" b="0"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7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543800" cy="1196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en-US" dirty="0" smtClean="0"/>
              <a:t>核</a:t>
            </a: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949504"/>
              </p:ext>
            </p:extLst>
          </p:nvPr>
        </p:nvGraphicFramePr>
        <p:xfrm>
          <a:off x="2570163" y="1846263"/>
          <a:ext cx="4048125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3" imgW="4241800" imgH="4216400" progId="Equation.DSMT4">
                  <p:embed/>
                </p:oleObj>
              </mc:Choice>
              <mc:Fallback>
                <p:oleObj name="Equation" r:id="rId3" imgW="4241800" imgH="42164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1846263"/>
                        <a:ext cx="4048125" cy="4022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70162" y="4149080"/>
            <a:ext cx="2937941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25" y="71438"/>
            <a:ext cx="7543800" cy="909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9638"/>
            <a:ext cx="9144000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03848" y="5661248"/>
            <a:ext cx="302433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5066"/>
            <a:ext cx="7543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 Product </a:t>
            </a:r>
            <a:r>
              <a:rPr lang="en-GB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ransforms</a:t>
            </a:r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8763" y="1412875"/>
            <a:ext cx="8572500" cy="3584575"/>
          </a:xfrm>
        </p:spPr>
        <p:txBody>
          <a:bodyPr/>
          <a:lstStyle/>
          <a:p>
            <a:pPr eaLnBrk="1" hangingPunct="1"/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to find the W-H transform of an image, we multiply it with the </a:t>
            </a:r>
            <a:r>
              <a:rPr lang="en-GB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matrix from the left and its transpose from the right.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4925" y="4652963"/>
          <a:ext cx="9059863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公式" r:id="rId3" imgW="5575300" imgH="939800" progId="Equation.3">
                  <p:embed/>
                </p:oleObj>
              </mc:Choice>
              <mc:Fallback>
                <p:oleObj name="公式" r:id="rId3" imgW="55753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652963"/>
                        <a:ext cx="9059863" cy="1762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700338" y="2781300"/>
            <a:ext cx="1817687" cy="6905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GB" altLang="zh-CN" b="0"/>
              <a:t>The original </a:t>
            </a:r>
          </a:p>
          <a:p>
            <a:pPr algn="ctr"/>
            <a:r>
              <a:rPr lang="en-GB" altLang="zh-CN" b="0"/>
              <a:t>Image A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934200" y="2781300"/>
            <a:ext cx="1925638" cy="6826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GB" altLang="zh-CN" b="0"/>
              <a:t>The transform</a:t>
            </a:r>
          </a:p>
          <a:p>
            <a:pPr algn="ctr"/>
            <a:r>
              <a:rPr lang="en-GB" altLang="zh-CN" b="0"/>
              <a:t>of A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41288" y="2800350"/>
            <a:ext cx="2414587" cy="7000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GB" altLang="zh-CN" b="0"/>
              <a:t>The Hadamard </a:t>
            </a:r>
          </a:p>
          <a:p>
            <a:pPr algn="ctr"/>
            <a:r>
              <a:rPr lang="en-GB" altLang="zh-CN" b="0"/>
              <a:t>matrix H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1279525" y="3860800"/>
            <a:ext cx="0" cy="546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3490913" y="3900488"/>
            <a:ext cx="0" cy="617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 flipV="1">
            <a:off x="5719763" y="4005263"/>
            <a:ext cx="0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643438" y="2786063"/>
            <a:ext cx="2082800" cy="7000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GB" altLang="zh-CN" b="0"/>
              <a:t>The transpose </a:t>
            </a:r>
          </a:p>
          <a:p>
            <a:pPr algn="ctr"/>
            <a:r>
              <a:rPr lang="en-GB" altLang="zh-CN" b="0"/>
              <a:t>of H</a:t>
            </a:r>
          </a:p>
          <a:p>
            <a:pPr algn="ctr"/>
            <a:r>
              <a:rPr lang="zh-CN" altLang="en-GB" b="0"/>
              <a:t>转置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H="1" flipV="1">
            <a:off x="7931150" y="3883025"/>
            <a:ext cx="1588" cy="554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146416" y="724360"/>
            <a:ext cx="4752975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dirty="0"/>
              <a:t>张量积变换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1197446"/>
          </a:xfrm>
        </p:spPr>
        <p:txBody>
          <a:bodyPr/>
          <a:lstStyle/>
          <a:p>
            <a:r>
              <a:rPr lang="zh-CN" altLang="en-US" b="1" dirty="0" smtClean="0"/>
              <a:t>主要内容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00808"/>
            <a:ext cx="7412558" cy="4114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10.5.1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10.5.2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10.5.3 Walsh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变换举例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10.6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10.6.1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变换原理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indent="-514350">
              <a:lnSpc>
                <a:spcPct val="1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10.6.2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Karhunen-Loeve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zh-CN" altLang="en-US" dirty="0" smtClean="0">
              <a:latin typeface="+mn-ea"/>
            </a:endParaRPr>
          </a:p>
          <a:p>
            <a:pPr marL="914400" lvl="1" indent="-514350">
              <a:buNone/>
            </a:pPr>
            <a:endParaRPr lang="en-US" altLang="zh-CN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432325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8"/>
            <a:ext cx="7693025" cy="1196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276475"/>
            <a:ext cx="7831137" cy="4022725"/>
          </a:xfrm>
        </p:spPr>
        <p:txBody>
          <a:bodyPr/>
          <a:lstStyle/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尽管各个数值都是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在行和列的次序上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Walsh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变换不同，这也是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,n)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时，两个变换唯一的不同点。所以它们经常混合使用，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沃尔什－哈达玛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Walsh-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Hadamard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）变换常用来指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两者中的任一个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2706</TotalTime>
  <Words>1702</Words>
  <Application>Microsoft Office PowerPoint</Application>
  <PresentationFormat>全屏显示(4:3)</PresentationFormat>
  <Paragraphs>224</Paragraphs>
  <Slides>43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黑体</vt:lpstr>
      <vt:lpstr>华文新魏</vt:lpstr>
      <vt:lpstr>宋体</vt:lpstr>
      <vt:lpstr>Arial</vt:lpstr>
      <vt:lpstr>Calibri</vt:lpstr>
      <vt:lpstr>Calibri Light</vt:lpstr>
      <vt:lpstr>Times New Roman</vt:lpstr>
      <vt:lpstr>Wingdings</vt:lpstr>
      <vt:lpstr>回顾</vt:lpstr>
      <vt:lpstr>Equation</vt:lpstr>
      <vt:lpstr>公式</vt:lpstr>
      <vt:lpstr>文档</vt:lpstr>
      <vt:lpstr>第十章  图像变换</vt:lpstr>
      <vt:lpstr>主要内容</vt:lpstr>
      <vt:lpstr>10.5 Walsh－Hadamard变换</vt:lpstr>
      <vt:lpstr>主要内容</vt:lpstr>
      <vt:lpstr>Hadamard Matrix变换核</vt:lpstr>
      <vt:lpstr>Hadamard变换</vt:lpstr>
      <vt:lpstr>Tensor Product Transforms</vt:lpstr>
      <vt:lpstr>主要内容</vt:lpstr>
      <vt:lpstr>Walsh与Hadamard变换的不同</vt:lpstr>
      <vt:lpstr>PowerPoint 演示文稿</vt:lpstr>
      <vt:lpstr>Walsh变换计算方法</vt:lpstr>
      <vt:lpstr>主要内容</vt:lpstr>
      <vt:lpstr>Walsh变换举例(1-1)</vt:lpstr>
      <vt:lpstr>PowerPoint 演示文稿</vt:lpstr>
      <vt:lpstr>Walsh变换举例(2-1)</vt:lpstr>
      <vt:lpstr>PowerPoint 演示文稿</vt:lpstr>
      <vt:lpstr>沃尔什变换的用途</vt:lpstr>
      <vt:lpstr>主要内容</vt:lpstr>
      <vt:lpstr>10.6 Karhunen-Loeve变换</vt:lpstr>
      <vt:lpstr>均值矢量与协方差矩阵</vt:lpstr>
      <vt:lpstr>随机图像的近似</vt:lpstr>
      <vt:lpstr>计算举例</vt:lpstr>
      <vt:lpstr>变换公式</vt:lpstr>
      <vt:lpstr>y矢量的性质</vt:lpstr>
      <vt:lpstr>PowerPoint 演示文稿</vt:lpstr>
      <vt:lpstr>PowerPoint 演示文稿</vt:lpstr>
      <vt:lpstr>反变换</vt:lpstr>
      <vt:lpstr>计算实例</vt:lpstr>
      <vt:lpstr>主要内容</vt:lpstr>
      <vt:lpstr>应用(1)                               ----降维与压缩</vt:lpstr>
      <vt:lpstr>应用(1)                              ----降维与压缩</vt:lpstr>
      <vt:lpstr>应用(2)                                  ----人脸识别</vt:lpstr>
      <vt:lpstr>PowerPoint 演示文稿</vt:lpstr>
      <vt:lpstr>PowerPoint 演示文稿</vt:lpstr>
      <vt:lpstr>PowerPoint 演示文稿</vt:lpstr>
      <vt:lpstr>应用(2)                             ----人脸识别</vt:lpstr>
      <vt:lpstr>应用(2)                             ----人脸识别</vt:lpstr>
      <vt:lpstr>应用(2)                                ----人脸识别</vt:lpstr>
      <vt:lpstr>应用(3)                     ----人脸图像合成 </vt:lpstr>
      <vt:lpstr>应用(3)                      ----人脸图像合成 </vt:lpstr>
      <vt:lpstr>应用(3)                    ----人脸图像合成 </vt:lpstr>
      <vt:lpstr>主要内容</vt:lpstr>
      <vt:lpstr>第十章  图像变换</vt:lpstr>
    </vt:vector>
  </TitlesOfParts>
  <Company>buct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</dc:title>
  <dc:subject/>
  <dc:creator>PC</dc:creator>
  <cp:lastModifiedBy>Administrator</cp:lastModifiedBy>
  <cp:revision>644</cp:revision>
  <dcterms:created xsi:type="dcterms:W3CDTF">2000-12-16T10:56:20Z</dcterms:created>
  <dcterms:modified xsi:type="dcterms:W3CDTF">2019-04-18T08:44:59Z</dcterms:modified>
</cp:coreProperties>
</file>