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93"/>
  </p:notesMasterIdLst>
  <p:handoutMasterIdLst>
    <p:handoutMasterId r:id="rId94"/>
  </p:handoutMasterIdLst>
  <p:sldIdLst>
    <p:sldId id="520" r:id="rId2"/>
    <p:sldId id="584" r:id="rId3"/>
    <p:sldId id="369" r:id="rId4"/>
    <p:sldId id="370" r:id="rId5"/>
    <p:sldId id="472" r:id="rId6"/>
    <p:sldId id="482" r:id="rId7"/>
    <p:sldId id="481" r:id="rId8"/>
    <p:sldId id="473" r:id="rId9"/>
    <p:sldId id="341" r:id="rId10"/>
    <p:sldId id="587" r:id="rId11"/>
    <p:sldId id="483" r:id="rId12"/>
    <p:sldId id="484" r:id="rId13"/>
    <p:sldId id="593" r:id="rId14"/>
    <p:sldId id="416" r:id="rId15"/>
    <p:sldId id="417" r:id="rId16"/>
    <p:sldId id="420" r:id="rId17"/>
    <p:sldId id="418" r:id="rId18"/>
    <p:sldId id="419" r:id="rId19"/>
    <p:sldId id="421" r:id="rId20"/>
    <p:sldId id="422" r:id="rId21"/>
    <p:sldId id="423" r:id="rId22"/>
    <p:sldId id="424" r:id="rId23"/>
    <p:sldId id="588" r:id="rId24"/>
    <p:sldId id="537" r:id="rId25"/>
    <p:sldId id="491" r:id="rId26"/>
    <p:sldId id="566" r:id="rId27"/>
    <p:sldId id="425" r:id="rId28"/>
    <p:sldId id="567" r:id="rId29"/>
    <p:sldId id="485" r:id="rId30"/>
    <p:sldId id="474" r:id="rId31"/>
    <p:sldId id="487" r:id="rId32"/>
    <p:sldId id="486" r:id="rId33"/>
    <p:sldId id="498" r:id="rId34"/>
    <p:sldId id="500" r:id="rId35"/>
    <p:sldId id="569" r:id="rId36"/>
    <p:sldId id="501" r:id="rId37"/>
    <p:sldId id="502" r:id="rId38"/>
    <p:sldId id="507" r:id="rId39"/>
    <p:sldId id="583" r:id="rId40"/>
    <p:sldId id="504" r:id="rId41"/>
    <p:sldId id="536" r:id="rId42"/>
    <p:sldId id="581" r:id="rId43"/>
    <p:sldId id="582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34" r:id="rId63"/>
    <p:sldId id="535" r:id="rId64"/>
    <p:sldId id="589" r:id="rId65"/>
    <p:sldId id="511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430" r:id="rId75"/>
    <p:sldId id="431" r:id="rId76"/>
    <p:sldId id="495" r:id="rId77"/>
    <p:sldId id="562" r:id="rId78"/>
    <p:sldId id="563" r:id="rId79"/>
    <p:sldId id="564" r:id="rId80"/>
    <p:sldId id="590" r:id="rId81"/>
    <p:sldId id="574" r:id="rId82"/>
    <p:sldId id="575" r:id="rId83"/>
    <p:sldId id="576" r:id="rId84"/>
    <p:sldId id="577" r:id="rId85"/>
    <p:sldId id="579" r:id="rId86"/>
    <p:sldId id="570" r:id="rId87"/>
    <p:sldId id="591" r:id="rId88"/>
    <p:sldId id="571" r:id="rId89"/>
    <p:sldId id="572" r:id="rId90"/>
    <p:sldId id="586" r:id="rId91"/>
    <p:sldId id="585" r:id="rId92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FF0000"/>
    <a:srgbClr val="D7AFFF"/>
    <a:srgbClr val="E497FF"/>
    <a:srgbClr val="9900CC"/>
    <a:srgbClr val="99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9" autoAdjust="0"/>
    <p:restoredTop sz="90577" autoAdjust="0"/>
  </p:normalViewPr>
  <p:slideViewPr>
    <p:cSldViewPr>
      <p:cViewPr varScale="1">
        <p:scale>
          <a:sx n="95" d="100"/>
          <a:sy n="95" d="100"/>
        </p:scale>
        <p:origin x="10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D5AA-D20B-4C43-96A8-1649BEB8D3CA}" type="datetimeFigureOut">
              <a:rPr lang="zh-CN" altLang="en-US" smtClean="0"/>
              <a:pPr/>
              <a:t>2019-5-31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BC5F7-F202-46B6-98ED-D8F9893AE0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1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153"/>
            <a:ext cx="497332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845ED732-6C66-4150-A3AC-03442B25C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915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0C28D-370D-42E1-A874-AD849B55BA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435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84C41-B2A2-447D-A8FE-7F37E0E4492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886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94AE0-7F8B-49C0-94D1-E3D3551D9D7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4562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94AE0-7F8B-49C0-94D1-E3D3551D9D7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2453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5BFA3-CFA5-4ADA-A131-B92A706099C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7530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EB9F6-86A4-4B2B-9224-B559F0EA5F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559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177D0-3043-41C6-AD94-483F8D7FB7F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589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333B8-9579-430A-9E23-E4CAC350303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131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FFAD6-FE6E-46F5-9277-391AFCC0F90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4341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118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C201F-4F26-419C-BA58-2081694C7B5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320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6A59B4-EB0C-4E26-9136-D0081CAA867C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2A1-EA23-421D-8EE7-EEA1B185677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3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3D5FFD-3512-42AE-A7F5-9CB6E2631296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392E0-F739-4EF3-8C00-625EF229A87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085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*</a:t>
            </a:r>
            <a:r>
              <a:rPr lang="en-US" altLang="zh-CN" dirty="0" smtClean="0"/>
              <a:t>7=91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D732-6C66-4150-A3AC-03442B25C417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165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91901963"/>
            <a:ext cx="0" cy="2147483647"/>
          </a:xfrm>
          <a:ln/>
        </p:spPr>
      </p:sp>
      <p:sp>
        <p:nvSpPr>
          <p:cNvPr id="4301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2120" y="1737162"/>
            <a:ext cx="8138160" cy="49133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实际上是</a:t>
            </a:r>
            <a:r>
              <a:rPr lang="en-US"/>
              <a:t>DCT</a:t>
            </a:r>
            <a:r>
              <a:rPr lang="zh-CN" altLang="en-US"/>
              <a:t>变换后，再行程编码。</a:t>
            </a:r>
          </a:p>
        </p:txBody>
      </p:sp>
    </p:spTree>
    <p:extLst>
      <p:ext uri="{BB962C8B-B14F-4D97-AF65-F5344CB8AC3E}">
        <p14:creationId xmlns:p14="http://schemas.microsoft.com/office/powerpoint/2010/main" val="16154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5E49FF-BD8A-4692-AB33-E5D1CA0E341C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AFB16-13E4-4BF8-979C-0AA439703C1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6"/>
            <a:ext cx="4972050" cy="44672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647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DD239A-C46E-4A0E-83D3-2989F340A66A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4F91E-E747-4596-91C8-609E00355D4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6"/>
            <a:ext cx="4972050" cy="44672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7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0D8E52-2B00-4FC0-A9A3-B8CEE01924DC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14756-CFF4-4851-8696-058E4618683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8296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重量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Caratage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净度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Clarity)、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颜色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Color)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和切工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Cut)。...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D732-6C66-4150-A3AC-03442B25C417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38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3405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缺点 多个</a:t>
            </a:r>
            <a:r>
              <a:rPr lang="en-US" altLang="zh-CN" dirty="0" err="1" smtClean="0"/>
              <a:t>huffman</a:t>
            </a:r>
            <a:r>
              <a:rPr lang="zh-CN" altLang="en-US" dirty="0" smtClean="0"/>
              <a:t>表的传输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D732-6C66-4150-A3AC-03442B25C417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0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EA133-476B-4A41-9616-D92E83E9F29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1833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4240" y="4715153"/>
            <a:ext cx="4973320" cy="446698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Matlab</a:t>
            </a:r>
          </a:p>
          <a:p>
            <a:pPr eaLnBrk="1" hangingPunct="1"/>
            <a:r>
              <a:rPr lang="en-US" altLang="zh-CN" smtClean="0"/>
              <a:t>-matlab</a:t>
            </a:r>
          </a:p>
          <a:p>
            <a:pPr eaLnBrk="1" hangingPunct="1"/>
            <a:r>
              <a:rPr lang="en-US" altLang="zh-CN" smtClean="0"/>
              <a:t>	more examples\coder\decoder</a:t>
            </a:r>
          </a:p>
        </p:txBody>
      </p:sp>
    </p:spTree>
    <p:extLst>
      <p:ext uri="{BB962C8B-B14F-4D97-AF65-F5344CB8AC3E}">
        <p14:creationId xmlns:p14="http://schemas.microsoft.com/office/powerpoint/2010/main" val="275076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9237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66DC6E-2B89-46AB-90B7-CCBDA0248B58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AFEE8-3F04-4992-82BE-84B570A7EA78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0407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F3614D-863E-4F2E-B9AF-108EC88CE226}" type="datetime1">
              <a:rPr lang="zh-CN" altLang="en-US"/>
              <a:pPr/>
              <a:t>2019-5-31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4C8FD-0924-4AE0-A762-9A2D851C1438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1819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647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5480D-CE70-41B2-8F8A-CA8A4CA6FD4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90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A2E16-66E9-46C5-BFFF-88C4F5120EF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415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45B76-8C9A-470E-B9B0-4BCE9313659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62ED2-93CA-401F-B617-FD795F7E824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37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02575-23D2-4C69-BDF0-C6172A3A0E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944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793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430F-7584-4FE4-B3B1-4D190D2D94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918-D5D6-43D8-9D42-2833E2E5E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769E-4E1C-4E22-866A-566C9C8F5D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E0BE43F-28FA-4110-B2BD-8BA9E8F64DF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F164-AC06-454C-A398-55828BBB1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C69E-4F6E-480A-B189-70F12AC16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D515-108B-41FD-8773-FCA64F06B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CD5F-B6FA-4200-BE1D-A4313B99AB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2AA-FDC2-4CE1-8F7C-7DA2884527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C975-FEA7-410B-980F-8FE597D07F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AB19-84B2-46E2-B3C1-3F0C3097FF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FCED-E28F-4BEA-ADB7-EEF5EB704D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F1F5-48E5-4368-864F-6FBDA3B50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1D66-8580-41E5-A7F5-88E72B969F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../../../../01&#21382;&#21490;&#25968;&#25454;/&#26087;&#22810;&#23186;&#20307;&#35838;&#31243;/00&#22270;&#20687;&#22788;&#29702;&#24050;&#23436;&#25104;/&#31532;7&#31456;&#22270;&#20687;&#21387;&#32553;/verticallimit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576" y="1196752"/>
            <a:ext cx="765175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 smtClean="0">
                <a:latin typeface="宋体" pitchFamily="2" charset="-122"/>
              </a:rPr>
              <a:t>十一</a:t>
            </a:r>
            <a:r>
              <a:rPr lang="zh-CN" sz="4800" b="1" dirty="0" smtClean="0">
                <a:latin typeface="宋体" pitchFamily="2" charset="-122"/>
              </a:rPr>
              <a:t>章  图像</a:t>
            </a:r>
            <a:r>
              <a:rPr lang="zh-CN" altLang="en-US" sz="4800" b="1" dirty="0" smtClean="0">
                <a:latin typeface="宋体" pitchFamily="2" charset="-122"/>
              </a:rPr>
              <a:t>压缩编码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331913" y="371633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 smtClean="0">
                <a:latin typeface="Calibri" pitchFamily="34" charset="0"/>
              </a:rPr>
              <a:t>北方工业大学计算机学院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11.0 </a:t>
            </a:r>
            <a:r>
              <a:rPr lang="zh-CN" altLang="en-US" dirty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11.1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11.2 </a:t>
            </a:r>
            <a:r>
              <a:rPr lang="zh-CN" altLang="en-US" dirty="0" smtClean="0">
                <a:latin typeface="+mn-ea"/>
              </a:rPr>
              <a:t>图像的无损压缩编码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11.2.1  </a:t>
            </a:r>
            <a:r>
              <a:rPr lang="zh-CN" altLang="en-US" dirty="0" smtClean="0">
                <a:latin typeface="+mn-ea"/>
              </a:rPr>
              <a:t>行程（</a:t>
            </a:r>
            <a:r>
              <a:rPr lang="en-US" altLang="zh-CN" dirty="0" smtClean="0">
                <a:latin typeface="+mn-ea"/>
              </a:rPr>
              <a:t>RLE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04211" cy="792162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j-ea"/>
              </a:rPr>
              <a:t>数据冗余的基本概念 </a:t>
            </a:r>
            <a:endParaRPr lang="zh-CN" altLang="en-US" b="1" dirty="0">
              <a:latin typeface="+mj-ea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488237" cy="3057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我们从一个互动游戏来体会数据冗余的概念。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在下面的例子中，用一种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最好的方式</a:t>
            </a:r>
            <a:r>
              <a:rPr lang="zh-CN" altLang="en-US" dirty="0">
                <a:latin typeface="+mj-ea"/>
                <a:ea typeface="+mj-ea"/>
              </a:rPr>
              <a:t>来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发送一封电报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69125" cy="82391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数据冗余的基本概念 </a:t>
            </a:r>
            <a:endParaRPr lang="zh-CN" altLang="en-US" b="1" dirty="0">
              <a:latin typeface="+mj-ea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391306" cy="44644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你的妻子，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Helen</a:t>
            </a:r>
            <a:r>
              <a:rPr lang="zh-CN" altLang="en-US" dirty="0">
                <a:latin typeface="+mj-ea"/>
                <a:ea typeface="+mj-ea"/>
              </a:rPr>
              <a:t>，将于明天晚上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点零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分在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上海的</a:t>
            </a:r>
            <a:r>
              <a:rPr lang="zh-CN" altLang="en-US" dirty="0">
                <a:latin typeface="+mj-ea"/>
                <a:ea typeface="+mj-ea"/>
              </a:rPr>
              <a:t>虹桥机场接你。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        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>
                <a:latin typeface="+mj-ea"/>
                <a:ea typeface="+mj-ea"/>
              </a:rPr>
              <a:t>23*2+10=56</a:t>
            </a:r>
            <a:r>
              <a:rPr lang="zh-CN" altLang="en-US" dirty="0">
                <a:latin typeface="+mj-ea"/>
                <a:ea typeface="+mj-ea"/>
              </a:rPr>
              <a:t>个半角字符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你的妻子</a:t>
            </a:r>
            <a:r>
              <a:rPr lang="zh-CN" altLang="en-US" dirty="0">
                <a:latin typeface="+mj-ea"/>
                <a:ea typeface="+mj-ea"/>
              </a:rPr>
              <a:t>将于明天晚上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点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零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分</a:t>
            </a:r>
            <a:r>
              <a:rPr lang="zh-CN" altLang="en-US" dirty="0">
                <a:latin typeface="+mj-ea"/>
                <a:ea typeface="+mj-ea"/>
              </a:rPr>
              <a:t>在虹桥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机场</a:t>
            </a:r>
            <a:r>
              <a:rPr lang="zh-CN" altLang="en-US" dirty="0">
                <a:latin typeface="+mj-ea"/>
                <a:ea typeface="+mj-ea"/>
              </a:rPr>
              <a:t>接</a:t>
            </a:r>
            <a:r>
              <a:rPr lang="zh-CN" altLang="en-US" dirty="0" smtClean="0">
                <a:latin typeface="+mj-ea"/>
                <a:ea typeface="+mj-ea"/>
              </a:rPr>
              <a:t>你。    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>
                <a:latin typeface="+mj-ea"/>
                <a:ea typeface="+mj-ea"/>
              </a:rPr>
              <a:t>20*2+2=42</a:t>
            </a:r>
            <a:r>
              <a:rPr lang="zh-CN" altLang="en-US" dirty="0">
                <a:latin typeface="+mj-ea"/>
                <a:ea typeface="+mj-ea"/>
              </a:rPr>
              <a:t>个半角字符）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Helen</a:t>
            </a:r>
            <a:r>
              <a:rPr lang="zh-CN" altLang="en-US" dirty="0">
                <a:latin typeface="+mj-ea"/>
                <a:ea typeface="+mj-ea"/>
              </a:rPr>
              <a:t>将于明晚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点在虹桥接你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        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>
                <a:latin typeface="+mj-ea"/>
                <a:ea typeface="+mj-ea"/>
              </a:rPr>
              <a:t>10*2+6=26</a:t>
            </a:r>
            <a:r>
              <a:rPr lang="zh-CN" altLang="en-US" dirty="0">
                <a:latin typeface="+mj-ea"/>
                <a:ea typeface="+mj-ea"/>
              </a:rPr>
              <a:t>个半角字符）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684213" y="5661025"/>
            <a:ext cx="7777162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+mj-ea"/>
                <a:ea typeface="+mj-ea"/>
              </a:rPr>
              <a:t>结论：只要接收端不会产生误解，就可以</a:t>
            </a:r>
            <a:r>
              <a:rPr kumimoji="1"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减少承载信息</a:t>
            </a:r>
            <a:r>
              <a:rPr kumimoji="1" lang="zh-CN" altLang="en-US" sz="3200" dirty="0">
                <a:latin typeface="+mj-ea"/>
                <a:ea typeface="+mj-ea"/>
              </a:rPr>
              <a:t>的数据量。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  <p:bldP spid="3307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02261"/>
            <a:ext cx="7094538" cy="68897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编码</a:t>
            </a:r>
            <a:r>
              <a:rPr lang="zh-CN" altLang="en-US" b="1" dirty="0" smtClean="0">
                <a:latin typeface="+mn-ea"/>
                <a:ea typeface="+mn-ea"/>
              </a:rPr>
              <a:t>冗余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79512" y="1285860"/>
            <a:ext cx="8568556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+mn-ea"/>
                <a:ea typeface="+mn-ea"/>
              </a:rPr>
              <a:t>概念</a:t>
            </a:r>
            <a:r>
              <a:rPr kumimoji="1" lang="zh-CN" altLang="en-US" sz="3200" dirty="0" smtClean="0">
                <a:latin typeface="+mn-ea"/>
                <a:ea typeface="+mn-ea"/>
              </a:rPr>
              <a:t>：</a:t>
            </a:r>
            <a:endParaRPr kumimoji="1" lang="zh-CN" altLang="en-US" sz="32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    </a:t>
            </a:r>
            <a:r>
              <a:rPr kumimoji="1" lang="zh-CN" altLang="en-US" sz="3200" dirty="0" smtClean="0">
                <a:latin typeface="+mn-ea"/>
                <a:ea typeface="+mn-ea"/>
              </a:rPr>
              <a:t>使用了多于实际需要的编码符号。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96824" y="2770708"/>
            <a:ext cx="6335935" cy="142192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+mn-ea"/>
                <a:ea typeface="+mn-ea"/>
              </a:rPr>
              <a:t>比如：</a:t>
            </a:r>
            <a:endParaRPr kumimoji="1" lang="en-US" altLang="zh-CN" sz="3200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3200" dirty="0" smtClean="0">
                <a:latin typeface="+mn-ea"/>
                <a:ea typeface="+mn-ea"/>
              </a:rPr>
              <a:t>     </a:t>
            </a:r>
            <a:r>
              <a:rPr kumimoji="1" lang="zh-CN" altLang="en-US" sz="3200" dirty="0" smtClean="0">
                <a:latin typeface="+mn-ea"/>
                <a:ea typeface="+mn-ea"/>
              </a:rPr>
              <a:t>二值图像无需</a:t>
            </a:r>
            <a:r>
              <a:rPr kumimoji="1" lang="en-US" altLang="zh-CN" sz="3200" dirty="0" smtClean="0">
                <a:latin typeface="+mn-ea"/>
                <a:ea typeface="+mn-ea"/>
              </a:rPr>
              <a:t>8</a:t>
            </a:r>
            <a:r>
              <a:rPr kumimoji="1" lang="zh-CN" altLang="en-US" sz="3200" dirty="0" smtClean="0">
                <a:latin typeface="+mn-ea"/>
                <a:ea typeface="+mn-ea"/>
              </a:rPr>
              <a:t>个</a:t>
            </a:r>
            <a:r>
              <a:rPr kumimoji="1" lang="en-US" altLang="zh-CN" sz="3200" dirty="0" smtClean="0">
                <a:latin typeface="+mn-ea"/>
                <a:ea typeface="+mn-ea"/>
              </a:rPr>
              <a:t>bit</a:t>
            </a:r>
            <a:r>
              <a:rPr kumimoji="1" lang="zh-CN" altLang="en-US" sz="3200" dirty="0" smtClean="0">
                <a:latin typeface="+mn-ea"/>
                <a:ea typeface="+mn-ea"/>
              </a:rPr>
              <a:t>的编码。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04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uild="p" autoUpdateAnimBg="0"/>
      <p:bldP spid="1894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094538" cy="68897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像素冗余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79512" y="1285860"/>
            <a:ext cx="8568556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3200" dirty="0">
                <a:latin typeface="+mn-ea"/>
                <a:ea typeface="+mn-ea"/>
              </a:rPr>
              <a:t>描述方式：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    </a:t>
            </a:r>
            <a:r>
              <a:rPr kumimoji="1" lang="en-US" altLang="zh-CN" sz="3200" dirty="0">
                <a:latin typeface="+mn-ea"/>
                <a:ea typeface="+mn-ea"/>
              </a:rPr>
              <a:t>1</a:t>
            </a:r>
            <a:r>
              <a:rPr kumimoji="1" lang="zh-CN" altLang="en-US" sz="3200" dirty="0">
                <a:latin typeface="+mn-ea"/>
                <a:ea typeface="+mn-ea"/>
              </a:rPr>
              <a:t>）这是一幅</a:t>
            </a:r>
            <a:r>
              <a:rPr kumimoji="1" lang="en-US" altLang="zh-CN" sz="3200" dirty="0">
                <a:latin typeface="+mn-ea"/>
                <a:ea typeface="+mn-ea"/>
              </a:rPr>
              <a:t>2*2</a:t>
            </a:r>
            <a:r>
              <a:rPr kumimoji="1" lang="zh-CN" altLang="en-US" sz="3200" dirty="0">
                <a:latin typeface="+mn-ea"/>
                <a:ea typeface="+mn-ea"/>
              </a:rPr>
              <a:t>的图像，图像的第一个像素是红的，第二个像素是红的，第三个像素是红的，第四个像素是红的。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   </a:t>
            </a:r>
            <a:r>
              <a:rPr kumimoji="1" lang="en-US" altLang="zh-CN" sz="3200" dirty="0">
                <a:latin typeface="+mn-ea"/>
                <a:ea typeface="+mn-ea"/>
              </a:rPr>
              <a:t>2</a:t>
            </a:r>
            <a:r>
              <a:rPr kumimoji="1" lang="zh-CN" altLang="en-US" sz="3200" dirty="0">
                <a:latin typeface="+mn-ea"/>
                <a:ea typeface="+mn-ea"/>
              </a:rPr>
              <a:t>）这是一幅</a:t>
            </a:r>
            <a:r>
              <a:rPr kumimoji="1" lang="en-US" altLang="zh-CN" sz="3200" dirty="0">
                <a:latin typeface="+mn-ea"/>
                <a:ea typeface="+mn-ea"/>
              </a:rPr>
              <a:t>2*2</a:t>
            </a:r>
            <a:r>
              <a:rPr kumimoji="1" lang="zh-CN" altLang="en-US" sz="3200" dirty="0">
                <a:latin typeface="+mn-ea"/>
                <a:ea typeface="+mn-ea"/>
              </a:rPr>
              <a:t>的图像，整幅图</a:t>
            </a:r>
            <a:r>
              <a:rPr kumimoji="1"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都是红色</a:t>
            </a:r>
            <a:r>
              <a:rPr kumimoji="1" lang="zh-CN" altLang="en-US" sz="3200" dirty="0">
                <a:latin typeface="+mn-ea"/>
                <a:ea typeface="+mn-ea"/>
              </a:rPr>
              <a:t>的。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395536" y="4958268"/>
            <a:ext cx="6335935" cy="1569660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由此我们知道，</a:t>
            </a:r>
            <a:r>
              <a:rPr kumimoji="1"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整理图像的描述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+mn-ea"/>
                <a:ea typeface="+mn-ea"/>
              </a:rPr>
              <a:t>方法</a:t>
            </a:r>
            <a:r>
              <a:rPr kumimoji="1" lang="en-US" altLang="zh-CN" sz="3200" dirty="0">
                <a:latin typeface="+mn-ea"/>
                <a:ea typeface="+mn-ea"/>
              </a:rPr>
              <a:t>(</a:t>
            </a:r>
            <a:r>
              <a:rPr kumimoji="1" lang="zh-CN" altLang="en-US" sz="3200" dirty="0">
                <a:latin typeface="+mn-ea"/>
                <a:ea typeface="+mn-ea"/>
              </a:rPr>
              <a:t>通过相邻像素的预测</a:t>
            </a:r>
            <a:r>
              <a:rPr kumimoji="1" lang="en-US" altLang="zh-CN" sz="3200" dirty="0">
                <a:latin typeface="+mn-ea"/>
                <a:ea typeface="+mn-ea"/>
              </a:rPr>
              <a:t>)</a:t>
            </a:r>
            <a:r>
              <a:rPr kumimoji="1" lang="zh-CN" altLang="en-US" sz="3200" dirty="0">
                <a:latin typeface="+mn-ea"/>
                <a:ea typeface="+mn-ea"/>
              </a:rPr>
              <a:t>可以达到压缩的目的。</a:t>
            </a:r>
          </a:p>
        </p:txBody>
      </p:sp>
      <p:grpSp>
        <p:nvGrpSpPr>
          <p:cNvPr id="189453" name="Group 13"/>
          <p:cNvGrpSpPr>
            <a:grpSpLocks/>
          </p:cNvGrpSpPr>
          <p:nvPr/>
        </p:nvGrpSpPr>
        <p:grpSpPr bwMode="auto">
          <a:xfrm>
            <a:off x="7083425" y="4993580"/>
            <a:ext cx="1746250" cy="1315740"/>
            <a:chOff x="606" y="1837"/>
            <a:chExt cx="1100" cy="736"/>
          </a:xfrm>
        </p:grpSpPr>
        <p:sp>
          <p:nvSpPr>
            <p:cNvPr id="189449" name="Text Box 9"/>
            <p:cNvSpPr txBox="1">
              <a:spLocks noChangeArrowheads="1"/>
            </p:cNvSpPr>
            <p:nvPr/>
          </p:nvSpPr>
          <p:spPr bwMode="auto">
            <a:xfrm>
              <a:off x="606" y="1837"/>
              <a:ext cx="544" cy="368"/>
            </a:xfrm>
            <a:prstGeom prst="rect">
              <a:avLst/>
            </a:prstGeom>
            <a:solidFill>
              <a:srgbClr val="FF8989"/>
            </a:solidFill>
            <a:ln w="19050" cap="sq">
              <a:solidFill>
                <a:srgbClr val="6600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+mn-ea"/>
                  <a:ea typeface="+mn-ea"/>
                </a:rPr>
                <a:t> 1</a:t>
              </a:r>
            </a:p>
          </p:txBody>
        </p:sp>
        <p:sp>
          <p:nvSpPr>
            <p:cNvPr id="189450" name="Text Box 10"/>
            <p:cNvSpPr txBox="1">
              <a:spLocks noChangeArrowheads="1"/>
            </p:cNvSpPr>
            <p:nvPr/>
          </p:nvSpPr>
          <p:spPr bwMode="auto">
            <a:xfrm>
              <a:off x="1156" y="1837"/>
              <a:ext cx="544" cy="368"/>
            </a:xfrm>
            <a:prstGeom prst="rect">
              <a:avLst/>
            </a:prstGeom>
            <a:solidFill>
              <a:srgbClr val="FF8989"/>
            </a:solidFill>
            <a:ln w="19050" cap="sq">
              <a:solidFill>
                <a:srgbClr val="6600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+mn-ea"/>
                  <a:ea typeface="+mn-ea"/>
                </a:rPr>
                <a:t> 2</a:t>
              </a:r>
            </a:p>
          </p:txBody>
        </p:sp>
        <p:sp>
          <p:nvSpPr>
            <p:cNvPr id="189451" name="Text Box 11"/>
            <p:cNvSpPr txBox="1">
              <a:spLocks noChangeArrowheads="1"/>
            </p:cNvSpPr>
            <p:nvPr/>
          </p:nvSpPr>
          <p:spPr bwMode="auto">
            <a:xfrm>
              <a:off x="612" y="2205"/>
              <a:ext cx="544" cy="368"/>
            </a:xfrm>
            <a:prstGeom prst="rect">
              <a:avLst/>
            </a:prstGeom>
            <a:solidFill>
              <a:srgbClr val="FF8989"/>
            </a:solidFill>
            <a:ln w="19050" cap="sq">
              <a:solidFill>
                <a:srgbClr val="6600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+mn-ea"/>
                  <a:ea typeface="+mn-ea"/>
                </a:rPr>
                <a:t> 3</a:t>
              </a:r>
            </a:p>
          </p:txBody>
        </p:sp>
        <p:sp>
          <p:nvSpPr>
            <p:cNvPr id="189452" name="Text Box 12"/>
            <p:cNvSpPr txBox="1">
              <a:spLocks noChangeArrowheads="1"/>
            </p:cNvSpPr>
            <p:nvPr/>
          </p:nvSpPr>
          <p:spPr bwMode="auto">
            <a:xfrm>
              <a:off x="1162" y="2205"/>
              <a:ext cx="544" cy="368"/>
            </a:xfrm>
            <a:prstGeom prst="rect">
              <a:avLst/>
            </a:prstGeom>
            <a:solidFill>
              <a:srgbClr val="FF8989"/>
            </a:solidFill>
            <a:ln w="19050" cap="sq">
              <a:solidFill>
                <a:srgbClr val="6600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+mn-ea"/>
                  <a:ea typeface="+mn-ea"/>
                </a:rPr>
                <a:t> 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uiExpand="1" build="p" autoUpdateAnimBg="0"/>
      <p:bldP spid="1894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29" name="Text Box 65"/>
          <p:cNvSpPr txBox="1">
            <a:spLocks noChangeArrowheads="1"/>
          </p:cNvSpPr>
          <p:nvPr/>
        </p:nvSpPr>
        <p:spPr bwMode="auto">
          <a:xfrm>
            <a:off x="323528" y="4293096"/>
            <a:ext cx="460851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+mj-ea"/>
                <a:ea typeface="+mj-ea"/>
              </a:rPr>
              <a:t>从原来的</a:t>
            </a:r>
            <a:r>
              <a:rPr kumimoji="1"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16*3*8</a:t>
            </a:r>
            <a:r>
              <a:rPr kumimoji="1" lang="en-US" altLang="zh-CN" sz="3200" dirty="0">
                <a:latin typeface="+mj-ea"/>
                <a:ea typeface="+mj-ea"/>
              </a:rPr>
              <a:t>=284bits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+mj-ea"/>
                <a:ea typeface="+mj-ea"/>
              </a:rPr>
              <a:t>压缩为：</a:t>
            </a:r>
            <a:r>
              <a:rPr kumimoji="1"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(1+3)*8</a:t>
            </a:r>
            <a:r>
              <a:rPr kumimoji="1" lang="en-US" altLang="zh-CN" sz="3200" dirty="0">
                <a:latin typeface="+mj-ea"/>
                <a:ea typeface="+mj-ea"/>
              </a:rPr>
              <a:t>=32bits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像素冗余</a:t>
            </a:r>
            <a:r>
              <a:rPr lang="zh-CN" altLang="en-US" b="1" dirty="0">
                <a:latin typeface="+mj-ea"/>
              </a:rPr>
              <a:t>的压缩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图像冗余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无损压缩</a:t>
            </a:r>
            <a:r>
              <a:rPr lang="zh-CN" altLang="en-US" dirty="0">
                <a:latin typeface="+mj-ea"/>
                <a:ea typeface="+mj-ea"/>
              </a:rPr>
              <a:t>的原理</a:t>
            </a:r>
          </a:p>
        </p:txBody>
      </p:sp>
      <p:graphicFrame>
        <p:nvGraphicFramePr>
          <p:cNvPr id="190581" name="Group 117"/>
          <p:cNvGraphicFramePr>
            <a:graphicFrameLocks noGrp="1"/>
          </p:cNvGraphicFramePr>
          <p:nvPr/>
        </p:nvGraphicFramePr>
        <p:xfrm>
          <a:off x="1116013" y="2708275"/>
          <a:ext cx="1524000" cy="1362393"/>
        </p:xfrm>
        <a:graphic>
          <a:graphicData uri="http://schemas.openxmlformats.org/drawingml/2006/table">
            <a:tbl>
              <a:tblPr/>
              <a:tblGrid>
                <a:gridCol w="388937"/>
                <a:gridCol w="371475"/>
                <a:gridCol w="382588"/>
                <a:gridCol w="381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hlinkMouseOver r:id="" action="ppaction://hlinkshowjump?jump=nextslid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576" name="Group 112"/>
          <p:cNvGraphicFramePr>
            <a:graphicFrameLocks noGrp="1"/>
          </p:cNvGraphicFramePr>
          <p:nvPr/>
        </p:nvGraphicFramePr>
        <p:xfrm>
          <a:off x="3924300" y="2636838"/>
          <a:ext cx="3024188" cy="1643063"/>
        </p:xfrm>
        <a:graphic>
          <a:graphicData uri="http://schemas.openxmlformats.org/drawingml/2006/table">
            <a:tbl>
              <a:tblPr/>
              <a:tblGrid>
                <a:gridCol w="790575"/>
                <a:gridCol w="785813"/>
                <a:gridCol w="788987"/>
                <a:gridCol w="658813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522" name="AutoShape 58"/>
          <p:cNvSpPr>
            <a:spLocks noChangeArrowheads="1"/>
          </p:cNvSpPr>
          <p:nvPr/>
        </p:nvSpPr>
        <p:spPr bwMode="auto">
          <a:xfrm>
            <a:off x="3492500" y="4508500"/>
            <a:ext cx="609600" cy="6937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99"/>
          </a:solidFill>
          <a:ln w="9525">
            <a:pattFill prst="shingle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3200">
              <a:latin typeface="+mj-ea"/>
              <a:ea typeface="+mj-ea"/>
            </a:endParaRPr>
          </a:p>
        </p:txBody>
      </p:sp>
      <p:grpSp>
        <p:nvGrpSpPr>
          <p:cNvPr id="190523" name="Group 59"/>
          <p:cNvGrpSpPr>
            <a:grpSpLocks/>
          </p:cNvGrpSpPr>
          <p:nvPr/>
        </p:nvGrpSpPr>
        <p:grpSpPr bwMode="auto">
          <a:xfrm>
            <a:off x="4500562" y="4652965"/>
            <a:ext cx="2663725" cy="645364"/>
            <a:chOff x="3312" y="3072"/>
            <a:chExt cx="1323" cy="513"/>
          </a:xfrm>
        </p:grpSpPr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3312" y="3072"/>
              <a:ext cx="647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3456" y="3120"/>
              <a:ext cx="37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0000FF"/>
                  </a:solidFill>
                  <a:latin typeface="+mj-ea"/>
                  <a:ea typeface="+mj-ea"/>
                </a:rPr>
                <a:t>16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3962" y="3072"/>
              <a:ext cx="649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190527" name="Text Box 63"/>
            <p:cNvSpPr txBox="1">
              <a:spLocks noChangeArrowheads="1"/>
            </p:cNvSpPr>
            <p:nvPr/>
          </p:nvSpPr>
          <p:spPr bwMode="auto">
            <a:xfrm>
              <a:off x="4032" y="3120"/>
              <a:ext cx="60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3200" b="1" dirty="0">
                  <a:solidFill>
                    <a:srgbClr val="0000FF"/>
                  </a:solidFill>
                  <a:latin typeface="+mj-ea"/>
                  <a:ea typeface="+mj-ea"/>
                </a:rPr>
                <a:t>RGB</a:t>
              </a:r>
            </a:p>
          </p:txBody>
        </p:sp>
      </p:grpSp>
      <p:sp>
        <p:nvSpPr>
          <p:cNvPr id="190528" name="AutoShape 64"/>
          <p:cNvSpPr>
            <a:spLocks noChangeArrowheads="1"/>
          </p:cNvSpPr>
          <p:nvPr/>
        </p:nvSpPr>
        <p:spPr bwMode="auto">
          <a:xfrm>
            <a:off x="3059113" y="29972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190582" name="Rectangle 118"/>
          <p:cNvSpPr>
            <a:spLocks noChangeArrowheads="1"/>
          </p:cNvSpPr>
          <p:nvPr/>
        </p:nvSpPr>
        <p:spPr bwMode="auto">
          <a:xfrm>
            <a:off x="5292080" y="5661248"/>
            <a:ext cx="3262432" cy="584775"/>
          </a:xfrm>
          <a:prstGeom prst="rect">
            <a:avLst/>
          </a:prstGeom>
          <a:noFill/>
          <a:ln w="38100" cap="sq" cmpd="dbl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压缩比为：</a:t>
            </a:r>
            <a:r>
              <a:rPr kumimoji="1" lang="en-US" altLang="zh-CN" sz="3200" dirty="0">
                <a:latin typeface="+mj-ea"/>
                <a:ea typeface="+mj-ea"/>
              </a:rPr>
              <a:t>12</a:t>
            </a:r>
            <a:r>
              <a:rPr kumimoji="1" lang="zh-CN" altLang="en-US" sz="3200" dirty="0">
                <a:latin typeface="+mj-ea"/>
                <a:ea typeface="+mj-ea"/>
              </a:rPr>
              <a:t>：</a:t>
            </a:r>
            <a:r>
              <a:rPr kumimoji="1" lang="en-US" altLang="zh-CN" sz="3200" dirty="0">
                <a:latin typeface="+mj-ea"/>
                <a:ea typeface="+mj-ea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29" grpId="0" animBg="1" autoUpdateAnimBg="0"/>
      <p:bldP spid="190522" grpId="0" animBg="1"/>
      <p:bldP spid="190528" grpId="0" animBg="1"/>
      <p:bldP spid="1905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16750" cy="6096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j-ea"/>
              </a:rPr>
              <a:t>视觉</a:t>
            </a:r>
            <a:r>
              <a:rPr lang="zh-CN" altLang="en-US" b="1" dirty="0">
                <a:latin typeface="+mj-ea"/>
              </a:rPr>
              <a:t>冗余的压缩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5616575" cy="614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图像的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视觉冗余 </a:t>
            </a:r>
            <a:r>
              <a:rPr lang="zh-CN" altLang="en-US" dirty="0">
                <a:latin typeface="+mj-ea"/>
                <a:ea typeface="+mj-ea"/>
              </a:rPr>
              <a:t>（彩色）</a:t>
            </a:r>
          </a:p>
        </p:txBody>
      </p:sp>
      <p:graphicFrame>
        <p:nvGraphicFramePr>
          <p:cNvPr id="193587" name="Group 51"/>
          <p:cNvGraphicFramePr>
            <a:graphicFrameLocks noGrp="1"/>
          </p:cNvGraphicFramePr>
          <p:nvPr/>
        </p:nvGraphicFramePr>
        <p:xfrm>
          <a:off x="827088" y="2924175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pSp>
        <p:nvGrpSpPr>
          <p:cNvPr id="193550" name="Group 14"/>
          <p:cNvGrpSpPr>
            <a:grpSpLocks/>
          </p:cNvGrpSpPr>
          <p:nvPr/>
        </p:nvGrpSpPr>
        <p:grpSpPr bwMode="auto">
          <a:xfrm>
            <a:off x="4065694" y="2781299"/>
            <a:ext cx="3374706" cy="660720"/>
            <a:chOff x="1131" y="1348"/>
            <a:chExt cx="2279" cy="520"/>
          </a:xfrm>
        </p:grpSpPr>
        <p:sp>
          <p:nvSpPr>
            <p:cNvPr id="193551" name="Rectangle 15"/>
            <p:cNvSpPr>
              <a:spLocks noChangeArrowheads="1"/>
            </p:cNvSpPr>
            <p:nvPr/>
          </p:nvSpPr>
          <p:spPr bwMode="auto">
            <a:xfrm>
              <a:off x="3209" y="1359"/>
              <a:ext cx="2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300">
                  <a:latin typeface="+mj-ea"/>
                  <a:ea typeface="+mj-ea"/>
                </a:rPr>
                <a:t>24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2" name="Rectangle 16"/>
            <p:cNvSpPr>
              <a:spLocks noChangeArrowheads="1"/>
            </p:cNvSpPr>
            <p:nvPr/>
          </p:nvSpPr>
          <p:spPr bwMode="auto">
            <a:xfrm>
              <a:off x="2494" y="1359"/>
              <a:ext cx="1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300">
                  <a:latin typeface="+mj-ea"/>
                  <a:ea typeface="+mj-ea"/>
                </a:rPr>
                <a:t>8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3" name="Rectangle 17"/>
            <p:cNvSpPr>
              <a:spLocks noChangeArrowheads="1"/>
            </p:cNvSpPr>
            <p:nvPr/>
          </p:nvSpPr>
          <p:spPr bwMode="auto">
            <a:xfrm>
              <a:off x="1892" y="1359"/>
              <a:ext cx="1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300">
                  <a:latin typeface="+mj-ea"/>
                  <a:ea typeface="+mj-ea"/>
                </a:rPr>
                <a:t>8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4" name="Rectangle 18"/>
            <p:cNvSpPr>
              <a:spLocks noChangeArrowheads="1"/>
            </p:cNvSpPr>
            <p:nvPr/>
          </p:nvSpPr>
          <p:spPr bwMode="auto">
            <a:xfrm>
              <a:off x="1292" y="1359"/>
              <a:ext cx="1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300">
                  <a:latin typeface="+mj-ea"/>
                  <a:ea typeface="+mj-ea"/>
                </a:rPr>
                <a:t>8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5" name="Rectangle 19"/>
            <p:cNvSpPr>
              <a:spLocks noChangeArrowheads="1"/>
            </p:cNvSpPr>
            <p:nvPr/>
          </p:nvSpPr>
          <p:spPr bwMode="auto">
            <a:xfrm>
              <a:off x="3036" y="1384"/>
              <a:ext cx="174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2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6" name="Rectangle 20"/>
            <p:cNvSpPr>
              <a:spLocks noChangeArrowheads="1"/>
            </p:cNvSpPr>
            <p:nvPr/>
          </p:nvSpPr>
          <p:spPr bwMode="auto">
            <a:xfrm>
              <a:off x="2334" y="1384"/>
              <a:ext cx="174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2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7" name="Rectangle 21"/>
            <p:cNvSpPr>
              <a:spLocks noChangeArrowheads="1"/>
            </p:cNvSpPr>
            <p:nvPr/>
          </p:nvSpPr>
          <p:spPr bwMode="auto">
            <a:xfrm>
              <a:off x="2111" y="1384"/>
              <a:ext cx="174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*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8" name="Rectangle 22"/>
            <p:cNvSpPr>
              <a:spLocks noChangeArrowheads="1"/>
            </p:cNvSpPr>
            <p:nvPr/>
          </p:nvSpPr>
          <p:spPr bwMode="auto">
            <a:xfrm>
              <a:off x="1731" y="1384"/>
              <a:ext cx="174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2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59" name="Rectangle 23"/>
            <p:cNvSpPr>
              <a:spLocks noChangeArrowheads="1"/>
            </p:cNvSpPr>
            <p:nvPr/>
          </p:nvSpPr>
          <p:spPr bwMode="auto">
            <a:xfrm>
              <a:off x="1510" y="1384"/>
              <a:ext cx="173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*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60" name="Rectangle 24"/>
            <p:cNvSpPr>
              <a:spLocks noChangeArrowheads="1"/>
            </p:cNvSpPr>
            <p:nvPr/>
          </p:nvSpPr>
          <p:spPr bwMode="auto">
            <a:xfrm>
              <a:off x="1131" y="1384"/>
              <a:ext cx="173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2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61" name="Rectangle 25"/>
            <p:cNvSpPr>
              <a:spLocks noChangeArrowheads="1"/>
            </p:cNvSpPr>
            <p:nvPr/>
          </p:nvSpPr>
          <p:spPr bwMode="auto">
            <a:xfrm>
              <a:off x="2798" y="1348"/>
              <a:ext cx="173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=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</p:grpSp>
      <p:grpSp>
        <p:nvGrpSpPr>
          <p:cNvPr id="193562" name="Group 26"/>
          <p:cNvGrpSpPr>
            <a:grpSpLocks/>
          </p:cNvGrpSpPr>
          <p:nvPr/>
        </p:nvGrpSpPr>
        <p:grpSpPr bwMode="auto">
          <a:xfrm>
            <a:off x="4065588" y="3429005"/>
            <a:ext cx="3946526" cy="682626"/>
            <a:chOff x="1103" y="1880"/>
            <a:chExt cx="2486" cy="430"/>
          </a:xfrm>
        </p:grpSpPr>
        <p:sp>
          <p:nvSpPr>
            <p:cNvPr id="193563" name="Rectangle 27"/>
            <p:cNvSpPr>
              <a:spLocks noChangeArrowheads="1"/>
            </p:cNvSpPr>
            <p:nvPr/>
          </p:nvSpPr>
          <p:spPr bwMode="auto">
            <a:xfrm>
              <a:off x="1277" y="1887"/>
              <a:ext cx="18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300">
                  <a:latin typeface="+mj-ea"/>
                  <a:ea typeface="+mj-ea"/>
                </a:rPr>
                <a:t>24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64" name="Rectangle 28"/>
            <p:cNvSpPr>
              <a:spLocks noChangeArrowheads="1"/>
            </p:cNvSpPr>
            <p:nvPr/>
          </p:nvSpPr>
          <p:spPr bwMode="auto">
            <a:xfrm>
              <a:off x="1103" y="1912"/>
              <a:ext cx="16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2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65" name="Rectangle 29"/>
            <p:cNvSpPr>
              <a:spLocks noChangeArrowheads="1"/>
            </p:cNvSpPr>
            <p:nvPr/>
          </p:nvSpPr>
          <p:spPr bwMode="auto">
            <a:xfrm>
              <a:off x="1503" y="1880"/>
              <a:ext cx="16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4000">
                  <a:latin typeface="+mj-ea"/>
                  <a:ea typeface="+mj-ea"/>
                </a:rPr>
                <a:t>=</a:t>
              </a:r>
              <a:endParaRPr kumimoji="1" lang="en-US" altLang="zh-CN" sz="2400">
                <a:latin typeface="+mj-ea"/>
                <a:ea typeface="+mj-ea"/>
              </a:endParaRPr>
            </a:p>
          </p:txBody>
        </p:sp>
        <p:sp>
          <p:nvSpPr>
            <p:cNvPr id="193566" name="Text Box 30"/>
            <p:cNvSpPr txBox="1">
              <a:spLocks noChangeArrowheads="1"/>
            </p:cNvSpPr>
            <p:nvPr/>
          </p:nvSpPr>
          <p:spPr bwMode="auto">
            <a:xfrm>
              <a:off x="1307" y="1887"/>
              <a:ext cx="2282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800">
                  <a:latin typeface="+mj-ea"/>
                  <a:ea typeface="+mj-ea"/>
                </a:rPr>
                <a:t>16,777,216</a:t>
              </a:r>
            </a:p>
          </p:txBody>
        </p:sp>
      </p:grp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1044575" y="4581525"/>
            <a:ext cx="609600" cy="609600"/>
          </a:xfrm>
          <a:prstGeom prst="rect">
            <a:avLst/>
          </a:prstGeom>
          <a:solidFill>
            <a:srgbClr val="F81B04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93569" name="Rectangle 33"/>
          <p:cNvSpPr>
            <a:spLocks noChangeArrowheads="1"/>
          </p:cNvSpPr>
          <p:nvPr/>
        </p:nvSpPr>
        <p:spPr bwMode="auto">
          <a:xfrm>
            <a:off x="2268538" y="4581525"/>
            <a:ext cx="609600" cy="609600"/>
          </a:xfrm>
          <a:prstGeom prst="rect">
            <a:avLst/>
          </a:prstGeom>
          <a:solidFill>
            <a:srgbClr val="FB200F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93570" name="Text Box 34"/>
          <p:cNvSpPr txBox="1">
            <a:spLocks noChangeArrowheads="1"/>
          </p:cNvSpPr>
          <p:nvPr/>
        </p:nvSpPr>
        <p:spPr bwMode="auto">
          <a:xfrm>
            <a:off x="755650" y="5373688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1600">
                <a:latin typeface="+mj-ea"/>
                <a:ea typeface="+mj-ea"/>
              </a:rPr>
              <a:t>(248,27,4)</a:t>
            </a:r>
          </a:p>
        </p:txBody>
      </p:sp>
      <p:sp>
        <p:nvSpPr>
          <p:cNvPr id="193571" name="Text Box 35"/>
          <p:cNvSpPr txBox="1">
            <a:spLocks noChangeArrowheads="1"/>
          </p:cNvSpPr>
          <p:nvPr/>
        </p:nvSpPr>
        <p:spPr bwMode="auto">
          <a:xfrm>
            <a:off x="1981200" y="5373688"/>
            <a:ext cx="12954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1600">
                <a:latin typeface="+mj-ea"/>
                <a:ea typeface="+mj-ea"/>
              </a:rPr>
              <a:t>(251,32,15)</a:t>
            </a:r>
          </a:p>
        </p:txBody>
      </p:sp>
      <p:sp>
        <p:nvSpPr>
          <p:cNvPr id="193576" name="AutoShape 40"/>
          <p:cNvSpPr>
            <a:spLocks noChangeArrowheads="1"/>
          </p:cNvSpPr>
          <p:nvPr/>
        </p:nvSpPr>
        <p:spPr bwMode="auto">
          <a:xfrm>
            <a:off x="3419475" y="306863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93577" name="AutoShape 41"/>
          <p:cNvSpPr>
            <a:spLocks noChangeArrowheads="1"/>
          </p:cNvSpPr>
          <p:nvPr/>
        </p:nvSpPr>
        <p:spPr bwMode="auto">
          <a:xfrm>
            <a:off x="3851275" y="4797425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93579" name="Rectangle 43"/>
          <p:cNvSpPr>
            <a:spLocks noChangeArrowheads="1"/>
          </p:cNvSpPr>
          <p:nvPr/>
        </p:nvSpPr>
        <p:spPr bwMode="auto">
          <a:xfrm>
            <a:off x="5435600" y="4652963"/>
            <a:ext cx="609600" cy="609600"/>
          </a:xfrm>
          <a:prstGeom prst="rect">
            <a:avLst/>
          </a:prstGeom>
          <a:solidFill>
            <a:srgbClr val="F81B04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93581" name="Text Box 45"/>
          <p:cNvSpPr txBox="1">
            <a:spLocks noChangeArrowheads="1"/>
          </p:cNvSpPr>
          <p:nvPr/>
        </p:nvSpPr>
        <p:spPr bwMode="auto">
          <a:xfrm>
            <a:off x="5219700" y="5445125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1600">
                <a:latin typeface="+mj-ea"/>
                <a:ea typeface="+mj-ea"/>
              </a:rPr>
              <a:t>(248,27,4)</a:t>
            </a:r>
          </a:p>
        </p:txBody>
      </p:sp>
      <p:sp>
        <p:nvSpPr>
          <p:cNvPr id="193582" name="Text Box 46"/>
          <p:cNvSpPr txBox="1">
            <a:spLocks noChangeArrowheads="1"/>
          </p:cNvSpPr>
          <p:nvPr/>
        </p:nvSpPr>
        <p:spPr bwMode="auto">
          <a:xfrm>
            <a:off x="6443663" y="5445125"/>
            <a:ext cx="12954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1600">
                <a:latin typeface="+mj-ea"/>
                <a:ea typeface="+mj-ea"/>
              </a:rPr>
              <a:t>(248,27,4)</a:t>
            </a:r>
          </a:p>
        </p:txBody>
      </p:sp>
      <p:sp>
        <p:nvSpPr>
          <p:cNvPr id="193583" name="Rectangle 47"/>
          <p:cNvSpPr>
            <a:spLocks noChangeArrowheads="1"/>
          </p:cNvSpPr>
          <p:nvPr/>
        </p:nvSpPr>
        <p:spPr bwMode="auto">
          <a:xfrm>
            <a:off x="6659563" y="4652963"/>
            <a:ext cx="609600" cy="609600"/>
          </a:xfrm>
          <a:prstGeom prst="rect">
            <a:avLst/>
          </a:prstGeom>
          <a:solidFill>
            <a:srgbClr val="F81B04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  <p:bldP spid="193568" grpId="0" animBg="1"/>
      <p:bldP spid="193569" grpId="0" animBg="1"/>
      <p:bldP spid="193570" grpId="0" autoUpdateAnimBg="0"/>
      <p:bldP spid="193571" grpId="0" autoUpdateAnimBg="0"/>
      <p:bldP spid="193576" grpId="0" animBg="1"/>
      <p:bldP spid="193577" grpId="0" animBg="1"/>
      <p:bldP spid="193579" grpId="0" animBg="1"/>
      <p:bldP spid="193581" grpId="0" autoUpdateAnimBg="0"/>
      <p:bldP spid="193582" grpId="0" autoUpdateAnimBg="0"/>
      <p:bldP spid="1935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视觉冗余</a:t>
            </a:r>
            <a:r>
              <a:rPr lang="zh-CN" altLang="en-US" b="1" dirty="0">
                <a:latin typeface="+mn-ea"/>
                <a:ea typeface="+mn-ea"/>
              </a:rPr>
              <a:t>的压缩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图像冗余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有损压缩</a:t>
            </a:r>
            <a:r>
              <a:rPr lang="zh-CN" altLang="en-US" dirty="0">
                <a:latin typeface="+mn-ea"/>
              </a:rPr>
              <a:t>的原理</a:t>
            </a:r>
          </a:p>
        </p:txBody>
      </p:sp>
      <p:graphicFrame>
        <p:nvGraphicFramePr>
          <p:cNvPr id="191925" name="Group 437"/>
          <p:cNvGraphicFramePr>
            <a:graphicFrameLocks noGrp="1"/>
          </p:cNvGraphicFramePr>
          <p:nvPr/>
        </p:nvGraphicFramePr>
        <p:xfrm>
          <a:off x="928662" y="2500308"/>
          <a:ext cx="2705126" cy="2333630"/>
        </p:xfrm>
        <a:graphic>
          <a:graphicData uri="http://schemas.openxmlformats.org/drawingml/2006/table">
            <a:tbl>
              <a:tblPr/>
              <a:tblGrid>
                <a:gridCol w="540663"/>
                <a:gridCol w="544281"/>
                <a:gridCol w="535239"/>
                <a:gridCol w="504498"/>
                <a:gridCol w="580445"/>
              </a:tblGrid>
              <a:tr h="466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200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00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200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200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917" name="Group 429"/>
          <p:cNvGraphicFramePr>
            <a:graphicFrameLocks noGrp="1"/>
          </p:cNvGraphicFramePr>
          <p:nvPr/>
        </p:nvGraphicFramePr>
        <p:xfrm>
          <a:off x="4787900" y="2500305"/>
          <a:ext cx="2641621" cy="2297120"/>
        </p:xfrm>
        <a:graphic>
          <a:graphicData uri="http://schemas.openxmlformats.org/drawingml/2006/table">
            <a:tbl>
              <a:tblPr/>
              <a:tblGrid>
                <a:gridCol w="539222"/>
                <a:gridCol w="527948"/>
                <a:gridCol w="522312"/>
                <a:gridCol w="527949"/>
                <a:gridCol w="524190"/>
              </a:tblGrid>
              <a:tr h="459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1825" name="AutoShape 337"/>
          <p:cNvSpPr>
            <a:spLocks noChangeArrowheads="1"/>
          </p:cNvSpPr>
          <p:nvPr/>
        </p:nvSpPr>
        <p:spPr bwMode="auto">
          <a:xfrm>
            <a:off x="3924300" y="3213100"/>
            <a:ext cx="533400" cy="10080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sp>
        <p:nvSpPr>
          <p:cNvPr id="191838" name="AutoShape 350"/>
          <p:cNvSpPr>
            <a:spLocks noChangeArrowheads="1"/>
          </p:cNvSpPr>
          <p:nvPr/>
        </p:nvSpPr>
        <p:spPr bwMode="auto">
          <a:xfrm>
            <a:off x="4067175" y="5300663"/>
            <a:ext cx="8382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graphicFrame>
        <p:nvGraphicFramePr>
          <p:cNvPr id="191915" name="Group 427"/>
          <p:cNvGraphicFramePr>
            <a:graphicFrameLocks noGrp="1"/>
          </p:cNvGraphicFramePr>
          <p:nvPr/>
        </p:nvGraphicFramePr>
        <p:xfrm>
          <a:off x="5219700" y="5229225"/>
          <a:ext cx="1828800" cy="457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  <p:bldP spid="191825" grpId="0" animBg="1"/>
      <p:bldP spid="1918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352928" cy="68897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j-ea"/>
              </a:rPr>
              <a:t>实际</a:t>
            </a:r>
            <a:r>
              <a:rPr lang="zh-CN" altLang="en-US" b="1" dirty="0">
                <a:latin typeface="+mj-ea"/>
              </a:rPr>
              <a:t>图像中</a:t>
            </a:r>
            <a:r>
              <a:rPr lang="zh-CN" altLang="en-US" b="1" dirty="0" smtClean="0">
                <a:latin typeface="+mj-ea"/>
              </a:rPr>
              <a:t>的视觉冗余</a:t>
            </a:r>
            <a:endParaRPr lang="zh-CN" altLang="en-US" b="1" dirty="0">
              <a:latin typeface="+mj-ea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6021288"/>
            <a:ext cx="7090545" cy="5810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dirty="0">
                <a:latin typeface="+mn-ea"/>
              </a:rPr>
              <a:t>实际图像中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冗余信息</a:t>
            </a:r>
            <a:r>
              <a:rPr lang="zh-CN" altLang="en-US" dirty="0">
                <a:latin typeface="+mn-ea"/>
              </a:rPr>
              <a:t>的表现（灰度图）</a:t>
            </a:r>
          </a:p>
        </p:txBody>
      </p:sp>
      <p:pic>
        <p:nvPicPr>
          <p:cNvPr id="192516" name="Picture 4" descr="audi4800 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704856" cy="45973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83" y="548680"/>
            <a:ext cx="8186147" cy="7715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图像压缩原理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8352928" cy="41767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由于一幅图像</a:t>
            </a:r>
            <a:r>
              <a:rPr lang="zh-CN" altLang="en-US" dirty="0" smtClean="0">
                <a:latin typeface="+mn-ea"/>
              </a:rPr>
              <a:t>存在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像素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冗余</a:t>
            </a:r>
            <a:r>
              <a:rPr lang="zh-CN" altLang="en-US" dirty="0">
                <a:latin typeface="+mn-ea"/>
              </a:rPr>
              <a:t>和主观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视觉冗余</a:t>
            </a:r>
            <a:r>
              <a:rPr lang="zh-CN" altLang="en-US" dirty="0">
                <a:latin typeface="+mn-ea"/>
              </a:rPr>
              <a:t>，所以压缩方式就可以从这两方面着手开展。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改变图像信息的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描述方式</a:t>
            </a:r>
            <a:r>
              <a:rPr lang="zh-CN" altLang="en-US" dirty="0">
                <a:latin typeface="+mn-ea"/>
              </a:rPr>
              <a:t>，以压缩掉图像中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像素冗余</a:t>
            </a:r>
            <a:r>
              <a:rPr lang="zh-CN" altLang="en-US" dirty="0">
                <a:latin typeface="+mn-ea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忽略一些视觉不太明显的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微小差异</a:t>
            </a:r>
            <a:r>
              <a:rPr lang="zh-CN" altLang="en-US" dirty="0">
                <a:latin typeface="+mn-ea"/>
              </a:rPr>
              <a:t>，以压缩掉图像中的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视觉冗余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11.0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11.2 </a:t>
            </a:r>
            <a:r>
              <a:rPr lang="zh-CN" altLang="en-US" dirty="0" smtClean="0">
                <a:latin typeface="+mn-ea"/>
              </a:rPr>
              <a:t>图像的无损压缩编码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11.2.1  </a:t>
            </a:r>
            <a:r>
              <a:rPr lang="zh-CN" altLang="en-US" dirty="0" smtClean="0">
                <a:latin typeface="+mn-ea"/>
              </a:rPr>
              <a:t>行程（</a:t>
            </a:r>
            <a:r>
              <a:rPr lang="en-US" altLang="zh-CN" dirty="0" smtClean="0">
                <a:latin typeface="+mn-ea"/>
              </a:rPr>
              <a:t>RLE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2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5075" cy="65563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j-ea"/>
              </a:rPr>
              <a:t>图像的压缩编码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135937" cy="45354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第一代压缩编码</a:t>
            </a:r>
            <a:br>
              <a:rPr lang="zh-CN" altLang="en-US" dirty="0">
                <a:latin typeface="+mj-ea"/>
                <a:ea typeface="+mj-ea"/>
              </a:rPr>
            </a:br>
            <a:r>
              <a:rPr lang="zh-CN" altLang="en-US" dirty="0">
                <a:latin typeface="+mj-ea"/>
                <a:ea typeface="+mj-ea"/>
              </a:rPr>
              <a:t>八十年代以前，主要是根据传统的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信源编码</a:t>
            </a:r>
            <a:r>
              <a:rPr lang="zh-CN" altLang="en-US" dirty="0">
                <a:latin typeface="+mj-ea"/>
                <a:ea typeface="+mj-ea"/>
              </a:rPr>
              <a:t>方法。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第二代压缩编码 </a:t>
            </a:r>
            <a:br>
              <a:rPr lang="zh-CN" altLang="en-US" dirty="0">
                <a:latin typeface="+mj-ea"/>
                <a:ea typeface="+mj-ea"/>
              </a:rPr>
            </a:br>
            <a:r>
              <a:rPr lang="zh-CN" altLang="en-US" dirty="0">
                <a:latin typeface="+mj-ea"/>
                <a:ea typeface="+mj-ea"/>
              </a:rPr>
              <a:t>八十年代以后，突破信源编码理论，结合分形、模型基、神经网络、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小波变换</a:t>
            </a:r>
            <a:r>
              <a:rPr lang="zh-CN" altLang="en-US" dirty="0">
                <a:latin typeface="+mj-ea"/>
                <a:ea typeface="+mj-ea"/>
              </a:rPr>
              <a:t>等数学工具，充分利用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视觉系统生理心理特性和图像信源</a:t>
            </a:r>
            <a:r>
              <a:rPr lang="zh-CN" altLang="en-US" dirty="0">
                <a:latin typeface="+mj-ea"/>
                <a:ea typeface="+mj-ea"/>
              </a:rPr>
              <a:t>的各种特性。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61" y="428604"/>
            <a:ext cx="6405563" cy="8858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图像的压缩编码</a:t>
            </a:r>
          </a:p>
        </p:txBody>
      </p:sp>
      <p:grpSp>
        <p:nvGrpSpPr>
          <p:cNvPr id="196651" name="Group 43"/>
          <p:cNvGrpSpPr>
            <a:grpSpLocks/>
          </p:cNvGrpSpPr>
          <p:nvPr/>
        </p:nvGrpSpPr>
        <p:grpSpPr bwMode="auto">
          <a:xfrm>
            <a:off x="1571604" y="1428736"/>
            <a:ext cx="5929354" cy="4929222"/>
            <a:chOff x="1340" y="1296"/>
            <a:chExt cx="3175" cy="2556"/>
          </a:xfrm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2256" y="1632"/>
              <a:ext cx="903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+mn-ea"/>
                  <a:ea typeface="+mn-ea"/>
                </a:rPr>
                <a:t>像素编码</a:t>
              </a:r>
            </a:p>
          </p:txBody>
        </p:sp>
        <p:sp>
          <p:nvSpPr>
            <p:cNvPr id="196614" name="Text Box 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08" y="3072"/>
              <a:ext cx="91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+mn-ea"/>
                  <a:ea typeface="+mn-ea"/>
                </a:rPr>
                <a:t>变换编码</a:t>
              </a:r>
            </a:p>
          </p:txBody>
        </p:sp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91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000">
                  <a:latin typeface="+mn-ea"/>
                  <a:ea typeface="+mn-ea"/>
                </a:rPr>
                <a:t>预测编码</a:t>
              </a:r>
            </a:p>
          </p:txBody>
        </p:sp>
        <p:sp>
          <p:nvSpPr>
            <p:cNvPr id="196616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600" y="1296"/>
              <a:ext cx="7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kumimoji="1" lang="ja-JP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3552" y="3600"/>
              <a:ext cx="963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000" dirty="0">
                  <a:latin typeface="+mn-ea"/>
                  <a:ea typeface="+mn-ea"/>
                </a:rPr>
                <a:t>位平面编码</a:t>
              </a:r>
              <a:endPara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3504" y="2352"/>
              <a:ext cx="831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+mn-ea"/>
                  <a:ea typeface="+mn-ea"/>
                </a:rPr>
                <a:t>增量调制</a:t>
              </a:r>
            </a:p>
          </p:txBody>
        </p:sp>
        <p:sp>
          <p:nvSpPr>
            <p:cNvPr id="196620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552" y="2016"/>
              <a:ext cx="7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dirty="0">
                  <a:latin typeface="+mn-ea"/>
                  <a:ea typeface="+mn-ea"/>
                </a:rPr>
                <a:t>熵编码</a:t>
              </a:r>
            </a:p>
          </p:txBody>
        </p:sp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3552" y="1680"/>
              <a:ext cx="7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>
                  <a:latin typeface="+mn-ea"/>
                  <a:ea typeface="+mn-ea"/>
                </a:rPr>
                <a:t>算术编码</a:t>
              </a:r>
              <a:endPara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6622" name="Text Box 14"/>
            <p:cNvSpPr txBox="1">
              <a:spLocks noChangeArrowheads="1"/>
            </p:cNvSpPr>
            <p:nvPr/>
          </p:nvSpPr>
          <p:spPr bwMode="auto">
            <a:xfrm>
              <a:off x="3504" y="3120"/>
              <a:ext cx="78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+mn-ea"/>
                  <a:ea typeface="+mn-ea"/>
                </a:rPr>
                <a:t>DCT</a:t>
              </a:r>
              <a:r>
                <a:rPr kumimoji="1" lang="zh-CN" altLang="en-US" sz="2000">
                  <a:latin typeface="+mn-ea"/>
                  <a:ea typeface="+mn-ea"/>
                </a:rPr>
                <a:t>变换</a:t>
              </a:r>
            </a:p>
          </p:txBody>
        </p:sp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82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dirty="0">
                  <a:latin typeface="+mn-ea"/>
                  <a:ea typeface="+mn-ea"/>
                </a:rPr>
                <a:t>DPCM</a:t>
              </a:r>
              <a:r>
                <a:rPr kumimoji="1" lang="zh-CN" altLang="en-US" sz="2000" dirty="0">
                  <a:latin typeface="+mn-ea"/>
                  <a:ea typeface="+mn-ea"/>
                </a:rPr>
                <a:t>调制</a:t>
              </a:r>
              <a:endPara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6628" name="Line 20"/>
            <p:cNvSpPr>
              <a:spLocks noChangeShapeType="1"/>
            </p:cNvSpPr>
            <p:nvPr/>
          </p:nvSpPr>
          <p:spPr bwMode="auto">
            <a:xfrm>
              <a:off x="3120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29" name="Line 21"/>
            <p:cNvSpPr>
              <a:spLocks noChangeShapeType="1"/>
            </p:cNvSpPr>
            <p:nvPr/>
          </p:nvSpPr>
          <p:spPr bwMode="auto">
            <a:xfrm>
              <a:off x="312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0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>
              <a:off x="3264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4" name="Line 26"/>
            <p:cNvSpPr>
              <a:spLocks noChangeShapeType="1"/>
            </p:cNvSpPr>
            <p:nvPr/>
          </p:nvSpPr>
          <p:spPr bwMode="auto">
            <a:xfrm>
              <a:off x="3264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 flipV="1">
              <a:off x="196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2" name="Line 24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7" name="Line 29"/>
            <p:cNvSpPr>
              <a:spLocks noChangeShapeType="1"/>
            </p:cNvSpPr>
            <p:nvPr/>
          </p:nvSpPr>
          <p:spPr bwMode="auto">
            <a:xfrm>
              <a:off x="3456" y="1824"/>
              <a:ext cx="96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38" name="Text Box 30"/>
            <p:cNvSpPr txBox="1">
              <a:spLocks noChangeArrowheads="1"/>
            </p:cNvSpPr>
            <p:nvPr/>
          </p:nvSpPr>
          <p:spPr bwMode="auto">
            <a:xfrm>
              <a:off x="1340" y="1824"/>
              <a:ext cx="310" cy="157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2000">
                  <a:latin typeface="+mn-ea"/>
                  <a:ea typeface="+mn-ea"/>
                </a:rPr>
                <a:t>第一代压缩编码</a:t>
              </a:r>
            </a:p>
          </p:txBody>
        </p:sp>
        <p:sp>
          <p:nvSpPr>
            <p:cNvPr id="196640" name="Line 32"/>
            <p:cNvSpPr>
              <a:spLocks noChangeShapeType="1"/>
            </p:cNvSpPr>
            <p:nvPr/>
          </p:nvSpPr>
          <p:spPr bwMode="auto">
            <a:xfrm>
              <a:off x="326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1" name="Line 33"/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2" name="Line 34"/>
            <p:cNvSpPr>
              <a:spLocks noChangeShapeType="1"/>
            </p:cNvSpPr>
            <p:nvPr/>
          </p:nvSpPr>
          <p:spPr bwMode="auto">
            <a:xfrm>
              <a:off x="196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3" name="Line 35"/>
            <p:cNvSpPr>
              <a:spLocks noChangeShapeType="1"/>
            </p:cNvSpPr>
            <p:nvPr/>
          </p:nvSpPr>
          <p:spPr bwMode="auto">
            <a:xfrm>
              <a:off x="3216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17" name="Text Box 9"/>
            <p:cNvSpPr txBox="1">
              <a:spLocks noChangeArrowheads="1"/>
            </p:cNvSpPr>
            <p:nvPr/>
          </p:nvSpPr>
          <p:spPr bwMode="auto">
            <a:xfrm>
              <a:off x="2208" y="3552"/>
              <a:ext cx="977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000">
                  <a:latin typeface="+mn-ea"/>
                  <a:ea typeface="+mn-ea"/>
                </a:rPr>
                <a:t>其他编码</a:t>
              </a:r>
            </a:p>
          </p:txBody>
        </p:sp>
        <p:sp>
          <p:nvSpPr>
            <p:cNvPr id="196644" name="Line 36"/>
            <p:cNvSpPr>
              <a:spLocks noChangeShapeType="1"/>
            </p:cNvSpPr>
            <p:nvPr/>
          </p:nvSpPr>
          <p:spPr bwMode="auto">
            <a:xfrm>
              <a:off x="3456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5" name="Line 37"/>
            <p:cNvSpPr>
              <a:spLocks noChangeShapeType="1"/>
            </p:cNvSpPr>
            <p:nvPr/>
          </p:nvSpPr>
          <p:spPr bwMode="auto">
            <a:xfrm>
              <a:off x="345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6" name="Line 38"/>
            <p:cNvSpPr>
              <a:spLocks noChangeShapeType="1"/>
            </p:cNvSpPr>
            <p:nvPr/>
          </p:nvSpPr>
          <p:spPr bwMode="auto">
            <a:xfrm>
              <a:off x="3456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47" name="Line 39"/>
            <p:cNvSpPr>
              <a:spLocks noChangeShapeType="1"/>
            </p:cNvSpPr>
            <p:nvPr/>
          </p:nvSpPr>
          <p:spPr bwMode="auto">
            <a:xfrm>
              <a:off x="31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96650" name="Rectangle 42"/>
            <p:cNvSpPr>
              <a:spLocks noChangeArrowheads="1"/>
            </p:cNvSpPr>
            <p:nvPr/>
          </p:nvSpPr>
          <p:spPr bwMode="auto">
            <a:xfrm>
              <a:off x="3600" y="1296"/>
              <a:ext cx="7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+mn-ea"/>
                  <a:ea typeface="+mn-ea"/>
                </a:rPr>
                <a:t>行程编码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61" y="571480"/>
            <a:ext cx="6397625" cy="6953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图像的压缩编码</a:t>
            </a:r>
          </a:p>
        </p:txBody>
      </p:sp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2627784" y="1844824"/>
            <a:ext cx="3979863" cy="3652837"/>
            <a:chOff x="869" y="1296"/>
            <a:chExt cx="2507" cy="2301"/>
          </a:xfrm>
        </p:grpSpPr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2208" y="1296"/>
              <a:ext cx="110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>
                  <a:latin typeface="+mn-ea"/>
                  <a:ea typeface="+mn-ea"/>
                </a:rPr>
                <a:t>子带编码</a:t>
              </a: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2208" y="3264"/>
              <a:ext cx="116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800">
                  <a:latin typeface="+mn-ea"/>
                  <a:ea typeface="+mn-ea"/>
                </a:rPr>
                <a:t>模型编码</a:t>
              </a:r>
              <a:endPara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cxnSp>
          <p:nvCxnSpPr>
            <p:cNvPr id="197638" name="AutoShape 6"/>
            <p:cNvCxnSpPr>
              <a:cxnSpLocks noChangeShapeType="1"/>
            </p:cNvCxnSpPr>
            <p:nvPr/>
          </p:nvCxnSpPr>
          <p:spPr bwMode="auto">
            <a:xfrm rot="10800000" flipH="1" flipV="1">
              <a:off x="2160" y="1392"/>
              <a:ext cx="36" cy="2019"/>
            </a:xfrm>
            <a:prstGeom prst="bentConnector3">
              <a:avLst>
                <a:gd name="adj1" fmla="val -138611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>
              <a:off x="1248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2208" y="1968"/>
              <a:ext cx="115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>
                  <a:latin typeface="+mn-ea"/>
                  <a:ea typeface="+mn-ea"/>
                </a:rPr>
                <a:t>分层编码</a:t>
              </a:r>
            </a:p>
          </p:txBody>
        </p:sp>
        <p:sp>
          <p:nvSpPr>
            <p:cNvPr id="197641" name="Text Box 9"/>
            <p:cNvSpPr txBox="1">
              <a:spLocks noChangeArrowheads="1"/>
            </p:cNvSpPr>
            <p:nvPr/>
          </p:nvSpPr>
          <p:spPr bwMode="auto">
            <a:xfrm>
              <a:off x="2208" y="2640"/>
              <a:ext cx="115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dirty="0" smtClean="0">
                  <a:latin typeface="+mn-ea"/>
                  <a:ea typeface="+mn-ea"/>
                </a:rPr>
                <a:t>分形编码</a:t>
              </a:r>
              <a:endParaRPr kumimoji="1" lang="zh-CN" altLang="en-US" sz="2800" dirty="0">
                <a:latin typeface="+mn-ea"/>
                <a:ea typeface="+mn-ea"/>
              </a:endParaRPr>
            </a:p>
          </p:txBody>
        </p:sp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1680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869" y="1632"/>
              <a:ext cx="388" cy="172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2800">
                  <a:latin typeface="+mn-ea"/>
                  <a:ea typeface="+mn-ea"/>
                </a:rPr>
                <a:t>第二代压缩编码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11.0 </a:t>
            </a:r>
            <a:r>
              <a:rPr lang="zh-CN" altLang="en-US" dirty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图像的无损压缩编码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11.2.1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行程（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RLE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）编码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8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16123"/>
            <a:ext cx="7772400" cy="836613"/>
          </a:xfrm>
        </p:spPr>
        <p:txBody>
          <a:bodyPr/>
          <a:lstStyle/>
          <a:p>
            <a:r>
              <a:rPr lang="zh-CN" altLang="en-US" b="1" dirty="0"/>
              <a:t>压缩与编码</a:t>
            </a:r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46435"/>
            <a:ext cx="8577262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571604" y="1928802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7210425" cy="8985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行程编码</a:t>
            </a:r>
            <a:r>
              <a:rPr lang="en-US" altLang="zh-CN" b="1" dirty="0">
                <a:latin typeface="+mn-ea"/>
                <a:ea typeface="+mn-ea"/>
              </a:rPr>
              <a:t>(RLE</a:t>
            </a:r>
            <a:r>
              <a:rPr lang="zh-CN" altLang="en-US" b="1" dirty="0">
                <a:latin typeface="+mn-ea"/>
                <a:ea typeface="+mn-ea"/>
              </a:rPr>
              <a:t>编码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992740" cy="37449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行程编码是一种最简单的，在某些场合是非常有效的一种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无损压缩编码</a:t>
            </a:r>
            <a:r>
              <a:rPr lang="zh-CN" altLang="en-US" dirty="0">
                <a:latin typeface="+mn-ea"/>
              </a:rPr>
              <a:t>方法。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虽然这种编码方式的应用范围非常有限，但是因为这种方法中所体现出的编码设计思想非常明确，所以在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图像编码</a:t>
            </a:r>
            <a:r>
              <a:rPr lang="zh-CN" altLang="en-US" dirty="0">
                <a:latin typeface="+mn-ea"/>
              </a:rPr>
              <a:t>方法中都会将其作为一种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典型</a:t>
            </a:r>
            <a:r>
              <a:rPr lang="zh-CN" altLang="en-US" dirty="0">
                <a:latin typeface="+mn-ea"/>
              </a:rPr>
              <a:t>的方法来介绍。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6A91-95A9-4B78-B70D-5D0C52682F8F}" type="datetime2">
              <a:rPr lang="zh-CN" altLang="en-US"/>
              <a:pPr/>
              <a:t>2019年5月31日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统计编码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92D6-BE2F-4F6C-926C-67B46820E640}" type="slidenum">
              <a:rPr lang="en-US" altLang="zh-CN"/>
              <a:pPr/>
              <a:t>26</a:t>
            </a:fld>
            <a:r>
              <a:rPr lang="en-US" altLang="zh-CN"/>
              <a:t> of 42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836613"/>
          </a:xfrm>
        </p:spPr>
        <p:txBody>
          <a:bodyPr/>
          <a:lstStyle/>
          <a:p>
            <a:r>
              <a:rPr lang="zh-CN" altLang="en-US" b="0"/>
              <a:t>压缩与编码</a:t>
            </a:r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908050"/>
            <a:ext cx="8577262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4495800" y="1600200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622379" cy="898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行程编码基本原理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7993261" cy="27368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通过改变图像的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描述方式</a:t>
            </a:r>
            <a:r>
              <a:rPr lang="zh-CN" altLang="en-US" dirty="0">
                <a:latin typeface="+mn-ea"/>
              </a:rPr>
              <a:t>，来实现图像的压缩。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将一行中灰度值相同的相邻像素，用一个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计数值</a:t>
            </a:r>
            <a:r>
              <a:rPr lang="zh-CN" altLang="en-US" dirty="0">
                <a:latin typeface="+mn-ea"/>
              </a:rPr>
              <a:t>和该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灰度值</a:t>
            </a:r>
            <a:r>
              <a:rPr lang="zh-CN" altLang="en-US" dirty="0">
                <a:latin typeface="+mn-ea"/>
              </a:rPr>
              <a:t>来代替。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62826"/>
            <a:ext cx="7772400" cy="90872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RLE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编码</a:t>
            </a:r>
            <a:endParaRPr lang="zh-CN" altLang="en-US" sz="3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66800"/>
            <a:ext cx="8501122" cy="393383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500" dirty="0" smtClean="0">
                <a:latin typeface="Times New Roman" pitchFamily="18" charset="0"/>
                <a:cs typeface="Times New Roman" pitchFamily="18" charset="0"/>
              </a:rPr>
              <a:t>行程长度编码(Run-Length Coding)</a:t>
            </a:r>
          </a:p>
          <a:p>
            <a:pPr lvl="1" eaLnBrk="1" fontAlgn="ctr" hangingPunct="1">
              <a:lnSpc>
                <a:spcPct val="90000"/>
              </a:lnSpc>
            </a:pP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一种无损压缩数据编码技术，它利用重复的数据单元有相同的数值这一特点对数据进行压缩。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对相同的数值只编码一次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，同时计算出相同值重复出现的次数。在</a:t>
            </a:r>
            <a:r>
              <a:rPr lang="en-GB" altLang="en-US" sz="3000" dirty="0" smtClean="0">
                <a:latin typeface="Times New Roman" pitchFamily="18" charset="0"/>
                <a:cs typeface="Times New Roman" pitchFamily="18" charset="0"/>
              </a:rPr>
              <a:t>JPEG，MPEG，H.261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GB" altLang="en-US" sz="3000" dirty="0" smtClean="0">
                <a:latin typeface="Times New Roman" pitchFamily="18" charset="0"/>
                <a:cs typeface="Times New Roman" pitchFamily="18" charset="0"/>
              </a:rPr>
              <a:t>H.263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等压缩方法中，</a:t>
            </a:r>
            <a:r>
              <a:rPr lang="en-GB" altLang="en-US" sz="3000" dirty="0" smtClean="0">
                <a:latin typeface="Times New Roman" pitchFamily="18" charset="0"/>
                <a:cs typeface="Times New Roman" pitchFamily="18" charset="0"/>
              </a:rPr>
              <a:t>RLE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用来对图像数据变换和量化后的系数进行编码</a:t>
            </a:r>
          </a:p>
          <a:p>
            <a:pPr lvl="1" eaLnBrk="1" fontAlgn="ctr" hangingPunct="1">
              <a:lnSpc>
                <a:spcPct val="90000"/>
              </a:lnSpc>
            </a:pP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例: 假设有一幅灰度图像第n行的像素值如图2-5所示。用RLE编码方法得到的代码为：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8031984180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3048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+mn-ea"/>
              <a:cs typeface="Times New Roman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000364" y="4429132"/>
          <a:ext cx="56578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4" name="Picture" r:id="rId3" imgW="4776193" imgH="1208360" progId="Word.Picture.8">
                  <p:embed/>
                </p:oleObj>
              </mc:Choice>
              <mc:Fallback>
                <p:oleObj name="Picture" r:id="rId3" imgW="4776193" imgH="12083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429132"/>
                        <a:ext cx="565785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00562" y="6072206"/>
            <a:ext cx="3227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图</a:t>
            </a:r>
            <a:r>
              <a:rPr lang="en-US" altLang="zh-CN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2-5 RLE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编码概念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629969" cy="898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行程编码实现</a:t>
            </a:r>
            <a:r>
              <a:rPr lang="zh-CN" altLang="en-US" b="1" dirty="0">
                <a:latin typeface="+mn-ea"/>
                <a:ea typeface="+mn-ea"/>
              </a:rPr>
              <a:t>方法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08912" cy="4032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举例说明：</a:t>
            </a:r>
            <a:r>
              <a:rPr lang="en-US" altLang="zh-CN" dirty="0">
                <a:latin typeface="+mn-ea"/>
              </a:rPr>
              <a:t>a=100,b=1,c=23,d=254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   </a:t>
            </a:r>
            <a:r>
              <a:rPr lang="en-US" altLang="zh-CN" u="sng" dirty="0">
                <a:latin typeface="+mn-ea"/>
              </a:rPr>
              <a:t>aaaa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u="sng" dirty="0" err="1">
                <a:latin typeface="+mn-ea"/>
              </a:rPr>
              <a:t>bbb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u="sng" dirty="0">
                <a:latin typeface="+mn-ea"/>
              </a:rPr>
              <a:t>cc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u="sng" dirty="0">
                <a:latin typeface="+mn-ea"/>
              </a:rPr>
              <a:t>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u="sng" dirty="0" err="1">
                <a:latin typeface="+mn-ea"/>
              </a:rPr>
              <a:t>eeeee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u="sng" dirty="0" err="1">
                <a:latin typeface="+mn-ea"/>
              </a:rPr>
              <a:t>fffffff</a:t>
            </a:r>
            <a:r>
              <a:rPr lang="en-US" altLang="zh-CN" dirty="0">
                <a:latin typeface="+mn-ea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</a:t>
            </a:r>
            <a:r>
              <a:rPr lang="en-US" altLang="zh-CN" dirty="0" smtClean="0">
                <a:latin typeface="+mn-ea"/>
              </a:rPr>
              <a:t>4    3  </a:t>
            </a:r>
            <a:r>
              <a:rPr lang="en-US" altLang="zh-CN" dirty="0">
                <a:latin typeface="+mn-ea"/>
              </a:rPr>
              <a:t>2 </a:t>
            </a:r>
            <a:r>
              <a:rPr lang="en-US" altLang="zh-CN" dirty="0" smtClean="0">
                <a:latin typeface="+mn-ea"/>
              </a:rPr>
              <a:t> 1   </a:t>
            </a:r>
            <a:r>
              <a:rPr lang="en-US" altLang="zh-CN" dirty="0">
                <a:latin typeface="+mn-ea"/>
              </a:rPr>
              <a:t>5 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</a:t>
            </a:r>
            <a:r>
              <a:rPr lang="en-US" altLang="zh-CN" dirty="0" smtClean="0">
                <a:latin typeface="+mn-ea"/>
              </a:rPr>
              <a:t>  (</a:t>
            </a:r>
            <a:r>
              <a:rPr lang="zh-CN" altLang="en-US" dirty="0" smtClean="0">
                <a:latin typeface="+mn-ea"/>
              </a:rPr>
              <a:t>原先共</a:t>
            </a:r>
            <a:r>
              <a:rPr lang="en-US" altLang="zh-CN" dirty="0">
                <a:latin typeface="+mn-ea"/>
              </a:rPr>
              <a:t>22*8=176 bits)</a:t>
            </a:r>
            <a:r>
              <a:rPr lang="en-US" altLang="zh-CN" u="sng" dirty="0">
                <a:latin typeface="+mn-ea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  <a:sym typeface="Wingdings" pitchFamily="2" charset="2"/>
              </a:rPr>
              <a:t>                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4a3b2c1d5e7f</a:t>
            </a:r>
            <a:r>
              <a:rPr lang="en-US" altLang="zh-CN" dirty="0">
                <a:latin typeface="+mn-ea"/>
              </a:rPr>
              <a:t>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  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现在共</a:t>
            </a:r>
            <a:r>
              <a:rPr lang="en-US" altLang="zh-CN" dirty="0">
                <a:latin typeface="+mn-ea"/>
              </a:rPr>
              <a:t>12*8=96 bits)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压缩比为：</a:t>
            </a:r>
            <a:r>
              <a:rPr lang="en-US" altLang="zh-CN" dirty="0">
                <a:latin typeface="+mn-ea"/>
              </a:rPr>
              <a:t>176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96=1.83:1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848600" cy="1150938"/>
          </a:xfrm>
        </p:spPr>
        <p:txBody>
          <a:bodyPr>
            <a:normAutofit fontScale="90000"/>
          </a:bodyPr>
          <a:lstStyle/>
          <a:p>
            <a:r>
              <a:rPr lang="zh-CN" altLang="en-US" sz="4900" b="1" dirty="0">
                <a:latin typeface="+mj-ea"/>
              </a:rPr>
              <a:t>图像编码的研究背景</a:t>
            </a:r>
            <a:r>
              <a:rPr lang="zh-CN" altLang="en-US" sz="3200" dirty="0">
                <a:latin typeface="+mj-ea"/>
              </a:rPr>
              <a:t/>
            </a:r>
            <a:br>
              <a:rPr lang="zh-CN" altLang="en-US" sz="3200" dirty="0">
                <a:latin typeface="+mj-ea"/>
              </a:rPr>
            </a:br>
            <a:r>
              <a:rPr lang="zh-CN" altLang="en-US" sz="3200" dirty="0">
                <a:latin typeface="+mj-ea"/>
              </a:rPr>
              <a:t>             </a:t>
            </a:r>
            <a:r>
              <a:rPr lang="zh-CN" altLang="en-US" sz="3600" b="1" dirty="0" smtClean="0">
                <a:latin typeface="+mj-ea"/>
              </a:rPr>
              <a:t>通信</a:t>
            </a:r>
            <a:r>
              <a:rPr lang="zh-CN" altLang="en-US" sz="3600" b="1" dirty="0">
                <a:latin typeface="+mj-ea"/>
              </a:rPr>
              <a:t>方式改变带来的需求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916113"/>
            <a:ext cx="7129463" cy="4319587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信息传输方式发生了很大的</a:t>
            </a:r>
            <a:r>
              <a:rPr lang="zh-CN" altLang="en-US" dirty="0" smtClean="0">
                <a:latin typeface="+mj-ea"/>
                <a:ea typeface="+mj-ea"/>
              </a:rPr>
              <a:t>改变：</a:t>
            </a:r>
            <a:endParaRPr lang="zh-CN" altLang="en-US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通信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方式</a:t>
            </a:r>
            <a:r>
              <a:rPr lang="zh-CN" altLang="en-US" dirty="0">
                <a:latin typeface="+mj-ea"/>
                <a:ea typeface="+mj-ea"/>
              </a:rPr>
              <a:t>的改变</a:t>
            </a:r>
            <a:br>
              <a:rPr lang="zh-CN" altLang="en-US" dirty="0">
                <a:latin typeface="+mj-ea"/>
                <a:ea typeface="+mj-ea"/>
              </a:rPr>
            </a:br>
            <a:r>
              <a:rPr lang="zh-CN" altLang="en-US" dirty="0">
                <a:latin typeface="+mj-ea"/>
                <a:ea typeface="+mj-ea"/>
              </a:rPr>
              <a:t>文字</a:t>
            </a:r>
            <a:r>
              <a:rPr lang="en-US" altLang="zh-CN" dirty="0">
                <a:latin typeface="+mj-ea"/>
                <a:ea typeface="+mj-ea"/>
              </a:rPr>
              <a:t>+</a:t>
            </a:r>
            <a:r>
              <a:rPr lang="zh-CN" altLang="en-US" dirty="0">
                <a:latin typeface="+mj-ea"/>
                <a:ea typeface="+mj-ea"/>
              </a:rPr>
              <a:t>语音</a:t>
            </a:r>
            <a:r>
              <a:rPr lang="zh-CN" altLang="en-US" dirty="0">
                <a:latin typeface="+mj-ea"/>
                <a:ea typeface="+mj-ea"/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图像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+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文字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语音</a:t>
            </a:r>
            <a:endParaRPr lang="zh-CN" altLang="en-US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通信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对象</a:t>
            </a:r>
            <a:r>
              <a:rPr lang="zh-CN" altLang="en-US" dirty="0">
                <a:latin typeface="+mj-ea"/>
                <a:ea typeface="+mj-ea"/>
              </a:rPr>
              <a:t>的改变</a:t>
            </a:r>
            <a:br>
              <a:rPr lang="zh-CN" altLang="en-US" dirty="0">
                <a:latin typeface="+mj-ea"/>
                <a:ea typeface="+mj-ea"/>
              </a:rPr>
            </a:br>
            <a:r>
              <a:rPr lang="zh-CN" altLang="en-US" dirty="0">
                <a:latin typeface="+mj-ea"/>
                <a:ea typeface="+mj-ea"/>
                <a:sym typeface="Wingdings" pitchFamily="2" charset="2"/>
              </a:rPr>
              <a:t>人与人人与机器，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机器与机器</a:t>
            </a:r>
            <a:endParaRPr lang="zh-CN" altLang="en-US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780928"/>
            <a:ext cx="7488832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35137" cy="8413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行程编码：传真</a:t>
            </a:r>
            <a:r>
              <a:rPr lang="zh-CN" altLang="en-US" b="1" dirty="0">
                <a:latin typeface="+mj-ea"/>
              </a:rPr>
              <a:t>中的应用方法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352928" cy="43195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传真件中一般都是白色比较多，而黑色相对比较少。所以可能常常会出现如下的情况：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</a:t>
            </a:r>
            <a:r>
              <a:rPr lang="en-US" altLang="zh-CN" dirty="0" smtClean="0">
                <a:latin typeface="+mj-ea"/>
                <a:ea typeface="+mj-ea"/>
              </a:rPr>
              <a:t>500w  </a:t>
            </a:r>
            <a:r>
              <a:rPr lang="en-US" altLang="zh-CN" dirty="0">
                <a:latin typeface="+mj-ea"/>
                <a:ea typeface="+mj-ea"/>
              </a:rPr>
              <a:t>3b  470w  12b  4w  3b  3000w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ea"/>
                <a:ea typeface="+mj-ea"/>
              </a:rPr>
              <a:t>上面</a:t>
            </a:r>
            <a:r>
              <a:rPr lang="zh-CN" altLang="en-US" dirty="0">
                <a:latin typeface="+mj-ea"/>
                <a:ea typeface="+mj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行程编码</a:t>
            </a:r>
            <a:r>
              <a:rPr lang="zh-CN" altLang="en-US" dirty="0">
                <a:latin typeface="+mj-ea"/>
                <a:ea typeface="+mj-ea"/>
              </a:rPr>
              <a:t>所需用的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字节数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???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压缩比为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???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因为：</a:t>
            </a:r>
            <a:r>
              <a:rPr lang="en-US" altLang="zh-CN" dirty="0">
                <a:latin typeface="+mj-ea"/>
                <a:ea typeface="+mj-ea"/>
              </a:rPr>
              <a:t>2048&lt;3000&lt;4096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zh-CN" altLang="en-US" dirty="0">
                <a:latin typeface="+mj-ea"/>
                <a:ea typeface="+mj-ea"/>
              </a:rPr>
              <a:t>所以：计数值必须用</a:t>
            </a:r>
            <a:r>
              <a:rPr lang="en-US" altLang="zh-CN" dirty="0">
                <a:latin typeface="+mj-ea"/>
                <a:ea typeface="+mj-ea"/>
              </a:rPr>
              <a:t>12 bit</a:t>
            </a:r>
            <a:r>
              <a:rPr lang="zh-CN" altLang="en-US" dirty="0">
                <a:latin typeface="+mj-ea"/>
                <a:ea typeface="+mj-ea"/>
              </a:rPr>
              <a:t>来表示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2708920"/>
            <a:ext cx="705504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891273" cy="898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行程编码：传真</a:t>
            </a:r>
            <a:r>
              <a:rPr lang="zh-CN" altLang="en-US" b="1" dirty="0">
                <a:latin typeface="+mj-ea"/>
              </a:rPr>
              <a:t>中的应用方法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99186" y="2143116"/>
            <a:ext cx="9444912" cy="41044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对于</a:t>
            </a:r>
            <a:r>
              <a:rPr lang="zh-CN" altLang="en-US" dirty="0">
                <a:latin typeface="+mj-ea"/>
                <a:ea typeface="+mj-ea"/>
              </a:rPr>
              <a:t>：   </a:t>
            </a:r>
            <a:r>
              <a:rPr lang="en-US" altLang="zh-CN" dirty="0" smtClean="0">
                <a:latin typeface="+mj-ea"/>
                <a:ea typeface="+mj-ea"/>
              </a:rPr>
              <a:t>500w  </a:t>
            </a:r>
            <a:r>
              <a:rPr lang="en-US" altLang="zh-CN" dirty="0">
                <a:latin typeface="+mj-ea"/>
                <a:ea typeface="+mj-ea"/>
              </a:rPr>
              <a:t>3b  470w  12b  4w  3b  3000w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编码</a:t>
            </a:r>
            <a:r>
              <a:rPr lang="zh-CN" altLang="en-US" dirty="0">
                <a:latin typeface="+mj-ea"/>
                <a:ea typeface="+mj-ea"/>
              </a:rPr>
              <a:t>为： 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500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 3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,  4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70,  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12, 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 4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,  3, 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3000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编码位数为</a:t>
            </a:r>
            <a:r>
              <a:rPr lang="en-US" altLang="zh-CN" dirty="0">
                <a:latin typeface="+mj-ea"/>
                <a:ea typeface="+mj-ea"/>
              </a:rPr>
              <a:t>:12, </a:t>
            </a:r>
            <a:r>
              <a:rPr lang="en-US" altLang="zh-CN" dirty="0" smtClean="0">
                <a:latin typeface="+mj-ea"/>
                <a:ea typeface="+mj-ea"/>
              </a:rPr>
              <a:t>12</a:t>
            </a:r>
            <a:r>
              <a:rPr lang="en-US" altLang="zh-CN" dirty="0">
                <a:latin typeface="+mj-ea"/>
                <a:ea typeface="+mj-ea"/>
              </a:rPr>
              <a:t>,  12,  12, 12</a:t>
            </a:r>
            <a:r>
              <a:rPr lang="en-US" altLang="zh-CN" dirty="0" smtClean="0">
                <a:latin typeface="+mj-ea"/>
                <a:ea typeface="+mj-ea"/>
              </a:rPr>
              <a:t>, 12,    12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需要的数据量为：  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12*7=84 bit </a:t>
            </a:r>
            <a:endParaRPr lang="en-US" altLang="zh-CN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原数据量：</a:t>
            </a:r>
            <a:r>
              <a:rPr lang="en-US" altLang="zh-CN" dirty="0" smtClean="0">
                <a:latin typeface="+mj-ea"/>
              </a:rPr>
              <a:t>500+3+470+12+4+3+3000=3992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压缩比为： </a:t>
            </a:r>
            <a:r>
              <a:rPr lang="en-US" altLang="zh-CN" dirty="0" smtClean="0">
                <a:latin typeface="+mj-ea"/>
              </a:rPr>
              <a:t>3992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84 = 47.52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1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81254" y="6130373"/>
            <a:ext cx="8748464" cy="584775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如何改进</a:t>
            </a:r>
            <a:r>
              <a:rPr lang="en-US" altLang="zh-CN" sz="320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???</a:t>
            </a:r>
            <a:endParaRPr lang="zh-CN" altLang="en-US" sz="3200" dirty="0">
              <a:solidFill>
                <a:srgbClr val="0000FF"/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282" y="1071546"/>
            <a:ext cx="8748464" cy="1077218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因为只有白或黑，而且排版中一定要留出页边距，</a:t>
            </a:r>
          </a:p>
          <a:p>
            <a:r>
              <a:rPr lang="zh-CN" altLang="en-US" sz="3200" dirty="0">
                <a:latin typeface="+mj-ea"/>
                <a:ea typeface="+mj-ea"/>
              </a:rPr>
              <a:t>因此，一般情况下，可以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只传输计数值</a:t>
            </a:r>
            <a:r>
              <a:rPr lang="zh-CN" altLang="en-US" sz="3200" dirty="0">
                <a:latin typeface="+mj-ea"/>
                <a:ea typeface="+mj-ea"/>
              </a:rPr>
              <a:t>即可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 autoUpdateAnimBg="0"/>
      <p:bldP spid="333828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4365104"/>
            <a:ext cx="5704433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684213"/>
            <a:ext cx="7527925" cy="952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行程编码：传真</a:t>
            </a:r>
            <a:r>
              <a:rPr lang="zh-CN" altLang="en-US" b="1" dirty="0">
                <a:latin typeface="+mj-ea"/>
              </a:rPr>
              <a:t>中的应用方法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00808"/>
            <a:ext cx="7848600" cy="37449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现在，根据传真件的特点，对其进行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改进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既然已经可以预知白色多黑色少，所以可对白色和黑色的计数值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采用不同的位数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以这个例子，可以定义：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    </a:t>
            </a:r>
            <a:r>
              <a:rPr lang="zh-CN" altLang="en-US" dirty="0" smtClean="0">
                <a:latin typeface="+mj-ea"/>
                <a:ea typeface="+mj-ea"/>
              </a:rPr>
              <a:t>白色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12 bit</a:t>
            </a:r>
            <a:r>
              <a:rPr lang="zh-CN" altLang="en-US" dirty="0">
                <a:latin typeface="+mj-ea"/>
                <a:ea typeface="+mj-ea"/>
              </a:rPr>
              <a:t>，黑色：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4 bit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41044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684213"/>
            <a:ext cx="7527925" cy="952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j-ea"/>
              </a:rPr>
              <a:t>行程编码：传真</a:t>
            </a:r>
            <a:r>
              <a:rPr lang="zh-CN" altLang="en-US" b="1" dirty="0">
                <a:latin typeface="+mj-ea"/>
              </a:rPr>
              <a:t>中的应用方法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205038"/>
            <a:ext cx="7488237" cy="26638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编码为：    </a:t>
            </a:r>
            <a:r>
              <a:rPr lang="en-US" altLang="zh-CN" dirty="0" smtClean="0">
                <a:latin typeface="+mj-ea"/>
                <a:ea typeface="+mj-ea"/>
              </a:rPr>
              <a:t>500,3,570,12,4,3,3000   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编码位数为</a:t>
            </a:r>
            <a:r>
              <a:rPr lang="en-US" altLang="zh-CN" dirty="0">
                <a:latin typeface="+mj-ea"/>
                <a:ea typeface="+mj-ea"/>
              </a:rPr>
              <a:t>:  12,4,12, 4,12,4,12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所需字节数为：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4*12+3*4</a:t>
            </a:r>
            <a:r>
              <a:rPr lang="en-US" altLang="zh-CN" dirty="0">
                <a:latin typeface="+mj-ea"/>
                <a:ea typeface="+mj-ea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60bit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压缩比为： </a:t>
            </a:r>
            <a:r>
              <a:rPr lang="en-US" altLang="zh-CN" dirty="0" smtClean="0">
                <a:latin typeface="+mj-ea"/>
                <a:ea typeface="+mj-ea"/>
              </a:rPr>
              <a:t>3992 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60 = 66.53 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1 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683568" y="5157192"/>
            <a:ext cx="8186857" cy="107721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比原来的</a:t>
            </a:r>
            <a:r>
              <a:rPr lang="en-US" altLang="zh-CN" sz="3200" dirty="0">
                <a:latin typeface="+mj-ea"/>
                <a:ea typeface="+mj-ea"/>
              </a:rPr>
              <a:t>RLE</a:t>
            </a:r>
            <a:r>
              <a:rPr lang="zh-CN" altLang="en-US" sz="3200" dirty="0" smtClean="0">
                <a:latin typeface="+mj-ea"/>
                <a:ea typeface="+mj-ea"/>
              </a:rPr>
              <a:t>方式</a:t>
            </a:r>
            <a:r>
              <a:rPr lang="en-US" altLang="zh-CN" sz="3200" dirty="0" smtClean="0">
                <a:latin typeface="+mj-ea"/>
                <a:ea typeface="+mj-ea"/>
              </a:rPr>
              <a:t>84bit</a:t>
            </a:r>
            <a:r>
              <a:rPr lang="zh-CN" altLang="en-US" sz="3200" dirty="0" smtClean="0">
                <a:latin typeface="+mj-ea"/>
                <a:ea typeface="+mj-ea"/>
              </a:rPr>
              <a:t>减少到</a:t>
            </a:r>
            <a:r>
              <a:rPr lang="en-US" altLang="zh-CN" sz="3200" dirty="0" smtClean="0">
                <a:latin typeface="+mj-ea"/>
                <a:ea typeface="+mj-ea"/>
              </a:rPr>
              <a:t>60bit</a:t>
            </a:r>
            <a:r>
              <a:rPr lang="en-US" altLang="zh-CN" sz="3200" dirty="0">
                <a:latin typeface="+mj-ea"/>
                <a:ea typeface="+mj-ea"/>
              </a:rPr>
              <a:t>,</a:t>
            </a:r>
          </a:p>
          <a:p>
            <a:r>
              <a:rPr lang="zh-CN" altLang="en-US" sz="3200" dirty="0">
                <a:latin typeface="+mj-ea"/>
                <a:ea typeface="+mj-ea"/>
              </a:rPr>
              <a:t>相当于又提高了压缩比为 </a:t>
            </a:r>
            <a:r>
              <a:rPr lang="en-US" altLang="zh-CN" sz="3200" dirty="0" smtClean="0">
                <a:latin typeface="+mj-ea"/>
                <a:ea typeface="+mj-ea"/>
              </a:rPr>
              <a:t>84/60=1.4 </a:t>
            </a:r>
            <a:r>
              <a:rPr lang="zh-CN" altLang="en-US" sz="3200" dirty="0" smtClean="0">
                <a:latin typeface="+mj-ea"/>
                <a:ea typeface="+mj-ea"/>
              </a:rPr>
              <a:t>：</a:t>
            </a:r>
            <a:r>
              <a:rPr lang="en-US" altLang="zh-CN" sz="3200" dirty="0">
                <a:latin typeface="+mj-ea"/>
                <a:ea typeface="+mj-ea"/>
              </a:rPr>
              <a:t>1 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  <p:bldP spid="3471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408737" cy="86518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j-ea"/>
              </a:rPr>
              <a:t>二维</a:t>
            </a:r>
            <a:r>
              <a:rPr lang="zh-CN" altLang="en-US" b="1" dirty="0" smtClean="0">
                <a:latin typeface="+mj-ea"/>
              </a:rPr>
              <a:t>行程编码：基本</a:t>
            </a:r>
            <a:r>
              <a:rPr lang="zh-CN" altLang="en-US" b="1" dirty="0">
                <a:latin typeface="+mj-ea"/>
              </a:rPr>
              <a:t>概念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539552" y="1844824"/>
            <a:ext cx="799288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二维行程编码</a:t>
            </a:r>
            <a:r>
              <a:rPr lang="zh-CN" altLang="en-US" sz="3200" dirty="0">
                <a:latin typeface="+mj-ea"/>
                <a:ea typeface="+mj-ea"/>
              </a:rPr>
              <a:t>要解决的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核心问题</a:t>
            </a:r>
            <a:r>
              <a:rPr lang="zh-CN" altLang="en-US" sz="3200" dirty="0">
                <a:latin typeface="+mj-ea"/>
                <a:ea typeface="+mj-ea"/>
              </a:rPr>
              <a:t>是</a:t>
            </a:r>
            <a:r>
              <a:rPr lang="en-US" altLang="zh-CN" sz="3200" dirty="0">
                <a:latin typeface="+mj-ea"/>
                <a:ea typeface="+mj-ea"/>
              </a:rPr>
              <a:t>: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3200" dirty="0">
                <a:latin typeface="+mj-ea"/>
                <a:ea typeface="+mj-ea"/>
              </a:rPr>
              <a:t>   </a:t>
            </a:r>
            <a:r>
              <a:rPr lang="zh-CN" altLang="en-US" sz="3200" dirty="0" smtClean="0">
                <a:latin typeface="+mj-ea"/>
                <a:ea typeface="+mj-ea"/>
              </a:rPr>
              <a:t>将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二维</a:t>
            </a:r>
            <a:r>
              <a:rPr lang="zh-CN" altLang="en-US" sz="3200" dirty="0">
                <a:latin typeface="+mj-ea"/>
                <a:ea typeface="+mj-ea"/>
              </a:rPr>
              <a:t>排列的像素，采用某种方式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转化</a:t>
            </a:r>
            <a:r>
              <a:rPr lang="zh-CN" altLang="en-US" sz="3200" dirty="0">
                <a:latin typeface="+mj-ea"/>
                <a:ea typeface="+mj-ea"/>
              </a:rPr>
              <a:t>成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一维</a:t>
            </a:r>
            <a:r>
              <a:rPr lang="zh-CN" altLang="en-US" sz="3200" dirty="0">
                <a:latin typeface="+mj-ea"/>
                <a:ea typeface="+mj-ea"/>
              </a:rPr>
              <a:t>排列的方式。之后按照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一维行程编码</a:t>
            </a:r>
            <a:r>
              <a:rPr lang="zh-CN" altLang="en-US" sz="3200" dirty="0">
                <a:latin typeface="+mj-ea"/>
                <a:ea typeface="+mj-ea"/>
              </a:rPr>
              <a:t>方式进行编码。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73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</a:t>
            </a:r>
            <a:r>
              <a:rPr lang="zh-CN" altLang="en-US" sz="2400" b="0" dirty="0" smtClean="0">
                <a:solidFill>
                  <a:srgbClr val="FFFF00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实例</a:t>
            </a:r>
            <a:r>
              <a:rPr lang="zh-CN" altLang="en-US" sz="2400" b="0" dirty="0">
                <a:solidFill>
                  <a:srgbClr val="CC0099"/>
                </a:solidFill>
                <a:ea typeface="+mn-ea"/>
                <a:cs typeface="Times New Roman" pitchFamily="18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把一幅两维图像划分成许多</a:t>
            </a:r>
            <a:r>
              <a:rPr lang="en-US" altLang="zh-CN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8×8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子块时，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</a:t>
            </a:r>
            <a:r>
              <a:rPr lang="zh-CN" altLang="en-US" sz="28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每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个子块</a:t>
            </a:r>
            <a:r>
              <a:rPr lang="en-US" altLang="zh-CN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B(</a:t>
            </a:r>
            <a:r>
              <a:rPr lang="en-US" altLang="zh-CN" sz="2800" b="0" dirty="0" err="1">
                <a:solidFill>
                  <a:schemeClr val="tx1"/>
                </a:solidFill>
                <a:ea typeface="+mn-ea"/>
                <a:cs typeface="Times New Roman" pitchFamily="18" charset="0"/>
              </a:rPr>
              <a:t>i,j</a:t>
            </a:r>
            <a:r>
              <a:rPr lang="en-US" altLang="zh-CN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)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便含有</a:t>
            </a:r>
            <a:r>
              <a:rPr lang="en-US" altLang="zh-CN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64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个像元之间的灰度值分布情况；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</a:t>
            </a:r>
            <a:r>
              <a:rPr lang="zh-CN" altLang="en-US" sz="28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水平</a:t>
            </a:r>
            <a:r>
              <a:rPr lang="zh-CN" altLang="en-US" sz="2800" b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扫描后得到的行程</a:t>
            </a:r>
            <a:r>
              <a:rPr lang="zh-CN" altLang="en-US" sz="28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为</a:t>
            </a:r>
            <a:endParaRPr lang="en-US" altLang="zh-CN" sz="2800" b="0" dirty="0" smtClean="0">
              <a:solidFill>
                <a:schemeClr val="tx1"/>
              </a:solidFill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zh-CN" altLang="en-US" sz="20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+mn-ea"/>
                <a:cs typeface="Times New Roman" pitchFamily="18" charset="0"/>
              </a:rPr>
              <a:t>    </a:t>
            </a:r>
            <a:endParaRPr lang="en-US" altLang="zh-CN" sz="24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编码结果：用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13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对（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N,L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）数值取代了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64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个像元的灰度值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0" dirty="0" smtClean="0">
                <a:ea typeface="+mn-ea"/>
                <a:cs typeface="Times New Roman" pitchFamily="18" charset="0"/>
              </a:rPr>
              <a:t> </a:t>
            </a:r>
            <a:r>
              <a:rPr lang="zh-CN" altLang="en-US" sz="2400" b="0" dirty="0" smtClean="0">
                <a:solidFill>
                  <a:srgbClr val="FFFF00"/>
                </a:solidFill>
                <a:ea typeface="+mn-ea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以少代多思想</a:t>
            </a:r>
            <a:r>
              <a:rPr lang="zh-CN" altLang="en-US" sz="2400" dirty="0" smtClean="0">
                <a:solidFill>
                  <a:srgbClr val="0000CC"/>
                </a:solidFill>
                <a:ea typeface="+mn-ea"/>
                <a:cs typeface="Times New Roman" pitchFamily="18" charset="0"/>
              </a:rPr>
              <a:t>：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编码后，只要存储或传输两个数值（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N,L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），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     就可取代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L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个像元的相同灰度值</a:t>
            </a:r>
            <a:r>
              <a:rPr lang="en-US" altLang="zh-CN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ea typeface="+mn-ea"/>
                <a:cs typeface="Times New Roman" pitchFamily="18" charset="0"/>
              </a:rPr>
              <a:t>；从而代替大量邻域冗余。</a:t>
            </a:r>
            <a:endParaRPr lang="zh-CN" altLang="en-US" sz="24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87624" y="2060848"/>
          <a:ext cx="751383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6" name="位图图像" r:id="rId3" imgW="4753639" imgH="2752381" progId="PBrush">
                  <p:embed/>
                </p:oleObj>
              </mc:Choice>
              <mc:Fallback>
                <p:oleObj name="位图图像" r:id="rId3" imgW="4753639" imgH="275238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848"/>
                        <a:ext cx="7513835" cy="3284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512" y="2362914"/>
            <a:ext cx="1728316" cy="2518863"/>
            <a:chOff x="0" y="-206"/>
            <a:chExt cx="998" cy="1442"/>
          </a:xfrm>
        </p:grpSpPr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0" y="-206"/>
            <a:ext cx="998" cy="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47" r:id="rId5" imgW="1164471" imgH="1137378" progId="Visio.Drawing.11">
                    <p:embed/>
                  </p:oleObj>
                </mc:Choice>
                <mc:Fallback>
                  <p:oleObj r:id="rId5" imgW="1164471" imgH="1137378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-206"/>
                          <a:ext cx="998" cy="9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208" y="866"/>
              <a:ext cx="59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a typeface="+mn-ea"/>
                  <a:cs typeface="Times New Roman" pitchFamily="18" charset="0"/>
                </a:rPr>
                <a:t>8×</a:t>
              </a:r>
              <a:r>
                <a:rPr lang="zh-CN" altLang="en-US" dirty="0">
                  <a:solidFill>
                    <a:schemeClr val="tx1"/>
                  </a:solidFill>
                  <a:ea typeface="+mn-ea"/>
                  <a:cs typeface="Times New Roman" pitchFamily="18" charset="0"/>
                </a:rPr>
                <a:t>８图像块</a:t>
              </a:r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二维</a:t>
            </a:r>
            <a:r>
              <a:rPr lang="zh-CN" altLang="en-US" b="1" dirty="0" smtClean="0">
                <a:latin typeface="+mn-ea"/>
                <a:ea typeface="+mn-ea"/>
              </a:rPr>
              <a:t>行程编码：示例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611188" y="2060575"/>
            <a:ext cx="7920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+mn-ea"/>
                <a:ea typeface="+mn-ea"/>
              </a:rPr>
              <a:t>例：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0" y="2222213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3200">
              <a:latin typeface="+mn-ea"/>
              <a:ea typeface="+mn-ea"/>
            </a:endParaRP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1907704" y="1556792"/>
          <a:ext cx="6453808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8" name="Equation" r:id="rId3" imgW="75590717" imgH="43891517" progId="Equation.DSMT4">
                  <p:embed/>
                </p:oleObj>
              </mc:Choice>
              <mc:Fallback>
                <p:oleObj name="Equation" r:id="rId3" imgW="75590717" imgH="4389151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56792"/>
                        <a:ext cx="6453808" cy="3744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467545" y="5445125"/>
            <a:ext cx="79208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数据量</a:t>
            </a:r>
            <a:r>
              <a:rPr lang="zh-CN" altLang="en-US" sz="3200" dirty="0">
                <a:latin typeface="+mn-ea"/>
                <a:ea typeface="+mn-ea"/>
              </a:rPr>
              <a:t>：</a:t>
            </a:r>
            <a:r>
              <a:rPr lang="en-US" altLang="zh-CN" sz="3200" dirty="0">
                <a:latin typeface="+mn-ea"/>
                <a:ea typeface="+mn-ea"/>
              </a:rPr>
              <a:t>64*8=512(bit)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/>
      <p:bldP spid="3543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0" y="1340768"/>
            <a:ext cx="8748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如果按照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行扫描</a:t>
            </a:r>
            <a:r>
              <a:rPr lang="zh-CN" altLang="en-US" sz="3200" dirty="0">
                <a:latin typeface="+mn-ea"/>
                <a:ea typeface="+mn-ea"/>
              </a:rPr>
              <a:t>的</a:t>
            </a:r>
            <a:r>
              <a:rPr lang="zh-CN" altLang="en-US" sz="3200" dirty="0" smtClean="0">
                <a:latin typeface="+mn-ea"/>
                <a:ea typeface="+mn-ea"/>
              </a:rPr>
              <a:t>顺序排列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  <a:ea typeface="+mn-ea"/>
              </a:rPr>
              <a:t>后</a:t>
            </a:r>
            <a:r>
              <a:rPr lang="zh-CN" altLang="en-US" sz="3200" dirty="0" smtClean="0">
                <a:latin typeface="+mn-ea"/>
                <a:ea typeface="+mn-ea"/>
              </a:rPr>
              <a:t>，</a:t>
            </a:r>
            <a:r>
              <a:rPr lang="zh-CN" altLang="en-US" sz="3200" dirty="0">
                <a:latin typeface="+mn-ea"/>
                <a:ea typeface="+mn-ea"/>
              </a:rPr>
              <a:t>数据分布为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0" y="22837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1331640" y="2060848"/>
            <a:ext cx="5976937" cy="4339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134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134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131</a:t>
            </a:r>
            <a:endParaRPr lang="ja-JP" altLang="en-US" sz="2400" dirty="0">
              <a:ea typeface="+mn-ea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二维</a:t>
            </a:r>
            <a:r>
              <a:rPr lang="zh-CN" altLang="en-US" b="1" dirty="0" smtClean="0">
                <a:latin typeface="+mn-ea"/>
                <a:ea typeface="+mn-ea"/>
              </a:rPr>
              <a:t>行程编码：行扫描示例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/>
      <p:bldP spid="3563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0" y="225299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7920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一维行程编码</a:t>
            </a:r>
            <a:r>
              <a:rPr lang="zh-CN" altLang="en-US" sz="3200" dirty="0">
                <a:latin typeface="+mn-ea"/>
                <a:ea typeface="+mn-ea"/>
              </a:rPr>
              <a:t>后为</a:t>
            </a:r>
            <a:r>
              <a:rPr lang="en-US" altLang="zh-CN" sz="3200" dirty="0">
                <a:latin typeface="+mn-ea"/>
                <a:ea typeface="+mn-ea"/>
              </a:rPr>
              <a:t>: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539552" y="1571612"/>
            <a:ext cx="7704856" cy="31700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3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134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134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5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125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126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129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133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127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125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128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126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130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），（</a:t>
            </a:r>
            <a:r>
              <a:rPr lang="en-US" altLang="zh-CN" sz="2000" dirty="0"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131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）</a:t>
            </a:r>
            <a:endParaRPr lang="ja-JP" altLang="en-US" sz="2000" dirty="0">
              <a:ea typeface="+mn-ea"/>
              <a:cs typeface="Times New Roman" pitchFamily="18" charset="0"/>
            </a:endParaRPr>
          </a:p>
        </p:txBody>
      </p:sp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539552" y="4857760"/>
            <a:ext cx="79200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+mn-ea"/>
                <a:ea typeface="+mn-ea"/>
              </a:rPr>
              <a:t>数据量为</a:t>
            </a:r>
            <a:r>
              <a:rPr lang="en-US" altLang="zh-CN" sz="3200" dirty="0">
                <a:latin typeface="+mn-ea"/>
                <a:ea typeface="+mn-ea"/>
              </a:rPr>
              <a:t>:</a:t>
            </a:r>
            <a:r>
              <a:rPr lang="en-US" altLang="zh-CN" sz="3200" b="1" dirty="0" smtClean="0">
                <a:solidFill>
                  <a:srgbClr val="0000FF"/>
                </a:solidFill>
                <a:latin typeface="+mn-ea"/>
                <a:ea typeface="+mn-ea"/>
              </a:rPr>
              <a:t>46 *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3+8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r>
              <a:rPr lang="en-US" altLang="zh-CN" sz="3200" dirty="0">
                <a:latin typeface="+mn-ea"/>
                <a:ea typeface="+mn-ea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506(bit)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latin typeface="+mn-ea"/>
                <a:ea typeface="+mn-ea"/>
              </a:rPr>
              <a:t>压缩比为：</a:t>
            </a:r>
            <a:r>
              <a:rPr lang="en-US" altLang="zh-CN" sz="3200" dirty="0">
                <a:latin typeface="+mn-ea"/>
                <a:ea typeface="+mn-ea"/>
              </a:rPr>
              <a:t>512</a:t>
            </a:r>
            <a:r>
              <a:rPr lang="zh-CN" altLang="en-US" sz="3200" dirty="0">
                <a:latin typeface="+mn-ea"/>
                <a:ea typeface="+mn-ea"/>
              </a:rPr>
              <a:t>：</a:t>
            </a:r>
            <a:r>
              <a:rPr lang="en-US" altLang="zh-CN" sz="3200" dirty="0">
                <a:latin typeface="+mn-ea"/>
                <a:ea typeface="+mn-ea"/>
              </a:rPr>
              <a:t>506=1.02:1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二维行程编码：行扫描示例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76672"/>
            <a:ext cx="6562725" cy="950913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二维</a:t>
            </a:r>
            <a:r>
              <a:rPr lang="zh-CN" altLang="en-US" b="1" dirty="0" smtClean="0">
                <a:latin typeface="+mn-ea"/>
                <a:ea typeface="+mn-ea"/>
              </a:rPr>
              <a:t>行程编码：数据</a:t>
            </a:r>
            <a:r>
              <a:rPr lang="zh-CN" altLang="en-US" b="1" dirty="0">
                <a:latin typeface="+mn-ea"/>
                <a:ea typeface="+mn-ea"/>
              </a:rPr>
              <a:t>排序</a:t>
            </a: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467544" y="1628800"/>
            <a:ext cx="7920037" cy="12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latin typeface="+mn-ea"/>
                <a:ea typeface="+mn-ea"/>
              </a:rPr>
              <a:t>如下图所示，是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两种典型</a:t>
            </a:r>
            <a:r>
              <a:rPr lang="zh-CN" altLang="en-US" sz="3200" dirty="0">
                <a:latin typeface="+mn-ea"/>
                <a:ea typeface="+mn-ea"/>
              </a:rPr>
              <a:t>的二维行程编码的排列方式：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4213" y="3141663"/>
            <a:ext cx="3325812" cy="3463924"/>
            <a:chOff x="385" y="2160"/>
            <a:chExt cx="2095" cy="2182"/>
          </a:xfrm>
        </p:grpSpPr>
        <p:pic>
          <p:nvPicPr>
            <p:cNvPr id="348164" name="Picture 4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2160"/>
              <a:ext cx="2095" cy="1813"/>
            </a:xfrm>
            <a:prstGeom prst="rect">
              <a:avLst/>
            </a:prstGeom>
            <a:noFill/>
            <a:ln/>
          </p:spPr>
        </p:pic>
        <p:sp>
          <p:nvSpPr>
            <p:cNvPr id="348169" name="Text Box 9"/>
            <p:cNvSpPr txBox="1">
              <a:spLocks noChangeArrowheads="1"/>
            </p:cNvSpPr>
            <p:nvPr/>
          </p:nvSpPr>
          <p:spPr bwMode="auto">
            <a:xfrm>
              <a:off x="930" y="3974"/>
              <a:ext cx="5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+mn-ea"/>
                  <a:ea typeface="+mn-ea"/>
                </a:rPr>
                <a:t>(a) 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16463" y="3141663"/>
            <a:ext cx="3325812" cy="3535363"/>
            <a:chOff x="2925" y="2115"/>
            <a:chExt cx="2095" cy="2227"/>
          </a:xfrm>
        </p:grpSpPr>
        <p:pic>
          <p:nvPicPr>
            <p:cNvPr id="348166" name="Picture 6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" y="2115"/>
              <a:ext cx="2095" cy="1813"/>
            </a:xfrm>
            <a:prstGeom prst="rect">
              <a:avLst/>
            </a:prstGeom>
            <a:noFill/>
          </p:spPr>
        </p:pic>
        <p:sp>
          <p:nvSpPr>
            <p:cNvPr id="348170" name="Text Box 10"/>
            <p:cNvSpPr txBox="1">
              <a:spLocks noChangeArrowheads="1"/>
            </p:cNvSpPr>
            <p:nvPr/>
          </p:nvSpPr>
          <p:spPr bwMode="auto">
            <a:xfrm>
              <a:off x="3787" y="3974"/>
              <a:ext cx="5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+mn-ea"/>
                  <a:ea typeface="+mn-ea"/>
                </a:rPr>
                <a:t>(b)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133600"/>
            <a:ext cx="8712968" cy="3529013"/>
          </a:xfrm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由于通信方式和通信对象的改变带来的最大问题是：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  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传输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带宽、速度、存储器容量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的限制。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给我们带来的一个难题，也给了我们一个机会：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如何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用软件的手段</a:t>
            </a:r>
            <a:r>
              <a:rPr lang="zh-CN" altLang="en-US" dirty="0">
                <a:latin typeface="+mj-ea"/>
                <a:ea typeface="+mj-ea"/>
              </a:rPr>
              <a:t>来解决硬件上的物理极限。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99592" y="404664"/>
            <a:ext cx="7848600" cy="115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图像编码的研究背景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/>
            </a:r>
            <a:b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    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通信方式改变带来的需求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503237" y="1124744"/>
            <a:ext cx="864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+mj-ea"/>
                <a:ea typeface="+mj-ea"/>
              </a:rPr>
              <a:t>如果按照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方式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(a)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扫描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 smtClean="0">
                <a:latin typeface="+mj-ea"/>
                <a:ea typeface="+mj-ea"/>
              </a:rPr>
              <a:t>顺序排列</a:t>
            </a: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后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r>
              <a:rPr lang="zh-CN" altLang="en-US" sz="2800" dirty="0">
                <a:latin typeface="+mj-ea"/>
                <a:ea typeface="+mj-ea"/>
              </a:rPr>
              <a:t>数据分布为：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0" y="2329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079706" y="1785926"/>
            <a:ext cx="7992888" cy="4339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134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134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133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133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125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126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133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126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125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endParaRPr lang="ja-JP" altLang="en-US" sz="2400" dirty="0"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二维行程编码：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a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方式示例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327055" y="2330450"/>
            <a:ext cx="184150" cy="3683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41987" name="Text Box 6"/>
          <p:cNvSpPr>
            <a:spLocks noChangeArrowheads="1"/>
          </p:cNvSpPr>
          <p:nvPr/>
        </p:nvSpPr>
        <p:spPr bwMode="auto">
          <a:xfrm>
            <a:off x="866805" y="914387"/>
            <a:ext cx="7920037" cy="5857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  <a:sym typeface="宋体" pitchFamily="2" charset="-122"/>
              </a:rPr>
              <a:t>行程编码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为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: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41988" name="Text Box 7"/>
          <p:cNvSpPr>
            <a:spLocks noChangeArrowheads="1"/>
          </p:cNvSpPr>
          <p:nvPr/>
        </p:nvSpPr>
        <p:spPr bwMode="auto">
          <a:xfrm>
            <a:off x="795368" y="5786454"/>
            <a:ext cx="7920037" cy="87857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数据量为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:</a:t>
            </a:r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  <a:sym typeface="Calibri" pitchFamily="34" charset="0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  <a:sym typeface="Calibri" pitchFamily="34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*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3+8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=4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84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(bit)     </a:t>
            </a:r>
            <a:endParaRPr lang="zh-CN" altLang="en-US" sz="3200" dirty="0">
              <a:solidFill>
                <a:srgbClr val="000000"/>
              </a:solidFill>
              <a:cs typeface="Times New Roman" pitchFamily="18" charset="0"/>
              <a:sym typeface="Calibri" pitchFamily="34" charset="0"/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压缩比为：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512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：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484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=1.0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:1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41989" name="Text Box 8"/>
          <p:cNvSpPr>
            <a:spLocks noChangeArrowheads="1"/>
          </p:cNvSpPr>
          <p:nvPr/>
        </p:nvSpPr>
        <p:spPr bwMode="auto">
          <a:xfrm>
            <a:off x="722343" y="1484313"/>
            <a:ext cx="7777162" cy="4114800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）；（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134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125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126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129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130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126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128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），（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5），（1，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127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  <a:sym typeface="Calibri" pitchFamily="34" charset="0"/>
              </a:rPr>
              <a:t>）</a:t>
            </a:r>
          </a:p>
        </p:txBody>
      </p:sp>
      <p:sp>
        <p:nvSpPr>
          <p:cNvPr id="41991" name="Rectangle 2"/>
          <p:cNvSpPr>
            <a:spLocks noChangeArrowheads="1"/>
          </p:cNvSpPr>
          <p:nvPr/>
        </p:nvSpPr>
        <p:spPr bwMode="auto">
          <a:xfrm>
            <a:off x="682625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400" b="1" dirty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二维行程编码</a:t>
            </a:r>
            <a:r>
              <a:rPr lang="zh-CN" altLang="en-US" sz="4400" b="1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：</a:t>
            </a:r>
            <a:r>
              <a:rPr lang="en-US" altLang="zh-CN" sz="4400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4400" b="1" dirty="0" smtClean="0">
                <a:solidFill>
                  <a:srgbClr val="000000"/>
                </a:solidFill>
                <a:cs typeface="Times New Roman" pitchFamily="18" charset="0"/>
                <a:sym typeface="宋体" pitchFamily="2" charset="-122"/>
              </a:rPr>
              <a:t>方式示例</a:t>
            </a: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ldLvl="0" autoUpdateAnimBg="0"/>
      <p:bldP spid="41988" grpId="0" bldLvl="0" autoUpdateAnimBg="0"/>
      <p:bldP spid="41989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95536" y="1340768"/>
            <a:ext cx="7920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+mj-ea"/>
                <a:ea typeface="+mj-ea"/>
              </a:rPr>
              <a:t>如果按照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列扫描</a:t>
            </a:r>
            <a:r>
              <a:rPr lang="zh-CN" altLang="en-US" sz="3200" dirty="0">
                <a:latin typeface="+mj-ea"/>
                <a:ea typeface="+mj-ea"/>
              </a:rPr>
              <a:t>的</a:t>
            </a:r>
            <a:r>
              <a:rPr lang="zh-CN" altLang="en-US" sz="3200" dirty="0" smtClean="0">
                <a:latin typeface="+mj-ea"/>
                <a:ea typeface="+mj-ea"/>
              </a:rPr>
              <a:t>顺序排列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后</a:t>
            </a:r>
            <a:r>
              <a:rPr lang="zh-CN" altLang="en-US" sz="3200" dirty="0" smtClean="0">
                <a:latin typeface="+mj-ea"/>
                <a:ea typeface="+mj-ea"/>
              </a:rPr>
              <a:t>，</a:t>
            </a:r>
            <a:r>
              <a:rPr lang="zh-CN" altLang="en-US" sz="3200" dirty="0">
                <a:latin typeface="+mj-ea"/>
                <a:ea typeface="+mj-ea"/>
              </a:rPr>
              <a:t>数据分布为：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0" y="2329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331640" y="2132856"/>
            <a:ext cx="6984776" cy="4339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134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134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endParaRPr lang="ja-JP" altLang="en-US" sz="2400" dirty="0">
              <a:ea typeface="+mj-ea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1428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二维行程编码：列扫描示例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/>
      <p:bldP spid="3573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0" y="2329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251520" y="1052736"/>
            <a:ext cx="7920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一维行程编码为</a:t>
            </a:r>
            <a:r>
              <a:rPr lang="en-US" altLang="zh-CN" sz="3200" dirty="0">
                <a:solidFill>
                  <a:srgbClr val="0000FF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395536" y="5157192"/>
            <a:ext cx="79200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+mj-ea"/>
                <a:ea typeface="+mj-ea"/>
              </a:rPr>
              <a:t>数据量为</a:t>
            </a:r>
            <a:r>
              <a:rPr lang="en-US" altLang="zh-CN" sz="3200" dirty="0">
                <a:latin typeface="+mj-ea"/>
                <a:ea typeface="+mj-ea"/>
              </a:rPr>
              <a:t>: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42</a:t>
            </a:r>
            <a:r>
              <a:rPr lang="en-US" altLang="zh-CN" sz="3200" b="1" dirty="0" smtClean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latin typeface="+mj-ea"/>
                <a:ea typeface="+mj-ea"/>
              </a:rPr>
              <a:t>*</a:t>
            </a:r>
            <a:r>
              <a:rPr lang="zh-CN" altLang="en-US" sz="3200" dirty="0">
                <a:latin typeface="+mj-ea"/>
                <a:ea typeface="+mj-ea"/>
              </a:rPr>
              <a:t>（</a:t>
            </a:r>
            <a:r>
              <a:rPr lang="en-US" altLang="zh-CN" sz="3200" dirty="0">
                <a:latin typeface="+mj-ea"/>
                <a:ea typeface="+mj-ea"/>
              </a:rPr>
              <a:t>3+8</a:t>
            </a:r>
            <a:r>
              <a:rPr lang="zh-CN" altLang="en-US" sz="3200" dirty="0">
                <a:latin typeface="+mj-ea"/>
                <a:ea typeface="+mj-ea"/>
              </a:rPr>
              <a:t>）</a:t>
            </a:r>
            <a:r>
              <a:rPr lang="en-US" altLang="zh-CN" sz="3200" dirty="0">
                <a:latin typeface="+mj-ea"/>
                <a:ea typeface="+mj-ea"/>
              </a:rPr>
              <a:t>=462(bit)     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latin typeface="+mj-ea"/>
                <a:ea typeface="+mj-ea"/>
              </a:rPr>
              <a:t>压缩比为：</a:t>
            </a:r>
            <a:r>
              <a:rPr lang="en-US" altLang="zh-CN" sz="3200" dirty="0">
                <a:latin typeface="+mj-ea"/>
                <a:ea typeface="+mj-ea"/>
              </a:rPr>
              <a:t>512</a:t>
            </a:r>
            <a:r>
              <a:rPr lang="zh-CN" altLang="en-US" sz="3200" dirty="0">
                <a:latin typeface="+mj-ea"/>
                <a:ea typeface="+mj-ea"/>
              </a:rPr>
              <a:t>：</a:t>
            </a:r>
            <a:r>
              <a:rPr lang="en-US" altLang="zh-CN" sz="3200" dirty="0">
                <a:latin typeface="+mj-ea"/>
                <a:ea typeface="+mj-ea"/>
              </a:rPr>
              <a:t>462=1.11:1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-36512" y="1772816"/>
            <a:ext cx="9289032" cy="3416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+mj-ea"/>
                <a:cs typeface="Times New Roman" pitchFamily="18" charset="0"/>
              </a:rPr>
              <a:t>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4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 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125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4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5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 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134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127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126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128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 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3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129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130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132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），（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itchFamily="18" charset="0"/>
              </a:rPr>
              <a:t>131</a:t>
            </a:r>
            <a:r>
              <a:rPr lang="zh-CN" altLang="en-US" sz="2400" dirty="0">
                <a:ea typeface="+mj-ea"/>
                <a:cs typeface="Times New Roman" pitchFamily="18" charset="0"/>
              </a:rPr>
              <a:t>）</a:t>
            </a:r>
            <a:endParaRPr lang="ja-JP" altLang="en-US" sz="2400" dirty="0">
              <a:ea typeface="+mj-ea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二维行程编码：列扫描示例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2" grpId="0"/>
      <p:bldP spid="464903" grpId="0"/>
      <p:bldP spid="4649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B4C1-1646-42F1-BA9A-E350898A1DC5}" type="datetime2">
              <a:rPr lang="zh-CN" altLang="en-US"/>
              <a:pPr/>
              <a:t>2019年5月31日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统计编码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7D26-8A78-4721-91BB-708099D7766D}" type="slidenum">
              <a:rPr lang="en-US" altLang="zh-CN"/>
              <a:pPr/>
              <a:t>44</a:t>
            </a:fld>
            <a:r>
              <a:rPr lang="en-US" altLang="zh-CN"/>
              <a:t> of 42</a:t>
            </a:r>
          </a:p>
        </p:txBody>
      </p:sp>
      <p:pic>
        <p:nvPicPr>
          <p:cNvPr id="334850" name="Picture 2" descr="Cany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4300"/>
            <a:ext cx="9448800" cy="7086600"/>
          </a:xfrm>
          <a:prstGeom prst="rect">
            <a:avLst/>
          </a:prstGeom>
          <a:noFill/>
        </p:spPr>
      </p:pic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-32" y="2143116"/>
            <a:ext cx="9144000" cy="1555750"/>
          </a:xfrm>
          <a:prstGeom prst="rect">
            <a:avLst/>
          </a:prstGeom>
          <a:solidFill>
            <a:srgbClr val="00CCFF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9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实  例</a:t>
            </a:r>
          </a:p>
        </p:txBody>
      </p:sp>
      <p:pic>
        <p:nvPicPr>
          <p:cNvPr id="334852" name="Picture 4" descr="j032383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5196-22C3-49DF-A5C6-A7CDA2AA7FC3}" type="datetime2">
              <a:rPr lang="zh-CN" altLang="en-US"/>
              <a:pPr/>
              <a:t>2019年5月31日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统计编码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AAA-6A4A-48A0-AB49-B0624F79550E}" type="slidenum">
              <a:rPr lang="en-US" altLang="zh-CN"/>
              <a:pPr/>
              <a:t>45</a:t>
            </a:fld>
            <a:r>
              <a:rPr lang="en-US" altLang="zh-CN"/>
              <a:t> of 42</a:t>
            </a:r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36899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714348" y="3857628"/>
            <a:ext cx="348044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适合行程编码的图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536575" y="381000"/>
            <a:ext cx="8074025" cy="541020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3" name="AutoShape 3"/>
          <p:cNvSpPr>
            <a:spLocks noChangeArrowheads="1"/>
          </p:cNvSpPr>
          <p:nvPr/>
        </p:nvSpPr>
        <p:spPr bwMode="auto">
          <a:xfrm>
            <a:off x="1538288" y="1143000"/>
            <a:ext cx="6373812" cy="3313113"/>
          </a:xfrm>
          <a:prstGeom prst="hexagon">
            <a:avLst>
              <a:gd name="adj" fmla="val 48095"/>
              <a:gd name="vf" fmla="val 115470"/>
            </a:avLst>
          </a:prstGeom>
          <a:solidFill>
            <a:srgbClr val="FF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4" name="Oval 4"/>
          <p:cNvSpPr>
            <a:spLocks noChangeArrowheads="1"/>
          </p:cNvSpPr>
          <p:nvPr/>
        </p:nvSpPr>
        <p:spPr bwMode="auto">
          <a:xfrm>
            <a:off x="2649538" y="2286000"/>
            <a:ext cx="1558925" cy="1487488"/>
          </a:xfrm>
          <a:prstGeom prst="ellipse">
            <a:avLst/>
          </a:prstGeom>
          <a:solidFill>
            <a:srgbClr val="5F5F5F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5737225" y="2057400"/>
            <a:ext cx="566738" cy="1960563"/>
          </a:xfrm>
          <a:prstGeom prst="rect">
            <a:avLst/>
          </a:prstGeom>
          <a:solidFill>
            <a:srgbClr val="DDDDDD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6" name="AutoShape 6"/>
          <p:cNvSpPr>
            <a:spLocks noChangeArrowheads="1"/>
          </p:cNvSpPr>
          <p:nvPr/>
        </p:nvSpPr>
        <p:spPr bwMode="auto">
          <a:xfrm>
            <a:off x="812800" y="4572000"/>
            <a:ext cx="1346200" cy="1217613"/>
          </a:xfrm>
          <a:prstGeom prst="smileyFace">
            <a:avLst>
              <a:gd name="adj" fmla="val 4653"/>
            </a:avLst>
          </a:prstGeom>
          <a:solidFill>
            <a:schemeClr val="tx2"/>
          </a:solidFill>
          <a:ln w="254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7" name="AutoShape 7"/>
          <p:cNvSpPr>
            <a:spLocks noChangeArrowheads="1"/>
          </p:cNvSpPr>
          <p:nvPr/>
        </p:nvSpPr>
        <p:spPr bwMode="auto">
          <a:xfrm>
            <a:off x="7434263" y="4800600"/>
            <a:ext cx="1133475" cy="879475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7928" name="Picture 8" descr="j032383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6425" y="762000"/>
            <a:ext cx="1006475" cy="695325"/>
          </a:xfrm>
          <a:prstGeom prst="rect">
            <a:avLst/>
          </a:prstGeom>
          <a:noFill/>
        </p:spPr>
      </p:pic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2714612" y="5929330"/>
            <a:ext cx="3435350" cy="579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dirty="0">
                <a:latin typeface="+mn-ea"/>
                <a:ea typeface="+mn-ea"/>
              </a:rPr>
              <a:t>适合行程编码的图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1524000" y="304800"/>
            <a:ext cx="5257800" cy="53578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8947" name="Picture 3" descr="PE0586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33388"/>
            <a:ext cx="4695825" cy="5229225"/>
          </a:xfrm>
          <a:prstGeom prst="rect">
            <a:avLst/>
          </a:prstGeom>
          <a:noFill/>
        </p:spPr>
      </p:pic>
      <p:pic>
        <p:nvPicPr>
          <p:cNvPr id="338948" name="Picture 4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2565410" y="5853113"/>
            <a:ext cx="3435350" cy="579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dirty="0">
                <a:latin typeface="+mn-ea"/>
                <a:ea typeface="+mn-ea"/>
              </a:rPr>
              <a:t>适合行程编码的图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j01575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14400"/>
            <a:ext cx="4503738" cy="4503738"/>
          </a:xfrm>
          <a:prstGeom prst="rect">
            <a:avLst/>
          </a:prstGeom>
          <a:noFill/>
        </p:spPr>
      </p:pic>
      <p:pic>
        <p:nvPicPr>
          <p:cNvPr id="339971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571736" y="5572140"/>
            <a:ext cx="3435350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dirty="0">
                <a:latin typeface="+mn-ea"/>
                <a:ea typeface="+mn-ea"/>
              </a:rPr>
              <a:t>适合行程编码的图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0A2-8CE9-42AE-A5F4-0EDEA6FAC8E9}" type="datetime2">
              <a:rPr lang="zh-CN" altLang="en-US"/>
              <a:pPr/>
              <a:t>2019年5月31日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统计编码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E595-47DF-4D67-AE6E-C6DF10E174EC}" type="slidenum">
              <a:rPr lang="en-US" altLang="zh-CN"/>
              <a:pPr/>
              <a:t>49</a:t>
            </a:fld>
            <a:r>
              <a:rPr lang="en-US" altLang="zh-CN"/>
              <a:t> of 42</a:t>
            </a:r>
          </a:p>
        </p:txBody>
      </p:sp>
      <p:pic>
        <p:nvPicPr>
          <p:cNvPr id="346114" name="Picture 2" descr="Canyon_1024x7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0" y="2635250"/>
            <a:ext cx="9144000" cy="1555750"/>
          </a:xfrm>
          <a:prstGeom prst="rect">
            <a:avLst/>
          </a:prstGeom>
          <a:solidFill>
            <a:srgbClr val="00CCFF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9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实  例</a:t>
            </a:r>
          </a:p>
        </p:txBody>
      </p:sp>
      <p:pic>
        <p:nvPicPr>
          <p:cNvPr id="346116" name="Picture 4" descr="j032383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80400" cy="987425"/>
          </a:xfrm>
        </p:spPr>
        <p:txBody>
          <a:bodyPr>
            <a:normAutofit fontScale="90000"/>
          </a:bodyPr>
          <a:lstStyle/>
          <a:p>
            <a:r>
              <a:rPr lang="zh-CN" altLang="en-US" sz="4900" b="1" dirty="0">
                <a:latin typeface="+mn-ea"/>
                <a:ea typeface="+mn-ea"/>
              </a:rPr>
              <a:t>图像编码的研究背景</a:t>
            </a:r>
            <a:r>
              <a:rPr lang="zh-CN" altLang="en-US" sz="3200" dirty="0">
                <a:latin typeface="+mn-ea"/>
                <a:ea typeface="+mn-ea"/>
              </a:rPr>
              <a:t/>
            </a:r>
            <a:br>
              <a:rPr lang="zh-CN" altLang="en-US" sz="3200" dirty="0">
                <a:latin typeface="+mn-ea"/>
                <a:ea typeface="+mn-ea"/>
              </a:rPr>
            </a:br>
            <a:r>
              <a:rPr lang="zh-CN" altLang="en-US" sz="3200" dirty="0" smtClean="0">
                <a:latin typeface="+mn-ea"/>
                <a:ea typeface="+mn-ea"/>
              </a:rPr>
              <a:t>                  </a:t>
            </a:r>
            <a:r>
              <a:rPr lang="zh-CN" altLang="en-US" sz="3600" b="1" dirty="0" smtClean="0">
                <a:latin typeface="+mn-ea"/>
                <a:ea typeface="+mn-ea"/>
              </a:rPr>
              <a:t>海量</a:t>
            </a:r>
            <a:r>
              <a:rPr lang="zh-CN" altLang="en-US" sz="3600" b="1" dirty="0">
                <a:latin typeface="+mn-ea"/>
                <a:ea typeface="+mn-ea"/>
              </a:rPr>
              <a:t>数据带来的需求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492896"/>
            <a:ext cx="7776914" cy="1943100"/>
          </a:xfrm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数码图像的普及，导致了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数据量的庞大</a:t>
            </a:r>
            <a:r>
              <a:rPr lang="zh-CN" altLang="en-US" dirty="0">
                <a:latin typeface="+mn-ea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图像的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传输与存储</a:t>
            </a:r>
            <a:r>
              <a:rPr lang="zh-CN" altLang="en-US" dirty="0">
                <a:latin typeface="+mn-ea"/>
              </a:rPr>
              <a:t>，必须解决图像数据的压缩问题。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57242" y="5698252"/>
            <a:ext cx="2133600" cy="365125"/>
          </a:xfrm>
        </p:spPr>
        <p:txBody>
          <a:bodyPr/>
          <a:lstStyle/>
          <a:p>
            <a:fld id="{C52723F7-79BE-43B7-9D2E-E3662E9C3FCA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4242" y="5698252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53242" y="5698252"/>
            <a:ext cx="2133600" cy="365125"/>
          </a:xfrm>
        </p:spPr>
        <p:txBody>
          <a:bodyPr/>
          <a:lstStyle/>
          <a:p>
            <a:fld id="{B8D3F6E8-C6CB-41DD-BCA7-EDC7CA2000BC}" type="slidenum">
              <a:rPr lang="en-US" altLang="zh-CN" sz="3200">
                <a:latin typeface="+mn-ea"/>
                <a:ea typeface="+mn-ea"/>
              </a:rPr>
              <a:pPr/>
              <a:t>50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48163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982692" y="5209302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33120</a:t>
            </a:r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3776692" y="5209302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32224</a:t>
            </a:r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6621492" y="5209302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1.028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061090"/>
            <a:ext cx="2133600" cy="365125"/>
          </a:xfrm>
        </p:spPr>
        <p:txBody>
          <a:bodyPr/>
          <a:lstStyle/>
          <a:p>
            <a:fld id="{83DF4FF8-D7E9-4623-9A29-9DCF707AE14F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61090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61090"/>
            <a:ext cx="2133600" cy="365125"/>
          </a:xfrm>
        </p:spPr>
        <p:txBody>
          <a:bodyPr/>
          <a:lstStyle/>
          <a:p>
            <a:fld id="{3AC7C6D4-724D-4087-9C91-05445BFEACBC}" type="slidenum">
              <a:rPr lang="en-US" altLang="zh-CN" sz="3200">
                <a:latin typeface="+mn-ea"/>
                <a:ea typeface="+mn-ea"/>
              </a:rPr>
              <a:pPr/>
              <a:t>51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49187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882650" y="5572140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73160</a:t>
            </a:r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676650" y="5572140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66432</a:t>
            </a:r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6521450" y="5572140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1.101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061090"/>
            <a:ext cx="2133600" cy="365125"/>
          </a:xfrm>
        </p:spPr>
        <p:txBody>
          <a:bodyPr/>
          <a:lstStyle/>
          <a:p>
            <a:fld id="{2BD9108A-9CFC-4F29-84E8-C9ECB5E4C372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61090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61090"/>
            <a:ext cx="2133600" cy="365125"/>
          </a:xfrm>
        </p:spPr>
        <p:txBody>
          <a:bodyPr/>
          <a:lstStyle/>
          <a:p>
            <a:fld id="{C88CE928-E70D-454B-A147-2051DFEE50C0}" type="slidenum">
              <a:rPr lang="en-US" altLang="zh-CN" sz="3200">
                <a:latin typeface="+mn-ea"/>
                <a:ea typeface="+mn-ea"/>
              </a:rPr>
              <a:pPr/>
              <a:t>52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0211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882650" y="5572140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181644</a:t>
            </a:r>
            <a:r>
              <a:rPr kumimoji="1"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676650" y="5572140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117848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6521450" y="5572140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1.541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989652"/>
            <a:ext cx="2133600" cy="365125"/>
          </a:xfrm>
        </p:spPr>
        <p:txBody>
          <a:bodyPr/>
          <a:lstStyle/>
          <a:p>
            <a:fld id="{3455C0D1-05DE-4B62-A19A-AA2F30EBEB42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989652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989652"/>
            <a:ext cx="2133600" cy="365125"/>
          </a:xfrm>
        </p:spPr>
        <p:txBody>
          <a:bodyPr/>
          <a:lstStyle/>
          <a:p>
            <a:fld id="{6A6DD233-8EB0-4FDC-9A31-8EA74DAFF661}" type="slidenum">
              <a:rPr lang="en-US" altLang="zh-CN" sz="3200">
                <a:latin typeface="+mn-ea"/>
                <a:ea typeface="+mn-ea"/>
              </a:rPr>
              <a:pPr/>
              <a:t>53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2259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882650" y="5500702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17464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3676650" y="5500702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7660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6521450" y="5500702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2. 280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989652"/>
            <a:ext cx="2133600" cy="365125"/>
          </a:xfrm>
        </p:spPr>
        <p:txBody>
          <a:bodyPr/>
          <a:lstStyle/>
          <a:p>
            <a:fld id="{BD0F3035-54CB-45FC-A7D4-E042616517DD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989652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989652"/>
            <a:ext cx="2133600" cy="365125"/>
          </a:xfrm>
        </p:spPr>
        <p:txBody>
          <a:bodyPr/>
          <a:lstStyle/>
          <a:p>
            <a:fld id="{F8B54A51-8FDF-4548-8E4C-AEA92270AC9B}" type="slidenum">
              <a:rPr lang="en-US" altLang="zh-CN" sz="3200">
                <a:latin typeface="+mn-ea"/>
                <a:ea typeface="+mn-ea"/>
              </a:rPr>
              <a:pPr/>
              <a:t>54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6355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882650" y="5500702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66616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3676650" y="5500702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9272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521450" y="5500702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7.185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762-30BA-4B85-8E14-2DDACF06C12B}" type="datetime2">
              <a:rPr lang="zh-CN" altLang="en-US">
                <a:ea typeface="+mn-ea"/>
                <a:cs typeface="Times New Roman" pitchFamily="18" charset="0"/>
              </a:rPr>
              <a:pPr/>
              <a:t>2019年5月31日</a:t>
            </a:fld>
            <a:endParaRPr lang="en-US" altLang="zh-CN">
              <a:ea typeface="+mn-ea"/>
              <a:cs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ea typeface="+mn-ea"/>
                <a:cs typeface="Times New Roman" pitchFamily="18" charset="0"/>
              </a:rPr>
              <a:t>第</a:t>
            </a:r>
            <a:r>
              <a:rPr lang="en-US" altLang="zh-CN">
                <a:ea typeface="+mn-ea"/>
                <a:cs typeface="Times New Roman" pitchFamily="18" charset="0"/>
              </a:rPr>
              <a:t>4</a:t>
            </a:r>
            <a:r>
              <a:rPr lang="zh-CN" altLang="en-US">
                <a:ea typeface="+mn-ea"/>
                <a:cs typeface="Times New Roman" pitchFamily="18" charset="0"/>
              </a:rPr>
              <a:t>章 统计编码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02-DB7C-4A4C-8B19-01B27C2A1643}" type="slidenum">
              <a:rPr lang="en-US" altLang="zh-CN">
                <a:ea typeface="+mn-ea"/>
                <a:cs typeface="Times New Roman" pitchFamily="18" charset="0"/>
              </a:rPr>
              <a:pPr/>
              <a:t>55</a:t>
            </a:fld>
            <a:r>
              <a:rPr lang="en-US" altLang="zh-CN">
                <a:ea typeface="+mn-ea"/>
                <a:cs typeface="Times New Roman" pitchFamily="18" charset="0"/>
              </a:rPr>
              <a:t> of 42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6430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RLE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一定有效吗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???</a:t>
            </a:r>
            <a:endParaRPr lang="zh-CN" altLang="zh-CN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918214"/>
            <a:ext cx="2133600" cy="365125"/>
          </a:xfrm>
        </p:spPr>
        <p:txBody>
          <a:bodyPr/>
          <a:lstStyle/>
          <a:p>
            <a:fld id="{2629F11D-DC0C-4E92-AFAF-4E368AE4FBEC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918214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918214"/>
            <a:ext cx="2133600" cy="365125"/>
          </a:xfrm>
        </p:spPr>
        <p:txBody>
          <a:bodyPr/>
          <a:lstStyle/>
          <a:p>
            <a:fld id="{EF6AD270-8100-4074-91FE-214608B61540}" type="slidenum">
              <a:rPr lang="en-US" altLang="zh-CN" sz="3200">
                <a:latin typeface="+mn-ea"/>
                <a:ea typeface="+mn-ea"/>
              </a:rPr>
              <a:pPr/>
              <a:t>56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4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4307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882650" y="5429264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72768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676650" y="5429264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72972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6521450" y="5429264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0.997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D73A-61B4-4F33-AD18-44D7BC831D2B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A71C-70BD-4CD5-A11C-7FB0990BB0DF}" type="slidenum">
              <a:rPr lang="en-US" altLang="zh-CN" sz="3200">
                <a:latin typeface="+mn-ea"/>
                <a:ea typeface="+mn-ea"/>
              </a:rPr>
              <a:pPr/>
              <a:t>57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5331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882650" y="5867400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277560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676650" y="5867400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279860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521450" y="5867400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0.992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061090"/>
            <a:ext cx="2133600" cy="365125"/>
          </a:xfrm>
        </p:spPr>
        <p:txBody>
          <a:bodyPr/>
          <a:lstStyle/>
          <a:p>
            <a:fld id="{BFF73338-66CE-4A2C-99DE-4BA321939CF2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61090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61090"/>
            <a:ext cx="2133600" cy="365125"/>
          </a:xfrm>
        </p:spPr>
        <p:txBody>
          <a:bodyPr/>
          <a:lstStyle/>
          <a:p>
            <a:fld id="{7ABD6C41-5608-4FFB-8626-C9D9D811911E}" type="slidenum">
              <a:rPr lang="en-US" altLang="zh-CN" sz="3200">
                <a:latin typeface="+mn-ea"/>
                <a:ea typeface="+mn-ea"/>
              </a:rPr>
              <a:pPr/>
              <a:t>58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3283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882650" y="5572140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66616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76650" y="5572140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67352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6521450" y="5572140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0.989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989652"/>
            <a:ext cx="2133600" cy="365125"/>
          </a:xfrm>
        </p:spPr>
        <p:txBody>
          <a:bodyPr/>
          <a:lstStyle/>
          <a:p>
            <a:fld id="{DA6CD807-5FA6-4299-ACE1-D0BD580A99D9}" type="datetime2">
              <a:rPr lang="zh-CN" altLang="en-US" sz="3200">
                <a:latin typeface="+mn-ea"/>
                <a:ea typeface="+mn-ea"/>
              </a:rPr>
              <a:pPr/>
              <a:t>2019年5月31日</a:t>
            </a:fld>
            <a:endParaRPr lang="en-US" altLang="zh-CN" sz="3200">
              <a:latin typeface="+mn-ea"/>
              <a:ea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989652"/>
            <a:ext cx="2895600" cy="365125"/>
          </a:xfrm>
        </p:spPr>
        <p:txBody>
          <a:bodyPr/>
          <a:lstStyle/>
          <a:p>
            <a:r>
              <a:rPr lang="zh-CN" altLang="en-US" sz="3200">
                <a:latin typeface="+mn-ea"/>
                <a:ea typeface="+mn-ea"/>
              </a:rPr>
              <a:t>第</a:t>
            </a:r>
            <a:r>
              <a:rPr lang="en-US" altLang="zh-CN" sz="3200">
                <a:latin typeface="+mn-ea"/>
                <a:ea typeface="+mn-ea"/>
              </a:rPr>
              <a:t>4</a:t>
            </a:r>
            <a:r>
              <a:rPr lang="zh-CN" altLang="en-US" sz="3200">
                <a:latin typeface="+mn-ea"/>
                <a:ea typeface="+mn-ea"/>
              </a:rPr>
              <a:t>章 统计编码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989652"/>
            <a:ext cx="2133600" cy="365125"/>
          </a:xfrm>
        </p:spPr>
        <p:txBody>
          <a:bodyPr/>
          <a:lstStyle/>
          <a:p>
            <a:fld id="{A3C50BDA-799A-4BCF-97FF-01E325C9361B}" type="slidenum">
              <a:rPr lang="en-US" altLang="zh-CN" sz="3200">
                <a:latin typeface="+mn-ea"/>
                <a:ea typeface="+mn-ea"/>
              </a:rPr>
              <a:pPr/>
              <a:t>59</a:t>
            </a:fld>
            <a:r>
              <a:rPr lang="en-US" altLang="zh-CN" sz="3200">
                <a:latin typeface="+mn-ea"/>
                <a:ea typeface="+mn-ea"/>
              </a:rPr>
              <a:t> of 42</a:t>
            </a:r>
          </a:p>
        </p:txBody>
      </p:sp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351235" name="Picture 3" descr="j032383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762000"/>
            <a:ext cx="1082675" cy="720725"/>
          </a:xfrm>
          <a:prstGeom prst="rect">
            <a:avLst/>
          </a:prstGeom>
          <a:noFill/>
        </p:spPr>
      </p:pic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882650" y="5500702"/>
            <a:ext cx="2646878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原图象文件：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65816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676650" y="5500702"/>
            <a:ext cx="3057247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行程编码文件：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67204</a:t>
            </a:r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字节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6521450" y="5500702"/>
            <a:ext cx="1826141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+mn-ea"/>
                <a:ea typeface="+mn-ea"/>
              </a:rPr>
              <a:t>压缩比：</a:t>
            </a:r>
          </a:p>
          <a:p>
            <a:r>
              <a:rPr kumimoji="1" lang="en-US" altLang="zh-CN" sz="3200">
                <a:solidFill>
                  <a:schemeClr val="bg1"/>
                </a:solidFill>
                <a:latin typeface="+mn-ea"/>
                <a:ea typeface="+mn-ea"/>
              </a:rPr>
              <a:t>0.979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138987" cy="7651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彩色视频数据量分析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755577" y="2133600"/>
            <a:ext cx="7488312" cy="3643313"/>
          </a:xfrm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对于电视画面的分辨率</a:t>
            </a:r>
            <a:r>
              <a:rPr lang="en-US" altLang="zh-CN" dirty="0">
                <a:latin typeface="+mn-ea"/>
              </a:rPr>
              <a:t>640*480</a:t>
            </a:r>
            <a:r>
              <a:rPr lang="zh-CN" altLang="en-US" dirty="0">
                <a:latin typeface="+mn-ea"/>
              </a:rPr>
              <a:t>的彩色图像，每秒</a:t>
            </a: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帧，则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一秒钟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数据量</a:t>
            </a:r>
            <a:r>
              <a:rPr lang="zh-CN" altLang="en-US" dirty="0">
                <a:latin typeface="+mn-ea"/>
              </a:rPr>
              <a:t>为：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     </a:t>
            </a:r>
            <a:r>
              <a:rPr lang="en-US" altLang="zh-CN" dirty="0">
                <a:latin typeface="+mn-ea"/>
              </a:rPr>
              <a:t>640*480*24*30=221.12M 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播放时，需要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221Mbps</a:t>
            </a:r>
            <a:r>
              <a:rPr lang="zh-CN" altLang="en-US" dirty="0">
                <a:latin typeface="+mn-ea"/>
              </a:rPr>
              <a:t>的通信回路。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讨 论</a:t>
            </a:r>
            <a:endParaRPr lang="zh-CN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5611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一定有效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为什么？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如何改进？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讨 论</a:t>
            </a:r>
            <a:endParaRPr lang="zh-CN" altLang="zh-CN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5611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一定有效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为什么？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285992"/>
            <a:ext cx="5885028" cy="41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85328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 dirty="0"/>
              <a:t>Bit-plane slicing: highlighting the contribution made to total image</a:t>
            </a:r>
          </a:p>
          <a:p>
            <a:r>
              <a:rPr lang="en-US" altLang="zh-CN" sz="2400" b="0" dirty="0"/>
              <a:t>Appearance by specific bits. Separating a digital image into its bit planes is useful for analyzing the relative importance played by each bit of the image, a process that aids in determining the adequacy of the number of bits used to quantize each pixel. Also, this type of decomposition is useful for image compression.</a:t>
            </a:r>
          </a:p>
          <a:p>
            <a:r>
              <a:rPr lang="en-US" altLang="zh-CN" sz="2400" b="0" dirty="0" smtClean="0"/>
              <a:t>A </a:t>
            </a:r>
            <a:r>
              <a:rPr lang="en-US" altLang="zh-CN" sz="2400" b="0" dirty="0"/>
              <a:t>problem: how to obtain the bit-plane by </a:t>
            </a:r>
            <a:r>
              <a:rPr lang="en-US" altLang="zh-CN" sz="2400" b="0" dirty="0" err="1"/>
              <a:t>thresholding</a:t>
            </a:r>
            <a:r>
              <a:rPr lang="en-US" altLang="zh-CN" sz="2400" b="0" dirty="0"/>
              <a:t> operation?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61048"/>
            <a:ext cx="8497477" cy="259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1043608" y="260648"/>
            <a:ext cx="73244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Times New Roman" pitchFamily="18" charset="0"/>
                <a:cs typeface="Times New Roman" pitchFamily="18" charset="0"/>
              </a:rPr>
              <a:t>位平面</a:t>
            </a:r>
            <a:r>
              <a:rPr lang="zh-CN" altLang="en-US" sz="4400" b="1" dirty="0" smtClean="0">
                <a:latin typeface="Times New Roman" pitchFamily="18" charset="0"/>
                <a:cs typeface="Times New Roman" pitchFamily="18" charset="0"/>
              </a:rPr>
              <a:t>切割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Bit-plane slicing</a:t>
            </a:r>
            <a:endParaRPr lang="en-US" altLang="zh-C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350" y="333375"/>
            <a:ext cx="5767388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4" cstate="print"/>
          <a:srcRect l="18741" r="20808" b="12099"/>
          <a:stretch>
            <a:fillRect/>
          </a:stretch>
        </p:blipFill>
        <p:spPr bwMode="auto">
          <a:xfrm>
            <a:off x="6587182" y="333375"/>
            <a:ext cx="187325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6516216" y="3573016"/>
            <a:ext cx="22320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位平面</a:t>
            </a:r>
            <a:r>
              <a:rPr lang="zh-CN" altLang="en-US" sz="3200" dirty="0" smtClean="0"/>
              <a:t>切割</a:t>
            </a:r>
            <a:endParaRPr lang="en-US" altLang="zh-CN" sz="3200" dirty="0" smtClean="0"/>
          </a:p>
          <a:p>
            <a:pPr>
              <a:spcBef>
                <a:spcPct val="50000"/>
              </a:spcBef>
            </a:pPr>
            <a:r>
              <a:rPr lang="zh-CN" altLang="en-US" sz="3200" dirty="0" smtClean="0"/>
              <a:t>与行程编码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6587182" y="4896455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重量</a:t>
            </a:r>
            <a:r>
              <a:rPr lang="en-US" altLang="zh-CN" dirty="0"/>
              <a:t>(</a:t>
            </a:r>
            <a:r>
              <a:rPr lang="en-US" altLang="zh-CN" dirty="0" err="1"/>
              <a:t>Caratage</a:t>
            </a:r>
            <a:r>
              <a:rPr lang="en-US" altLang="zh-CN" dirty="0"/>
              <a:t>)</a:t>
            </a:r>
            <a:r>
              <a:rPr lang="zh-CN" altLang="en-US" dirty="0"/>
              <a:t>、净度</a:t>
            </a:r>
            <a:r>
              <a:rPr lang="en-US" altLang="zh-CN" dirty="0"/>
              <a:t>(Clarity)</a:t>
            </a:r>
            <a:r>
              <a:rPr lang="zh-CN" altLang="en-US" dirty="0"/>
              <a:t>、颜色</a:t>
            </a:r>
            <a:r>
              <a:rPr lang="en-US" altLang="zh-CN" dirty="0"/>
              <a:t>(Color)</a:t>
            </a:r>
            <a:r>
              <a:rPr lang="zh-CN" altLang="en-US" dirty="0"/>
              <a:t>和切工</a:t>
            </a:r>
            <a:r>
              <a:rPr lang="en-US" altLang="zh-CN" dirty="0"/>
              <a:t>(Cut)</a:t>
            </a:r>
            <a:r>
              <a:rPr lang="zh-CN" altLang="en-US" dirty="0"/>
              <a:t>。</a:t>
            </a:r>
            <a:r>
              <a:rPr lang="en-US" altLang="zh-CN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11.0 </a:t>
            </a:r>
            <a:r>
              <a:rPr lang="zh-CN" altLang="en-US" dirty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图像的无损压缩编码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11.2.1  </a:t>
            </a:r>
            <a:r>
              <a:rPr lang="zh-CN" altLang="en-US" dirty="0">
                <a:latin typeface="+mn-ea"/>
              </a:rPr>
              <a:t>行程（</a:t>
            </a:r>
            <a:r>
              <a:rPr lang="en-US" altLang="zh-CN" dirty="0">
                <a:latin typeface="+mn-ea"/>
              </a:rPr>
              <a:t>RLE</a:t>
            </a:r>
            <a:r>
              <a:rPr lang="zh-CN" altLang="en-US" dirty="0">
                <a:latin typeface="+mn-ea"/>
              </a:rPr>
              <a:t>）编码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11.2.2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霍夫曼（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Huffman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）编码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2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548680"/>
            <a:ext cx="7200900" cy="102711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熵编码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848600" cy="38163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行程编码</a:t>
            </a:r>
            <a:r>
              <a:rPr lang="zh-CN" altLang="en-US" dirty="0">
                <a:latin typeface="+mn-ea"/>
              </a:rPr>
              <a:t>要获得好的压缩率的前提是，有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比较长的相邻像素</a:t>
            </a:r>
            <a:r>
              <a:rPr lang="zh-CN" altLang="en-US" dirty="0">
                <a:latin typeface="+mn-ea"/>
              </a:rPr>
              <a:t>的值是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相同</a:t>
            </a:r>
            <a:r>
              <a:rPr lang="zh-CN" altLang="en-US" dirty="0">
                <a:latin typeface="+mn-ea"/>
              </a:rPr>
              <a:t>的。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熵</a:t>
            </a:r>
            <a:r>
              <a:rPr lang="zh-CN" altLang="en-US" dirty="0">
                <a:latin typeface="+mn-ea"/>
              </a:rPr>
              <a:t>是指数据中承载的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信息量</a:t>
            </a:r>
            <a:r>
              <a:rPr lang="zh-CN" altLang="en-US" dirty="0">
                <a:latin typeface="+mn-ea"/>
              </a:rPr>
              <a:t>。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所谓的熵编码是指在完全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不损失信息量</a:t>
            </a:r>
            <a:r>
              <a:rPr lang="zh-CN" altLang="en-US" dirty="0">
                <a:latin typeface="+mn-ea"/>
              </a:rPr>
              <a:t>前提下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最小数据量</a:t>
            </a:r>
            <a:r>
              <a:rPr lang="zh-CN" altLang="en-US" dirty="0">
                <a:latin typeface="+mn-ea"/>
              </a:rPr>
              <a:t>的编码。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823913"/>
            <a:ext cx="7943850" cy="8128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j-ea"/>
              </a:rPr>
              <a:t>Huffman</a:t>
            </a:r>
            <a:r>
              <a:rPr lang="zh-CN" altLang="en-US" b="1" dirty="0" smtClean="0">
                <a:latin typeface="+mj-ea"/>
              </a:rPr>
              <a:t>编码</a:t>
            </a:r>
            <a:r>
              <a:rPr lang="en-US" altLang="zh-CN" b="1" dirty="0" smtClean="0">
                <a:latin typeface="+mj-ea"/>
              </a:rPr>
              <a:t>:</a:t>
            </a:r>
            <a:r>
              <a:rPr lang="zh-CN" altLang="en-US" b="1" dirty="0" smtClean="0">
                <a:latin typeface="+mj-ea"/>
              </a:rPr>
              <a:t>基本原理</a:t>
            </a:r>
            <a:endParaRPr lang="zh-CN" altLang="en-US" b="1" dirty="0">
              <a:latin typeface="+mj-ea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857364"/>
            <a:ext cx="7632848" cy="3456384"/>
          </a:xfrm>
          <a:ln w="28575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为了达到大的压缩率，提出了一种</a:t>
            </a:r>
            <a:r>
              <a:rPr lang="zh-CN" altLang="en-US" dirty="0" smtClean="0">
                <a:latin typeface="+mj-ea"/>
                <a:ea typeface="+mj-ea"/>
              </a:rPr>
              <a:t>方法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</a:p>
          <a:p>
            <a:pPr lvl="1">
              <a:lnSpc>
                <a:spcPct val="120000"/>
              </a:lnSpc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将</a:t>
            </a:r>
            <a:r>
              <a:rPr lang="zh-CN" altLang="en-US" dirty="0">
                <a:latin typeface="+mj-ea"/>
                <a:ea typeface="+mj-ea"/>
              </a:rPr>
              <a:t>在图像中出现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频度大的像素值</a:t>
            </a:r>
            <a:r>
              <a:rPr lang="zh-CN" altLang="en-US" dirty="0">
                <a:latin typeface="+mj-ea"/>
                <a:ea typeface="+mj-ea"/>
              </a:rPr>
              <a:t>，给一个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比较短的编码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将</a:t>
            </a:r>
            <a:r>
              <a:rPr lang="zh-CN" altLang="en-US" dirty="0">
                <a:latin typeface="+mj-ea"/>
                <a:ea typeface="+mj-ea"/>
              </a:rPr>
              <a:t>出现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频度小</a:t>
            </a:r>
            <a:r>
              <a:rPr lang="zh-CN" altLang="en-US" dirty="0">
                <a:latin typeface="+mj-ea"/>
                <a:ea typeface="+mj-ea"/>
              </a:rPr>
              <a:t>的像数值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给一个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比较长</a:t>
            </a:r>
            <a:r>
              <a:rPr lang="zh-CN" altLang="en-US" dirty="0">
                <a:latin typeface="+mj-ea"/>
                <a:ea typeface="+mj-ea"/>
              </a:rPr>
              <a:t>的编码。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306536" y="1714488"/>
            <a:ext cx="6623050" cy="399415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8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例：</a:t>
            </a:r>
          </a:p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fffffff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4     3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7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如果不进行特殊的编码，按照图像像素的描述，需要的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    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22*8=176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943850" cy="812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基本原理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005064"/>
            <a:ext cx="784887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137004" cy="4868862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8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例：</a:t>
            </a:r>
          </a:p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 smtClean="0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 smtClean="0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 smtClean="0">
                <a:latin typeface="Times New Roman" pitchFamily="18" charset="0"/>
                <a:cs typeface="Times New Roman" pitchFamily="18" charset="0"/>
              </a:rPr>
              <a:t>fffffff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4      3   2  1    5         7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按照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熵编码的原理进行编码：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f=0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e=10   a=110  b=1111  c=11100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d=11101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这里的编码规则是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长短不一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的异字头码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943850" cy="812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基本原理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352927" cy="338455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由：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f=0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e=10   a=110  b=1111  c=11100  d=11101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aaaa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cc 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fffffff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11011011011011111111111111100111001110110101010100000000   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数据量：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7*1+5*2+4*3+3*4+2*5+1*5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56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  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900113" y="5445125"/>
            <a:ext cx="5343129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ea typeface="+mn-ea"/>
                <a:cs typeface="Times New Roman" pitchFamily="18" charset="0"/>
              </a:rPr>
              <a:t>压缩比为：</a:t>
            </a:r>
            <a:r>
              <a:rPr lang="en-US" altLang="zh-CN" sz="3200">
                <a:ea typeface="+mn-ea"/>
                <a:cs typeface="Times New Roman" pitchFamily="18" charset="0"/>
              </a:rPr>
              <a:t>176</a:t>
            </a:r>
            <a:r>
              <a:rPr lang="zh-CN" altLang="en-US" sz="3200">
                <a:ea typeface="+mn-ea"/>
                <a:cs typeface="Times New Roman" pitchFamily="18" charset="0"/>
              </a:rPr>
              <a:t>：</a:t>
            </a:r>
            <a:r>
              <a:rPr lang="en-US" altLang="zh-CN" sz="3200">
                <a:ea typeface="+mn-ea"/>
                <a:cs typeface="Times New Roman" pitchFamily="18" charset="0"/>
              </a:rPr>
              <a:t>56=3.14</a:t>
            </a:r>
            <a:r>
              <a:rPr lang="zh-CN" altLang="en-US" sz="3200">
                <a:ea typeface="+mn-ea"/>
                <a:cs typeface="Times New Roman" pitchFamily="18" charset="0"/>
              </a:rPr>
              <a:t>：</a:t>
            </a:r>
            <a:r>
              <a:rPr lang="en-US" altLang="zh-CN" sz="3200"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943850" cy="812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基本原理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autoUpdateAnimBg="0"/>
      <p:bldP spid="4710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j-ea"/>
              </a:rPr>
              <a:t>彩色视频数据量分析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424936" cy="4681537"/>
          </a:xfrm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实时传输：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在</a:t>
            </a:r>
            <a:r>
              <a:rPr lang="en-US" altLang="zh-CN" dirty="0">
                <a:latin typeface="+mj-ea"/>
                <a:ea typeface="+mj-ea"/>
              </a:rPr>
              <a:t>10M</a:t>
            </a:r>
            <a:r>
              <a:rPr lang="zh-CN" altLang="en-US" dirty="0">
                <a:latin typeface="+mj-ea"/>
                <a:ea typeface="+mj-ea"/>
              </a:rPr>
              <a:t>带宽网上实时传输的话，需要压缩到原来数据量的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0.045</a:t>
            </a:r>
            <a:r>
              <a:rPr lang="zh-CN" altLang="en-US" dirty="0" smtClean="0">
                <a:latin typeface="+mj-ea"/>
                <a:ea typeface="+mj-ea"/>
              </a:rPr>
              <a:t>，即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0.36bit/pixel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+mj-ea"/>
                <a:ea typeface="+mj-ea"/>
              </a:rPr>
              <a:t>存储： （按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张光盘可存</a:t>
            </a:r>
            <a:r>
              <a:rPr lang="en-US" altLang="zh-CN" dirty="0">
                <a:latin typeface="+mj-ea"/>
                <a:ea typeface="+mj-ea"/>
              </a:rPr>
              <a:t>640M</a:t>
            </a:r>
            <a:r>
              <a:rPr lang="zh-CN" altLang="en-US" dirty="0">
                <a:latin typeface="+mj-ea"/>
                <a:ea typeface="+mj-ea"/>
              </a:rPr>
              <a:t>计算）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如果不进行压缩，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张</a:t>
            </a:r>
            <a:r>
              <a:rPr lang="en-US" altLang="zh-CN" dirty="0">
                <a:latin typeface="+mj-ea"/>
                <a:ea typeface="+mj-ea"/>
              </a:rPr>
              <a:t>CD</a:t>
            </a:r>
            <a:r>
              <a:rPr lang="zh-CN" altLang="en-US" dirty="0">
                <a:latin typeface="+mj-ea"/>
                <a:ea typeface="+mj-ea"/>
              </a:rPr>
              <a:t>则仅可以存放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2.89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秒</a:t>
            </a:r>
            <a:r>
              <a:rPr lang="zh-CN" altLang="en-US" dirty="0">
                <a:latin typeface="+mj-ea"/>
                <a:ea typeface="+mj-ea"/>
              </a:rPr>
              <a:t>的数据。存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小时的信息则需要压缩到原来数据量的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0.0004</a:t>
            </a:r>
            <a:r>
              <a:rPr lang="zh-CN" altLang="en-US" dirty="0">
                <a:latin typeface="+mj-ea"/>
                <a:ea typeface="+mj-ea"/>
              </a:rPr>
              <a:t>，即：</a:t>
            </a:r>
            <a:r>
              <a:rPr lang="en-US" altLang="zh-CN" b="1" dirty="0">
                <a:solidFill>
                  <a:srgbClr val="0000FF"/>
                </a:solidFill>
                <a:latin typeface="+mj-ea"/>
                <a:ea typeface="+mj-ea"/>
              </a:rPr>
              <a:t>0.003bit/pixel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384651" cy="812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08714" cy="504056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首先求出图像中灰度分布的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灰度直方图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根据该直方图，对其按照分布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概率从小到大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的顺序进行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排列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每一次从中选择出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两个概率为最小的节点相加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，形成一个新的节点，构造一个称为“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树”的二叉树；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对这个二叉树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进行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反向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就获得了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编码码字。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943850" cy="812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编码：示例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571504" y="1412776"/>
            <a:ext cx="7072330" cy="399415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例：对数据序列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</a:rPr>
              <a:t>fffffff</a:t>
            </a:r>
            <a:endParaRPr lang="en-US" altLang="zh-CN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其概率分布为：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a:4/22  b:3/22  c:2/22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d:1/22  e:5/22  f:7/22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概率大小的排序为：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d,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1/22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2/22  3/22  4/22  5/22  7/22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0" y="4653136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c</a:t>
            </a:r>
            <a:endParaRPr kumimoji="1" lang="en-US" altLang="zh-CN" sz="3200" b="1" dirty="0">
              <a:latin typeface="+mn-ea"/>
              <a:ea typeface="+mn-ea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0" y="3933056"/>
            <a:ext cx="842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b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0" y="3212976"/>
            <a:ext cx="647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a</a:t>
            </a:r>
            <a:endParaRPr kumimoji="1" lang="en-US" altLang="zh-CN" sz="3200" b="1" dirty="0">
              <a:latin typeface="+mn-ea"/>
              <a:ea typeface="+mn-ea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0" y="1700808"/>
            <a:ext cx="6477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f</a:t>
            </a:r>
            <a:endParaRPr kumimoji="1" lang="en-US" altLang="zh-CN" sz="3200" b="1" dirty="0">
              <a:latin typeface="+mn-ea"/>
              <a:ea typeface="+mn-ea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0" y="2564904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e</a:t>
            </a:r>
            <a:endParaRPr kumimoji="1" lang="en-US" altLang="zh-CN" sz="3200" b="1" dirty="0">
              <a:latin typeface="+mn-ea"/>
              <a:ea typeface="+mn-ea"/>
            </a:endParaRPr>
          </a:p>
        </p:txBody>
      </p:sp>
      <p:sp>
        <p:nvSpPr>
          <p:cNvPr id="474120" name="Oval 8"/>
          <p:cNvSpPr>
            <a:spLocks noChangeArrowheads="1"/>
          </p:cNvSpPr>
          <p:nvPr/>
        </p:nvSpPr>
        <p:spPr bwMode="auto">
          <a:xfrm>
            <a:off x="733425" y="1628800"/>
            <a:ext cx="863600" cy="431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 dirty="0">
                <a:latin typeface="+mn-ea"/>
                <a:ea typeface="+mn-ea"/>
              </a:rPr>
              <a:t>7/22</a:t>
            </a:r>
          </a:p>
        </p:txBody>
      </p:sp>
      <p:sp>
        <p:nvSpPr>
          <p:cNvPr id="474121" name="Oval 9"/>
          <p:cNvSpPr>
            <a:spLocks noChangeArrowheads="1"/>
          </p:cNvSpPr>
          <p:nvPr/>
        </p:nvSpPr>
        <p:spPr bwMode="auto">
          <a:xfrm>
            <a:off x="733425" y="2405087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 dirty="0">
                <a:latin typeface="+mn-ea"/>
                <a:ea typeface="+mn-ea"/>
              </a:rPr>
              <a:t>5/22</a:t>
            </a:r>
          </a:p>
        </p:txBody>
      </p:sp>
      <p:sp>
        <p:nvSpPr>
          <p:cNvPr id="474122" name="Oval 10"/>
          <p:cNvSpPr>
            <a:spLocks noChangeArrowheads="1"/>
          </p:cNvSpPr>
          <p:nvPr/>
        </p:nvSpPr>
        <p:spPr bwMode="auto">
          <a:xfrm>
            <a:off x="733425" y="3128987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4/22</a:t>
            </a:r>
          </a:p>
        </p:txBody>
      </p:sp>
      <p:sp>
        <p:nvSpPr>
          <p:cNvPr id="474123" name="Oval 11"/>
          <p:cNvSpPr>
            <a:spLocks noChangeArrowheads="1"/>
          </p:cNvSpPr>
          <p:nvPr/>
        </p:nvSpPr>
        <p:spPr bwMode="auto">
          <a:xfrm>
            <a:off x="728663" y="4584725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2/22</a:t>
            </a:r>
          </a:p>
        </p:txBody>
      </p:sp>
      <p:cxnSp>
        <p:nvCxnSpPr>
          <p:cNvPr id="474124" name="AutoShape 12"/>
          <p:cNvCxnSpPr>
            <a:cxnSpLocks noChangeShapeType="1"/>
          </p:cNvCxnSpPr>
          <p:nvPr/>
        </p:nvCxnSpPr>
        <p:spPr bwMode="auto">
          <a:xfrm>
            <a:off x="1641475" y="4740300"/>
            <a:ext cx="1588" cy="736600"/>
          </a:xfrm>
          <a:prstGeom prst="bentConnector3">
            <a:avLst>
              <a:gd name="adj1" fmla="val 30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74125" name="AutoShape 13"/>
          <p:cNvCxnSpPr>
            <a:cxnSpLocks noChangeShapeType="1"/>
            <a:stCxn id="474120" idx="6"/>
          </p:cNvCxnSpPr>
          <p:nvPr/>
        </p:nvCxnSpPr>
        <p:spPr bwMode="auto">
          <a:xfrm>
            <a:off x="1597025" y="1844700"/>
            <a:ext cx="3530600" cy="2649537"/>
          </a:xfrm>
          <a:prstGeom prst="bentConnector3">
            <a:avLst>
              <a:gd name="adj1" fmla="val 1141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4126" name="Rectangle 14"/>
          <p:cNvSpPr>
            <a:spLocks noChangeArrowheads="1"/>
          </p:cNvSpPr>
          <p:nvPr/>
        </p:nvSpPr>
        <p:spPr bwMode="auto">
          <a:xfrm>
            <a:off x="6926263" y="1989162"/>
            <a:ext cx="465137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1</a:t>
            </a:r>
          </a:p>
        </p:txBody>
      </p:sp>
      <p:sp>
        <p:nvSpPr>
          <p:cNvPr id="474127" name="Rectangle 15"/>
          <p:cNvSpPr>
            <a:spLocks noChangeArrowheads="1"/>
          </p:cNvSpPr>
          <p:nvPr/>
        </p:nvSpPr>
        <p:spPr bwMode="auto">
          <a:xfrm>
            <a:off x="6567488" y="2852762"/>
            <a:ext cx="46355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0</a:t>
            </a:r>
          </a:p>
        </p:txBody>
      </p:sp>
      <p:sp>
        <p:nvSpPr>
          <p:cNvPr id="474128" name="Text Box 16"/>
          <p:cNvSpPr txBox="1">
            <a:spLocks noChangeArrowheads="1"/>
          </p:cNvSpPr>
          <p:nvPr/>
        </p:nvSpPr>
        <p:spPr bwMode="auto">
          <a:xfrm>
            <a:off x="3707904" y="5445224"/>
            <a:ext cx="5113338" cy="1077218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3200" b="1" dirty="0">
                <a:latin typeface="+mn-ea"/>
                <a:ea typeface="+mn-ea"/>
              </a:rPr>
              <a:t>f=11   </a:t>
            </a:r>
            <a:r>
              <a:rPr kumimoji="1" lang="en-US" altLang="zh-CN" sz="3200" b="1" dirty="0" smtClean="0">
                <a:latin typeface="+mn-ea"/>
                <a:ea typeface="+mn-ea"/>
              </a:rPr>
              <a:t>  e=01     a=00   b=101    c=1001   </a:t>
            </a:r>
            <a:r>
              <a:rPr kumimoji="1" lang="en-US" altLang="zh-CN" sz="3200" b="1" dirty="0">
                <a:latin typeface="+mn-ea"/>
                <a:ea typeface="+mn-ea"/>
              </a:rPr>
              <a:t>d=1000</a:t>
            </a:r>
          </a:p>
        </p:txBody>
      </p:sp>
      <p:sp>
        <p:nvSpPr>
          <p:cNvPr id="474129" name="Rectangle 17"/>
          <p:cNvSpPr>
            <a:spLocks noChangeArrowheads="1"/>
          </p:cNvSpPr>
          <p:nvPr/>
        </p:nvSpPr>
        <p:spPr bwMode="auto">
          <a:xfrm>
            <a:off x="0" y="5373216"/>
            <a:ext cx="7207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 dirty="0">
                <a:latin typeface="+mn-ea"/>
                <a:ea typeface="+mn-ea"/>
              </a:rPr>
              <a:t>d</a:t>
            </a:r>
            <a:endParaRPr kumimoji="1" lang="en-US" altLang="zh-CN" sz="3200" b="1" dirty="0">
              <a:latin typeface="+mn-ea"/>
              <a:ea typeface="+mn-ea"/>
            </a:endParaRPr>
          </a:p>
        </p:txBody>
      </p:sp>
      <p:sp>
        <p:nvSpPr>
          <p:cNvPr id="474130" name="Oval 18"/>
          <p:cNvSpPr>
            <a:spLocks noChangeArrowheads="1"/>
          </p:cNvSpPr>
          <p:nvPr/>
        </p:nvSpPr>
        <p:spPr bwMode="auto">
          <a:xfrm>
            <a:off x="733425" y="5300687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1/22</a:t>
            </a:r>
          </a:p>
        </p:txBody>
      </p:sp>
      <p:sp>
        <p:nvSpPr>
          <p:cNvPr id="474131" name="Line 19"/>
          <p:cNvSpPr>
            <a:spLocks noChangeShapeType="1"/>
          </p:cNvSpPr>
          <p:nvPr/>
        </p:nvSpPr>
        <p:spPr bwMode="auto">
          <a:xfrm>
            <a:off x="2144713" y="5084787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sp>
        <p:nvSpPr>
          <p:cNvPr id="474132" name="Oval 20"/>
          <p:cNvSpPr>
            <a:spLocks noChangeArrowheads="1"/>
          </p:cNvSpPr>
          <p:nvPr/>
        </p:nvSpPr>
        <p:spPr bwMode="auto">
          <a:xfrm>
            <a:off x="2533650" y="4868887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3/22</a:t>
            </a:r>
          </a:p>
        </p:txBody>
      </p:sp>
      <p:cxnSp>
        <p:nvCxnSpPr>
          <p:cNvPr id="474133" name="AutoShape 21"/>
          <p:cNvCxnSpPr>
            <a:cxnSpLocks noChangeShapeType="1"/>
            <a:stCxn id="474144" idx="6"/>
          </p:cNvCxnSpPr>
          <p:nvPr/>
        </p:nvCxnSpPr>
        <p:spPr bwMode="auto">
          <a:xfrm>
            <a:off x="1597025" y="4076725"/>
            <a:ext cx="1838325" cy="977900"/>
          </a:xfrm>
          <a:prstGeom prst="bentConnector3">
            <a:avLst>
              <a:gd name="adj1" fmla="val 125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4134" name="Line 22"/>
          <p:cNvSpPr>
            <a:spLocks noChangeShapeType="1"/>
          </p:cNvSpPr>
          <p:nvPr/>
        </p:nvSpPr>
        <p:spPr bwMode="auto">
          <a:xfrm>
            <a:off x="3902075" y="4508525"/>
            <a:ext cx="303213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sp>
        <p:nvSpPr>
          <p:cNvPr id="474135" name="Oval 23"/>
          <p:cNvSpPr>
            <a:spLocks noChangeArrowheads="1"/>
          </p:cNvSpPr>
          <p:nvPr/>
        </p:nvSpPr>
        <p:spPr bwMode="auto">
          <a:xfrm>
            <a:off x="4205288" y="4292625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6/22</a:t>
            </a:r>
          </a:p>
        </p:txBody>
      </p:sp>
      <p:cxnSp>
        <p:nvCxnSpPr>
          <p:cNvPr id="474136" name="AutoShape 24"/>
          <p:cNvCxnSpPr>
            <a:cxnSpLocks noChangeShapeType="1"/>
          </p:cNvCxnSpPr>
          <p:nvPr/>
        </p:nvCxnSpPr>
        <p:spPr bwMode="auto">
          <a:xfrm>
            <a:off x="1670050" y="2565425"/>
            <a:ext cx="1588" cy="736600"/>
          </a:xfrm>
          <a:prstGeom prst="bentConnector3">
            <a:avLst>
              <a:gd name="adj1" fmla="val 60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4137" name="Line 25"/>
          <p:cNvSpPr>
            <a:spLocks noChangeShapeType="1"/>
          </p:cNvSpPr>
          <p:nvPr/>
        </p:nvSpPr>
        <p:spPr bwMode="auto">
          <a:xfrm>
            <a:off x="2620963" y="28099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sp>
        <p:nvSpPr>
          <p:cNvPr id="474138" name="Line 26"/>
          <p:cNvSpPr>
            <a:spLocks noChangeShapeType="1"/>
          </p:cNvSpPr>
          <p:nvPr/>
        </p:nvSpPr>
        <p:spPr bwMode="auto">
          <a:xfrm>
            <a:off x="5645150" y="2276500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cxnSp>
        <p:nvCxnSpPr>
          <p:cNvPr id="474139" name="AutoShape 27"/>
          <p:cNvCxnSpPr>
            <a:cxnSpLocks noChangeShapeType="1"/>
            <a:stCxn id="474143" idx="6"/>
          </p:cNvCxnSpPr>
          <p:nvPr/>
        </p:nvCxnSpPr>
        <p:spPr bwMode="auto">
          <a:xfrm flipV="1">
            <a:off x="3771900" y="2276500"/>
            <a:ext cx="3227388" cy="519112"/>
          </a:xfrm>
          <a:prstGeom prst="bentConnector3">
            <a:avLst>
              <a:gd name="adj1" fmla="val 1083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4140" name="Oval 28"/>
          <p:cNvSpPr>
            <a:spLocks noChangeArrowheads="1"/>
          </p:cNvSpPr>
          <p:nvPr/>
        </p:nvSpPr>
        <p:spPr bwMode="auto">
          <a:xfrm>
            <a:off x="7575550" y="2347937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22/22</a:t>
            </a:r>
          </a:p>
        </p:txBody>
      </p:sp>
      <p:sp>
        <p:nvSpPr>
          <p:cNvPr id="474141" name="Line 29"/>
          <p:cNvSpPr>
            <a:spLocks noChangeShapeType="1"/>
          </p:cNvSpPr>
          <p:nvPr/>
        </p:nvSpPr>
        <p:spPr bwMode="auto">
          <a:xfrm>
            <a:off x="7286625" y="25654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>
              <a:latin typeface="+mn-ea"/>
              <a:ea typeface="+mn-ea"/>
            </a:endParaRPr>
          </a:p>
        </p:txBody>
      </p:sp>
      <p:sp>
        <p:nvSpPr>
          <p:cNvPr id="474142" name="Oval 30"/>
          <p:cNvSpPr>
            <a:spLocks noChangeArrowheads="1"/>
          </p:cNvSpPr>
          <p:nvPr/>
        </p:nvSpPr>
        <p:spPr bwMode="auto">
          <a:xfrm>
            <a:off x="6062663" y="2060600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13/22</a:t>
            </a:r>
          </a:p>
        </p:txBody>
      </p:sp>
      <p:sp>
        <p:nvSpPr>
          <p:cNvPr id="474143" name="Oval 31"/>
          <p:cNvSpPr>
            <a:spLocks noChangeArrowheads="1"/>
          </p:cNvSpPr>
          <p:nvPr/>
        </p:nvSpPr>
        <p:spPr bwMode="auto">
          <a:xfrm>
            <a:off x="2908300" y="2579712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9/22</a:t>
            </a:r>
          </a:p>
        </p:txBody>
      </p:sp>
      <p:sp>
        <p:nvSpPr>
          <p:cNvPr id="474144" name="Oval 32"/>
          <p:cNvSpPr>
            <a:spLocks noChangeArrowheads="1"/>
          </p:cNvSpPr>
          <p:nvPr/>
        </p:nvSpPr>
        <p:spPr bwMode="auto">
          <a:xfrm>
            <a:off x="733425" y="3860825"/>
            <a:ext cx="863600" cy="431800"/>
          </a:xfrm>
          <a:prstGeom prst="ellipse">
            <a:avLst/>
          </a:prstGeom>
          <a:noFill/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+mn-ea"/>
                <a:ea typeface="+mn-ea"/>
              </a:rPr>
              <a:t>3/22</a:t>
            </a:r>
          </a:p>
        </p:txBody>
      </p:sp>
      <p:sp>
        <p:nvSpPr>
          <p:cNvPr id="474145" name="Rectangle 33"/>
          <p:cNvSpPr>
            <a:spLocks noChangeArrowheads="1"/>
          </p:cNvSpPr>
          <p:nvPr/>
        </p:nvSpPr>
        <p:spPr bwMode="auto">
          <a:xfrm>
            <a:off x="3830638" y="1628800"/>
            <a:ext cx="46513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1</a:t>
            </a:r>
          </a:p>
        </p:txBody>
      </p:sp>
      <p:sp>
        <p:nvSpPr>
          <p:cNvPr id="474146" name="Rectangle 34"/>
          <p:cNvSpPr>
            <a:spLocks noChangeArrowheads="1"/>
          </p:cNvSpPr>
          <p:nvPr/>
        </p:nvSpPr>
        <p:spPr bwMode="auto">
          <a:xfrm>
            <a:off x="5184775" y="4235475"/>
            <a:ext cx="4635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0</a:t>
            </a:r>
          </a:p>
        </p:txBody>
      </p:sp>
      <p:sp>
        <p:nvSpPr>
          <p:cNvPr id="474147" name="Rectangle 35"/>
          <p:cNvSpPr>
            <a:spLocks noChangeArrowheads="1"/>
          </p:cNvSpPr>
          <p:nvPr/>
        </p:nvSpPr>
        <p:spPr bwMode="auto">
          <a:xfrm>
            <a:off x="1814513" y="2319362"/>
            <a:ext cx="465137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1</a:t>
            </a:r>
          </a:p>
        </p:txBody>
      </p:sp>
      <p:sp>
        <p:nvSpPr>
          <p:cNvPr id="474148" name="Rectangle 36"/>
          <p:cNvSpPr>
            <a:spLocks noChangeArrowheads="1"/>
          </p:cNvSpPr>
          <p:nvPr/>
        </p:nvSpPr>
        <p:spPr bwMode="auto">
          <a:xfrm>
            <a:off x="1784350" y="3097237"/>
            <a:ext cx="46355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0</a:t>
            </a:r>
          </a:p>
        </p:txBody>
      </p:sp>
      <p:sp>
        <p:nvSpPr>
          <p:cNvPr id="474149" name="Rectangle 37"/>
          <p:cNvSpPr>
            <a:spLocks noChangeArrowheads="1"/>
          </p:cNvSpPr>
          <p:nvPr/>
        </p:nvSpPr>
        <p:spPr bwMode="auto">
          <a:xfrm>
            <a:off x="2678113" y="3860825"/>
            <a:ext cx="46513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1</a:t>
            </a:r>
          </a:p>
        </p:txBody>
      </p:sp>
      <p:sp>
        <p:nvSpPr>
          <p:cNvPr id="474150" name="Rectangle 38"/>
          <p:cNvSpPr>
            <a:spLocks noChangeArrowheads="1"/>
          </p:cNvSpPr>
          <p:nvPr/>
        </p:nvSpPr>
        <p:spPr bwMode="auto">
          <a:xfrm>
            <a:off x="3398838" y="4797450"/>
            <a:ext cx="4635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0</a:t>
            </a:r>
          </a:p>
        </p:txBody>
      </p:sp>
      <p:sp>
        <p:nvSpPr>
          <p:cNvPr id="474151" name="Rectangle 39"/>
          <p:cNvSpPr>
            <a:spLocks noChangeArrowheads="1"/>
          </p:cNvSpPr>
          <p:nvPr/>
        </p:nvSpPr>
        <p:spPr bwMode="auto">
          <a:xfrm>
            <a:off x="1598613" y="4508525"/>
            <a:ext cx="46513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1</a:t>
            </a:r>
          </a:p>
        </p:txBody>
      </p:sp>
      <p:sp>
        <p:nvSpPr>
          <p:cNvPr id="474152" name="Rectangle 40"/>
          <p:cNvSpPr>
            <a:spLocks noChangeArrowheads="1"/>
          </p:cNvSpPr>
          <p:nvPr/>
        </p:nvSpPr>
        <p:spPr bwMode="auto">
          <a:xfrm>
            <a:off x="1670050" y="5300687"/>
            <a:ext cx="46355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latin typeface="+mn-ea"/>
                <a:ea typeface="+mn-ea"/>
              </a:rPr>
              <a:t>0</a:t>
            </a: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+mj-ea"/>
              </a:rPr>
              <a:t>编码：示例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31632" y="3429000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此处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: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大概率为</a:t>
            </a:r>
            <a:r>
              <a:rPr lang="en-US" altLang="zh-CN" sz="3200" dirty="0" smtClean="0">
                <a:solidFill>
                  <a:srgbClr val="0000FF"/>
                </a:solidFill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 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         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小概率为</a:t>
            </a:r>
            <a:r>
              <a:rPr lang="en-US" altLang="zh-CN" sz="3200" dirty="0" smtClean="0">
                <a:solidFill>
                  <a:srgbClr val="0000FF"/>
                </a:solidFill>
              </a:rPr>
              <a:t>0</a:t>
            </a:r>
          </a:p>
          <a:p>
            <a:r>
              <a:rPr lang="zh-CN" altLang="en-US" sz="3200" b="1" dirty="0" smtClean="0">
                <a:solidFill>
                  <a:srgbClr val="0000FF"/>
                </a:solidFill>
              </a:rPr>
              <a:t>反向编码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  <p:bldP spid="474117" grpId="0"/>
      <p:bldP spid="474118" grpId="0"/>
      <p:bldP spid="474119" grpId="0"/>
      <p:bldP spid="474120" grpId="0"/>
      <p:bldP spid="474121" grpId="0" animBg="1" autoUpdateAnimBg="0"/>
      <p:bldP spid="474122" grpId="0" animBg="1" autoUpdateAnimBg="0"/>
      <p:bldP spid="474123" grpId="0" animBg="1" autoUpdateAnimBg="0"/>
      <p:bldP spid="474126" grpId="0" autoUpdateAnimBg="0"/>
      <p:bldP spid="474127" grpId="0" autoUpdateAnimBg="0"/>
      <p:bldP spid="474128" grpId="0" animBg="1"/>
      <p:bldP spid="474129" grpId="0"/>
      <p:bldP spid="474130" grpId="0" animBg="1" autoUpdateAnimBg="0"/>
      <p:bldP spid="474131" grpId="0" animBg="1"/>
      <p:bldP spid="474132" grpId="0" animBg="1" autoUpdateAnimBg="0"/>
      <p:bldP spid="474134" grpId="0" animBg="1"/>
      <p:bldP spid="474135" grpId="0" animBg="1" autoUpdateAnimBg="0"/>
      <p:bldP spid="474137" grpId="0" animBg="1"/>
      <p:bldP spid="474138" grpId="0" animBg="1"/>
      <p:bldP spid="474140" grpId="0" animBg="1" autoUpdateAnimBg="0"/>
      <p:bldP spid="474141" grpId="0" animBg="1"/>
      <p:bldP spid="474142" grpId="0" animBg="1" autoUpdateAnimBg="0"/>
      <p:bldP spid="474143" grpId="0" animBg="1" autoUpdateAnimBg="0"/>
      <p:bldP spid="474144" grpId="0" animBg="1" autoUpdateAnimBg="0"/>
      <p:bldP spid="474145" grpId="0" autoUpdateAnimBg="0"/>
      <p:bldP spid="474146" grpId="0" autoUpdateAnimBg="0"/>
      <p:bldP spid="474147" grpId="0" autoUpdateAnimBg="0"/>
      <p:bldP spid="474148" grpId="0" autoUpdateAnimBg="0"/>
      <p:bldP spid="474149" grpId="0" autoUpdateAnimBg="0"/>
      <p:bldP spid="474150" grpId="0" autoUpdateAnimBg="0"/>
      <p:bldP spid="474151" grpId="0" autoUpdateAnimBg="0"/>
      <p:bldP spid="47415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931" y="4105887"/>
            <a:ext cx="8568182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336542" y="1489139"/>
            <a:ext cx="8640960" cy="4968552"/>
          </a:xfrm>
          <a:noFill/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sz="51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5100" dirty="0">
                <a:latin typeface="Times New Roman" pitchFamily="18" charset="0"/>
                <a:cs typeface="Times New Roman" pitchFamily="18" charset="0"/>
              </a:rPr>
              <a:t>aaaa </a:t>
            </a:r>
            <a:r>
              <a:rPr lang="en-US" altLang="zh-CN" sz="5100" dirty="0" err="1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sz="5100" dirty="0">
                <a:latin typeface="Times New Roman" pitchFamily="18" charset="0"/>
                <a:cs typeface="Times New Roman" pitchFamily="18" charset="0"/>
              </a:rPr>
              <a:t> cc d </a:t>
            </a:r>
            <a:r>
              <a:rPr lang="en-US" altLang="zh-CN" sz="5100" dirty="0" err="1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100" dirty="0" err="1">
                <a:latin typeface="Times New Roman" pitchFamily="18" charset="0"/>
                <a:cs typeface="Times New Roman" pitchFamily="18" charset="0"/>
              </a:rPr>
              <a:t>fffffff</a:t>
            </a:r>
            <a:r>
              <a:rPr lang="zh-CN" altLang="en-US" sz="5100" dirty="0" smtClean="0">
                <a:latin typeface="Times New Roman" pitchFamily="18" charset="0"/>
                <a:cs typeface="Times New Roman" pitchFamily="18" charset="0"/>
              </a:rPr>
              <a:t>这个</a:t>
            </a:r>
            <a:r>
              <a:rPr lang="zh-CN" altLang="en-US" sz="5100" dirty="0">
                <a:latin typeface="Times New Roman" pitchFamily="18" charset="0"/>
                <a:cs typeface="Times New Roman" pitchFamily="18" charset="0"/>
              </a:rPr>
              <a:t>例子，计算出经过</a:t>
            </a:r>
            <a:r>
              <a:rPr lang="en-US" altLang="zh-CN" sz="5100" dirty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sz="5100" dirty="0">
                <a:latin typeface="Times New Roman" pitchFamily="18" charset="0"/>
                <a:cs typeface="Times New Roman" pitchFamily="18" charset="0"/>
              </a:rPr>
              <a:t>编码后的数据为： </a:t>
            </a:r>
            <a:r>
              <a:rPr lang="zh-CN" altLang="en-US" sz="51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5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SzPct val="80000"/>
              <a:buNone/>
            </a:pPr>
            <a:r>
              <a:rPr lang="en-US" altLang="zh-CN" sz="5800" dirty="0" smtClean="0">
                <a:latin typeface="Times New Roman" pitchFamily="18" charset="0"/>
                <a:cs typeface="Times New Roman" pitchFamily="18" charset="0"/>
              </a:rPr>
              <a:t>0000000010110110110010011000010101010111111111111111</a:t>
            </a:r>
            <a:endParaRPr lang="en-US" altLang="zh-CN" sz="5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80000"/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5100" dirty="0" smtClean="0">
                <a:latin typeface="Times New Roman" pitchFamily="18" charset="0"/>
                <a:cs typeface="Times New Roman" pitchFamily="18" charset="0"/>
              </a:rPr>
              <a:t>共  </a:t>
            </a:r>
            <a:r>
              <a:rPr lang="en-US" altLang="zh-CN" sz="51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7*2+5*2+4*2+3*3+2*4+1*4=53 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endParaRPr lang="en-US" altLang="zh-CN" sz="51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277100" cy="758825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编码：压缩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效率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467544" y="5872916"/>
            <a:ext cx="453040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+mn-ea"/>
                <a:cs typeface="Times New Roman" pitchFamily="18" charset="0"/>
              </a:rPr>
              <a:t>压缩比为</a:t>
            </a:r>
            <a:r>
              <a:rPr lang="en-US" altLang="zh-CN" sz="3200" dirty="0">
                <a:ea typeface="+mn-ea"/>
                <a:cs typeface="Times New Roman" pitchFamily="18" charset="0"/>
              </a:rPr>
              <a:t>176</a:t>
            </a:r>
            <a:r>
              <a:rPr lang="zh-CN" altLang="en-US" sz="3200" dirty="0">
                <a:ea typeface="+mn-ea"/>
                <a:cs typeface="Times New Roman" pitchFamily="18" charset="0"/>
              </a:rPr>
              <a:t>：</a:t>
            </a:r>
            <a:r>
              <a:rPr lang="en-US" altLang="zh-CN" sz="3200" dirty="0">
                <a:ea typeface="+mn-ea"/>
                <a:cs typeface="Times New Roman" pitchFamily="18" charset="0"/>
              </a:rPr>
              <a:t>53=3.32:1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55576" y="2531802"/>
            <a:ext cx="5185346" cy="1077218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3200" b="1" dirty="0">
                <a:latin typeface="+mn-ea"/>
                <a:ea typeface="+mn-ea"/>
              </a:rPr>
              <a:t>f=11   </a:t>
            </a:r>
            <a:r>
              <a:rPr kumimoji="1" lang="en-US" altLang="zh-CN" sz="3200" b="1" dirty="0" smtClean="0">
                <a:latin typeface="+mn-ea"/>
                <a:ea typeface="+mn-ea"/>
              </a:rPr>
              <a:t>  e=01     a=00   b=101    c=1001   </a:t>
            </a:r>
            <a:r>
              <a:rPr kumimoji="1" lang="en-US" altLang="zh-CN" sz="3200" b="1" dirty="0">
                <a:latin typeface="+mn-ea"/>
                <a:ea typeface="+mn-ea"/>
              </a:rPr>
              <a:t>d=1000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 autoUpdateAnimBg="0"/>
      <p:bldP spid="475140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604448" cy="847725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编码：图像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压缩中的应用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8136904" cy="41767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我们知道，对一幅图像进行编码时，如果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图像的大小大于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时，这幅图像的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不同的码字就有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可能很多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例如极限为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个不同的码字。 </a:t>
            </a:r>
          </a:p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这时如果采用全局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编码则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压缩效率不高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。甚至有可能与原来的等长编码的数据量相同。        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34988"/>
            <a:ext cx="8424936" cy="93345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编码：图像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压缩中的应用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559675" cy="36004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常用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的且有效的方法是：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将图像分割成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若干的小块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，对每块进行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独立的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编码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。例如：分成         的子块，就可以大大降低不同灰度值的个数（最多是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而不是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）。</a:t>
            </a: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7000892" y="3214686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6" name="Equation" r:id="rId3" imgW="7315517" imgH="4267517" progId="Equation.3">
                  <p:embed/>
                </p:oleObj>
              </mc:Choice>
              <mc:Fallback>
                <p:oleObj name="Equation" r:id="rId3" imgW="7315517" imgH="42675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3214686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4972" y="1052736"/>
            <a:ext cx="5305340" cy="3978076"/>
          </a:xfrm>
          <a:prstGeom prst="rect">
            <a:avLst/>
          </a:prstGeom>
          <a:noFill/>
        </p:spPr>
      </p:pic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6372200" y="5157192"/>
            <a:ext cx="24842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ea typeface="+mn-ea"/>
                <a:cs typeface="Times New Roman" pitchFamily="18" charset="0"/>
              </a:rPr>
              <a:t>8*8</a:t>
            </a:r>
            <a:r>
              <a:rPr lang="zh-CN" altLang="en-US" sz="3200" dirty="0">
                <a:ea typeface="+mn-ea"/>
                <a:cs typeface="Times New Roman" pitchFamily="18" charset="0"/>
              </a:rPr>
              <a:t>分块的编码压缩比为</a:t>
            </a:r>
            <a:r>
              <a:rPr lang="en-US" altLang="zh-CN" sz="3200" dirty="0">
                <a:ea typeface="+mn-ea"/>
                <a:cs typeface="Times New Roman" pitchFamily="18" charset="0"/>
              </a:rPr>
              <a:t>2.12:1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3275856" y="5157192"/>
            <a:ext cx="24482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ea typeface="+mn-ea"/>
                <a:cs typeface="Times New Roman" pitchFamily="18" charset="0"/>
              </a:rPr>
              <a:t>16*16</a:t>
            </a:r>
            <a:r>
              <a:rPr lang="zh-CN" altLang="en-US" sz="3200" dirty="0">
                <a:ea typeface="+mn-ea"/>
                <a:cs typeface="Times New Roman" pitchFamily="18" charset="0"/>
              </a:rPr>
              <a:t>分块的编码压缩比为</a:t>
            </a:r>
            <a:r>
              <a:rPr lang="en-US" altLang="zh-CN" sz="3200" dirty="0">
                <a:ea typeface="+mn-ea"/>
                <a:cs typeface="Times New Roman" pitchFamily="18" charset="0"/>
              </a:rPr>
              <a:t>1.64:1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467544" y="5157192"/>
            <a:ext cx="259271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+mn-ea"/>
                <a:cs typeface="Times New Roman" pitchFamily="18" charset="0"/>
              </a:rPr>
              <a:t>全图的编码压缩比为</a:t>
            </a:r>
            <a:r>
              <a:rPr lang="en-US" altLang="zh-CN" sz="3200" dirty="0">
                <a:ea typeface="+mn-ea"/>
                <a:cs typeface="Times New Roman" pitchFamily="18" charset="0"/>
              </a:rPr>
              <a:t>1.09:1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7544" y="260648"/>
            <a:ext cx="8424936" cy="933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Huffman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编码：图像压缩中的应用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69" grpId="0"/>
      <p:bldP spid="34407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17984" y="1206277"/>
            <a:ext cx="84613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Symbol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B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H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K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27622" y="1215802"/>
            <a:ext cx="846137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..-.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84847" y="1201514"/>
            <a:ext cx="846137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Symbol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O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Q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U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Z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494484" y="1211039"/>
            <a:ext cx="84613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--..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299347" y="1201514"/>
            <a:ext cx="8461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Symbol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4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5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6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7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8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9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208984" y="1211039"/>
            <a:ext cx="8461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-----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.----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..---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…..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-….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--...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---..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----.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151959" y="1196752"/>
            <a:ext cx="84613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Symbol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?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;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/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“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182247" y="1271364"/>
            <a:ext cx="8461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.-.-.-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--..--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..--..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---…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-.-.-.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-…-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-..-.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.-..-.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55576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4400" b="1" dirty="0" smtClean="0">
                <a:cs typeface="Times New Roman" pitchFamily="18" charset="0"/>
              </a:rPr>
              <a:t>国际莫尔斯电码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5286388"/>
            <a:ext cx="435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与</a:t>
            </a:r>
            <a:r>
              <a:rPr lang="en-US" altLang="zh-CN" sz="3200" dirty="0" smtClean="0"/>
              <a:t>Huffman</a:t>
            </a:r>
            <a:r>
              <a:rPr lang="zh-CN" altLang="en-US" sz="3200" dirty="0" smtClean="0"/>
              <a:t>编码的区别与联系</a:t>
            </a:r>
            <a:r>
              <a:rPr lang="en-US" altLang="zh-CN" sz="3200" dirty="0" smtClean="0"/>
              <a:t>???</a:t>
            </a:r>
            <a:endParaRPr lang="zh-CN" alt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569325" cy="640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彼特是一位优秀的登山运动员，但是，在一次登山的意外中，彼特和他的妹妹安妮死里逃生，而父亲为救他们却牺牲了生命。彼特为此深感自责并从此不再登山。可妹妹安妮却继承了父亲的事业，成为杰出的女登山运动员。 </a:t>
            </a:r>
            <a:b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　　三年后，兄妹在海拔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28250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英尺的世界第二高峰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K2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高峰上重逢，而三年前的阴影仍困扰着他们。这时，安妮是登山队的主力队员，彼特作为地理杂志的摄影师也来到山脚下的营地。在攀登高峰的过程中，登山队遇到了恶劣的天气和雪崩，安妮和两名队员身陷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26000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英尺处的一个冰洞里，这是一个人类身体忍受极限的死亡地带，人在此高度生存的时间有限，几支救援队伍冒着严寒和风险开始了营救活动。彼特在紧急关头克服了三年前阴影的困扰，毅然参加了营救队伍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……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096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17474"/>
            <a:ext cx="8586641" cy="645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862145" cy="7651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传真数据量分析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80919" cy="4032250"/>
          </a:xfrm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如果只传送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值图像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，以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200dpi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的分辨率传输，一张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A4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稿纸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的数据量为：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1654*2337*1=3888768bit =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390K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按目前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14.4K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的电话线传输速率，需要传送的时间是：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270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秒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4.5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分钟）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1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11.0 </a:t>
            </a:r>
            <a:r>
              <a:rPr lang="zh-CN" altLang="en-US" dirty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图像的无损压缩编码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11.2.1  </a:t>
            </a:r>
            <a:r>
              <a:rPr lang="zh-CN" altLang="en-US" dirty="0">
                <a:latin typeface="+mn-ea"/>
              </a:rPr>
              <a:t>行程（</a:t>
            </a:r>
            <a:r>
              <a:rPr lang="en-US" altLang="zh-CN" dirty="0">
                <a:latin typeface="+mn-ea"/>
              </a:rPr>
              <a:t>RLE</a:t>
            </a:r>
            <a:r>
              <a:rPr lang="zh-CN" altLang="en-US" dirty="0">
                <a:latin typeface="+mn-ea"/>
              </a:rPr>
              <a:t>）编码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11.2.3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算术编码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09A-CFD8-4426-8257-88DB0E1DB6E1}" type="datetime2">
              <a:rPr lang="zh-CN" altLang="en-US"/>
              <a:pPr/>
              <a:t>2019年5月31日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统计编码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550B-3AE8-48A1-855F-756EE6930174}" type="slidenum">
              <a:rPr lang="en-US" altLang="zh-CN"/>
              <a:pPr/>
              <a:t>81</a:t>
            </a:fld>
            <a:r>
              <a:rPr lang="en-US" altLang="zh-CN"/>
              <a:t> of 42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2057"/>
            <a:ext cx="7772400" cy="836613"/>
          </a:xfrm>
        </p:spPr>
        <p:txBody>
          <a:bodyPr/>
          <a:lstStyle/>
          <a:p>
            <a:r>
              <a:rPr lang="zh-CN" altLang="en-US" b="1" dirty="0"/>
              <a:t>压缩与编码</a:t>
            </a:r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908050"/>
            <a:ext cx="8577262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5943600" y="2209800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3962400" y="1905000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算术编码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19244"/>
            <a:ext cx="8382000" cy="47244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算术编码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(arithmetic coding)</a:t>
            </a:r>
          </a:p>
          <a:p>
            <a:pPr lvl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给已知统计信息的符号分配代码的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数据无损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压缩技术</a:t>
            </a:r>
          </a:p>
          <a:p>
            <a:pPr lvl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基本思想是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数值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范围  表示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输入流中的一个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字符（串）</a:t>
            </a:r>
            <a:r>
              <a:rPr lang="zh-CN" altLang="en-US" sz="3200" b="1" dirty="0">
                <a:solidFill>
                  <a:srgbClr val="0000E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而不是给输入流中的每个字符分别指定一个码字</a:t>
            </a:r>
          </a:p>
          <a:p>
            <a:pPr lvl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实质上是为整个输入字符流分配一个“码字”，因此它的编码效率可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接近于熵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8AB7-40DA-4B8B-BA75-D7C540DD00D9}" type="datetime2">
              <a:rPr lang="zh-CN" altLang="en-US">
                <a:solidFill>
                  <a:schemeClr val="tx1"/>
                </a:solidFill>
                <a:ea typeface="+mn-ea"/>
                <a:cs typeface="Times New Roman" pitchFamily="18" charset="0"/>
              </a:rPr>
              <a:pPr/>
              <a:t>2019年5月31日</a:t>
            </a:fld>
            <a:endParaRPr lang="en-US" altLang="zh-CN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a typeface="+mn-ea"/>
                <a:cs typeface="Times New Roman" pitchFamily="18" charset="0"/>
              </a:rPr>
              <a:t>第</a:t>
            </a:r>
            <a:r>
              <a:rPr lang="en-US" altLang="zh-CN">
                <a:solidFill>
                  <a:schemeClr val="tx1"/>
                </a:solidFill>
                <a:ea typeface="+mn-ea"/>
                <a:cs typeface="Times New Roman" pitchFamily="18" charset="0"/>
              </a:rPr>
              <a:t>4</a:t>
            </a:r>
            <a:r>
              <a:rPr lang="zh-CN" altLang="en-US">
                <a:solidFill>
                  <a:schemeClr val="tx1"/>
                </a:solidFill>
                <a:ea typeface="+mn-ea"/>
                <a:cs typeface="Times New Roman" pitchFamily="18" charset="0"/>
              </a:rPr>
              <a:t>章 统计编码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F36-3B3F-4E7E-BDD8-59D61BA922C4}" type="slidenum">
              <a:rPr lang="en-US" altLang="zh-CN">
                <a:solidFill>
                  <a:schemeClr val="tx1"/>
                </a:solidFill>
                <a:ea typeface="+mn-ea"/>
                <a:cs typeface="Times New Roman" pitchFamily="18" charset="0"/>
              </a:rPr>
              <a:pPr/>
              <a:t>83</a:t>
            </a:fld>
            <a:r>
              <a:rPr lang="en-US" altLang="zh-CN">
                <a:solidFill>
                  <a:schemeClr val="tx1"/>
                </a:solidFill>
                <a:ea typeface="+mn-ea"/>
                <a:cs typeface="Times New Roman" pitchFamily="18" charset="0"/>
              </a:rPr>
              <a:t> of 42</a:t>
            </a:r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85720" y="313341"/>
            <a:ext cx="8748712" cy="368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b="1" dirty="0">
                <a:ea typeface="+mn-ea"/>
                <a:cs typeface="Times New Roman" pitchFamily="18" charset="0"/>
              </a:rPr>
              <a:t>  </a:t>
            </a:r>
            <a:r>
              <a:rPr kumimoji="1" lang="zh-CN" altLang="en-US" sz="4400" b="1" dirty="0">
                <a:ea typeface="+mn-ea"/>
                <a:cs typeface="Times New Roman" pitchFamily="18" charset="0"/>
              </a:rPr>
              <a:t>算术编码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ea typeface="+mn-ea"/>
                <a:cs typeface="Times New Roman" pitchFamily="18" charset="0"/>
              </a:rPr>
              <a:t>基本思想：基于递归概率区间划分的二进制编码．具体过程：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① 把信源符号序列</a:t>
            </a:r>
            <a:r>
              <a:rPr lang="en-US" altLang="zh-CN" sz="2400" dirty="0">
                <a:ea typeface="+mn-ea"/>
                <a:cs typeface="Times New Roman" pitchFamily="18" charset="0"/>
              </a:rPr>
              <a:t>{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Xi|i</a:t>
            </a:r>
            <a:r>
              <a:rPr lang="en-US" altLang="zh-CN" sz="2400" dirty="0">
                <a:ea typeface="+mn-ea"/>
                <a:cs typeface="Times New Roman" pitchFamily="18" charset="0"/>
              </a:rPr>
              <a:t>=1,2,…,n}</a:t>
            </a:r>
            <a:r>
              <a:rPr lang="zh-CN" altLang="en-US" sz="2400" dirty="0">
                <a:ea typeface="+mn-ea"/>
                <a:cs typeface="Times New Roman" pitchFamily="18" charset="0"/>
              </a:rPr>
              <a:t>发生的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概率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用实数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区间  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[0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1]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上的间隔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（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Xi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的取值范围）来表示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② 按符号概率大小来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分配符号</a:t>
            </a:r>
            <a:r>
              <a:rPr lang="zh-CN" altLang="en-US" sz="2400" dirty="0">
                <a:ea typeface="+mn-ea"/>
                <a:cs typeface="Times New Roman" pitchFamily="18" charset="0"/>
              </a:rPr>
              <a:t>间隔，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  使</a:t>
            </a:r>
            <a:r>
              <a:rPr lang="en-US" altLang="zh-CN" sz="2400" dirty="0">
                <a:ea typeface="+mn-ea"/>
                <a:cs typeface="Times New Roman" pitchFamily="18" charset="0"/>
              </a:rPr>
              <a:t>[0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itchFamily="18" charset="0"/>
              </a:rPr>
              <a:t>1]</a:t>
            </a:r>
            <a:r>
              <a:rPr lang="zh-CN" altLang="en-US" sz="2400" dirty="0">
                <a:ea typeface="+mn-ea"/>
                <a:cs typeface="Times New Roman" pitchFamily="18" charset="0"/>
              </a:rPr>
              <a:t>随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迭代计算</a:t>
            </a:r>
            <a:r>
              <a:rPr lang="zh-CN" altLang="en-US" sz="2400" dirty="0">
                <a:ea typeface="+mn-ea"/>
                <a:cs typeface="Times New Roman" pitchFamily="18" charset="0"/>
              </a:rPr>
              <a:t>次数的增加而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逐次变窄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③所求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最后范围</a:t>
            </a:r>
            <a:r>
              <a:rPr lang="zh-CN" altLang="en-US" sz="2400" dirty="0">
                <a:ea typeface="+mn-ea"/>
                <a:cs typeface="Times New Roman" pitchFamily="18" charset="0"/>
              </a:rPr>
              <a:t>便是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替代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{Xi}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符号串编码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的取值范围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 ⑵ 应用实例：待编码符号串为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ea typeface="+mn-ea"/>
                <a:cs typeface="Times New Roman" pitchFamily="18" charset="0"/>
              </a:rPr>
              <a:t>,X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>
                <a:ea typeface="+mn-ea"/>
                <a:cs typeface="Times New Roman" pitchFamily="18" charset="0"/>
              </a:rPr>
              <a:t>,X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3</a:t>
            </a:r>
            <a:r>
              <a:rPr lang="en-US" altLang="zh-CN" sz="2400" dirty="0">
                <a:ea typeface="+mn-ea"/>
                <a:cs typeface="Times New Roman" pitchFamily="18" charset="0"/>
              </a:rPr>
              <a:t>,X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4</a:t>
            </a:r>
            <a:r>
              <a:rPr lang="en-US" altLang="zh-CN" sz="2400" dirty="0">
                <a:ea typeface="+mn-ea"/>
                <a:cs typeface="Times New Roman" pitchFamily="18" charset="0"/>
              </a:rPr>
              <a:t>,X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71715" name="Object 3"/>
          <p:cNvGraphicFramePr>
            <a:graphicFrameLocks noChangeAspect="1"/>
          </p:cNvGraphicFramePr>
          <p:nvPr/>
        </p:nvGraphicFramePr>
        <p:xfrm>
          <a:off x="663719" y="4071942"/>
          <a:ext cx="7837371" cy="255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20" name="位图图像" r:id="rId3" imgW="4180952" imgH="1848108" progId="PBrush">
                  <p:embed/>
                </p:oleObj>
              </mc:Choice>
              <mc:Fallback>
                <p:oleObj name="位图图像" r:id="rId3" imgW="4180952" imgH="184810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19" y="4071942"/>
                        <a:ext cx="7837371" cy="2557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28600" y="1447816"/>
          <a:ext cx="8686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44" name="位图图像" r:id="rId3" imgW="5811061" imgH="1867161" progId="PBrush">
                  <p:embed/>
                </p:oleObj>
              </mc:Choice>
              <mc:Fallback>
                <p:oleObj name="位图图像" r:id="rId3" imgW="5811061" imgH="186716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16"/>
                        <a:ext cx="8686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0" y="152400"/>
            <a:ext cx="90678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ea typeface="+mn-ea"/>
                <a:cs typeface="Times New Roman" pitchFamily="18" charset="0"/>
              </a:rPr>
              <a:t>      </a:t>
            </a:r>
            <a:r>
              <a:rPr lang="zh-CN" altLang="en-US" sz="4400" b="1" dirty="0" smtClean="0">
                <a:ea typeface="+mn-ea"/>
                <a:cs typeface="Times New Roman" pitchFamily="18" charset="0"/>
              </a:rPr>
              <a:t>算术</a:t>
            </a:r>
            <a:r>
              <a:rPr lang="zh-CN" altLang="en-US" sz="4400" b="1" dirty="0">
                <a:ea typeface="+mn-ea"/>
                <a:cs typeface="Times New Roman" pitchFamily="18" charset="0"/>
              </a:rPr>
              <a:t>编码处理</a:t>
            </a:r>
            <a:r>
              <a:rPr lang="zh-CN" altLang="en-US" sz="4400" b="1" dirty="0" smtClean="0">
                <a:ea typeface="+mn-ea"/>
                <a:cs typeface="Times New Roman" pitchFamily="18" charset="0"/>
              </a:rPr>
              <a:t>过程</a:t>
            </a:r>
            <a:endParaRPr lang="en-US" altLang="zh-CN" sz="4400" b="1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+mn-ea"/>
                <a:cs typeface="Times New Roman" pitchFamily="18" charset="0"/>
              </a:rPr>
              <a:t>    编码区</a:t>
            </a:r>
            <a:r>
              <a:rPr lang="zh-CN" altLang="en-US" sz="2800" dirty="0">
                <a:ea typeface="+mn-ea"/>
                <a:cs typeface="Times New Roman" pitchFamily="18" charset="0"/>
              </a:rPr>
              <a:t>间分配可用图解法</a:t>
            </a:r>
            <a:r>
              <a:rPr lang="zh-CN" altLang="en-US" sz="2800" dirty="0" smtClean="0">
                <a:ea typeface="+mn-ea"/>
                <a:cs typeface="Times New Roman" pitchFamily="18" charset="0"/>
              </a:rPr>
              <a:t>表示 </a:t>
            </a:r>
            <a:endParaRPr lang="en-US" altLang="zh-CN" sz="28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少代多思想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：用最终求得的编码表示范围子区间的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      任何值（如：</a:t>
            </a:r>
            <a:r>
              <a:rPr lang="en-US" altLang="zh-CN" sz="2400" dirty="0">
                <a:ea typeface="+mn-ea"/>
                <a:cs typeface="Times New Roman" pitchFamily="18" charset="0"/>
              </a:rPr>
              <a:t>0.10603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），来替代被编码符号串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3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4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5</a:t>
            </a:r>
            <a:endParaRPr lang="en-US" altLang="zh-CN" sz="2400" dirty="0"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28600" y="1447816"/>
          <a:ext cx="8686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68" name="位图图像" r:id="rId3" imgW="5811061" imgH="1867161" progId="PBrush">
                  <p:embed/>
                </p:oleObj>
              </mc:Choice>
              <mc:Fallback>
                <p:oleObj name="位图图像" r:id="rId3" imgW="5811061" imgH="186716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16"/>
                        <a:ext cx="8686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0" y="152400"/>
            <a:ext cx="90678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ea typeface="+mn-ea"/>
                <a:cs typeface="Times New Roman" pitchFamily="18" charset="0"/>
              </a:rPr>
              <a:t>      </a:t>
            </a:r>
            <a:r>
              <a:rPr lang="zh-CN" altLang="en-US" sz="4400" b="1" dirty="0" smtClean="0">
                <a:ea typeface="+mn-ea"/>
                <a:cs typeface="Times New Roman" pitchFamily="18" charset="0"/>
              </a:rPr>
              <a:t>算术</a:t>
            </a:r>
            <a:r>
              <a:rPr lang="zh-CN" altLang="en-US" sz="4400" b="1" dirty="0">
                <a:ea typeface="+mn-ea"/>
                <a:cs typeface="Times New Roman" pitchFamily="18" charset="0"/>
              </a:rPr>
              <a:t>编码处理</a:t>
            </a:r>
            <a:r>
              <a:rPr lang="zh-CN" altLang="en-US" sz="4400" b="1" dirty="0" smtClean="0">
                <a:ea typeface="+mn-ea"/>
                <a:cs typeface="Times New Roman" pitchFamily="18" charset="0"/>
              </a:rPr>
              <a:t>过程</a:t>
            </a:r>
            <a:endParaRPr lang="en-US" altLang="zh-CN" sz="4400" b="1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+mn-ea"/>
                <a:cs typeface="Times New Roman" pitchFamily="18" charset="0"/>
              </a:rPr>
              <a:t>    编码区</a:t>
            </a:r>
            <a:r>
              <a:rPr lang="zh-CN" altLang="en-US" sz="2800" dirty="0">
                <a:ea typeface="+mn-ea"/>
                <a:cs typeface="Times New Roman" pitchFamily="18" charset="0"/>
              </a:rPr>
              <a:t>间分配可用图解法</a:t>
            </a:r>
            <a:r>
              <a:rPr lang="zh-CN" altLang="en-US" sz="2800" dirty="0" smtClean="0">
                <a:ea typeface="+mn-ea"/>
                <a:cs typeface="Times New Roman" pitchFamily="18" charset="0"/>
              </a:rPr>
              <a:t>表示 </a:t>
            </a:r>
            <a:endParaRPr lang="en-US" altLang="zh-CN" sz="28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少代多思想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：用最终求得的编码表示范围子区间的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ea typeface="+mn-ea"/>
                <a:cs typeface="Times New Roman" pitchFamily="18" charset="0"/>
              </a:rPr>
              <a:t>      任何值（如：</a:t>
            </a:r>
            <a:r>
              <a:rPr lang="en-US" altLang="zh-CN" sz="2400" dirty="0">
                <a:ea typeface="+mn-ea"/>
                <a:cs typeface="Times New Roman" pitchFamily="18" charset="0"/>
              </a:rPr>
              <a:t>0.10603</a:t>
            </a:r>
            <a:r>
              <a:rPr lang="zh-CN" altLang="en-US" sz="2400" dirty="0">
                <a:ea typeface="+mn-ea"/>
                <a:cs typeface="Times New Roman" pitchFamily="18" charset="0"/>
              </a:rPr>
              <a:t>），来替代被编码符号串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3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4</a:t>
            </a:r>
            <a:r>
              <a:rPr lang="en-US" altLang="zh-CN" sz="2400" dirty="0"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30000" dirty="0">
                <a:ea typeface="+mn-ea"/>
                <a:cs typeface="Times New Roman" pitchFamily="18" charset="0"/>
              </a:rPr>
              <a:t>5</a:t>
            </a:r>
            <a:endParaRPr lang="en-US" altLang="zh-CN" sz="2400" dirty="0"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414" y="1571612"/>
            <a:ext cx="7643866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48712" cy="624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算术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编码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基本思想</a:t>
            </a:r>
            <a:r>
              <a:rPr lang="zh-CN" altLang="en-US" sz="2800" b="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基于递归概率区间划分的二进制编码．具体过程：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① 把信源符号序列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|i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=1,2,…,n}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发生的概率用实数区间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的取值范围）来表示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② 按符号概率大小来分配符号间隔，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使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迭代计算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次数的增加而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逐次变窄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所求最后范围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便是替代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{Xi}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符号串编码的取值范围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应用实例</a:t>
            </a:r>
            <a:r>
              <a:rPr lang="zh-CN" altLang="en-US" sz="2800" b="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假设信源符号为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{00, 01, 10, 11}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，这些符号的概率分别为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0.1, 0.4, 0.2, 0.3 }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。使用算术编码对二进制消息序列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10 00 11 00 10 11 01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进行编码，请给出编码过程及编码输出的译码过程。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152400"/>
            <a:ext cx="9067800" cy="626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算术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编码练习</a:t>
            </a:r>
            <a:endParaRPr lang="zh-CN" alt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少代多思想</a:t>
            </a:r>
            <a:r>
              <a:rPr lang="zh-CN" alt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用最终求得的编码表示范围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子区间的</a:t>
            </a: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任何值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（如：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0.51439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替代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被编码符号串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00 11 00 10 11 01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C33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55650" y="836613"/>
          <a:ext cx="75247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67" r:id="rId3" imgW="4915586" imgH="2800741" progId="PBrush">
                  <p:embed/>
                </p:oleObj>
              </mc:Choice>
              <mc:Fallback>
                <p:oleObj r:id="rId3" imgW="4915586" imgH="280074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524750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00035" y="5929330"/>
            <a:ext cx="5286411" cy="75713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假设信源符号为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{00, 01, 10, 11}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，这些符号的概率分别为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0.1, 0.4, 0.2, 0.3 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619672" y="908720"/>
            <a:ext cx="6552728" cy="367240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60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152400"/>
            <a:ext cx="9067800" cy="626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算术编码处理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过程</a:t>
            </a:r>
            <a:endParaRPr lang="zh-CN" alt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少代多思想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用最终求得的编码表示范围子区间的</a:t>
            </a: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任何值（如：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0.51439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），来替代被编码符号串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1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00 11 00 10 11 01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C33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55650" y="836613"/>
          <a:ext cx="75247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72" r:id="rId3" imgW="4915586" imgH="2800741" progId="PBrush">
                  <p:embed/>
                </p:oleObj>
              </mc:Choice>
              <mc:Fallback>
                <p:oleObj r:id="rId3" imgW="4915586" imgH="280074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524750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00035" y="5929330"/>
            <a:ext cx="5286411" cy="75713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假设信源符号为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{00, 01, 10, 11}</a:t>
            </a: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，这些符号的概率分别为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0.1, 0.4, 0.2, 0.3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译码过程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P43</a:t>
            </a:r>
            <a:endParaRPr lang="zh-CN" alt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6737" name="Group 177"/>
          <p:cNvGraphicFramePr>
            <a:graphicFrameLocks noGrp="1"/>
          </p:cNvGraphicFramePr>
          <p:nvPr>
            <p:ph idx="1"/>
          </p:nvPr>
        </p:nvGraphicFramePr>
        <p:xfrm>
          <a:off x="250825" y="1700808"/>
          <a:ext cx="8642350" cy="4230690"/>
        </p:xfrm>
        <a:graphic>
          <a:graphicData uri="http://schemas.openxmlformats.org/drawingml/2006/table">
            <a:tbl>
              <a:tblPr/>
              <a:tblGrid>
                <a:gridCol w="647700"/>
                <a:gridCol w="2101850"/>
                <a:gridCol w="708025"/>
                <a:gridCol w="5184775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步骤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间隔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译码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译码判决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[0.5, 0.7]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293688" algn="ctr"/>
                        </a:tabLst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[0.5, 0.7)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[0.5, 0.52]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[0.5, 0.7)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[0.514, 0.52]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[0.5, 0.52)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8~10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[0.514, 0.5146]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[0.514, 0.52)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[0.5143, 0.51442]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[0.514, 0.5146)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6~7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[0.514384, 0.51442]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[0.5143, 0.51442)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8~10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[0.5143876, 0.514402]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0.51439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在间隔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[0.514384, 0.51442]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1/10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译码的消息：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10 00 11 00 10 11 01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738" name="Line 178"/>
          <p:cNvSpPr>
            <a:spLocks noChangeShapeType="1"/>
          </p:cNvSpPr>
          <p:nvPr/>
        </p:nvSpPr>
        <p:spPr bwMode="auto">
          <a:xfrm>
            <a:off x="2916238" y="5013325"/>
            <a:ext cx="2735262" cy="287338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757" name="Line 197"/>
          <p:cNvSpPr>
            <a:spLocks noChangeShapeType="1"/>
          </p:cNvSpPr>
          <p:nvPr/>
        </p:nvSpPr>
        <p:spPr bwMode="auto">
          <a:xfrm>
            <a:off x="3276600" y="6524625"/>
            <a:ext cx="12954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762" name="Line 202"/>
          <p:cNvSpPr>
            <a:spLocks noChangeShapeType="1"/>
          </p:cNvSpPr>
          <p:nvPr/>
        </p:nvSpPr>
        <p:spPr bwMode="auto">
          <a:xfrm>
            <a:off x="3276600" y="6524625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771" name="Line 211"/>
          <p:cNvSpPr>
            <a:spLocks noChangeShapeType="1"/>
          </p:cNvSpPr>
          <p:nvPr/>
        </p:nvSpPr>
        <p:spPr bwMode="auto">
          <a:xfrm>
            <a:off x="1835150" y="2852738"/>
            <a:ext cx="34575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772" name="Line 212"/>
          <p:cNvSpPr>
            <a:spLocks noChangeShapeType="1"/>
          </p:cNvSpPr>
          <p:nvPr/>
        </p:nvSpPr>
        <p:spPr bwMode="auto">
          <a:xfrm>
            <a:off x="1979613" y="3213100"/>
            <a:ext cx="35290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773" name="Line 213"/>
          <p:cNvSpPr>
            <a:spLocks noChangeShapeType="1"/>
          </p:cNvSpPr>
          <p:nvPr/>
        </p:nvSpPr>
        <p:spPr bwMode="auto">
          <a:xfrm>
            <a:off x="2195513" y="3716338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CC33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332656"/>
            <a:ext cx="6105525" cy="10960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图像</a:t>
            </a:r>
            <a:r>
              <a:rPr lang="zh-CN" altLang="en-US" b="1" dirty="0">
                <a:latin typeface="+mn-ea"/>
                <a:ea typeface="+mn-ea"/>
              </a:rPr>
              <a:t>通信系统模型</a:t>
            </a:r>
          </a:p>
        </p:txBody>
      </p:sp>
      <p:grpSp>
        <p:nvGrpSpPr>
          <p:cNvPr id="93207" name="Group 23"/>
          <p:cNvGrpSpPr>
            <a:grpSpLocks/>
          </p:cNvGrpSpPr>
          <p:nvPr/>
        </p:nvGrpSpPr>
        <p:grpSpPr bwMode="auto">
          <a:xfrm>
            <a:off x="571472" y="1500174"/>
            <a:ext cx="8143932" cy="4429156"/>
            <a:chOff x="912" y="816"/>
            <a:chExt cx="4416" cy="2496"/>
          </a:xfrm>
          <a:solidFill>
            <a:schemeClr val="bg1"/>
          </a:solidFill>
        </p:grpSpPr>
        <p:sp>
          <p:nvSpPr>
            <p:cNvPr id="93186" name="AutoShape 2"/>
            <p:cNvSpPr>
              <a:spLocks noChangeArrowheads="1"/>
            </p:cNvSpPr>
            <p:nvPr/>
          </p:nvSpPr>
          <p:spPr bwMode="auto">
            <a:xfrm>
              <a:off x="912" y="960"/>
              <a:ext cx="768" cy="480"/>
            </a:xfrm>
            <a:prstGeom prst="flowChartAlternate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图像信息源</a:t>
              </a:r>
            </a:p>
          </p:txBody>
        </p:sp>
        <p:sp>
          <p:nvSpPr>
            <p:cNvPr id="93188" name="AutoShape 4"/>
            <p:cNvSpPr>
              <a:spLocks noChangeArrowheads="1"/>
            </p:cNvSpPr>
            <p:nvPr/>
          </p:nvSpPr>
          <p:spPr bwMode="auto">
            <a:xfrm>
              <a:off x="1776" y="1152"/>
              <a:ext cx="190" cy="96"/>
            </a:xfrm>
            <a:prstGeom prst="rightArrow">
              <a:avLst>
                <a:gd name="adj1" fmla="val 50000"/>
                <a:gd name="adj2" fmla="val 49479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>
              <a:off x="2016" y="960"/>
              <a:ext cx="1200" cy="384"/>
            </a:xfrm>
            <a:prstGeom prst="flowChartAlternate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图像预处理</a:t>
              </a:r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3264" y="1104"/>
              <a:ext cx="190" cy="96"/>
            </a:xfrm>
            <a:prstGeom prst="rightArrow">
              <a:avLst>
                <a:gd name="adj1" fmla="val 50000"/>
                <a:gd name="adj2" fmla="val 49479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auto">
            <a:xfrm>
              <a:off x="3552" y="816"/>
              <a:ext cx="864" cy="768"/>
            </a:xfrm>
            <a:prstGeom prst="flowChartMultidocumen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图像信源</a:t>
              </a:r>
              <a:br>
                <a:rPr kumimoji="1" lang="zh-CN" altLang="en-US" sz="2000">
                  <a:latin typeface="+mn-ea"/>
                  <a:ea typeface="+mn-ea"/>
                </a:rPr>
              </a:br>
              <a:r>
                <a:rPr kumimoji="1" lang="zh-CN" altLang="en-US" sz="2000">
                  <a:latin typeface="+mn-ea"/>
                  <a:ea typeface="+mn-ea"/>
                </a:rPr>
                <a:t>编码</a:t>
              </a:r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auto">
            <a:xfrm>
              <a:off x="960" y="1920"/>
              <a:ext cx="1008" cy="384"/>
            </a:xfrm>
            <a:prstGeom prst="flowChartAlternate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信道编码</a:t>
              </a:r>
            </a:p>
          </p:txBody>
        </p:sp>
        <p:sp>
          <p:nvSpPr>
            <p:cNvPr id="93193" name="AutoShape 9"/>
            <p:cNvSpPr>
              <a:spLocks noChangeArrowheads="1"/>
            </p:cNvSpPr>
            <p:nvPr/>
          </p:nvSpPr>
          <p:spPr bwMode="auto">
            <a:xfrm>
              <a:off x="2036" y="2064"/>
              <a:ext cx="195" cy="96"/>
            </a:xfrm>
            <a:prstGeom prst="rightArrow">
              <a:avLst>
                <a:gd name="adj1" fmla="val 50000"/>
                <a:gd name="adj2" fmla="val 50781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>
              <a:off x="4464" y="1104"/>
              <a:ext cx="672" cy="9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284" y="1834"/>
              <a:ext cx="912" cy="528"/>
            </a:xfrm>
            <a:prstGeom prst="diamond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调制</a:t>
              </a:r>
            </a:p>
          </p:txBody>
        </p:sp>
        <p:sp>
          <p:nvSpPr>
            <p:cNvPr id="93196" name="AutoShape 12"/>
            <p:cNvSpPr>
              <a:spLocks noChangeArrowheads="1"/>
            </p:cNvSpPr>
            <p:nvPr/>
          </p:nvSpPr>
          <p:spPr bwMode="auto">
            <a:xfrm>
              <a:off x="3256" y="2054"/>
              <a:ext cx="195" cy="96"/>
            </a:xfrm>
            <a:prstGeom prst="rightArrow">
              <a:avLst>
                <a:gd name="adj1" fmla="val 50000"/>
                <a:gd name="adj2" fmla="val 50781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97" name="AutoShape 13"/>
            <p:cNvSpPr>
              <a:spLocks noChangeArrowheads="1"/>
            </p:cNvSpPr>
            <p:nvPr/>
          </p:nvSpPr>
          <p:spPr bwMode="auto">
            <a:xfrm>
              <a:off x="3504" y="1968"/>
              <a:ext cx="1248" cy="288"/>
            </a:xfrm>
            <a:prstGeom prst="flowChart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信道传输</a:t>
              </a:r>
            </a:p>
          </p:txBody>
        </p:sp>
        <p:sp>
          <p:nvSpPr>
            <p:cNvPr id="93198" name="AutoShape 14"/>
            <p:cNvSpPr>
              <a:spLocks noChangeArrowheads="1"/>
            </p:cNvSpPr>
            <p:nvPr/>
          </p:nvSpPr>
          <p:spPr bwMode="auto">
            <a:xfrm>
              <a:off x="4810" y="2046"/>
              <a:ext cx="512" cy="9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199" name="AutoShape 15"/>
            <p:cNvSpPr>
              <a:spLocks noChangeArrowheads="1"/>
            </p:cNvSpPr>
            <p:nvPr/>
          </p:nvSpPr>
          <p:spPr bwMode="auto">
            <a:xfrm>
              <a:off x="912" y="2688"/>
              <a:ext cx="912" cy="528"/>
            </a:xfrm>
            <a:prstGeom prst="diamond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解调</a:t>
              </a:r>
            </a:p>
          </p:txBody>
        </p:sp>
        <p:sp>
          <p:nvSpPr>
            <p:cNvPr id="93200" name="AutoShape 16"/>
            <p:cNvSpPr>
              <a:spLocks noChangeArrowheads="1"/>
            </p:cNvSpPr>
            <p:nvPr/>
          </p:nvSpPr>
          <p:spPr bwMode="auto">
            <a:xfrm>
              <a:off x="1902" y="2890"/>
              <a:ext cx="195" cy="96"/>
            </a:xfrm>
            <a:prstGeom prst="rightArrow">
              <a:avLst>
                <a:gd name="adj1" fmla="val 50000"/>
                <a:gd name="adj2" fmla="val 50781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201" name="AutoShape 17"/>
            <p:cNvSpPr>
              <a:spLocks noChangeArrowheads="1"/>
            </p:cNvSpPr>
            <p:nvPr/>
          </p:nvSpPr>
          <p:spPr bwMode="auto">
            <a:xfrm>
              <a:off x="2160" y="2736"/>
              <a:ext cx="1008" cy="384"/>
            </a:xfrm>
            <a:prstGeom prst="flowChartAlternate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信道解码</a:t>
              </a:r>
            </a:p>
          </p:txBody>
        </p:sp>
        <p:sp>
          <p:nvSpPr>
            <p:cNvPr id="93202" name="AutoShape 18"/>
            <p:cNvSpPr>
              <a:spLocks noChangeArrowheads="1"/>
            </p:cNvSpPr>
            <p:nvPr/>
          </p:nvSpPr>
          <p:spPr bwMode="auto">
            <a:xfrm>
              <a:off x="3456" y="2544"/>
              <a:ext cx="816" cy="768"/>
            </a:xfrm>
            <a:prstGeom prst="flowChartMultidocumen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图像信源</a:t>
              </a:r>
              <a:br>
                <a:rPr kumimoji="1" lang="zh-CN" altLang="en-US" sz="2000">
                  <a:latin typeface="+mn-ea"/>
                  <a:ea typeface="+mn-ea"/>
                </a:rPr>
              </a:br>
              <a:r>
                <a:rPr kumimoji="1" lang="zh-CN" altLang="en-US" sz="2000">
                  <a:latin typeface="+mn-ea"/>
                  <a:ea typeface="+mn-ea"/>
                </a:rPr>
                <a:t>解码</a:t>
              </a:r>
            </a:p>
          </p:txBody>
        </p:sp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3216" y="2880"/>
              <a:ext cx="195" cy="96"/>
            </a:xfrm>
            <a:prstGeom prst="rightArrow">
              <a:avLst>
                <a:gd name="adj1" fmla="val 50000"/>
                <a:gd name="adj2" fmla="val 50781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auto">
            <a:xfrm>
              <a:off x="4320" y="2880"/>
              <a:ext cx="195" cy="96"/>
            </a:xfrm>
            <a:prstGeom prst="rightArrow">
              <a:avLst>
                <a:gd name="adj1" fmla="val 50000"/>
                <a:gd name="adj2" fmla="val 50781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auto">
            <a:xfrm>
              <a:off x="4608" y="2640"/>
              <a:ext cx="720" cy="480"/>
            </a:xfrm>
            <a:prstGeom prst="flowChartAlternateProcess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latin typeface="+mn-ea"/>
                  <a:ea typeface="+mn-ea"/>
                </a:rPr>
                <a:t>显示图像</a:t>
              </a:r>
            </a:p>
          </p:txBody>
        </p:sp>
      </p:grpSp>
    </p:spTree>
  </p:cSld>
  <p:clrMapOvr>
    <a:masterClrMapping/>
  </p:clrMapOvr>
  <p:transition spd="slow">
    <p:strips dir="ru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11.0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11.1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图像的无损压缩编码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11.2.1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行程（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RLE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）编码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11.2.2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霍夫曼（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Huffman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）编码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11.2.3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算术编码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 smtClean="0">
                <a:latin typeface="+mn-ea"/>
              </a:rPr>
              <a:t>11.3 </a:t>
            </a:r>
            <a:r>
              <a:rPr lang="zh-CN" altLang="en-US" sz="3200" dirty="0" smtClean="0">
                <a:latin typeface="+mn-ea"/>
              </a:rPr>
              <a:t>图像</a:t>
            </a:r>
            <a:r>
              <a:rPr lang="zh-CN" altLang="en-US" sz="3200" dirty="0">
                <a:latin typeface="+mn-ea"/>
              </a:rPr>
              <a:t>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11.7 </a:t>
            </a:r>
            <a:r>
              <a:rPr lang="zh-CN" altLang="en-US" dirty="0" smtClean="0">
                <a:latin typeface="+mn-ea"/>
              </a:rPr>
              <a:t>混合压缩编码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576" y="1196752"/>
            <a:ext cx="765175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 smtClean="0">
                <a:latin typeface="宋体" pitchFamily="2" charset="-122"/>
              </a:rPr>
              <a:t>十一</a:t>
            </a:r>
            <a:r>
              <a:rPr lang="zh-CN" sz="4800" b="1" dirty="0" smtClean="0">
                <a:latin typeface="宋体" pitchFamily="2" charset="-122"/>
              </a:rPr>
              <a:t>章  图像</a:t>
            </a:r>
            <a:r>
              <a:rPr lang="zh-CN" altLang="en-US" sz="4800" b="1" dirty="0" smtClean="0">
                <a:latin typeface="宋体" pitchFamily="2" charset="-122"/>
              </a:rPr>
              <a:t>压缩编码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331913" y="371633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 smtClean="0">
                <a:latin typeface="Calibri" pitchFamily="34" charset="0"/>
              </a:rPr>
              <a:t>北方工业大学计算机学院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67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8080</TotalTime>
  <Words>4932</Words>
  <Application>Microsoft Office PowerPoint</Application>
  <PresentationFormat>全屏显示(4:3)</PresentationFormat>
  <Paragraphs>843</Paragraphs>
  <Slides>91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91</vt:i4>
      </vt:variant>
    </vt:vector>
  </HeadingPairs>
  <TitlesOfParts>
    <vt:vector size="105" baseType="lpstr">
      <vt:lpstr>ＭＳ Ｐゴシック</vt:lpstr>
      <vt:lpstr>华文细黑</vt:lpstr>
      <vt:lpstr>华文新魏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Picture</vt:lpstr>
      <vt:lpstr>位图图像</vt:lpstr>
      <vt:lpstr>Microsoft Office Visio 绘图</vt:lpstr>
      <vt:lpstr>Equation</vt:lpstr>
      <vt:lpstr>第十一章  图像压缩编码</vt:lpstr>
      <vt:lpstr>本章内容</vt:lpstr>
      <vt:lpstr>图像编码的研究背景              通信方式改变带来的需求</vt:lpstr>
      <vt:lpstr>PowerPoint 演示文稿</vt:lpstr>
      <vt:lpstr>图像编码的研究背景                   海量数据带来的需求</vt:lpstr>
      <vt:lpstr>彩色视频数据量分析</vt:lpstr>
      <vt:lpstr>彩色视频数据量分析</vt:lpstr>
      <vt:lpstr>传真数据量分析</vt:lpstr>
      <vt:lpstr>图像通信系统模型</vt:lpstr>
      <vt:lpstr>本章内容</vt:lpstr>
      <vt:lpstr>数据冗余的基本概念 </vt:lpstr>
      <vt:lpstr>数据冗余的基本概念 </vt:lpstr>
      <vt:lpstr>编码冗余</vt:lpstr>
      <vt:lpstr>像素冗余</vt:lpstr>
      <vt:lpstr>像素冗余的压缩 </vt:lpstr>
      <vt:lpstr>视觉冗余的压缩</vt:lpstr>
      <vt:lpstr>视觉冗余的压缩</vt:lpstr>
      <vt:lpstr>实际图像中的视觉冗余</vt:lpstr>
      <vt:lpstr>图像压缩原理</vt:lpstr>
      <vt:lpstr>图像的压缩编码</vt:lpstr>
      <vt:lpstr>图像的压缩编码</vt:lpstr>
      <vt:lpstr>图像的压缩编码</vt:lpstr>
      <vt:lpstr>本章内容</vt:lpstr>
      <vt:lpstr>压缩与编码</vt:lpstr>
      <vt:lpstr>行程编码(RLE编码)</vt:lpstr>
      <vt:lpstr>压缩与编码</vt:lpstr>
      <vt:lpstr>行程编码基本原理</vt:lpstr>
      <vt:lpstr>RLE编码</vt:lpstr>
      <vt:lpstr>行程编码实现方法</vt:lpstr>
      <vt:lpstr>行程编码：传真中的应用方法</vt:lpstr>
      <vt:lpstr>行程编码：传真中的应用方法</vt:lpstr>
      <vt:lpstr>行程编码：传真中的应用方法</vt:lpstr>
      <vt:lpstr>行程编码：传真中的应用方法</vt:lpstr>
      <vt:lpstr>二维行程编码：基本概念</vt:lpstr>
      <vt:lpstr>PowerPoint 演示文稿</vt:lpstr>
      <vt:lpstr>二维行程编码：示例</vt:lpstr>
      <vt:lpstr>二维行程编码：行扫描示例</vt:lpstr>
      <vt:lpstr>PowerPoint 演示文稿</vt:lpstr>
      <vt:lpstr>二维行程编码：数据排序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RLE一定有效吗???</vt:lpstr>
      <vt:lpstr>PowerPoint 演示文稿</vt:lpstr>
      <vt:lpstr>PowerPoint 演示文稿</vt:lpstr>
      <vt:lpstr>PowerPoint 演示文稿</vt:lpstr>
      <vt:lpstr>PowerPoint 演示文稿</vt:lpstr>
      <vt:lpstr>讨 论</vt:lpstr>
      <vt:lpstr>讨 论</vt:lpstr>
      <vt:lpstr>PowerPoint 演示文稿</vt:lpstr>
      <vt:lpstr>PowerPoint 演示文稿</vt:lpstr>
      <vt:lpstr>本章内容</vt:lpstr>
      <vt:lpstr>熵编码</vt:lpstr>
      <vt:lpstr>Huffman编码:基本原理</vt:lpstr>
      <vt:lpstr>Huffman编码:基本原理</vt:lpstr>
      <vt:lpstr>Huffman编码:基本原理</vt:lpstr>
      <vt:lpstr>Huffman编码:基本原理</vt:lpstr>
      <vt:lpstr>Huffman编码方法</vt:lpstr>
      <vt:lpstr>Huffman编码：示例</vt:lpstr>
      <vt:lpstr>Huffman编码：示例</vt:lpstr>
      <vt:lpstr>Huffman编码：压缩效率</vt:lpstr>
      <vt:lpstr>Huffman编码：图像压缩中的应用</vt:lpstr>
      <vt:lpstr>Huffman编码：图像压缩中的应用</vt:lpstr>
      <vt:lpstr>PowerPoint 演示文稿</vt:lpstr>
      <vt:lpstr>PowerPoint 演示文稿</vt:lpstr>
      <vt:lpstr>PowerPoint 演示文稿</vt:lpstr>
      <vt:lpstr>PowerPoint 演示文稿</vt:lpstr>
      <vt:lpstr>本章内容</vt:lpstr>
      <vt:lpstr>压缩与编码</vt:lpstr>
      <vt:lpstr>算术编码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译码过程P43</vt:lpstr>
      <vt:lpstr>本章内容</vt:lpstr>
      <vt:lpstr>第十一章  图像压缩编码</vt:lpstr>
    </vt:vector>
  </TitlesOfParts>
  <Company>diph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creator>diph1</dc:creator>
  <cp:lastModifiedBy>Administrator</cp:lastModifiedBy>
  <cp:revision>968</cp:revision>
  <dcterms:created xsi:type="dcterms:W3CDTF">2000-08-11T08:01:46Z</dcterms:created>
  <dcterms:modified xsi:type="dcterms:W3CDTF">2019-05-31T08:24:51Z</dcterms:modified>
</cp:coreProperties>
</file>