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notesMasterIdLst>
    <p:notesMasterId r:id="rId17"/>
  </p:notesMasterIdLst>
  <p:sldIdLst>
    <p:sldId id="540" r:id="rId2"/>
    <p:sldId id="538" r:id="rId3"/>
    <p:sldId id="441" r:id="rId4"/>
    <p:sldId id="497" r:id="rId5"/>
    <p:sldId id="442" r:id="rId6"/>
    <p:sldId id="447" r:id="rId7"/>
    <p:sldId id="448" r:id="rId8"/>
    <p:sldId id="468" r:id="rId9"/>
    <p:sldId id="413" r:id="rId10"/>
    <p:sldId id="411" r:id="rId11"/>
    <p:sldId id="470" r:id="rId12"/>
    <p:sldId id="539" r:id="rId13"/>
    <p:sldId id="542" r:id="rId14"/>
    <p:sldId id="543" r:id="rId15"/>
    <p:sldId id="541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66FF99"/>
    <a:srgbClr val="D7AFFF"/>
    <a:srgbClr val="E497FF"/>
    <a:srgbClr val="9900CC"/>
    <a:srgbClr val="99C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80634" autoAdjust="0"/>
  </p:normalViewPr>
  <p:slideViewPr>
    <p:cSldViewPr>
      <p:cViewPr varScale="1">
        <p:scale>
          <a:sx n="58" d="100"/>
          <a:sy n="58" d="100"/>
        </p:scale>
        <p:origin x="140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/>
            </a:lvl1pPr>
          </a:lstStyle>
          <a:p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/>
            </a:lvl1pPr>
          </a:lstStyle>
          <a:p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fld id="{845ED732-6C66-4150-A3AC-03442B25C4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92123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907765.htm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13534.htm" TargetMode="External"/><Relationship Id="rId5" Type="http://schemas.openxmlformats.org/officeDocument/2006/relationships/hyperlink" Target="http://baike.baidu.com/view/77735.htm" TargetMode="External"/><Relationship Id="rId4" Type="http://schemas.openxmlformats.org/officeDocument/2006/relationships/hyperlink" Target="http://baike.baidu.com/view/54338.htm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CCB967-30FF-4438-9AB1-49C785513501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90793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信噪比，英文名称叫做</a:t>
            </a:r>
            <a:r>
              <a:rPr lang="en-US" altLang="zh-CN" dirty="0" smtClean="0"/>
              <a:t>SNR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S/N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SIGNAL-NOISE RATIO)</a:t>
            </a:r>
            <a:r>
              <a:rPr lang="zh-CN" altLang="en-US" dirty="0" smtClean="0"/>
              <a:t>，又称为讯噪比。是指一个电子设备或者电子系统中信号与噪声的比例。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狭义来讲是指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放大器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的输出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4"/>
              </a:rPr>
              <a:t>信号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的功率与同时输出的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5"/>
              </a:rPr>
              <a:t>噪声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功率的比，常常用分贝数表示，设备的信噪比越高表明它产生的噪声越少。一般来说，信噪比越大，说明混在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4"/>
              </a:rPr>
              <a:t>信号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里的噪声越小，声音回放的音质量越高，否则相反。信噪比一般不应该低于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70dB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，高保真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6"/>
              </a:rPr>
              <a:t>音箱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的信噪比应达到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110dB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以上。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ED732-6C66-4150-A3AC-03442B25C417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936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CCB967-30FF-4438-9AB1-49C785513501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40373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ED732-6C66-4150-A3AC-03442B25C417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9773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430F-7584-4FE4-B3B1-4D190D2D949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5918-D5D6-43D8-9D42-2833E2E5E5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769E-4E1C-4E22-866A-566C9C8F5DE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C69E-4F6E-480A-B189-70F12AC1633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D515-108B-41FD-8773-FCA64F06BFE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CD5F-B6FA-4200-BE1D-A4313B99AB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F2AA-FDC2-4CE1-8F7C-7DA28845277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8C975-FEA7-410B-980F-8FE597D07F3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AB19-84B2-46E2-B3C1-3F0C3097FF1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FCED-E28F-4BEA-ADB7-EEF5EB704DD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F1F5-48E5-4368-864F-6FBDA3B5061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71D66-8580-41E5-A7F5-88E72B969F4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55576" y="1196752"/>
            <a:ext cx="7651750" cy="1431925"/>
          </a:xfrm>
        </p:spPr>
        <p:txBody>
          <a:bodyPr>
            <a:normAutofit/>
          </a:bodyPr>
          <a:lstStyle/>
          <a:p>
            <a:pPr eaLnBrk="1" hangingPunct="1"/>
            <a:r>
              <a:rPr lang="zh-CN" sz="4800" b="1" dirty="0" smtClean="0">
                <a:latin typeface="宋体" pitchFamily="2" charset="-122"/>
              </a:rPr>
              <a:t>第</a:t>
            </a:r>
            <a:r>
              <a:rPr lang="zh-CN" altLang="en-US" sz="4800" b="1" dirty="0" smtClean="0">
                <a:latin typeface="宋体" pitchFamily="2" charset="-122"/>
              </a:rPr>
              <a:t>十一</a:t>
            </a:r>
            <a:r>
              <a:rPr lang="zh-CN" sz="4800" b="1" dirty="0" smtClean="0">
                <a:latin typeface="宋体" pitchFamily="2" charset="-122"/>
              </a:rPr>
              <a:t>章  图像</a:t>
            </a:r>
            <a:r>
              <a:rPr lang="zh-CN" altLang="en-US" sz="4800" b="1" dirty="0" smtClean="0">
                <a:latin typeface="宋体" pitchFamily="2" charset="-122"/>
              </a:rPr>
              <a:t>压缩编码</a:t>
            </a:r>
            <a:endParaRPr lang="zh-CN" sz="4800" b="1" dirty="0" smtClean="0">
              <a:latin typeface="宋体" pitchFamily="2" charset="-122"/>
            </a:endParaRPr>
          </a:p>
        </p:txBody>
      </p:sp>
      <p:sp>
        <p:nvSpPr>
          <p:cNvPr id="8195" name="副标题 2"/>
          <p:cNvSpPr txBox="1">
            <a:spLocks noChangeArrowheads="1"/>
          </p:cNvSpPr>
          <p:nvPr/>
        </p:nvSpPr>
        <p:spPr bwMode="auto">
          <a:xfrm>
            <a:off x="1331913" y="3716338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3200" b="1" dirty="0">
                <a:latin typeface="Calibri" pitchFamily="34" charset="0"/>
              </a:rPr>
              <a:t>童立靖</a:t>
            </a:r>
            <a:endParaRPr lang="en-US" sz="3200" b="1" dirty="0">
              <a:latin typeface="Calibri" pitchFamily="34" charset="0"/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3200" b="1" dirty="0" smtClean="0">
                <a:latin typeface="Calibri" pitchFamily="34" charset="0"/>
              </a:rPr>
              <a:t>北方工业大学计算机学院</a:t>
            </a:r>
            <a:endParaRPr lang="en-US" sz="3200" b="1" dirty="0">
              <a:latin typeface="Calibri" pitchFamily="34" charset="0"/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3200" dirty="0">
                <a:cs typeface="Times New Roman" pitchFamily="18" charset="0"/>
              </a:rPr>
              <a:t>tong_lijing@163.com</a:t>
            </a:r>
            <a:endParaRPr lang="zh-CN" altLang="en-US" sz="3200" dirty="0">
              <a:cs typeface="Times New Roman" pitchFamily="18" charset="0"/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27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78200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4" name="Picture 2" descr="Wp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304800"/>
            <a:ext cx="5257800" cy="365125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82275" name="Picture 3" descr="2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124200"/>
            <a:ext cx="5029200" cy="352425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pSp>
        <p:nvGrpSpPr>
          <p:cNvPr id="182276" name="Group 4"/>
          <p:cNvGrpSpPr>
            <a:grpSpLocks/>
          </p:cNvGrpSpPr>
          <p:nvPr/>
        </p:nvGrpSpPr>
        <p:grpSpPr bwMode="auto">
          <a:xfrm>
            <a:off x="5436096" y="4797152"/>
            <a:ext cx="1778000" cy="1373188"/>
            <a:chOff x="2986" y="3024"/>
            <a:chExt cx="1120" cy="865"/>
          </a:xfrm>
          <a:solidFill>
            <a:schemeClr val="bg1"/>
          </a:solidFill>
        </p:grpSpPr>
        <p:sp>
          <p:nvSpPr>
            <p:cNvPr id="182277" name="AutoShape 5"/>
            <p:cNvSpPr>
              <a:spLocks noChangeArrowheads="1"/>
            </p:cNvSpPr>
            <p:nvPr/>
          </p:nvSpPr>
          <p:spPr bwMode="auto">
            <a:xfrm rot="-16200000">
              <a:off x="3444" y="3228"/>
              <a:ext cx="865" cy="458"/>
            </a:xfrm>
            <a:prstGeom prst="wedgeRoundRectCallout">
              <a:avLst>
                <a:gd name="adj1" fmla="val -97750"/>
                <a:gd name="adj2" fmla="val 122486"/>
                <a:gd name="adj3" fmla="val 16667"/>
              </a:avLst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 anchor="ctr"/>
            <a:lstStyle/>
            <a:p>
              <a:pPr algn="ctr"/>
              <a:endParaRPr kumimoji="1" lang="ja-JP" altLang="en-US" sz="3200">
                <a:solidFill>
                  <a:srgbClr val="FFFF00"/>
                </a:solidFill>
                <a:latin typeface="宋体" pitchFamily="2" charset="-122"/>
              </a:endParaRPr>
            </a:p>
          </p:txBody>
        </p:sp>
        <p:sp>
          <p:nvSpPr>
            <p:cNvPr id="182278" name="Text Box 6"/>
            <p:cNvSpPr txBox="1">
              <a:spLocks noChangeArrowheads="1"/>
            </p:cNvSpPr>
            <p:nvPr/>
          </p:nvSpPr>
          <p:spPr bwMode="auto">
            <a:xfrm>
              <a:off x="2986" y="3216"/>
              <a:ext cx="1047" cy="528"/>
            </a:xfrm>
            <a:prstGeom prst="rect">
              <a:avLst/>
            </a:prstGeom>
            <a:grpFill/>
            <a:ln w="12700" cap="sq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</a:pPr>
              <a:r>
                <a:rPr kumimoji="1" lang="zh-CN" altLang="en-US" sz="3200" dirty="0" smtClean="0">
                  <a:latin typeface="宋体" pitchFamily="2" charset="-122"/>
                </a:rPr>
                <a:t>图原复</a:t>
              </a:r>
              <a:endParaRPr kumimoji="1" lang="zh-CN" altLang="en-US" sz="3200" dirty="0">
                <a:latin typeface="宋体" pitchFamily="2" charset="-122"/>
              </a:endParaRPr>
            </a:p>
          </p:txBody>
        </p:sp>
      </p:grpSp>
      <p:grpSp>
        <p:nvGrpSpPr>
          <p:cNvPr id="182279" name="Group 7"/>
          <p:cNvGrpSpPr>
            <a:grpSpLocks/>
          </p:cNvGrpSpPr>
          <p:nvPr/>
        </p:nvGrpSpPr>
        <p:grpSpPr bwMode="auto">
          <a:xfrm>
            <a:off x="7164290" y="3932623"/>
            <a:ext cx="1580200" cy="790764"/>
            <a:chOff x="4848" y="2405"/>
            <a:chExt cx="634" cy="679"/>
          </a:xfrm>
          <a:solidFill>
            <a:schemeClr val="bg1"/>
          </a:solidFill>
        </p:grpSpPr>
        <p:sp>
          <p:nvSpPr>
            <p:cNvPr id="182280" name="AutoShape 8"/>
            <p:cNvSpPr>
              <a:spLocks noChangeArrowheads="1"/>
            </p:cNvSpPr>
            <p:nvPr/>
          </p:nvSpPr>
          <p:spPr bwMode="auto">
            <a:xfrm flipV="1">
              <a:off x="4848" y="2496"/>
              <a:ext cx="611" cy="368"/>
            </a:xfrm>
            <a:prstGeom prst="wedgeRoundRectCallout">
              <a:avLst>
                <a:gd name="adj1" fmla="val 28884"/>
                <a:gd name="adj2" fmla="val 114130"/>
                <a:gd name="adj3" fmla="val 16667"/>
              </a:avLst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rot="10800000" anchor="ctr"/>
            <a:lstStyle/>
            <a:p>
              <a:pPr algn="ctr"/>
              <a:endParaRPr kumimoji="1" lang="ja-JP" altLang="en-US" sz="3200">
                <a:solidFill>
                  <a:srgbClr val="FFFFFF"/>
                </a:solidFill>
                <a:latin typeface="宋体" pitchFamily="2" charset="-122"/>
              </a:endParaRPr>
            </a:p>
          </p:txBody>
        </p:sp>
        <p:sp>
          <p:nvSpPr>
            <p:cNvPr id="182281" name="Text Box 9"/>
            <p:cNvSpPr txBox="1">
              <a:spLocks noChangeArrowheads="1"/>
            </p:cNvSpPr>
            <p:nvPr/>
          </p:nvSpPr>
          <p:spPr bwMode="auto">
            <a:xfrm>
              <a:off x="4906" y="2405"/>
              <a:ext cx="576" cy="679"/>
            </a:xfrm>
            <a:prstGeom prst="rect">
              <a:avLst/>
            </a:prstGeom>
            <a:grpFill/>
            <a:ln w="12700" cap="sq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</a:pPr>
              <a:r>
                <a:rPr kumimoji="1" lang="zh-CN" altLang="en-US" sz="3200" dirty="0">
                  <a:latin typeface="宋体" pitchFamily="2" charset="-122"/>
                </a:rPr>
                <a:t>原图</a:t>
              </a:r>
            </a:p>
          </p:txBody>
        </p:sp>
      </p:grpSp>
      <p:grpSp>
        <p:nvGrpSpPr>
          <p:cNvPr id="182282" name="Group 10"/>
          <p:cNvGrpSpPr>
            <a:grpSpLocks/>
          </p:cNvGrpSpPr>
          <p:nvPr/>
        </p:nvGrpSpPr>
        <p:grpSpPr bwMode="auto">
          <a:xfrm>
            <a:off x="179512" y="457200"/>
            <a:ext cx="3168352" cy="1899639"/>
            <a:chOff x="336" y="288"/>
            <a:chExt cx="1536" cy="919"/>
          </a:xfrm>
          <a:solidFill>
            <a:schemeClr val="bg1"/>
          </a:solidFill>
        </p:grpSpPr>
        <p:sp>
          <p:nvSpPr>
            <p:cNvPr id="182283" name="Text Box 11"/>
            <p:cNvSpPr txBox="1">
              <a:spLocks noChangeArrowheads="1"/>
            </p:cNvSpPr>
            <p:nvPr/>
          </p:nvSpPr>
          <p:spPr bwMode="auto">
            <a:xfrm>
              <a:off x="336" y="288"/>
              <a:ext cx="1536" cy="28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>
                  <a:latin typeface="宋体" pitchFamily="2" charset="-122"/>
                </a:rPr>
                <a:t>信噪比：</a:t>
              </a:r>
              <a:r>
                <a:rPr kumimoji="1" lang="en-US" altLang="zh-CN" sz="3200">
                  <a:latin typeface="宋体" pitchFamily="2" charset="-122"/>
                </a:rPr>
                <a:t>64.55</a:t>
              </a:r>
            </a:p>
          </p:txBody>
        </p:sp>
        <p:sp>
          <p:nvSpPr>
            <p:cNvPr id="182284" name="Text Box 12"/>
            <p:cNvSpPr txBox="1">
              <a:spLocks noChangeArrowheads="1"/>
            </p:cNvSpPr>
            <p:nvPr/>
          </p:nvSpPr>
          <p:spPr bwMode="auto">
            <a:xfrm>
              <a:off x="336" y="924"/>
              <a:ext cx="1482" cy="28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 dirty="0">
                  <a:latin typeface="宋体" pitchFamily="2" charset="-122"/>
                </a:rPr>
                <a:t>压缩比</a:t>
              </a:r>
              <a:r>
                <a:rPr kumimoji="1" lang="en-US" altLang="zh-CN" sz="3200" dirty="0">
                  <a:latin typeface="宋体" pitchFamily="2" charset="-122"/>
                </a:rPr>
                <a:t>:26.50:1</a:t>
              </a:r>
            </a:p>
          </p:txBody>
        </p:sp>
      </p:grpSp>
      <p:sp>
        <p:nvSpPr>
          <p:cNvPr id="182285" name="Text Box 13"/>
          <p:cNvSpPr txBox="1">
            <a:spLocks noChangeArrowheads="1"/>
          </p:cNvSpPr>
          <p:nvPr/>
        </p:nvSpPr>
        <p:spPr bwMode="auto">
          <a:xfrm>
            <a:off x="7092280" y="5805488"/>
            <a:ext cx="1732633" cy="584775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kumimoji="1" lang="zh-CN" altLang="en-US" sz="3200" dirty="0">
                <a:latin typeface="宋体" pitchFamily="2" charset="-122"/>
              </a:rPr>
              <a:t>算法 </a:t>
            </a:r>
            <a:r>
              <a:rPr kumimoji="1" lang="en-US" altLang="zh-CN" sz="3200" dirty="0">
                <a:latin typeface="宋体" pitchFamily="2" charset="-122"/>
              </a:rPr>
              <a:t>2</a:t>
            </a:r>
          </a:p>
        </p:txBody>
      </p:sp>
    </p:spTree>
  </p:cSld>
  <p:clrMapOvr>
    <a:masterClrMapping/>
  </p:clrMapOvr>
  <p:transition spd="slow">
    <p:zoom dir="in"/>
    <p:sndAc>
      <p:stSnd>
        <p:snd r:embed="rId2" name="cashreg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969" name="Group 1041"/>
          <p:cNvGrpSpPr>
            <a:grpSpLocks/>
          </p:cNvGrpSpPr>
          <p:nvPr/>
        </p:nvGrpSpPr>
        <p:grpSpPr bwMode="auto">
          <a:xfrm>
            <a:off x="827499" y="71414"/>
            <a:ext cx="3528566" cy="3371980"/>
            <a:chOff x="1474" y="845"/>
            <a:chExt cx="1700" cy="1612"/>
          </a:xfrm>
        </p:grpSpPr>
        <p:pic>
          <p:nvPicPr>
            <p:cNvPr id="253957" name="Picture 1029" descr="Wfb28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74" y="845"/>
              <a:ext cx="1700" cy="1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3965" name="Text Box 1037"/>
            <p:cNvSpPr txBox="1">
              <a:spLocks noChangeArrowheads="1"/>
            </p:cNvSpPr>
            <p:nvPr/>
          </p:nvSpPr>
          <p:spPr bwMode="auto">
            <a:xfrm>
              <a:off x="2018" y="2177"/>
              <a:ext cx="743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 dirty="0">
                  <a:latin typeface="+mn-ea"/>
                  <a:ea typeface="+mn-ea"/>
                </a:rPr>
                <a:t>原图</a:t>
              </a:r>
            </a:p>
          </p:txBody>
        </p:sp>
      </p:grpSp>
      <p:grpSp>
        <p:nvGrpSpPr>
          <p:cNvPr id="253970" name="Group 1042"/>
          <p:cNvGrpSpPr>
            <a:grpSpLocks/>
          </p:cNvGrpSpPr>
          <p:nvPr/>
        </p:nvGrpSpPr>
        <p:grpSpPr bwMode="auto">
          <a:xfrm>
            <a:off x="4643923" y="71415"/>
            <a:ext cx="3856664" cy="3356589"/>
            <a:chOff x="3696" y="1071"/>
            <a:chExt cx="1821" cy="1594"/>
          </a:xfrm>
        </p:grpSpPr>
        <p:pic>
          <p:nvPicPr>
            <p:cNvPr id="253961" name="Picture 1033" descr="Wfb289_1"/>
            <p:cNvPicPr preferRelativeResize="0"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96" y="1071"/>
              <a:ext cx="1700" cy="1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3966" name="Text Box 1038"/>
            <p:cNvSpPr txBox="1">
              <a:spLocks noChangeArrowheads="1"/>
            </p:cNvSpPr>
            <p:nvPr/>
          </p:nvSpPr>
          <p:spPr bwMode="auto">
            <a:xfrm>
              <a:off x="4150" y="2387"/>
              <a:ext cx="1367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dirty="0">
                  <a:latin typeface="+mn-ea"/>
                  <a:ea typeface="+mn-ea"/>
                </a:rPr>
                <a:t>JPEG  100</a:t>
              </a:r>
              <a:r>
                <a:rPr kumimoji="1" lang="zh-CN" altLang="en-US" sz="3200" dirty="0">
                  <a:latin typeface="+mn-ea"/>
                  <a:ea typeface="+mn-ea"/>
                </a:rPr>
                <a:t>：</a:t>
              </a:r>
              <a:r>
                <a:rPr kumimoji="1" lang="en-US" altLang="zh-CN" sz="3200" dirty="0">
                  <a:latin typeface="+mn-ea"/>
                  <a:ea typeface="+mn-ea"/>
                </a:rPr>
                <a:t>1</a:t>
              </a:r>
            </a:p>
          </p:txBody>
        </p:sp>
      </p:grpSp>
      <p:grpSp>
        <p:nvGrpSpPr>
          <p:cNvPr id="253972" name="Group 1044"/>
          <p:cNvGrpSpPr>
            <a:grpSpLocks/>
          </p:cNvGrpSpPr>
          <p:nvPr/>
        </p:nvGrpSpPr>
        <p:grpSpPr bwMode="auto">
          <a:xfrm>
            <a:off x="825789" y="3477550"/>
            <a:ext cx="3674568" cy="3318426"/>
            <a:chOff x="1655" y="2478"/>
            <a:chExt cx="1701" cy="1707"/>
          </a:xfrm>
        </p:grpSpPr>
        <p:pic>
          <p:nvPicPr>
            <p:cNvPr id="253963" name="Picture 1035" descr="03"/>
            <p:cNvPicPr preferRelativeResize="0"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55" y="2478"/>
              <a:ext cx="1700" cy="1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3967" name="Text Box 1039"/>
            <p:cNvSpPr txBox="1">
              <a:spLocks noChangeArrowheads="1"/>
            </p:cNvSpPr>
            <p:nvPr/>
          </p:nvSpPr>
          <p:spPr bwMode="auto">
            <a:xfrm>
              <a:off x="1837" y="3884"/>
              <a:ext cx="151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 dirty="0">
                  <a:latin typeface="+mn-ea"/>
                  <a:ea typeface="+mn-ea"/>
                </a:rPr>
                <a:t>混合编码 </a:t>
              </a:r>
              <a:r>
                <a:rPr kumimoji="1" lang="en-US" altLang="zh-CN" sz="3200" dirty="0">
                  <a:latin typeface="+mn-ea"/>
                  <a:ea typeface="+mn-ea"/>
                </a:rPr>
                <a:t>400:1</a:t>
              </a:r>
            </a:p>
          </p:txBody>
        </p:sp>
      </p:grpSp>
      <p:grpSp>
        <p:nvGrpSpPr>
          <p:cNvPr id="253971" name="Group 1043"/>
          <p:cNvGrpSpPr>
            <a:grpSpLocks/>
          </p:cNvGrpSpPr>
          <p:nvPr/>
        </p:nvGrpSpPr>
        <p:grpSpPr bwMode="auto">
          <a:xfrm>
            <a:off x="4786228" y="3477550"/>
            <a:ext cx="4072052" cy="3322807"/>
            <a:chOff x="3696" y="2478"/>
            <a:chExt cx="1885" cy="1671"/>
          </a:xfrm>
        </p:grpSpPr>
        <p:pic>
          <p:nvPicPr>
            <p:cNvPr id="253964" name="Picture 1036" descr="00"/>
            <p:cNvPicPr preferRelativeResize="0"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696" y="2478"/>
              <a:ext cx="1700" cy="1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3968" name="Text Box 1040"/>
            <p:cNvSpPr txBox="1">
              <a:spLocks noChangeArrowheads="1"/>
            </p:cNvSpPr>
            <p:nvPr/>
          </p:nvSpPr>
          <p:spPr bwMode="auto">
            <a:xfrm>
              <a:off x="4059" y="3855"/>
              <a:ext cx="1522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 dirty="0">
                  <a:latin typeface="+mn-ea"/>
                  <a:ea typeface="+mn-ea"/>
                </a:rPr>
                <a:t>混合编码 </a:t>
              </a:r>
              <a:r>
                <a:rPr kumimoji="1" lang="en-US" altLang="zh-CN" sz="3200" dirty="0">
                  <a:latin typeface="+mn-ea"/>
                  <a:ea typeface="+mn-ea"/>
                </a:rPr>
                <a:t>600:1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7943850" cy="771525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ea"/>
                <a:ea typeface="+mn-ea"/>
              </a:rPr>
              <a:t>本章内容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>
          <a:xfrm>
            <a:off x="756171" y="1340768"/>
            <a:ext cx="7488237" cy="4752528"/>
          </a:xfrm>
          <a:ln/>
        </p:spPr>
        <p:txBody>
          <a:bodyPr>
            <a:noAutofit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dirty="0" smtClean="0">
                <a:latin typeface="+mn-ea"/>
              </a:rPr>
              <a:t>11.0 </a:t>
            </a:r>
            <a:r>
              <a:rPr lang="zh-CN" altLang="en-US" dirty="0" smtClean="0">
                <a:latin typeface="+mn-ea"/>
              </a:rPr>
              <a:t>研究背景</a:t>
            </a:r>
          </a:p>
          <a:p>
            <a:pPr>
              <a:buFont typeface="Wingdings" pitchFamily="2" charset="2"/>
              <a:buChar char="n"/>
            </a:pPr>
            <a:r>
              <a:rPr lang="en-US" altLang="zh-CN" dirty="0" smtClean="0">
                <a:latin typeface="+mn-ea"/>
              </a:rPr>
              <a:t>11.1 </a:t>
            </a:r>
            <a:r>
              <a:rPr lang="zh-CN" altLang="en-US" dirty="0" smtClean="0">
                <a:latin typeface="+mn-ea"/>
              </a:rPr>
              <a:t>数据的冗余的概念</a:t>
            </a:r>
          </a:p>
          <a:p>
            <a:pPr>
              <a:buFont typeface="Wingdings" pitchFamily="2" charset="2"/>
              <a:buChar char="n"/>
            </a:pPr>
            <a:r>
              <a:rPr lang="en-US" altLang="zh-CN" dirty="0" smtClean="0">
                <a:latin typeface="+mn-ea"/>
              </a:rPr>
              <a:t>11.2 </a:t>
            </a:r>
            <a:r>
              <a:rPr lang="zh-CN" altLang="en-US" dirty="0" smtClean="0">
                <a:latin typeface="+mn-ea"/>
              </a:rPr>
              <a:t>图像的无损压缩编码</a:t>
            </a:r>
            <a:endParaRPr lang="en-US" altLang="zh-CN" dirty="0" smtClean="0">
              <a:latin typeface="+mn-ea"/>
            </a:endParaRPr>
          </a:p>
          <a:p>
            <a:pPr lvl="1">
              <a:defRPr/>
            </a:pPr>
            <a:r>
              <a:rPr lang="en-US" altLang="zh-CN" dirty="0" smtClean="0">
                <a:latin typeface="+mn-ea"/>
              </a:rPr>
              <a:t>11.2.1  </a:t>
            </a:r>
            <a:r>
              <a:rPr lang="zh-CN" altLang="en-US" dirty="0" smtClean="0">
                <a:latin typeface="+mn-ea"/>
              </a:rPr>
              <a:t>行程（</a:t>
            </a:r>
            <a:r>
              <a:rPr lang="en-US" altLang="zh-CN" dirty="0" smtClean="0">
                <a:latin typeface="+mn-ea"/>
              </a:rPr>
              <a:t>RLE</a:t>
            </a:r>
            <a:r>
              <a:rPr lang="zh-CN" altLang="en-US" dirty="0" smtClean="0">
                <a:latin typeface="+mn-ea"/>
              </a:rPr>
              <a:t>）编码</a:t>
            </a:r>
            <a:endParaRPr lang="en-US" altLang="zh-CN" dirty="0" smtClean="0">
              <a:latin typeface="+mn-ea"/>
            </a:endParaRPr>
          </a:p>
          <a:p>
            <a:pPr lvl="1">
              <a:defRPr/>
            </a:pPr>
            <a:r>
              <a:rPr lang="en-US" altLang="zh-CN" dirty="0" smtClean="0">
                <a:latin typeface="+mn-ea"/>
              </a:rPr>
              <a:t>11.2.2  </a:t>
            </a:r>
            <a:r>
              <a:rPr lang="zh-CN" altLang="en-US" dirty="0" smtClean="0">
                <a:latin typeface="+mn-ea"/>
              </a:rPr>
              <a:t>霍夫曼（</a:t>
            </a:r>
            <a:r>
              <a:rPr lang="en-US" altLang="zh-CN" dirty="0" smtClean="0">
                <a:latin typeface="+mn-ea"/>
              </a:rPr>
              <a:t>Huffman</a:t>
            </a:r>
            <a:r>
              <a:rPr lang="zh-CN" altLang="en-US" dirty="0" smtClean="0">
                <a:latin typeface="+mn-ea"/>
              </a:rPr>
              <a:t>）编码</a:t>
            </a:r>
            <a:endParaRPr lang="en-US" altLang="zh-CN" dirty="0" smtClean="0">
              <a:latin typeface="+mn-ea"/>
            </a:endParaRPr>
          </a:p>
          <a:p>
            <a:pPr lvl="1">
              <a:defRPr/>
            </a:pPr>
            <a:r>
              <a:rPr lang="en-US" altLang="zh-CN" dirty="0" smtClean="0">
                <a:latin typeface="+mn-ea"/>
              </a:rPr>
              <a:t>11.2.3  </a:t>
            </a:r>
            <a:r>
              <a:rPr lang="zh-CN" altLang="en-US" dirty="0" smtClean="0">
                <a:latin typeface="+mn-ea"/>
              </a:rPr>
              <a:t>算术编码</a:t>
            </a:r>
            <a:endParaRPr lang="en-US" altLang="zh-CN" dirty="0" smtClean="0">
              <a:latin typeface="+mn-ea"/>
            </a:endParaRPr>
          </a:p>
          <a:p>
            <a:pPr marL="342900" lvl="1" indent="-342900">
              <a:buFont typeface="Wingdings" pitchFamily="2" charset="2"/>
              <a:buChar char="n"/>
            </a:pPr>
            <a:r>
              <a:rPr lang="en-US" altLang="zh-CN" sz="3200" dirty="0">
                <a:latin typeface="+mn-ea"/>
              </a:rPr>
              <a:t>11.3 </a:t>
            </a:r>
            <a:r>
              <a:rPr lang="zh-CN" altLang="en-US" sz="3200" dirty="0">
                <a:latin typeface="+mn-ea"/>
              </a:rPr>
              <a:t>图像的有损压缩编码</a:t>
            </a:r>
          </a:p>
          <a:p>
            <a:pPr>
              <a:buFont typeface="Wingdings" pitchFamily="2" charset="2"/>
              <a:buChar char="n"/>
            </a:pPr>
            <a:r>
              <a:rPr lang="en-US" altLang="zh-CN" dirty="0">
                <a:latin typeface="+mn-ea"/>
              </a:rPr>
              <a:t>11.4 </a:t>
            </a:r>
            <a:r>
              <a:rPr lang="zh-CN" altLang="en-US" dirty="0">
                <a:latin typeface="+mn-ea"/>
              </a:rPr>
              <a:t>图像的变换压缩编码</a:t>
            </a:r>
            <a:endParaRPr lang="en-US" altLang="zh-CN" dirty="0">
              <a:latin typeface="+mn-ea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00FF"/>
                </a:solidFill>
                <a:latin typeface="+mn-ea"/>
              </a:rPr>
              <a:t>11.7 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混合压缩编码</a:t>
            </a:r>
            <a:endParaRPr lang="zh-CN" altLang="en-US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076056" y="1700808"/>
            <a:ext cx="4752528" cy="1440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944280" y="5157192"/>
            <a:ext cx="3199720" cy="2143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1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Times New Roman" pitchFamily="18" charset="0"/>
              </a:rPr>
              <a:t> 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Times New Roman" pitchFamily="18" charset="0"/>
              </a:rPr>
              <a:t>傅里叶变换的回顾</a:t>
            </a: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Times New Roman" pitchFamily="18" charset="0"/>
              </a:rPr>
              <a:t>(FT</a:t>
            </a:r>
            <a:r>
              <a:rPr lang="en-US" altLang="zh-CN" sz="2000" dirty="0" smtClean="0">
                <a:ea typeface="+mn-ea"/>
                <a:cs typeface="Times New Roman" pitchFamily="18" charset="0"/>
              </a:rPr>
              <a:t>)</a:t>
            </a:r>
            <a:endParaRPr kumimoji="0" lang="zh-CN" alt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+mn-ea"/>
              <a:cs typeface="Times New Roman" pitchFamily="18" charset="0"/>
            </a:endParaRPr>
          </a:p>
          <a:p>
            <a:pPr marL="0" marR="0" lvl="1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 </a:t>
            </a:r>
            <a:r>
              <a:rPr lang="zh-CN" altLang="en-US" sz="2000" dirty="0" smtClean="0">
                <a:ea typeface="+mn-ea"/>
                <a:cs typeface="Times New Roman" pitchFamily="18" charset="0"/>
              </a:rPr>
              <a:t>离散余弦变换概念</a:t>
            </a:r>
            <a:r>
              <a:rPr lang="en-US" altLang="zh-CN" sz="2000" dirty="0" smtClean="0">
                <a:ea typeface="+mn-ea"/>
                <a:cs typeface="Times New Roman" pitchFamily="18" charset="0"/>
              </a:rPr>
              <a:t>(DCT)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Times New Roman" pitchFamily="18" charset="0"/>
            </a:endParaRPr>
          </a:p>
          <a:p>
            <a:pPr marL="0" marR="0" lvl="1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 离散余弦变换实例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(DCT</a:t>
            </a:r>
            <a:r>
              <a:rPr lang="en-US" altLang="zh-CN" sz="2000" dirty="0" smtClean="0">
                <a:ea typeface="+mn-ea"/>
                <a:cs typeface="Times New Roman" pitchFamily="18" charset="0"/>
              </a:rPr>
              <a:t>)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Times New Roman" pitchFamily="18" charset="0"/>
            </a:endParaRPr>
          </a:p>
          <a:p>
            <a:pPr marL="0" marR="0" lvl="1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 </a:t>
            </a:r>
            <a:r>
              <a:rPr lang="zh-CN" altLang="en-US" sz="2000" dirty="0" smtClean="0">
                <a:ea typeface="+mn-ea"/>
                <a:cs typeface="Times New Roman" pitchFamily="18" charset="0"/>
              </a:rPr>
              <a:t>离散余弦变换编程</a:t>
            </a:r>
            <a:r>
              <a:rPr lang="en-US" altLang="zh-CN" sz="2000" dirty="0" smtClean="0">
                <a:ea typeface="+mn-ea"/>
                <a:cs typeface="Times New Roman" pitchFamily="18" charset="0"/>
              </a:rPr>
              <a:t>(DCT)</a:t>
            </a:r>
            <a:endParaRPr lang="zh-CN" altLang="en-US" sz="2000" dirty="0" smtClean="0"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9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0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0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0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0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0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0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313" y="274638"/>
            <a:ext cx="3889375" cy="704850"/>
          </a:xfrm>
        </p:spPr>
        <p:txBody>
          <a:bodyPr>
            <a:noAutofit/>
          </a:bodyPr>
          <a:lstStyle/>
          <a:p>
            <a:r>
              <a:rPr lang="zh-CN" b="1" dirty="0" smtClean="0"/>
              <a:t>作业</a:t>
            </a:r>
            <a:r>
              <a:rPr lang="en-US" altLang="zh-CN" b="1" dirty="0" smtClean="0"/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(1)</a:t>
            </a:r>
            <a:endParaRPr 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3950"/>
            <a:ext cx="8229600" cy="5002213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zh-CN" dirty="0"/>
              <a:t>设图像为</a:t>
            </a:r>
            <a:r>
              <a:rPr lang="zh-CN" dirty="0" smtClean="0"/>
              <a:t>：</a:t>
            </a:r>
            <a:endParaRPr lang="en-US" altLang="zh-CN" dirty="0" smtClean="0"/>
          </a:p>
          <a:p>
            <a:pPr>
              <a:buFont typeface="Arial" pitchFamily="34" charset="0"/>
              <a:buNone/>
            </a:pPr>
            <a:endParaRPr lang="zh-CN" dirty="0"/>
          </a:p>
          <a:p>
            <a:pPr>
              <a:buFont typeface="Arial" pitchFamily="34" charset="0"/>
              <a:buNone/>
            </a:pPr>
            <a:endParaRPr lang="zh-CN" altLang="zh-CN" dirty="0"/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4499" name="Object 3"/>
          <p:cNvGraphicFramePr>
            <a:graphicFrameLocks noChangeAspect="1"/>
          </p:cNvGraphicFramePr>
          <p:nvPr/>
        </p:nvGraphicFramePr>
        <p:xfrm>
          <a:off x="1835696" y="1844824"/>
          <a:ext cx="6639261" cy="4536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公式" r:id="rId4" imgW="2667000" imgH="1828800" progId="Equation.3">
                  <p:embed/>
                </p:oleObj>
              </mc:Choice>
              <mc:Fallback>
                <p:oleObj name="公式" r:id="rId4" imgW="2667000" imgH="182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844824"/>
                        <a:ext cx="6639261" cy="4536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876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作业</a:t>
            </a:r>
            <a:r>
              <a:rPr lang="en-US" altLang="zh-CN" b="1" dirty="0" smtClean="0"/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(2)</a:t>
            </a:r>
            <a:endParaRPr lang="zh-CN" b="1" dirty="0">
              <a:latin typeface="+mn-ea"/>
              <a:ea typeface="+mn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zh-CN" dirty="0">
                <a:latin typeface="宋体" pitchFamily="2" charset="-122"/>
              </a:rPr>
              <a:t>请对其以下面的方式来进行压缩编码。</a:t>
            </a:r>
          </a:p>
          <a:p>
            <a:pPr lvl="1"/>
            <a:r>
              <a:rPr lang="zh-CN" altLang="zh-CN" sz="3200" dirty="0">
                <a:latin typeface="宋体" pitchFamily="2" charset="-122"/>
              </a:rPr>
              <a:t>1.</a:t>
            </a:r>
            <a:r>
              <a:rPr lang="zh-CN" sz="3200" dirty="0">
                <a:latin typeface="宋体" pitchFamily="2" charset="-122"/>
              </a:rPr>
              <a:t>采用二维行程编码（方式</a:t>
            </a:r>
            <a:r>
              <a:rPr lang="zh-CN" altLang="zh-CN" sz="3200" dirty="0">
                <a:latin typeface="宋体" pitchFamily="2" charset="-122"/>
              </a:rPr>
              <a:t>a</a:t>
            </a:r>
            <a:r>
              <a:rPr lang="zh-CN" sz="3200" dirty="0">
                <a:latin typeface="宋体" pitchFamily="2" charset="-122"/>
              </a:rPr>
              <a:t>），并计算其压缩率；</a:t>
            </a:r>
          </a:p>
          <a:p>
            <a:pPr lvl="1"/>
            <a:r>
              <a:rPr lang="zh-CN" altLang="zh-CN" sz="3200" dirty="0">
                <a:latin typeface="宋体" pitchFamily="2" charset="-122"/>
              </a:rPr>
              <a:t>2.</a:t>
            </a:r>
            <a:r>
              <a:rPr lang="zh-CN" sz="3200" dirty="0">
                <a:latin typeface="宋体" pitchFamily="2" charset="-122"/>
              </a:rPr>
              <a:t>采用霍夫曼编码，并计算其压缩率；</a:t>
            </a:r>
          </a:p>
          <a:p>
            <a:pPr lvl="1"/>
            <a:r>
              <a:rPr lang="zh-CN" altLang="zh-CN" sz="3200" dirty="0">
                <a:latin typeface="宋体" pitchFamily="2" charset="-122"/>
              </a:rPr>
              <a:t>3.</a:t>
            </a:r>
            <a:r>
              <a:rPr lang="zh-CN" sz="3200" dirty="0">
                <a:latin typeface="宋体" pitchFamily="2" charset="-122"/>
              </a:rPr>
              <a:t>如果采用行程编码（方式</a:t>
            </a:r>
            <a:r>
              <a:rPr lang="zh-CN" altLang="zh-CN" sz="3200" dirty="0">
                <a:latin typeface="宋体" pitchFamily="2" charset="-122"/>
              </a:rPr>
              <a:t>a</a:t>
            </a:r>
            <a:r>
              <a:rPr lang="zh-CN" sz="3200" dirty="0">
                <a:latin typeface="宋体" pitchFamily="2" charset="-122"/>
              </a:rPr>
              <a:t>）和霍夫曼编码进行混合编码，本图像的压缩率能否提高</a:t>
            </a:r>
            <a:r>
              <a:rPr lang="zh-CN" sz="3200" dirty="0" smtClean="0">
                <a:latin typeface="宋体" pitchFamily="2" charset="-122"/>
              </a:rPr>
              <a:t>？</a:t>
            </a:r>
            <a:endParaRPr lang="en-US" altLang="zh-CN" sz="3200" dirty="0" smtClean="0">
              <a:latin typeface="宋体" pitchFamily="2" charset="-122"/>
            </a:endParaRPr>
          </a:p>
          <a:p>
            <a:pPr marL="457200" lvl="1" indent="0">
              <a:buNone/>
            </a:pPr>
            <a:r>
              <a:rPr lang="en-US" altLang="zh-CN" sz="3200" dirty="0" smtClean="0">
                <a:latin typeface="宋体" pitchFamily="2" charset="-122"/>
              </a:rPr>
              <a:t>&lt;1</a:t>
            </a:r>
            <a:r>
              <a:rPr lang="zh-CN" altLang="en-US" sz="3200" dirty="0" smtClean="0">
                <a:latin typeface="宋体" pitchFamily="2" charset="-122"/>
              </a:rPr>
              <a:t>、</a:t>
            </a:r>
            <a:r>
              <a:rPr lang="en-US" altLang="zh-CN" sz="3200" dirty="0" smtClean="0">
                <a:latin typeface="宋体" pitchFamily="2" charset="-122"/>
              </a:rPr>
              <a:t>3</a:t>
            </a:r>
            <a:r>
              <a:rPr lang="zh-CN" altLang="en-US" sz="3200" dirty="0" smtClean="0">
                <a:latin typeface="宋体" pitchFamily="2" charset="-122"/>
              </a:rPr>
              <a:t>可选，做了加分</a:t>
            </a:r>
            <a:r>
              <a:rPr lang="en-US" altLang="zh-CN" sz="3200" dirty="0" smtClean="0">
                <a:latin typeface="宋体" pitchFamily="2" charset="-122"/>
              </a:rPr>
              <a:t>&gt;</a:t>
            </a:r>
            <a:endParaRPr lang="zh-CN" sz="3200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502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55576" y="1196752"/>
            <a:ext cx="7651750" cy="1431925"/>
          </a:xfrm>
        </p:spPr>
        <p:txBody>
          <a:bodyPr>
            <a:normAutofit/>
          </a:bodyPr>
          <a:lstStyle/>
          <a:p>
            <a:pPr eaLnBrk="1" hangingPunct="1"/>
            <a:r>
              <a:rPr lang="zh-CN" sz="4800" b="1" dirty="0" smtClean="0">
                <a:latin typeface="宋体" pitchFamily="2" charset="-122"/>
              </a:rPr>
              <a:t>第</a:t>
            </a:r>
            <a:r>
              <a:rPr lang="zh-CN" altLang="en-US" sz="4800" b="1" dirty="0" smtClean="0">
                <a:latin typeface="宋体" pitchFamily="2" charset="-122"/>
              </a:rPr>
              <a:t>十一</a:t>
            </a:r>
            <a:r>
              <a:rPr lang="zh-CN" sz="4800" b="1" dirty="0" smtClean="0">
                <a:latin typeface="宋体" pitchFamily="2" charset="-122"/>
              </a:rPr>
              <a:t>章  图像</a:t>
            </a:r>
            <a:r>
              <a:rPr lang="zh-CN" altLang="en-US" sz="4800" b="1" dirty="0" smtClean="0">
                <a:latin typeface="宋体" pitchFamily="2" charset="-122"/>
              </a:rPr>
              <a:t>压缩编码</a:t>
            </a:r>
            <a:endParaRPr lang="zh-CN" sz="4800" b="1" dirty="0" smtClean="0">
              <a:latin typeface="宋体" pitchFamily="2" charset="-122"/>
            </a:endParaRPr>
          </a:p>
        </p:txBody>
      </p:sp>
      <p:sp>
        <p:nvSpPr>
          <p:cNvPr id="8195" name="副标题 2"/>
          <p:cNvSpPr txBox="1">
            <a:spLocks noChangeArrowheads="1"/>
          </p:cNvSpPr>
          <p:nvPr/>
        </p:nvSpPr>
        <p:spPr bwMode="auto">
          <a:xfrm>
            <a:off x="1331913" y="3716338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3200" b="1" dirty="0">
                <a:latin typeface="Calibri" pitchFamily="34" charset="0"/>
              </a:rPr>
              <a:t>童立靖</a:t>
            </a:r>
            <a:endParaRPr lang="en-US" sz="3200" b="1" dirty="0">
              <a:latin typeface="Calibri" pitchFamily="34" charset="0"/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3200" b="1" dirty="0" smtClean="0">
                <a:latin typeface="Calibri" pitchFamily="34" charset="0"/>
              </a:rPr>
              <a:t>北方工业大学计算机学院</a:t>
            </a:r>
            <a:endParaRPr lang="en-US" sz="3200" b="1" dirty="0">
              <a:latin typeface="Calibri" pitchFamily="34" charset="0"/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3200" dirty="0">
                <a:cs typeface="Times New Roman" pitchFamily="18" charset="0"/>
              </a:rPr>
              <a:t>tong_lijing@163.com</a:t>
            </a:r>
            <a:endParaRPr lang="zh-CN" altLang="en-US" sz="3200" dirty="0">
              <a:cs typeface="Times New Roman" pitchFamily="18" charset="0"/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27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898261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7943850" cy="771525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ea"/>
                <a:ea typeface="+mn-ea"/>
              </a:rPr>
              <a:t>本章内容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>
          <a:xfrm>
            <a:off x="756171" y="1340768"/>
            <a:ext cx="7488237" cy="4752528"/>
          </a:xfrm>
          <a:ln/>
        </p:spPr>
        <p:txBody>
          <a:bodyPr>
            <a:noAutofit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dirty="0" smtClean="0">
                <a:latin typeface="+mn-ea"/>
              </a:rPr>
              <a:t>11.0 </a:t>
            </a:r>
            <a:r>
              <a:rPr lang="zh-CN" altLang="en-US" dirty="0" smtClean="0">
                <a:latin typeface="+mn-ea"/>
              </a:rPr>
              <a:t>研究背景</a:t>
            </a:r>
          </a:p>
          <a:p>
            <a:pPr>
              <a:buFont typeface="Wingdings" pitchFamily="2" charset="2"/>
              <a:buChar char="n"/>
            </a:pPr>
            <a:r>
              <a:rPr lang="en-US" altLang="zh-CN" dirty="0" smtClean="0">
                <a:latin typeface="+mn-ea"/>
              </a:rPr>
              <a:t>11.1 </a:t>
            </a:r>
            <a:r>
              <a:rPr lang="zh-CN" altLang="en-US" dirty="0" smtClean="0">
                <a:latin typeface="+mn-ea"/>
              </a:rPr>
              <a:t>数据的冗余的概念</a:t>
            </a:r>
          </a:p>
          <a:p>
            <a:pPr>
              <a:buFont typeface="Wingdings" pitchFamily="2" charset="2"/>
              <a:buChar char="n"/>
            </a:pPr>
            <a:r>
              <a:rPr lang="en-US" altLang="zh-CN" dirty="0" smtClean="0">
                <a:latin typeface="+mn-ea"/>
              </a:rPr>
              <a:t>11.2 </a:t>
            </a:r>
            <a:r>
              <a:rPr lang="zh-CN" altLang="en-US" dirty="0" smtClean="0">
                <a:latin typeface="+mn-ea"/>
              </a:rPr>
              <a:t>图像的无损压缩编码</a:t>
            </a:r>
            <a:endParaRPr lang="en-US" altLang="zh-CN" dirty="0" smtClean="0">
              <a:latin typeface="+mn-ea"/>
            </a:endParaRPr>
          </a:p>
          <a:p>
            <a:pPr lvl="1">
              <a:defRPr/>
            </a:pPr>
            <a:r>
              <a:rPr lang="en-US" altLang="zh-CN" dirty="0" smtClean="0">
                <a:latin typeface="+mn-ea"/>
              </a:rPr>
              <a:t>11.2.1  </a:t>
            </a:r>
            <a:r>
              <a:rPr lang="zh-CN" altLang="en-US" dirty="0" smtClean="0">
                <a:latin typeface="+mn-ea"/>
              </a:rPr>
              <a:t>行程（</a:t>
            </a:r>
            <a:r>
              <a:rPr lang="en-US" altLang="zh-CN" dirty="0" smtClean="0">
                <a:latin typeface="+mn-ea"/>
              </a:rPr>
              <a:t>RLE</a:t>
            </a:r>
            <a:r>
              <a:rPr lang="zh-CN" altLang="en-US" dirty="0" smtClean="0">
                <a:latin typeface="+mn-ea"/>
              </a:rPr>
              <a:t>）编码</a:t>
            </a:r>
            <a:endParaRPr lang="en-US" altLang="zh-CN" dirty="0" smtClean="0">
              <a:latin typeface="+mn-ea"/>
            </a:endParaRPr>
          </a:p>
          <a:p>
            <a:pPr lvl="1">
              <a:defRPr/>
            </a:pPr>
            <a:r>
              <a:rPr lang="en-US" altLang="zh-CN" dirty="0" smtClean="0">
                <a:latin typeface="+mn-ea"/>
              </a:rPr>
              <a:t>11.2.2  </a:t>
            </a:r>
            <a:r>
              <a:rPr lang="zh-CN" altLang="en-US" dirty="0" smtClean="0">
                <a:latin typeface="+mn-ea"/>
              </a:rPr>
              <a:t>霍夫曼（</a:t>
            </a:r>
            <a:r>
              <a:rPr lang="en-US" altLang="zh-CN" dirty="0" smtClean="0">
                <a:latin typeface="+mn-ea"/>
              </a:rPr>
              <a:t>Huffman</a:t>
            </a:r>
            <a:r>
              <a:rPr lang="zh-CN" altLang="en-US" dirty="0" smtClean="0">
                <a:latin typeface="+mn-ea"/>
              </a:rPr>
              <a:t>）编码</a:t>
            </a:r>
            <a:endParaRPr lang="en-US" altLang="zh-CN" dirty="0" smtClean="0">
              <a:latin typeface="+mn-ea"/>
            </a:endParaRPr>
          </a:p>
          <a:p>
            <a:pPr lvl="1">
              <a:defRPr/>
            </a:pPr>
            <a:r>
              <a:rPr lang="en-US" altLang="zh-CN" dirty="0" smtClean="0">
                <a:latin typeface="+mn-ea"/>
              </a:rPr>
              <a:t>11.2.3  </a:t>
            </a:r>
            <a:r>
              <a:rPr lang="zh-CN" altLang="en-US" dirty="0" smtClean="0">
                <a:latin typeface="+mn-ea"/>
              </a:rPr>
              <a:t>算术编码</a:t>
            </a:r>
            <a:endParaRPr lang="en-US" altLang="zh-CN" dirty="0" smtClean="0">
              <a:latin typeface="+mn-ea"/>
            </a:endParaRPr>
          </a:p>
          <a:p>
            <a:pPr marL="342900" lvl="1" indent="-342900">
              <a:buFont typeface="Wingdings" pitchFamily="2" charset="2"/>
              <a:buChar char="n"/>
            </a:pPr>
            <a:r>
              <a:rPr lang="en-US" altLang="zh-CN" sz="3200" dirty="0">
                <a:latin typeface="+mn-ea"/>
              </a:rPr>
              <a:t>11.3 </a:t>
            </a:r>
            <a:r>
              <a:rPr lang="zh-CN" altLang="en-US" sz="3200" dirty="0">
                <a:latin typeface="+mn-ea"/>
              </a:rPr>
              <a:t>图像的有损压缩编码</a:t>
            </a:r>
          </a:p>
          <a:p>
            <a:pPr>
              <a:buFont typeface="Wingdings" pitchFamily="2" charset="2"/>
              <a:buChar char="n"/>
            </a:pPr>
            <a:r>
              <a:rPr lang="en-US" altLang="zh-CN" dirty="0">
                <a:latin typeface="+mn-ea"/>
              </a:rPr>
              <a:t>11.4 </a:t>
            </a:r>
            <a:r>
              <a:rPr lang="zh-CN" altLang="en-US" dirty="0">
                <a:latin typeface="+mn-ea"/>
              </a:rPr>
              <a:t>图像的变换压缩编码</a:t>
            </a:r>
            <a:endParaRPr lang="en-US" altLang="zh-CN" dirty="0">
              <a:latin typeface="+mn-ea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00FF"/>
                </a:solidFill>
                <a:latin typeface="+mn-ea"/>
              </a:rPr>
              <a:t>11.7 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混合压缩编码</a:t>
            </a:r>
            <a:endParaRPr lang="zh-CN" altLang="en-US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076056" y="1700808"/>
            <a:ext cx="4752528" cy="1440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944280" y="5157192"/>
            <a:ext cx="3199720" cy="2143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1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Times New Roman" pitchFamily="18" charset="0"/>
              </a:rPr>
              <a:t> 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Times New Roman" pitchFamily="18" charset="0"/>
              </a:rPr>
              <a:t>傅里叶变换的回顾</a:t>
            </a: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Times New Roman" pitchFamily="18" charset="0"/>
              </a:rPr>
              <a:t>(FT</a:t>
            </a:r>
            <a:r>
              <a:rPr lang="en-US" altLang="zh-CN" sz="2000" dirty="0" smtClean="0">
                <a:ea typeface="+mn-ea"/>
                <a:cs typeface="Times New Roman" pitchFamily="18" charset="0"/>
              </a:rPr>
              <a:t>)</a:t>
            </a:r>
            <a:endParaRPr kumimoji="0" lang="zh-CN" altLang="en-US" sz="2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+mn-ea"/>
              <a:cs typeface="Times New Roman" pitchFamily="18" charset="0"/>
            </a:endParaRPr>
          </a:p>
          <a:p>
            <a:pPr marL="0" marR="0" lvl="1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 </a:t>
            </a:r>
            <a:r>
              <a:rPr lang="zh-CN" altLang="en-US" sz="2000" dirty="0" smtClean="0">
                <a:ea typeface="+mn-ea"/>
                <a:cs typeface="Times New Roman" pitchFamily="18" charset="0"/>
              </a:rPr>
              <a:t>离散余弦变换概念</a:t>
            </a:r>
            <a:r>
              <a:rPr lang="en-US" altLang="zh-CN" sz="2000" dirty="0" smtClean="0">
                <a:ea typeface="+mn-ea"/>
                <a:cs typeface="Times New Roman" pitchFamily="18" charset="0"/>
              </a:rPr>
              <a:t>(DCT)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Times New Roman" pitchFamily="18" charset="0"/>
            </a:endParaRPr>
          </a:p>
          <a:p>
            <a:pPr marL="0" marR="0" lvl="1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 离散余弦变换实例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(DCT</a:t>
            </a:r>
            <a:r>
              <a:rPr lang="en-US" altLang="zh-CN" sz="2000" dirty="0" smtClean="0">
                <a:ea typeface="+mn-ea"/>
                <a:cs typeface="Times New Roman" pitchFamily="18" charset="0"/>
              </a:rPr>
              <a:t>)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Times New Roman" pitchFamily="18" charset="0"/>
            </a:endParaRPr>
          </a:p>
          <a:p>
            <a:pPr marL="0" marR="0" lvl="1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itchFamily="18" charset="0"/>
              </a:rPr>
              <a:t> </a:t>
            </a:r>
            <a:r>
              <a:rPr lang="zh-CN" altLang="en-US" sz="2000" dirty="0" smtClean="0">
                <a:ea typeface="+mn-ea"/>
                <a:cs typeface="Times New Roman" pitchFamily="18" charset="0"/>
              </a:rPr>
              <a:t>离散余弦变换编程</a:t>
            </a:r>
            <a:r>
              <a:rPr lang="en-US" altLang="zh-CN" sz="2000" dirty="0" smtClean="0">
                <a:ea typeface="+mn-ea"/>
                <a:cs typeface="Times New Roman" pitchFamily="18" charset="0"/>
              </a:rPr>
              <a:t>(DCT)</a:t>
            </a:r>
            <a:endParaRPr lang="zh-CN" altLang="en-US" sz="2000" dirty="0" smtClean="0"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84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0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0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0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0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0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0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620713"/>
            <a:ext cx="7344171" cy="825500"/>
          </a:xfrm>
        </p:spPr>
        <p:txBody>
          <a:bodyPr>
            <a:no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混合</a:t>
            </a:r>
            <a:r>
              <a:rPr lang="zh-CN" altLang="en-US" b="1" dirty="0" smtClean="0">
                <a:latin typeface="+mn-ea"/>
                <a:ea typeface="+mn-ea"/>
              </a:rPr>
              <a:t>编码：设计</a:t>
            </a:r>
            <a:r>
              <a:rPr lang="zh-CN" altLang="en-US" b="1" dirty="0">
                <a:latin typeface="+mn-ea"/>
                <a:ea typeface="+mn-ea"/>
              </a:rPr>
              <a:t>思想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>
          <a:xfrm>
            <a:off x="971600" y="1916832"/>
            <a:ext cx="7272808" cy="2520950"/>
          </a:xfrm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SzPct val="80000"/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每一种</a:t>
            </a:r>
            <a:r>
              <a:rPr lang="zh-CN" altLang="en-US" dirty="0">
                <a:latin typeface="+mn-ea"/>
              </a:rPr>
              <a:t>编码方式都有其</a:t>
            </a: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擅长的一点</a:t>
            </a:r>
            <a:r>
              <a:rPr lang="zh-CN" altLang="en-US" dirty="0">
                <a:latin typeface="+mn-ea"/>
              </a:rPr>
              <a:t>，以及</a:t>
            </a: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局限的一点</a:t>
            </a:r>
            <a:r>
              <a:rPr lang="zh-CN" altLang="en-US" dirty="0">
                <a:latin typeface="+mn-ea"/>
              </a:rPr>
              <a:t>，混合编码的思想就是</a:t>
            </a: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将两种以上的编码方式</a:t>
            </a:r>
            <a:r>
              <a:rPr lang="zh-CN" altLang="en-US" dirty="0">
                <a:latin typeface="+mn-ea"/>
              </a:rPr>
              <a:t>的优点进行综合，达到</a:t>
            </a: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提高编码效率</a:t>
            </a:r>
            <a:r>
              <a:rPr lang="zh-CN" altLang="en-US" dirty="0">
                <a:latin typeface="+mn-ea"/>
              </a:rPr>
              <a:t>的目的。</a:t>
            </a:r>
          </a:p>
          <a:p>
            <a:pPr>
              <a:buFont typeface="Wingdings" pitchFamily="2" charset="2"/>
              <a:buNone/>
            </a:pPr>
            <a:endParaRPr lang="en-US" altLang="zh-CN" dirty="0"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76672"/>
            <a:ext cx="8208911" cy="938212"/>
          </a:xfrm>
        </p:spPr>
        <p:txBody>
          <a:bodyPr>
            <a:noAutofit/>
          </a:bodyPr>
          <a:lstStyle/>
          <a:p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混合</a:t>
            </a:r>
            <a:r>
              <a:rPr lang="zh-CN" altLang="en-US" b="1" dirty="0" smtClean="0">
                <a:latin typeface="Times New Roman" pitchFamily="18" charset="0"/>
                <a:ea typeface="+mn-ea"/>
                <a:cs typeface="Times New Roman" pitchFamily="18" charset="0"/>
              </a:rPr>
              <a:t>编码：可能性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及有效性分析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628800"/>
            <a:ext cx="7272808" cy="388937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回顾一下讲过的几个内容的特点：</a:t>
            </a:r>
          </a:p>
          <a:p>
            <a:pPr>
              <a:lnSpc>
                <a:spcPct val="120000"/>
              </a:lnSpc>
              <a:buFont typeface="Symbol" pitchFamily="18" charset="2"/>
              <a:buChar char="¨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行程编码：擅长于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重复数字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的压缩。</a:t>
            </a:r>
          </a:p>
          <a:p>
            <a:pPr>
              <a:lnSpc>
                <a:spcPct val="120000"/>
              </a:lnSpc>
              <a:buFont typeface="Symbol" pitchFamily="18" charset="2"/>
              <a:buChar char="¨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Huffman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编码：擅长于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像素值个数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分布不均匀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情况下的编码。</a:t>
            </a:r>
          </a:p>
          <a:p>
            <a:pPr>
              <a:lnSpc>
                <a:spcPct val="120000"/>
              </a:lnSpc>
              <a:buFont typeface="Symbol" pitchFamily="18" charset="2"/>
              <a:buChar char="¨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DCT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变换： 擅长分离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视觉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敏感与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不敏感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的部分。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uiExpand="1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404664"/>
            <a:ext cx="4674368" cy="771525"/>
          </a:xfrm>
          <a:noFill/>
        </p:spPr>
        <p:txBody>
          <a:bodyPr>
            <a:normAutofit/>
          </a:bodyPr>
          <a:lstStyle/>
          <a:p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混合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编码：示例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>
          <a:xfrm>
            <a:off x="616769" y="1340768"/>
            <a:ext cx="7483623" cy="3658146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Times New Roman" pitchFamily="18" charset="0"/>
                <a:ea typeface="+mj-ea"/>
                <a:cs typeface="Times New Roman" pitchFamily="18" charset="0"/>
              </a:rPr>
              <a:t>     例</a:t>
            </a:r>
            <a:r>
              <a:rPr lang="zh-CN" altLang="en-US" dirty="0">
                <a:latin typeface="Times New Roman" pitchFamily="18" charset="0"/>
                <a:ea typeface="+mj-ea"/>
                <a:cs typeface="Times New Roman" pitchFamily="18" charset="0"/>
              </a:rPr>
              <a:t>：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  <a:ea typeface="+mj-ea"/>
                <a:cs typeface="Times New Roman" pitchFamily="18" charset="0"/>
              </a:rPr>
              <a:t>     </a:t>
            </a:r>
            <a:r>
              <a:rPr lang="en-US" altLang="zh-CN" u="sng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aaaa</a:t>
            </a:r>
            <a:r>
              <a:rPr lang="en-US" altLang="zh-CN" dirty="0" smtClean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altLang="zh-CN" u="sng" dirty="0" err="1">
                <a:latin typeface="Times New Roman" pitchFamily="18" charset="0"/>
                <a:ea typeface="+mj-ea"/>
                <a:cs typeface="Times New Roman" pitchFamily="18" charset="0"/>
              </a:rPr>
              <a:t>bbb</a:t>
            </a:r>
            <a:r>
              <a:rPr lang="en-US" altLang="zh-CN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altLang="zh-CN" u="sng" dirty="0">
                <a:latin typeface="Times New Roman" pitchFamily="18" charset="0"/>
                <a:ea typeface="+mj-ea"/>
                <a:cs typeface="Times New Roman" pitchFamily="18" charset="0"/>
              </a:rPr>
              <a:t>cc</a:t>
            </a:r>
            <a:r>
              <a:rPr lang="en-US" altLang="zh-CN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altLang="zh-CN" u="sng" dirty="0">
                <a:latin typeface="Times New Roman" pitchFamily="18" charset="0"/>
                <a:ea typeface="+mj-ea"/>
                <a:cs typeface="Times New Roman" pitchFamily="18" charset="0"/>
              </a:rPr>
              <a:t>d</a:t>
            </a:r>
            <a:r>
              <a:rPr lang="en-US" altLang="zh-CN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altLang="zh-CN" u="sng" dirty="0" err="1">
                <a:latin typeface="Times New Roman" pitchFamily="18" charset="0"/>
                <a:ea typeface="+mj-ea"/>
                <a:cs typeface="Times New Roman" pitchFamily="18" charset="0"/>
              </a:rPr>
              <a:t>eeeee</a:t>
            </a:r>
            <a:r>
              <a:rPr lang="en-US" altLang="zh-CN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altLang="zh-CN" u="sng" dirty="0" err="1">
                <a:latin typeface="Times New Roman" pitchFamily="18" charset="0"/>
                <a:ea typeface="+mj-ea"/>
                <a:cs typeface="Times New Roman" pitchFamily="18" charset="0"/>
              </a:rPr>
              <a:t>fffffff</a:t>
            </a:r>
            <a:r>
              <a:rPr lang="en-US" altLang="zh-CN" dirty="0">
                <a:latin typeface="Times New Roman" pitchFamily="18" charset="0"/>
                <a:ea typeface="+mj-ea"/>
                <a:cs typeface="Times New Roman" pitchFamily="18" charset="0"/>
              </a:rPr>
              <a:t>  </a:t>
            </a:r>
            <a:endParaRPr lang="en-US" altLang="zh-CN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Times New Roman" pitchFamily="18" charset="0"/>
                <a:ea typeface="+mj-ea"/>
                <a:cs typeface="Times New Roman" pitchFamily="18" charset="0"/>
              </a:rPr>
              <a:t>    （</a:t>
            </a:r>
            <a:r>
              <a:rPr lang="zh-CN" altLang="en-US" dirty="0">
                <a:latin typeface="Times New Roman" pitchFamily="18" charset="0"/>
                <a:ea typeface="+mj-ea"/>
                <a:cs typeface="Times New Roman" pitchFamily="18" charset="0"/>
              </a:rPr>
              <a:t>共</a:t>
            </a:r>
            <a:r>
              <a:rPr lang="en-US" altLang="zh-CN" dirty="0">
                <a:latin typeface="Times New Roman" pitchFamily="18" charset="0"/>
                <a:ea typeface="+mj-ea"/>
                <a:cs typeface="Times New Roman" pitchFamily="18" charset="0"/>
              </a:rPr>
              <a:t>22*8=176 bits)</a:t>
            </a:r>
            <a:r>
              <a:rPr lang="en-US" altLang="zh-CN" u="sng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+mj-ea"/>
                <a:cs typeface="Times New Roman" pitchFamily="18" charset="0"/>
              </a:rPr>
              <a:t>       </a:t>
            </a:r>
            <a:r>
              <a:rPr lang="en-US" altLang="zh-CN" dirty="0" smtClean="0">
                <a:latin typeface="Times New Roman" pitchFamily="18" charset="0"/>
                <a:ea typeface="+mj-ea"/>
                <a:cs typeface="Times New Roman" pitchFamily="18" charset="0"/>
              </a:rPr>
              <a:t> 4     3    2  1     </a:t>
            </a:r>
            <a:r>
              <a:rPr lang="en-US" altLang="zh-CN" dirty="0">
                <a:latin typeface="Times New Roman" pitchFamily="18" charset="0"/>
                <a:ea typeface="+mj-ea"/>
                <a:cs typeface="Times New Roman" pitchFamily="18" charset="0"/>
              </a:rPr>
              <a:t>5 </a:t>
            </a:r>
            <a:r>
              <a:rPr lang="en-US" altLang="zh-CN" dirty="0" smtClean="0">
                <a:latin typeface="Times New Roman" pitchFamily="18" charset="0"/>
                <a:ea typeface="+mj-ea"/>
                <a:cs typeface="Times New Roman" pitchFamily="18" charset="0"/>
              </a:rPr>
              <a:t>       </a:t>
            </a:r>
            <a:r>
              <a:rPr lang="en-US" altLang="zh-CN" dirty="0">
                <a:latin typeface="Times New Roman" pitchFamily="18" charset="0"/>
                <a:ea typeface="+mj-ea"/>
                <a:cs typeface="Times New Roman" pitchFamily="18" charset="0"/>
              </a:rPr>
              <a:t>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+mj-ea"/>
                <a:cs typeface="Times New Roman" pitchFamily="18" charset="0"/>
              </a:rPr>
              <a:t>    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行程编码</a:t>
            </a:r>
            <a:r>
              <a:rPr lang="zh-CN" altLang="en-US" dirty="0">
                <a:latin typeface="Times New Roman" pitchFamily="18" charset="0"/>
                <a:ea typeface="+mj-ea"/>
                <a:cs typeface="Times New Roman" pitchFamily="18" charset="0"/>
              </a:rPr>
              <a:t>：</a:t>
            </a:r>
            <a:r>
              <a:rPr lang="en-US" altLang="zh-CN" dirty="0">
                <a:latin typeface="Times New Roman" pitchFamily="18" charset="0"/>
                <a:ea typeface="+mj-ea"/>
                <a:cs typeface="Times New Roman" pitchFamily="18" charset="0"/>
              </a:rPr>
              <a:t>4a3b2c1d5e7f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+mj-ea"/>
                <a:cs typeface="Times New Roman" pitchFamily="18" charset="0"/>
              </a:rPr>
              <a:t>   </a:t>
            </a:r>
            <a:r>
              <a:rPr lang="en-US" altLang="zh-CN" dirty="0" smtClean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endParaRPr lang="en-US" altLang="zh-CN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+mj-ea"/>
                <a:cs typeface="Times New Roman" pitchFamily="18" charset="0"/>
              </a:rPr>
              <a:t>      </a:t>
            </a:r>
            <a:r>
              <a:rPr lang="en-US" altLang="zh-CN" dirty="0" smtClean="0"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lang="zh-CN" altLang="en-US" dirty="0">
                <a:latin typeface="Times New Roman" pitchFamily="18" charset="0"/>
                <a:ea typeface="+mj-ea"/>
                <a:cs typeface="Times New Roman" pitchFamily="18" charset="0"/>
              </a:rPr>
              <a:t>共</a:t>
            </a:r>
            <a:r>
              <a:rPr lang="en-US" altLang="zh-CN" dirty="0">
                <a:latin typeface="Times New Roman" pitchFamily="18" charset="0"/>
                <a:ea typeface="+mj-ea"/>
                <a:cs typeface="Times New Roman" pitchFamily="18" charset="0"/>
              </a:rPr>
              <a:t>6*</a:t>
            </a:r>
            <a:r>
              <a:rPr lang="zh-CN" altLang="en-US" dirty="0">
                <a:latin typeface="Times New Roman" pitchFamily="18" charset="0"/>
                <a:ea typeface="+mj-ea"/>
                <a:cs typeface="Times New Roman" pitchFamily="18" charset="0"/>
              </a:rPr>
              <a:t>（</a:t>
            </a:r>
            <a:r>
              <a:rPr lang="en-US" altLang="zh-CN" dirty="0">
                <a:latin typeface="Times New Roman" pitchFamily="18" charset="0"/>
                <a:ea typeface="+mj-ea"/>
                <a:cs typeface="Times New Roman" pitchFamily="18" charset="0"/>
                <a:sym typeface="Wingdings" pitchFamily="2" charset="2"/>
              </a:rPr>
              <a:t>8+3</a:t>
            </a:r>
            <a:r>
              <a:rPr lang="zh-CN" altLang="en-US" dirty="0">
                <a:latin typeface="Times New Roman" pitchFamily="18" charset="0"/>
                <a:ea typeface="+mj-ea"/>
                <a:cs typeface="Times New Roman" pitchFamily="18" charset="0"/>
                <a:sym typeface="Wingdings" pitchFamily="2" charset="2"/>
              </a:rPr>
              <a:t>）</a:t>
            </a:r>
            <a:r>
              <a:rPr lang="en-US" altLang="zh-CN" dirty="0">
                <a:latin typeface="Times New Roman" pitchFamily="18" charset="0"/>
                <a:ea typeface="+mj-ea"/>
                <a:cs typeface="Times New Roman" pitchFamily="18" charset="0"/>
                <a:sym typeface="Wingdings" pitchFamily="2" charset="2"/>
              </a:rPr>
              <a:t>= 66Bits </a:t>
            </a:r>
            <a:r>
              <a:rPr lang="en-US" altLang="zh-CN" dirty="0"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</a:p>
        </p:txBody>
      </p:sp>
      <p:sp>
        <p:nvSpPr>
          <p:cNvPr id="217095" name="Text Box 7"/>
          <p:cNvSpPr txBox="1">
            <a:spLocks noChangeArrowheads="1"/>
          </p:cNvSpPr>
          <p:nvPr/>
        </p:nvSpPr>
        <p:spPr bwMode="auto">
          <a:xfrm>
            <a:off x="2764484" y="5229200"/>
            <a:ext cx="11041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ea typeface="+mj-ea"/>
                <a:cs typeface="Times New Roman" pitchFamily="18" charset="0"/>
              </a:rPr>
              <a:t> </a:t>
            </a:r>
            <a:r>
              <a:rPr kumimoji="1" lang="en-US" altLang="zh-CN" sz="3200" dirty="0" smtClean="0">
                <a:ea typeface="+mj-ea"/>
                <a:cs typeface="Times New Roman" pitchFamily="18" charset="0"/>
              </a:rPr>
              <a:t>176</a:t>
            </a:r>
            <a:endParaRPr kumimoji="1" lang="en-US" altLang="zh-CN" sz="3200" dirty="0">
              <a:ea typeface="+mj-ea"/>
              <a:cs typeface="Times New Roman" pitchFamily="18" charset="0"/>
            </a:endParaRPr>
          </a:p>
        </p:txBody>
      </p:sp>
      <p:sp>
        <p:nvSpPr>
          <p:cNvPr id="217096" name="AutoShape 8"/>
          <p:cNvSpPr>
            <a:spLocks noChangeArrowheads="1"/>
          </p:cNvSpPr>
          <p:nvPr/>
        </p:nvSpPr>
        <p:spPr bwMode="auto">
          <a:xfrm>
            <a:off x="4366573" y="5229200"/>
            <a:ext cx="578340" cy="457200"/>
          </a:xfrm>
          <a:prstGeom prst="rightArrow">
            <a:avLst>
              <a:gd name="adj1" fmla="val 50000"/>
              <a:gd name="adj2" fmla="val 3055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3200">
              <a:ea typeface="+mj-ea"/>
              <a:cs typeface="Times New Roman" pitchFamily="18" charset="0"/>
            </a:endParaRPr>
          </a:p>
        </p:txBody>
      </p:sp>
      <p:sp>
        <p:nvSpPr>
          <p:cNvPr id="217097" name="Text Box 9"/>
          <p:cNvSpPr txBox="1">
            <a:spLocks noChangeArrowheads="1"/>
          </p:cNvSpPr>
          <p:nvPr/>
        </p:nvSpPr>
        <p:spPr bwMode="auto">
          <a:xfrm>
            <a:off x="5367530" y="5229200"/>
            <a:ext cx="7886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 smtClean="0">
                <a:ea typeface="+mj-ea"/>
                <a:cs typeface="Times New Roman" pitchFamily="18" charset="0"/>
              </a:rPr>
              <a:t>66</a:t>
            </a:r>
            <a:endParaRPr kumimoji="1" lang="en-US" altLang="zh-CN" sz="3200" dirty="0"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uiExpand="1" build="p" autoUpdateAnimBg="0"/>
      <p:bldP spid="217095" grpId="0"/>
      <p:bldP spid="217096" grpId="0" animBg="1"/>
      <p:bldP spid="21709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571612"/>
            <a:ext cx="8462918" cy="3786214"/>
          </a:xfrm>
          <a:noFill/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4600" u="sng" dirty="0" err="1" smtClean="0">
                <a:latin typeface="Times New Roman" pitchFamily="18" charset="0"/>
                <a:cs typeface="Times New Roman" pitchFamily="18" charset="0"/>
              </a:rPr>
              <a:t>aaaa</a:t>
            </a:r>
            <a:r>
              <a:rPr lang="en-US" altLang="zh-CN" sz="4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600" u="sng" dirty="0" err="1">
                <a:latin typeface="Times New Roman" pitchFamily="18" charset="0"/>
                <a:cs typeface="Times New Roman" pitchFamily="18" charset="0"/>
              </a:rPr>
              <a:t>bbb</a:t>
            </a:r>
            <a:r>
              <a:rPr lang="en-US" altLang="zh-CN" sz="4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600" u="sng" dirty="0">
                <a:latin typeface="Times New Roman" pitchFamily="18" charset="0"/>
                <a:cs typeface="Times New Roman" pitchFamily="18" charset="0"/>
              </a:rPr>
              <a:t>cc</a:t>
            </a:r>
            <a:r>
              <a:rPr lang="en-US" altLang="zh-CN" sz="4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600" u="sng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4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600" u="sng" dirty="0" err="1">
                <a:latin typeface="Times New Roman" pitchFamily="18" charset="0"/>
                <a:cs typeface="Times New Roman" pitchFamily="18" charset="0"/>
              </a:rPr>
              <a:t>eeeee</a:t>
            </a:r>
            <a:r>
              <a:rPr lang="en-US" altLang="zh-CN" sz="4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600" u="sng" dirty="0" err="1">
                <a:latin typeface="Times New Roman" pitchFamily="18" charset="0"/>
                <a:cs typeface="Times New Roman" pitchFamily="18" charset="0"/>
              </a:rPr>
              <a:t>fffffff</a:t>
            </a:r>
            <a:r>
              <a:rPr lang="en-US" altLang="zh-CN" sz="4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4600" dirty="0">
                <a:latin typeface="Times New Roman" pitchFamily="18" charset="0"/>
                <a:cs typeface="Times New Roman" pitchFamily="18" charset="0"/>
              </a:rPr>
              <a:t>（共</a:t>
            </a:r>
            <a:r>
              <a:rPr lang="en-US" altLang="zh-CN" sz="4600" dirty="0">
                <a:latin typeface="Times New Roman" pitchFamily="18" charset="0"/>
                <a:cs typeface="Times New Roman" pitchFamily="18" charset="0"/>
              </a:rPr>
              <a:t>22*8=176 bits)</a:t>
            </a:r>
            <a:r>
              <a:rPr lang="en-US" altLang="zh-CN" sz="4600" u="sng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4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600" dirty="0" smtClean="0">
                <a:latin typeface="Times New Roman" pitchFamily="18" charset="0"/>
                <a:cs typeface="Times New Roman" pitchFamily="18" charset="0"/>
              </a:rPr>
              <a:t>  4     </a:t>
            </a:r>
            <a:r>
              <a:rPr lang="en-US" altLang="zh-CN" sz="4600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altLang="zh-CN" sz="4600" dirty="0" smtClean="0">
                <a:latin typeface="Times New Roman" pitchFamily="18" charset="0"/>
                <a:cs typeface="Times New Roman" pitchFamily="18" charset="0"/>
              </a:rPr>
              <a:t>  2  1     </a:t>
            </a:r>
            <a:r>
              <a:rPr lang="en-US" altLang="zh-CN" sz="4600" dirty="0"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altLang="zh-CN" sz="46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4600" dirty="0">
                <a:latin typeface="Times New Roman" pitchFamily="18" charset="0"/>
                <a:cs typeface="Times New Roman" pitchFamily="18" charset="0"/>
              </a:rPr>
              <a:t>7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4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Huffman</a:t>
            </a:r>
            <a:r>
              <a:rPr lang="zh-CN" altLang="en-US" sz="4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编码：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46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4600" dirty="0">
                <a:latin typeface="Times New Roman" pitchFamily="18" charset="0"/>
                <a:cs typeface="Times New Roman" pitchFamily="18" charset="0"/>
              </a:rPr>
              <a:t>f=01   e=11   a=10   b=001    c=0001   d=0000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4600" dirty="0" smtClean="0">
                <a:latin typeface="Times New Roman" pitchFamily="18" charset="0"/>
                <a:cs typeface="Times New Roman" pitchFamily="18" charset="0"/>
              </a:rPr>
              <a:t>1010101010001001001000100010000111111111101010101010101</a:t>
            </a:r>
            <a:endParaRPr lang="en-US" altLang="zh-CN" sz="4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4600" dirty="0">
                <a:latin typeface="Times New Roman" pitchFamily="18" charset="0"/>
                <a:cs typeface="Times New Roman" pitchFamily="18" charset="0"/>
              </a:rPr>
              <a:t>       (</a:t>
            </a:r>
            <a:r>
              <a:rPr lang="zh-CN" altLang="en-US" sz="4600" dirty="0">
                <a:latin typeface="Times New Roman" pitchFamily="18" charset="0"/>
                <a:cs typeface="Times New Roman" pitchFamily="18" charset="0"/>
              </a:rPr>
              <a:t>共  </a:t>
            </a:r>
            <a:r>
              <a:rPr lang="en-US" altLang="zh-CN" sz="4600" dirty="0">
                <a:latin typeface="Times New Roman" pitchFamily="18" charset="0"/>
                <a:cs typeface="Times New Roman" pitchFamily="18" charset="0"/>
              </a:rPr>
              <a:t>7*2+5*2+4*2+3*3+2*4+1*4=53 bits)    </a:t>
            </a:r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1476375" y="5844621"/>
            <a:ext cx="1143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ea typeface="+mn-ea"/>
                <a:cs typeface="Times New Roman" pitchFamily="18" charset="0"/>
              </a:rPr>
              <a:t> </a:t>
            </a:r>
            <a:r>
              <a:rPr kumimoji="1" lang="en-US" altLang="zh-CN" sz="3200" dirty="0" smtClean="0">
                <a:ea typeface="+mn-ea"/>
                <a:cs typeface="Times New Roman" pitchFamily="18" charset="0"/>
              </a:rPr>
              <a:t>176</a:t>
            </a:r>
            <a:endParaRPr kumimoji="1" lang="en-US" altLang="zh-CN" sz="3200" dirty="0">
              <a:ea typeface="+mn-ea"/>
              <a:cs typeface="Times New Roman" pitchFamily="18" charset="0"/>
            </a:endParaRPr>
          </a:p>
        </p:txBody>
      </p:sp>
      <p:sp>
        <p:nvSpPr>
          <p:cNvPr id="222213" name="AutoShape 5"/>
          <p:cNvSpPr>
            <a:spLocks noChangeArrowheads="1"/>
          </p:cNvSpPr>
          <p:nvPr/>
        </p:nvSpPr>
        <p:spPr bwMode="auto">
          <a:xfrm>
            <a:off x="2700338" y="5844621"/>
            <a:ext cx="546100" cy="457200"/>
          </a:xfrm>
          <a:prstGeom prst="rightArrow">
            <a:avLst>
              <a:gd name="adj1" fmla="val 50000"/>
              <a:gd name="adj2" fmla="val 2986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3200">
              <a:ea typeface="+mn-ea"/>
              <a:cs typeface="Times New Roman" pitchFamily="18" charset="0"/>
            </a:endParaRPr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3419475" y="5844621"/>
            <a:ext cx="99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ea typeface="+mn-ea"/>
                <a:cs typeface="Times New Roman" pitchFamily="18" charset="0"/>
              </a:rPr>
              <a:t> </a:t>
            </a:r>
            <a:r>
              <a:rPr kumimoji="1" lang="en-US" altLang="zh-CN" sz="3200" dirty="0" smtClean="0">
                <a:ea typeface="+mn-ea"/>
                <a:cs typeface="Times New Roman" pitchFamily="18" charset="0"/>
              </a:rPr>
              <a:t>66</a:t>
            </a:r>
            <a:endParaRPr kumimoji="1" lang="en-US" altLang="zh-CN" sz="3200" dirty="0">
              <a:ea typeface="+mn-ea"/>
              <a:cs typeface="Times New Roman" pitchFamily="18" charset="0"/>
            </a:endParaRPr>
          </a:p>
        </p:txBody>
      </p:sp>
      <p:sp>
        <p:nvSpPr>
          <p:cNvPr id="222215" name="AutoShape 7"/>
          <p:cNvSpPr>
            <a:spLocks noChangeArrowheads="1"/>
          </p:cNvSpPr>
          <p:nvPr/>
        </p:nvSpPr>
        <p:spPr bwMode="auto">
          <a:xfrm>
            <a:off x="4572000" y="5844621"/>
            <a:ext cx="622300" cy="381000"/>
          </a:xfrm>
          <a:prstGeom prst="rightArrow">
            <a:avLst>
              <a:gd name="adj1" fmla="val 50000"/>
              <a:gd name="adj2" fmla="val 408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3200">
              <a:ea typeface="+mn-ea"/>
              <a:cs typeface="Times New Roman" pitchFamily="18" charset="0"/>
            </a:endParaRPr>
          </a:p>
        </p:txBody>
      </p:sp>
      <p:sp>
        <p:nvSpPr>
          <p:cNvPr id="222216" name="Text Box 8"/>
          <p:cNvSpPr txBox="1">
            <a:spLocks noChangeArrowheads="1"/>
          </p:cNvSpPr>
          <p:nvPr/>
        </p:nvSpPr>
        <p:spPr bwMode="auto">
          <a:xfrm>
            <a:off x="5364163" y="5844621"/>
            <a:ext cx="99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ea typeface="+mn-ea"/>
                <a:cs typeface="Times New Roman" pitchFamily="18" charset="0"/>
              </a:rPr>
              <a:t> </a:t>
            </a:r>
            <a:r>
              <a:rPr kumimoji="1" lang="en-US" altLang="zh-CN" sz="3200" dirty="0" smtClean="0">
                <a:ea typeface="+mn-ea"/>
                <a:cs typeface="Times New Roman" pitchFamily="18" charset="0"/>
              </a:rPr>
              <a:t>53</a:t>
            </a:r>
            <a:endParaRPr kumimoji="1" lang="en-US" altLang="zh-CN" sz="3200" dirty="0">
              <a:ea typeface="+mn-ea"/>
              <a:cs typeface="Times New Roman" pitchFamily="18" charset="0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混合编码：示例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rot="5400000" flipH="1" flipV="1">
            <a:off x="1785918" y="2428868"/>
            <a:ext cx="2428892" cy="214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5400000" flipH="1" flipV="1">
            <a:off x="1785918" y="3357562"/>
            <a:ext cx="242889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0800000">
            <a:off x="1000100" y="2285992"/>
            <a:ext cx="2643206" cy="2500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1619672" y="3429000"/>
            <a:ext cx="720080" cy="128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2786050" y="3429000"/>
            <a:ext cx="273782" cy="135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851920" y="3429000"/>
            <a:ext cx="144016" cy="122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4860032" y="3429000"/>
            <a:ext cx="144016" cy="122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5796136" y="3429000"/>
            <a:ext cx="720080" cy="128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6660232" y="3429000"/>
            <a:ext cx="1584176" cy="128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uiExpand="1" build="p" autoUpdateAnimBg="0"/>
      <p:bldP spid="222212" grpId="0"/>
      <p:bldP spid="222213" grpId="0" animBg="1"/>
      <p:bldP spid="222214" grpId="0"/>
      <p:bldP spid="222215" grpId="0" animBg="1"/>
      <p:bldP spid="2222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628800"/>
            <a:ext cx="8604250" cy="2938462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en-US" altLang="zh-CN" u="sng" dirty="0" err="1" smtClean="0">
                <a:latin typeface="+mj-ea"/>
                <a:ea typeface="+mj-ea"/>
              </a:rPr>
              <a:t>aaaa</a:t>
            </a:r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en-US" altLang="zh-CN" u="sng" dirty="0" err="1">
                <a:latin typeface="+mj-ea"/>
                <a:ea typeface="+mj-ea"/>
              </a:rPr>
              <a:t>bbb</a:t>
            </a: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u="sng" dirty="0">
                <a:latin typeface="+mj-ea"/>
                <a:ea typeface="+mj-ea"/>
              </a:rPr>
              <a:t>cc</a:t>
            </a: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u="sng" dirty="0">
                <a:latin typeface="+mj-ea"/>
                <a:ea typeface="+mj-ea"/>
              </a:rPr>
              <a:t>d</a:t>
            </a: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u="sng" dirty="0" err="1">
                <a:latin typeface="+mj-ea"/>
                <a:ea typeface="+mj-ea"/>
              </a:rPr>
              <a:t>eeeee</a:t>
            </a: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u="sng" dirty="0" err="1" smtClean="0">
                <a:latin typeface="+mj-ea"/>
                <a:ea typeface="+mj-ea"/>
              </a:rPr>
              <a:t>fffffff</a:t>
            </a:r>
            <a:endParaRPr lang="en-US" altLang="zh-CN" u="sng" dirty="0" smtClean="0">
              <a:latin typeface="+mj-ea"/>
              <a:ea typeface="+mj-ea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+mj-ea"/>
                <a:ea typeface="+mj-ea"/>
              </a:rPr>
              <a:t>（共</a:t>
            </a:r>
            <a:r>
              <a:rPr lang="en-US" altLang="zh-CN" dirty="0">
                <a:latin typeface="+mj-ea"/>
                <a:ea typeface="+mj-ea"/>
              </a:rPr>
              <a:t>22*8=176 bits)</a:t>
            </a:r>
            <a:r>
              <a:rPr lang="en-US" altLang="zh-CN" u="sng" dirty="0">
                <a:latin typeface="+mj-ea"/>
                <a:ea typeface="+mj-ea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latin typeface="+mj-ea"/>
                <a:ea typeface="+mj-ea"/>
              </a:rPr>
              <a:t>   </a:t>
            </a:r>
            <a:r>
              <a:rPr lang="en-US" altLang="zh-CN" dirty="0" smtClean="0">
                <a:latin typeface="+mj-ea"/>
                <a:ea typeface="+mj-ea"/>
              </a:rPr>
              <a:t>4   </a:t>
            </a:r>
            <a:r>
              <a:rPr lang="en-US" altLang="zh-CN" dirty="0">
                <a:latin typeface="+mj-ea"/>
                <a:ea typeface="+mj-ea"/>
              </a:rPr>
              <a:t>3 </a:t>
            </a:r>
            <a:r>
              <a:rPr lang="en-US" altLang="zh-CN" dirty="0" smtClean="0">
                <a:latin typeface="+mj-ea"/>
                <a:ea typeface="+mj-ea"/>
              </a:rPr>
              <a:t>  2 </a:t>
            </a:r>
            <a:r>
              <a:rPr lang="en-US" altLang="zh-CN" dirty="0">
                <a:latin typeface="+mj-ea"/>
                <a:ea typeface="+mj-ea"/>
              </a:rPr>
              <a:t>1 </a:t>
            </a:r>
            <a:r>
              <a:rPr lang="en-US" altLang="zh-CN" dirty="0" smtClean="0">
                <a:latin typeface="+mj-ea"/>
                <a:ea typeface="+mj-ea"/>
              </a:rPr>
              <a:t>  </a:t>
            </a:r>
            <a:r>
              <a:rPr lang="en-US" altLang="zh-CN" dirty="0">
                <a:latin typeface="+mj-ea"/>
                <a:ea typeface="+mj-ea"/>
              </a:rPr>
              <a:t>5  </a:t>
            </a:r>
            <a:r>
              <a:rPr lang="en-US" altLang="zh-CN" dirty="0" smtClean="0">
                <a:latin typeface="+mj-ea"/>
                <a:ea typeface="+mj-ea"/>
              </a:rPr>
              <a:t>    </a:t>
            </a:r>
            <a:r>
              <a:rPr lang="en-US" altLang="zh-CN" dirty="0">
                <a:latin typeface="+mj-ea"/>
                <a:ea typeface="+mj-ea"/>
              </a:rPr>
              <a:t>7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+mj-ea"/>
                <a:ea typeface="+mj-ea"/>
              </a:rPr>
              <a:t> Huffman</a:t>
            </a:r>
            <a:r>
              <a:rPr lang="zh-CN" altLang="en-US" dirty="0">
                <a:latin typeface="+mj-ea"/>
                <a:ea typeface="+mj-ea"/>
              </a:rPr>
              <a:t>与</a:t>
            </a:r>
            <a:r>
              <a:rPr lang="zh-CN" altLang="en-US" b="1" dirty="0">
                <a:solidFill>
                  <a:srgbClr val="0000FF"/>
                </a:solidFill>
                <a:latin typeface="+mj-ea"/>
                <a:ea typeface="+mj-ea"/>
              </a:rPr>
              <a:t>行程编码</a:t>
            </a:r>
            <a:r>
              <a:rPr lang="zh-CN" altLang="en-US" dirty="0">
                <a:latin typeface="+mj-ea"/>
                <a:ea typeface="+mj-ea"/>
              </a:rPr>
              <a:t>混合</a:t>
            </a:r>
            <a:r>
              <a:rPr lang="zh-CN" altLang="en-US" b="1" dirty="0">
                <a:latin typeface="+mj-ea"/>
                <a:ea typeface="+mj-ea"/>
              </a:rPr>
              <a:t>：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dirty="0">
                <a:latin typeface="+mj-ea"/>
                <a:ea typeface="+mj-ea"/>
              </a:rPr>
              <a:t>                </a:t>
            </a:r>
            <a:r>
              <a:rPr lang="en-US" altLang="zh-CN" dirty="0">
                <a:latin typeface="+mj-ea"/>
                <a:ea typeface="+mj-ea"/>
              </a:rPr>
              <a:t>4</a:t>
            </a:r>
            <a:r>
              <a:rPr lang="en-US" altLang="zh-CN" dirty="0">
                <a:solidFill>
                  <a:srgbClr val="0000FF"/>
                </a:solidFill>
                <a:latin typeface="+mj-ea"/>
                <a:ea typeface="+mj-ea"/>
              </a:rPr>
              <a:t>10</a:t>
            </a:r>
            <a:r>
              <a:rPr lang="en-US" altLang="zh-CN" dirty="0">
                <a:latin typeface="+mj-ea"/>
                <a:ea typeface="+mj-ea"/>
              </a:rPr>
              <a:t>3</a:t>
            </a:r>
            <a:r>
              <a:rPr lang="en-US" altLang="zh-CN" dirty="0">
                <a:solidFill>
                  <a:srgbClr val="0000FF"/>
                </a:solidFill>
                <a:latin typeface="+mj-ea"/>
                <a:ea typeface="+mj-ea"/>
              </a:rPr>
              <a:t>001</a:t>
            </a:r>
            <a:r>
              <a:rPr lang="en-US" altLang="zh-CN" dirty="0">
                <a:latin typeface="+mj-ea"/>
                <a:ea typeface="+mj-ea"/>
              </a:rPr>
              <a:t>2</a:t>
            </a:r>
            <a:r>
              <a:rPr lang="en-US" altLang="zh-CN" dirty="0">
                <a:solidFill>
                  <a:srgbClr val="0000FF"/>
                </a:solidFill>
                <a:latin typeface="+mj-ea"/>
                <a:ea typeface="+mj-ea"/>
              </a:rPr>
              <a:t>000</a:t>
            </a:r>
            <a:r>
              <a:rPr lang="en-US" altLang="zh-CN" dirty="0">
                <a:latin typeface="+mj-ea"/>
                <a:ea typeface="+mj-ea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+mj-ea"/>
                <a:ea typeface="+mj-ea"/>
              </a:rPr>
              <a:t>10000</a:t>
            </a:r>
            <a:r>
              <a:rPr lang="en-US" altLang="zh-CN" dirty="0">
                <a:latin typeface="+mj-ea"/>
                <a:ea typeface="+mj-ea"/>
              </a:rPr>
              <a:t>5</a:t>
            </a:r>
            <a:r>
              <a:rPr lang="en-US" altLang="zh-CN" dirty="0">
                <a:solidFill>
                  <a:srgbClr val="0000FF"/>
                </a:solidFill>
                <a:latin typeface="+mj-ea"/>
                <a:ea typeface="+mj-ea"/>
              </a:rPr>
              <a:t>11</a:t>
            </a:r>
            <a:r>
              <a:rPr lang="en-US" altLang="zh-CN" dirty="0">
                <a:latin typeface="+mj-ea"/>
                <a:ea typeface="+mj-ea"/>
              </a:rPr>
              <a:t>7</a:t>
            </a:r>
            <a:r>
              <a:rPr lang="en-US" altLang="zh-CN" dirty="0">
                <a:solidFill>
                  <a:srgbClr val="0000FF"/>
                </a:solidFill>
                <a:latin typeface="+mj-ea"/>
                <a:ea typeface="+mj-ea"/>
              </a:rPr>
              <a:t>01</a:t>
            </a:r>
            <a:r>
              <a:rPr lang="en-US" altLang="zh-CN" dirty="0">
                <a:latin typeface="+mj-ea"/>
                <a:ea typeface="+mj-ea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+mj-ea"/>
                <a:ea typeface="+mj-ea"/>
              </a:rPr>
              <a:t> (</a:t>
            </a:r>
            <a:r>
              <a:rPr lang="zh-CN" altLang="en-US" dirty="0">
                <a:latin typeface="+mj-ea"/>
                <a:ea typeface="+mj-ea"/>
              </a:rPr>
              <a:t>共：</a:t>
            </a:r>
            <a:r>
              <a:rPr lang="en-US" altLang="zh-CN" dirty="0">
                <a:latin typeface="+mj-ea"/>
                <a:ea typeface="+mj-ea"/>
              </a:rPr>
              <a:t>3+2+3+3+3+4+3+4+3+2+3+2=35 bits)</a:t>
            </a:r>
          </a:p>
        </p:txBody>
      </p:sp>
      <p:sp>
        <p:nvSpPr>
          <p:cNvPr id="223239" name="Text Box 7"/>
          <p:cNvSpPr txBox="1">
            <a:spLocks noChangeArrowheads="1"/>
          </p:cNvSpPr>
          <p:nvPr/>
        </p:nvSpPr>
        <p:spPr bwMode="auto">
          <a:xfrm>
            <a:off x="625475" y="4829175"/>
            <a:ext cx="1143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+mj-ea"/>
                <a:ea typeface="+mj-ea"/>
              </a:rPr>
              <a:t>  176</a:t>
            </a:r>
          </a:p>
        </p:txBody>
      </p:sp>
      <p:sp>
        <p:nvSpPr>
          <p:cNvPr id="223240" name="AutoShape 8"/>
          <p:cNvSpPr>
            <a:spLocks noChangeArrowheads="1"/>
          </p:cNvSpPr>
          <p:nvPr/>
        </p:nvSpPr>
        <p:spPr bwMode="auto">
          <a:xfrm>
            <a:off x="1906588" y="4926013"/>
            <a:ext cx="431800" cy="287337"/>
          </a:xfrm>
          <a:prstGeom prst="rightArrow">
            <a:avLst>
              <a:gd name="adj1" fmla="val 50000"/>
              <a:gd name="adj2" fmla="val 375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223241" name="Text Box 9"/>
          <p:cNvSpPr txBox="1">
            <a:spLocks noChangeArrowheads="1"/>
          </p:cNvSpPr>
          <p:nvPr/>
        </p:nvSpPr>
        <p:spPr bwMode="auto">
          <a:xfrm>
            <a:off x="2554288" y="4868863"/>
            <a:ext cx="9906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+mj-ea"/>
                <a:ea typeface="+mj-ea"/>
              </a:rPr>
              <a:t>  66</a:t>
            </a:r>
          </a:p>
        </p:txBody>
      </p:sp>
      <p:sp>
        <p:nvSpPr>
          <p:cNvPr id="223242" name="AutoShape 10"/>
          <p:cNvSpPr>
            <a:spLocks noChangeArrowheads="1"/>
          </p:cNvSpPr>
          <p:nvPr/>
        </p:nvSpPr>
        <p:spPr bwMode="auto">
          <a:xfrm>
            <a:off x="3706813" y="4954588"/>
            <a:ext cx="504825" cy="287337"/>
          </a:xfrm>
          <a:prstGeom prst="rightArrow">
            <a:avLst>
              <a:gd name="adj1" fmla="val 50000"/>
              <a:gd name="adj2" fmla="val 4392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223243" name="Text Box 11"/>
          <p:cNvSpPr txBox="1">
            <a:spLocks noChangeArrowheads="1"/>
          </p:cNvSpPr>
          <p:nvPr/>
        </p:nvSpPr>
        <p:spPr bwMode="auto">
          <a:xfrm>
            <a:off x="4643438" y="4868863"/>
            <a:ext cx="9906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+mj-ea"/>
                <a:ea typeface="+mj-ea"/>
              </a:rPr>
              <a:t>  53</a:t>
            </a:r>
          </a:p>
        </p:txBody>
      </p:sp>
      <p:sp>
        <p:nvSpPr>
          <p:cNvPr id="223244" name="AutoShape 12"/>
          <p:cNvSpPr>
            <a:spLocks noChangeArrowheads="1"/>
          </p:cNvSpPr>
          <p:nvPr/>
        </p:nvSpPr>
        <p:spPr bwMode="auto">
          <a:xfrm>
            <a:off x="5867400" y="4968875"/>
            <a:ext cx="414338" cy="250825"/>
          </a:xfrm>
          <a:prstGeom prst="rightArrow">
            <a:avLst>
              <a:gd name="adj1" fmla="val 50000"/>
              <a:gd name="adj2" fmla="val 4129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223245" name="Text Box 13"/>
          <p:cNvSpPr txBox="1">
            <a:spLocks noChangeArrowheads="1"/>
          </p:cNvSpPr>
          <p:nvPr/>
        </p:nvSpPr>
        <p:spPr bwMode="auto">
          <a:xfrm>
            <a:off x="6588125" y="4867275"/>
            <a:ext cx="9144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+mj-ea"/>
                <a:ea typeface="+mj-ea"/>
              </a:rPr>
              <a:t>  35</a:t>
            </a:r>
          </a:p>
        </p:txBody>
      </p:sp>
      <p:sp>
        <p:nvSpPr>
          <p:cNvPr id="223246" name="Text Box 14"/>
          <p:cNvSpPr txBox="1">
            <a:spLocks noChangeArrowheads="1"/>
          </p:cNvSpPr>
          <p:nvPr/>
        </p:nvSpPr>
        <p:spPr bwMode="auto">
          <a:xfrm>
            <a:off x="681038" y="5518150"/>
            <a:ext cx="1143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+mj-ea"/>
                <a:ea typeface="+mj-ea"/>
              </a:rPr>
              <a:t> </a:t>
            </a:r>
            <a:r>
              <a:rPr kumimoji="1" lang="en-US" altLang="zh-CN" sz="2000" dirty="0">
                <a:latin typeface="+mj-ea"/>
                <a:ea typeface="+mj-ea"/>
              </a:rPr>
              <a:t>1:1</a:t>
            </a:r>
          </a:p>
        </p:txBody>
      </p:sp>
      <p:sp>
        <p:nvSpPr>
          <p:cNvPr id="223247" name="AutoShape 15"/>
          <p:cNvSpPr>
            <a:spLocks noChangeArrowheads="1"/>
          </p:cNvSpPr>
          <p:nvPr/>
        </p:nvSpPr>
        <p:spPr bwMode="auto">
          <a:xfrm>
            <a:off x="1962150" y="5614988"/>
            <a:ext cx="431800" cy="287337"/>
          </a:xfrm>
          <a:prstGeom prst="rightArrow">
            <a:avLst>
              <a:gd name="adj1" fmla="val 50000"/>
              <a:gd name="adj2" fmla="val 375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223248" name="Text Box 16"/>
          <p:cNvSpPr txBox="1">
            <a:spLocks noChangeArrowheads="1"/>
          </p:cNvSpPr>
          <p:nvPr/>
        </p:nvSpPr>
        <p:spPr bwMode="auto">
          <a:xfrm>
            <a:off x="2609850" y="5557838"/>
            <a:ext cx="9906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+mj-ea"/>
                <a:ea typeface="+mj-ea"/>
              </a:rPr>
              <a:t>2.67:1</a:t>
            </a:r>
          </a:p>
        </p:txBody>
      </p:sp>
      <p:sp>
        <p:nvSpPr>
          <p:cNvPr id="223249" name="AutoShape 17"/>
          <p:cNvSpPr>
            <a:spLocks noChangeArrowheads="1"/>
          </p:cNvSpPr>
          <p:nvPr/>
        </p:nvSpPr>
        <p:spPr bwMode="auto">
          <a:xfrm>
            <a:off x="3762375" y="5643563"/>
            <a:ext cx="504825" cy="287337"/>
          </a:xfrm>
          <a:prstGeom prst="rightArrow">
            <a:avLst>
              <a:gd name="adj1" fmla="val 50000"/>
              <a:gd name="adj2" fmla="val 4392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223250" name="Text Box 18"/>
          <p:cNvSpPr txBox="1">
            <a:spLocks noChangeArrowheads="1"/>
          </p:cNvSpPr>
          <p:nvPr/>
        </p:nvSpPr>
        <p:spPr bwMode="auto">
          <a:xfrm>
            <a:off x="4699000" y="5557838"/>
            <a:ext cx="9906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+mj-ea"/>
                <a:ea typeface="+mj-ea"/>
              </a:rPr>
              <a:t>3.32:1</a:t>
            </a:r>
          </a:p>
        </p:txBody>
      </p:sp>
      <p:sp>
        <p:nvSpPr>
          <p:cNvPr id="223251" name="AutoShape 19"/>
          <p:cNvSpPr>
            <a:spLocks noChangeArrowheads="1"/>
          </p:cNvSpPr>
          <p:nvPr/>
        </p:nvSpPr>
        <p:spPr bwMode="auto">
          <a:xfrm>
            <a:off x="5922963" y="5657850"/>
            <a:ext cx="414337" cy="250825"/>
          </a:xfrm>
          <a:prstGeom prst="rightArrow">
            <a:avLst>
              <a:gd name="adj1" fmla="val 50000"/>
              <a:gd name="adj2" fmla="val 4129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223252" name="Text Box 20"/>
          <p:cNvSpPr txBox="1">
            <a:spLocks noChangeArrowheads="1"/>
          </p:cNvSpPr>
          <p:nvPr/>
        </p:nvSpPr>
        <p:spPr bwMode="auto">
          <a:xfrm>
            <a:off x="6643688" y="5556251"/>
            <a:ext cx="10969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dirty="0" smtClean="0">
                <a:latin typeface="+mj-ea"/>
                <a:ea typeface="+mj-ea"/>
              </a:rPr>
              <a:t>5.03:1</a:t>
            </a:r>
            <a:endParaRPr kumimoji="1" lang="en-US" altLang="zh-CN" sz="2000" dirty="0">
              <a:latin typeface="+mj-ea"/>
              <a:ea typeface="+mj-ea"/>
            </a:endParaRPr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b="1" dirty="0" smtClean="0">
                <a:latin typeface="+mj-ea"/>
              </a:rPr>
              <a:t>混合编码：示例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rot="16200000" flipV="1">
            <a:off x="5072066" y="3429000"/>
            <a:ext cx="100013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10800000">
            <a:off x="1285852" y="3000372"/>
            <a:ext cx="2286016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0800000">
            <a:off x="1357290" y="3500438"/>
            <a:ext cx="264320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10800000">
            <a:off x="2000232" y="2857496"/>
            <a:ext cx="2286016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3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3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3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3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3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3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3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23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23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23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2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2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2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2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uiExpand="1" build="p" autoUpdateAnimBg="0"/>
      <p:bldP spid="223239" grpId="0"/>
      <p:bldP spid="223240" grpId="0" animBg="1"/>
      <p:bldP spid="223241" grpId="0"/>
      <p:bldP spid="223242" grpId="0" animBg="1"/>
      <p:bldP spid="223243" grpId="0"/>
      <p:bldP spid="223244" grpId="0" animBg="1"/>
      <p:bldP spid="223245" grpId="0"/>
      <p:bldP spid="223246" grpId="0"/>
      <p:bldP spid="223247" grpId="0" animBg="1"/>
      <p:bldP spid="223248" grpId="0"/>
      <p:bldP spid="223249" grpId="0" animBg="1"/>
      <p:bldP spid="223250" grpId="0"/>
      <p:bldP spid="223251" grpId="0" animBg="1"/>
      <p:bldP spid="2232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548680"/>
            <a:ext cx="8137152" cy="660400"/>
          </a:xfrm>
          <a:noFill/>
        </p:spPr>
        <p:txBody>
          <a:bodyPr>
            <a:no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混合编码 </a:t>
            </a:r>
            <a:r>
              <a:rPr lang="en-US" altLang="zh-CN" b="1" dirty="0" smtClean="0">
                <a:latin typeface="+mn-ea"/>
                <a:ea typeface="+mn-ea"/>
              </a:rPr>
              <a:t>:</a:t>
            </a:r>
            <a:r>
              <a:rPr lang="zh-CN" altLang="en-US" b="1" dirty="0" smtClean="0">
                <a:latin typeface="+mn-ea"/>
                <a:ea typeface="+mn-ea"/>
              </a:rPr>
              <a:t>图像</a:t>
            </a:r>
            <a:r>
              <a:rPr lang="zh-CN" altLang="en-US" b="1" dirty="0">
                <a:latin typeface="+mn-ea"/>
                <a:ea typeface="+mn-ea"/>
              </a:rPr>
              <a:t>实际压缩编码例</a:t>
            </a:r>
          </a:p>
        </p:txBody>
      </p:sp>
      <p:sp>
        <p:nvSpPr>
          <p:cNvPr id="243715" name="WordArt 3">
            <a:hlinkClick r:id="rId2" action="ppaction://hlinksldjump"/>
            <a:hlinkHover r:id="rId2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214282" y="2428868"/>
            <a:ext cx="320675" cy="346075"/>
          </a:xfrm>
          <a:prstGeom prst="rect">
            <a:avLst/>
          </a:prstGeom>
          <a:noFill/>
        </p:spPr>
        <p:txBody>
          <a:bodyPr wrap="none" fromWordArt="1">
            <a:prstTxWarp prst="textPlain">
              <a:avLst>
                <a:gd name="adj" fmla="val 30690"/>
              </a:avLst>
            </a:prstTxWarp>
          </a:bodyPr>
          <a:lstStyle/>
          <a:p>
            <a:pPr algn="ctr"/>
            <a:r>
              <a:rPr lang="en-US" altLang="zh-CN" sz="24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+mn-ea"/>
                <a:ea typeface="+mn-ea"/>
              </a:rPr>
              <a:t>1</a:t>
            </a:r>
            <a:endParaRPr lang="zh-CN" altLang="en-US" sz="24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latin typeface="+mn-ea"/>
              <a:ea typeface="+mn-ea"/>
            </a:endParaRP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500034" y="2500306"/>
            <a:ext cx="7520014" cy="490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800" dirty="0">
                <a:ea typeface="+mn-ea"/>
                <a:cs typeface="Times New Roman" pitchFamily="18" charset="0"/>
              </a:rPr>
              <a:t>一次</a:t>
            </a:r>
            <a:r>
              <a:rPr kumimoji="1" lang="zh-CN" altLang="en-US" sz="2800" dirty="0" smtClean="0">
                <a:ea typeface="+mn-ea"/>
                <a:cs typeface="Times New Roman" pitchFamily="18" charset="0"/>
              </a:rPr>
              <a:t>小波变换</a:t>
            </a:r>
            <a:r>
              <a:rPr kumimoji="1" lang="en-US" altLang="zh-CN" sz="2800" dirty="0" smtClean="0">
                <a:ea typeface="+mn-ea"/>
                <a:cs typeface="Times New Roman" pitchFamily="18" charset="0"/>
              </a:rPr>
              <a:t>+DCT</a:t>
            </a:r>
            <a:r>
              <a:rPr kumimoji="1" lang="zh-CN" altLang="en-US" sz="2800" dirty="0" smtClean="0">
                <a:ea typeface="+mn-ea"/>
                <a:cs typeface="Times New Roman" pitchFamily="18" charset="0"/>
              </a:rPr>
              <a:t>变换</a:t>
            </a:r>
            <a:r>
              <a:rPr kumimoji="1" lang="en-US" altLang="zh-CN" sz="2800" dirty="0" smtClean="0">
                <a:ea typeface="+mn-ea"/>
                <a:cs typeface="Times New Roman" pitchFamily="18" charset="0"/>
              </a:rPr>
              <a:t>+</a:t>
            </a:r>
            <a:r>
              <a:rPr kumimoji="1" lang="zh-CN" altLang="en-US" sz="2800" dirty="0" smtClean="0">
                <a:ea typeface="+mn-ea"/>
                <a:cs typeface="Times New Roman" pitchFamily="18" charset="0"/>
              </a:rPr>
              <a:t>行程编码</a:t>
            </a:r>
            <a:r>
              <a:rPr kumimoji="1" lang="en-US" altLang="zh-CN" sz="2800" dirty="0" smtClean="0">
                <a:ea typeface="+mn-ea"/>
                <a:cs typeface="Times New Roman" pitchFamily="18" charset="0"/>
              </a:rPr>
              <a:t>+Huffman</a:t>
            </a:r>
            <a:r>
              <a:rPr kumimoji="1" lang="zh-CN" altLang="en-US" sz="2800" dirty="0" smtClean="0">
                <a:ea typeface="+mn-ea"/>
                <a:cs typeface="Times New Roman" pitchFamily="18" charset="0"/>
              </a:rPr>
              <a:t>编码</a:t>
            </a:r>
          </a:p>
          <a:p>
            <a:pPr algn="ctr"/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243721" name="Rectangle 9"/>
          <p:cNvSpPr>
            <a:spLocks noChangeArrowheads="1"/>
          </p:cNvSpPr>
          <p:nvPr/>
        </p:nvSpPr>
        <p:spPr bwMode="auto">
          <a:xfrm>
            <a:off x="714348" y="3857625"/>
            <a:ext cx="8143932" cy="50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800" dirty="0" smtClean="0">
                <a:latin typeface="+mn-ea"/>
                <a:ea typeface="+mn-ea"/>
              </a:rPr>
              <a:t>一次小波变换</a:t>
            </a:r>
            <a:r>
              <a:rPr kumimoji="1" lang="en-US" altLang="zh-CN" sz="2800" dirty="0" smtClean="0">
                <a:latin typeface="+mn-ea"/>
                <a:ea typeface="+mn-ea"/>
              </a:rPr>
              <a:t>+</a:t>
            </a:r>
            <a:r>
              <a:rPr kumimoji="1" lang="zh-CN" altLang="en-US" sz="2800" dirty="0" smtClean="0">
                <a:latin typeface="+mn-ea"/>
              </a:rPr>
              <a:t>差值编码</a:t>
            </a:r>
            <a:r>
              <a:rPr kumimoji="1" lang="en-US" altLang="zh-CN" sz="2800" dirty="0" smtClean="0">
                <a:latin typeface="+mn-ea"/>
                <a:ea typeface="+mn-ea"/>
              </a:rPr>
              <a:t>+</a:t>
            </a:r>
            <a:r>
              <a:rPr kumimoji="1" lang="zh-CN" altLang="en-US" sz="2800" dirty="0" smtClean="0">
                <a:latin typeface="+mn-ea"/>
              </a:rPr>
              <a:t>变字长行程编码</a:t>
            </a:r>
            <a:r>
              <a:rPr kumimoji="1" lang="en-US" altLang="zh-CN" sz="2800" dirty="0" smtClean="0">
                <a:latin typeface="+mn-ea"/>
              </a:rPr>
              <a:t>+Huffman</a:t>
            </a:r>
            <a:r>
              <a:rPr kumimoji="1" lang="zh-CN" altLang="en-US" sz="2800" dirty="0" smtClean="0">
                <a:latin typeface="+mn-ea"/>
              </a:rPr>
              <a:t>编码</a:t>
            </a:r>
          </a:p>
          <a:p>
            <a:pPr algn="ctr"/>
            <a:endParaRPr kumimoji="1" lang="zh-CN" altLang="en-US" sz="2400" b="1" dirty="0" smtClean="0">
              <a:latin typeface="+mn-ea"/>
            </a:endParaRPr>
          </a:p>
        </p:txBody>
      </p:sp>
      <p:sp>
        <p:nvSpPr>
          <p:cNvPr id="243722" name="Rectangle 10"/>
          <p:cNvSpPr>
            <a:spLocks noChangeArrowheads="1"/>
          </p:cNvSpPr>
          <p:nvPr/>
        </p:nvSpPr>
        <p:spPr bwMode="auto">
          <a:xfrm>
            <a:off x="7402513" y="4005263"/>
            <a:ext cx="14970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243724" name="Rectangle 12"/>
          <p:cNvSpPr>
            <a:spLocks noChangeArrowheads="1"/>
          </p:cNvSpPr>
          <p:nvPr/>
        </p:nvSpPr>
        <p:spPr bwMode="auto">
          <a:xfrm>
            <a:off x="4735513" y="4005263"/>
            <a:ext cx="20986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243727" name="WordArt 15"/>
          <p:cNvSpPr>
            <a:spLocks noChangeArrowheads="1" noChangeShapeType="1" noTextEdit="1"/>
          </p:cNvSpPr>
          <p:nvPr/>
        </p:nvSpPr>
        <p:spPr bwMode="auto">
          <a:xfrm>
            <a:off x="214282" y="3786190"/>
            <a:ext cx="311150" cy="381000"/>
          </a:xfrm>
          <a:prstGeom prst="rect">
            <a:avLst/>
          </a:prstGeom>
          <a:noFill/>
        </p:spPr>
        <p:txBody>
          <a:bodyPr wrap="none" fromWordArt="1">
            <a:prstTxWarp prst="textPlain">
              <a:avLst>
                <a:gd name="adj" fmla="val 33824"/>
              </a:avLst>
            </a:prstTxWarp>
          </a:bodyPr>
          <a:lstStyle/>
          <a:p>
            <a:pPr algn="ctr"/>
            <a:r>
              <a:rPr lang="en-US" altLang="zh-CN" sz="24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+mn-ea"/>
                <a:ea typeface="+mn-ea"/>
              </a:rPr>
              <a:t>2</a:t>
            </a:r>
            <a:endParaRPr lang="zh-CN" altLang="en-US" sz="24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22" name="Picture 2" descr="Wp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304800"/>
            <a:ext cx="4648200" cy="34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23" name="Picture 3" descr="jj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3124200"/>
            <a:ext cx="5105400" cy="3390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324" name="Group 4"/>
          <p:cNvGrpSpPr>
            <a:grpSpLocks/>
          </p:cNvGrpSpPr>
          <p:nvPr/>
        </p:nvGrpSpPr>
        <p:grpSpPr bwMode="auto">
          <a:xfrm>
            <a:off x="5508104" y="4869160"/>
            <a:ext cx="1778000" cy="1373187"/>
            <a:chOff x="2986" y="3024"/>
            <a:chExt cx="1120" cy="865"/>
          </a:xfrm>
          <a:noFill/>
        </p:grpSpPr>
        <p:sp>
          <p:nvSpPr>
            <p:cNvPr id="184325" name="AutoShape 5"/>
            <p:cNvSpPr>
              <a:spLocks noChangeArrowheads="1"/>
            </p:cNvSpPr>
            <p:nvPr/>
          </p:nvSpPr>
          <p:spPr bwMode="auto">
            <a:xfrm rot="-16200000">
              <a:off x="3444" y="3228"/>
              <a:ext cx="865" cy="458"/>
            </a:xfrm>
            <a:prstGeom prst="wedgeRoundRectCallout">
              <a:avLst>
                <a:gd name="adj1" fmla="val -97750"/>
                <a:gd name="adj2" fmla="val 122486"/>
                <a:gd name="adj3" fmla="val 16667"/>
              </a:avLst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 anchor="ctr"/>
            <a:lstStyle/>
            <a:p>
              <a:pPr algn="ctr"/>
              <a:endParaRPr kumimoji="1" lang="ja-JP" altLang="en-US" sz="3200">
                <a:solidFill>
                  <a:srgbClr val="FFFF00"/>
                </a:solidFill>
                <a:latin typeface="宋体" pitchFamily="2" charset="-122"/>
              </a:endParaRPr>
            </a:p>
          </p:txBody>
        </p:sp>
        <p:sp>
          <p:nvSpPr>
            <p:cNvPr id="184326" name="Text Box 6"/>
            <p:cNvSpPr txBox="1">
              <a:spLocks noChangeArrowheads="1"/>
            </p:cNvSpPr>
            <p:nvPr/>
          </p:nvSpPr>
          <p:spPr bwMode="auto">
            <a:xfrm>
              <a:off x="2986" y="3216"/>
              <a:ext cx="1047" cy="528"/>
            </a:xfrm>
            <a:prstGeom prst="rect">
              <a:avLst/>
            </a:prstGeom>
            <a:grpFill/>
            <a:ln w="12700" cap="sq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</a:pPr>
              <a:r>
                <a:rPr kumimoji="1" lang="zh-CN" altLang="en-US" sz="3200" dirty="0" smtClean="0">
                  <a:latin typeface="宋体" pitchFamily="2" charset="-122"/>
                </a:rPr>
                <a:t>图原复</a:t>
              </a:r>
              <a:endParaRPr kumimoji="1" lang="zh-CN" altLang="en-US" sz="3200" dirty="0">
                <a:latin typeface="宋体" pitchFamily="2" charset="-122"/>
              </a:endParaRPr>
            </a:p>
          </p:txBody>
        </p:sp>
      </p:grpSp>
      <p:grpSp>
        <p:nvGrpSpPr>
          <p:cNvPr id="184327" name="Group 7"/>
          <p:cNvGrpSpPr>
            <a:grpSpLocks/>
          </p:cNvGrpSpPr>
          <p:nvPr/>
        </p:nvGrpSpPr>
        <p:grpSpPr bwMode="auto">
          <a:xfrm>
            <a:off x="7092280" y="3788644"/>
            <a:ext cx="1446019" cy="798110"/>
            <a:chOff x="4848" y="2413"/>
            <a:chExt cx="640" cy="679"/>
          </a:xfrm>
          <a:noFill/>
        </p:grpSpPr>
        <p:sp>
          <p:nvSpPr>
            <p:cNvPr id="184328" name="AutoShape 8"/>
            <p:cNvSpPr>
              <a:spLocks noChangeArrowheads="1"/>
            </p:cNvSpPr>
            <p:nvPr/>
          </p:nvSpPr>
          <p:spPr bwMode="auto">
            <a:xfrm flipV="1">
              <a:off x="4848" y="2496"/>
              <a:ext cx="611" cy="368"/>
            </a:xfrm>
            <a:prstGeom prst="wedgeRoundRectCallout">
              <a:avLst>
                <a:gd name="adj1" fmla="val 28884"/>
                <a:gd name="adj2" fmla="val 114130"/>
                <a:gd name="adj3" fmla="val 16667"/>
              </a:avLst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rot="10800000" anchor="ctr"/>
            <a:lstStyle/>
            <a:p>
              <a:pPr algn="ctr"/>
              <a:endParaRPr kumimoji="1" lang="ja-JP" altLang="en-US" sz="3200">
                <a:solidFill>
                  <a:srgbClr val="FFFFFF"/>
                </a:solidFill>
                <a:latin typeface="宋体" pitchFamily="2" charset="-122"/>
              </a:endParaRPr>
            </a:p>
          </p:txBody>
        </p:sp>
        <p:sp>
          <p:nvSpPr>
            <p:cNvPr id="184329" name="Text Box 9"/>
            <p:cNvSpPr txBox="1">
              <a:spLocks noChangeArrowheads="1"/>
            </p:cNvSpPr>
            <p:nvPr/>
          </p:nvSpPr>
          <p:spPr bwMode="auto">
            <a:xfrm>
              <a:off x="4912" y="2413"/>
              <a:ext cx="576" cy="679"/>
            </a:xfrm>
            <a:prstGeom prst="rect">
              <a:avLst/>
            </a:prstGeom>
            <a:grpFill/>
            <a:ln w="12700" cap="sq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</a:pPr>
              <a:r>
                <a:rPr kumimoji="1" lang="zh-CN" altLang="en-US" sz="3200" dirty="0">
                  <a:latin typeface="宋体" pitchFamily="2" charset="-122"/>
                </a:rPr>
                <a:t>原图</a:t>
              </a:r>
            </a:p>
          </p:txBody>
        </p:sp>
      </p:grpSp>
      <p:sp>
        <p:nvSpPr>
          <p:cNvPr id="184330" name="Text Box 10"/>
          <p:cNvSpPr txBox="1">
            <a:spLocks noChangeArrowheads="1"/>
          </p:cNvSpPr>
          <p:nvPr/>
        </p:nvSpPr>
        <p:spPr bwMode="auto">
          <a:xfrm>
            <a:off x="7596188" y="5805488"/>
            <a:ext cx="1223962" cy="5847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kumimoji="1" lang="zh-CN" altLang="en-US" sz="3200">
                <a:latin typeface="宋体" pitchFamily="2" charset="-122"/>
              </a:rPr>
              <a:t>算法</a:t>
            </a:r>
            <a:r>
              <a:rPr kumimoji="1" lang="en-US" altLang="zh-CN" sz="3200">
                <a:latin typeface="宋体" pitchFamily="2" charset="-122"/>
              </a:rPr>
              <a:t>1</a:t>
            </a:r>
          </a:p>
        </p:txBody>
      </p:sp>
      <p:grpSp>
        <p:nvGrpSpPr>
          <p:cNvPr id="184331" name="Group 11"/>
          <p:cNvGrpSpPr>
            <a:grpSpLocks/>
          </p:cNvGrpSpPr>
          <p:nvPr/>
        </p:nvGrpSpPr>
        <p:grpSpPr bwMode="auto">
          <a:xfrm>
            <a:off x="251520" y="476672"/>
            <a:ext cx="3708467" cy="1718748"/>
            <a:chOff x="336" y="288"/>
            <a:chExt cx="1572" cy="728"/>
          </a:xfrm>
          <a:noFill/>
        </p:grpSpPr>
        <p:sp>
          <p:nvSpPr>
            <p:cNvPr id="184332" name="Text Box 12"/>
            <p:cNvSpPr txBox="1">
              <a:spLocks noChangeArrowheads="1"/>
            </p:cNvSpPr>
            <p:nvPr/>
          </p:nvSpPr>
          <p:spPr bwMode="auto">
            <a:xfrm>
              <a:off x="336" y="288"/>
              <a:ext cx="1536" cy="2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 dirty="0">
                  <a:latin typeface="宋体" pitchFamily="2" charset="-122"/>
                </a:rPr>
                <a:t>信噪比：</a:t>
              </a:r>
              <a:r>
                <a:rPr kumimoji="1" lang="en-US" altLang="zh-CN" sz="3200" dirty="0">
                  <a:latin typeface="宋体" pitchFamily="2" charset="-122"/>
                </a:rPr>
                <a:t>66.02</a:t>
              </a:r>
            </a:p>
          </p:txBody>
        </p:sp>
        <p:sp>
          <p:nvSpPr>
            <p:cNvPr id="184333" name="Text Box 13"/>
            <p:cNvSpPr txBox="1">
              <a:spLocks noChangeArrowheads="1"/>
            </p:cNvSpPr>
            <p:nvPr/>
          </p:nvSpPr>
          <p:spPr bwMode="auto">
            <a:xfrm>
              <a:off x="336" y="768"/>
              <a:ext cx="1572" cy="2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 dirty="0">
                  <a:latin typeface="宋体" pitchFamily="2" charset="-122"/>
                </a:rPr>
                <a:t>压缩比</a:t>
              </a:r>
              <a:r>
                <a:rPr kumimoji="1" lang="en-US" altLang="zh-CN" sz="3200" dirty="0">
                  <a:latin typeface="宋体" pitchFamily="2" charset="-122"/>
                </a:rPr>
                <a:t>:11.83:1</a:t>
              </a:r>
            </a:p>
          </p:txBody>
        </p:sp>
      </p:grpSp>
    </p:spTree>
  </p:cSld>
  <p:clrMapOvr>
    <a:masterClrMapping/>
  </p:clrMapOvr>
  <p:transition spd="slow">
    <p:zoom dir="in"/>
    <p:sndAc>
      <p:stSnd>
        <p:snd r:embed="rId3" name="cashreg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7478</TotalTime>
  <Words>686</Words>
  <Application>Microsoft Office PowerPoint</Application>
  <PresentationFormat>全屏显示(4:3)</PresentationFormat>
  <Paragraphs>111</Paragraphs>
  <Slides>15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宋体</vt:lpstr>
      <vt:lpstr>Arial</vt:lpstr>
      <vt:lpstr>Calibri</vt:lpstr>
      <vt:lpstr>Symbol</vt:lpstr>
      <vt:lpstr>Times New Roman</vt:lpstr>
      <vt:lpstr>Wingdings</vt:lpstr>
      <vt:lpstr>Office 主题</vt:lpstr>
      <vt:lpstr>公式</vt:lpstr>
      <vt:lpstr>第十一章  图像压缩编码</vt:lpstr>
      <vt:lpstr>本章内容</vt:lpstr>
      <vt:lpstr>混合编码：设计思想</vt:lpstr>
      <vt:lpstr>混合编码：可能性及有效性分析</vt:lpstr>
      <vt:lpstr>混合编码：示例</vt:lpstr>
      <vt:lpstr>混合编码：示例</vt:lpstr>
      <vt:lpstr>混合编码：示例</vt:lpstr>
      <vt:lpstr>混合编码 :图像实际压缩编码例</vt:lpstr>
      <vt:lpstr>PowerPoint 演示文稿</vt:lpstr>
      <vt:lpstr>PowerPoint 演示文稿</vt:lpstr>
      <vt:lpstr>PowerPoint 演示文稿</vt:lpstr>
      <vt:lpstr>本章内容</vt:lpstr>
      <vt:lpstr>作业 (1)</vt:lpstr>
      <vt:lpstr>作业 (2)</vt:lpstr>
      <vt:lpstr>第十一章  图像压缩编码</vt:lpstr>
    </vt:vector>
  </TitlesOfParts>
  <Company>diph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多媒体技术中的数字图象处理</dc:title>
  <dc:creator>diph1</dc:creator>
  <cp:lastModifiedBy>Administrator</cp:lastModifiedBy>
  <cp:revision>899</cp:revision>
  <dcterms:created xsi:type="dcterms:W3CDTF">2000-08-11T08:01:46Z</dcterms:created>
  <dcterms:modified xsi:type="dcterms:W3CDTF">2019-05-26T16:43:09Z</dcterms:modified>
</cp:coreProperties>
</file>