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1"/>
  </p:sldMasterIdLst>
  <p:notesMasterIdLst>
    <p:notesMasterId r:id="rId73"/>
  </p:notesMasterIdLst>
  <p:handoutMasterIdLst>
    <p:handoutMasterId r:id="rId74"/>
  </p:handoutMasterIdLst>
  <p:sldIdLst>
    <p:sldId id="602" r:id="rId2"/>
    <p:sldId id="560" r:id="rId3"/>
    <p:sldId id="587" r:id="rId4"/>
    <p:sldId id="588" r:id="rId5"/>
    <p:sldId id="589" r:id="rId6"/>
    <p:sldId id="604" r:id="rId7"/>
    <p:sldId id="591" r:id="rId8"/>
    <p:sldId id="592" r:id="rId9"/>
    <p:sldId id="577" r:id="rId10"/>
    <p:sldId id="562" r:id="rId11"/>
    <p:sldId id="563" r:id="rId12"/>
    <p:sldId id="612" r:id="rId13"/>
    <p:sldId id="584" r:id="rId14"/>
    <p:sldId id="578" r:id="rId15"/>
    <p:sldId id="579" r:id="rId16"/>
    <p:sldId id="611" r:id="rId17"/>
    <p:sldId id="632" r:id="rId18"/>
    <p:sldId id="633" r:id="rId19"/>
    <p:sldId id="634" r:id="rId20"/>
    <p:sldId id="635" r:id="rId21"/>
    <p:sldId id="636" r:id="rId22"/>
    <p:sldId id="637" r:id="rId23"/>
    <p:sldId id="585" r:id="rId24"/>
    <p:sldId id="605" r:id="rId25"/>
    <p:sldId id="606" r:id="rId26"/>
    <p:sldId id="610" r:id="rId27"/>
    <p:sldId id="638" r:id="rId28"/>
    <p:sldId id="639" r:id="rId29"/>
    <p:sldId id="640" r:id="rId30"/>
    <p:sldId id="641" r:id="rId31"/>
    <p:sldId id="642" r:id="rId32"/>
    <p:sldId id="643" r:id="rId33"/>
    <p:sldId id="586" r:id="rId34"/>
    <p:sldId id="607" r:id="rId35"/>
    <p:sldId id="608" r:id="rId36"/>
    <p:sldId id="609" r:id="rId37"/>
    <p:sldId id="644" r:id="rId38"/>
    <p:sldId id="645" r:id="rId39"/>
    <p:sldId id="646" r:id="rId40"/>
    <p:sldId id="647" r:id="rId41"/>
    <p:sldId id="594" r:id="rId42"/>
    <p:sldId id="573" r:id="rId43"/>
    <p:sldId id="564" r:id="rId44"/>
    <p:sldId id="565" r:id="rId45"/>
    <p:sldId id="616" r:id="rId46"/>
    <p:sldId id="615" r:id="rId47"/>
    <p:sldId id="626" r:id="rId48"/>
    <p:sldId id="627" r:id="rId49"/>
    <p:sldId id="628" r:id="rId50"/>
    <p:sldId id="618" r:id="rId51"/>
    <p:sldId id="624" r:id="rId52"/>
    <p:sldId id="625" r:id="rId53"/>
    <p:sldId id="629" r:id="rId54"/>
    <p:sldId id="617" r:id="rId55"/>
    <p:sldId id="622" r:id="rId56"/>
    <p:sldId id="623" r:id="rId57"/>
    <p:sldId id="630" r:id="rId58"/>
    <p:sldId id="619" r:id="rId59"/>
    <p:sldId id="620" r:id="rId60"/>
    <p:sldId id="621" r:id="rId61"/>
    <p:sldId id="631" r:id="rId62"/>
    <p:sldId id="595" r:id="rId63"/>
    <p:sldId id="596" r:id="rId64"/>
    <p:sldId id="597" r:id="rId65"/>
    <p:sldId id="598" r:id="rId66"/>
    <p:sldId id="599" r:id="rId67"/>
    <p:sldId id="600" r:id="rId68"/>
    <p:sldId id="601" r:id="rId69"/>
    <p:sldId id="603" r:id="rId70"/>
    <p:sldId id="613" r:id="rId71"/>
    <p:sldId id="614" r:id="rId72"/>
  </p:sldIdLst>
  <p:sldSz cx="9144000" cy="6858000" type="letter"/>
  <p:notesSz cx="7302500" cy="9588500"/>
  <p:defaultTextStyle>
    <a:defPPr>
      <a:defRPr lang="en-US"/>
    </a:defPPr>
    <a:lvl1pPr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5pPr>
    <a:lvl6pPr marL="2286000" algn="l" defTabSz="914400" rtl="0" eaLnBrk="1" latinLnBrk="0" hangingPunct="1">
      <a:defRPr sz="3200" kern="1200">
        <a:solidFill>
          <a:schemeClr val="tx1"/>
        </a:solidFill>
        <a:latin typeface="Arial" panose="020B0604020202020204" pitchFamily="34" charset="0"/>
        <a:ea typeface="+mn-ea"/>
        <a:cs typeface="+mn-cs"/>
      </a:defRPr>
    </a:lvl6pPr>
    <a:lvl7pPr marL="2743200" algn="l" defTabSz="914400" rtl="0" eaLnBrk="1" latinLnBrk="0" hangingPunct="1">
      <a:defRPr sz="3200" kern="1200">
        <a:solidFill>
          <a:schemeClr val="tx1"/>
        </a:solidFill>
        <a:latin typeface="Arial" panose="020B0604020202020204" pitchFamily="34" charset="0"/>
        <a:ea typeface="+mn-ea"/>
        <a:cs typeface="+mn-cs"/>
      </a:defRPr>
    </a:lvl7pPr>
    <a:lvl8pPr marL="3200400" algn="l" defTabSz="914400" rtl="0" eaLnBrk="1" latinLnBrk="0" hangingPunct="1">
      <a:defRPr sz="3200" kern="1200">
        <a:solidFill>
          <a:schemeClr val="tx1"/>
        </a:solidFill>
        <a:latin typeface="Arial" panose="020B0604020202020204" pitchFamily="34" charset="0"/>
        <a:ea typeface="+mn-ea"/>
        <a:cs typeface="+mn-cs"/>
      </a:defRPr>
    </a:lvl8pPr>
    <a:lvl9pPr marL="3657600" algn="l" defTabSz="914400" rtl="0" eaLnBrk="1" latinLnBrk="0" hangingPunct="1">
      <a:defRPr sz="3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4">
          <p15:clr>
            <a:srgbClr val="A4A3A4"/>
          </p15:clr>
        </p15:guide>
        <p15:guide id="2" pos="2880">
          <p15:clr>
            <a:srgbClr val="A4A3A4"/>
          </p15:clr>
        </p15:guide>
      </p15:sldGuideLst>
    </p:ext>
    <p:ext uri="{2D200454-40CA-4A62-9FC3-DE9A4176ACB9}">
      <p15:notesGuideLst xmlns:p15="http://schemas.microsoft.com/office/powerpoint/2012/main" xmlns="">
        <p15:guide id="1" orient="horz" pos="3020">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9B2555"/>
    <a:srgbClr val="FFFF00"/>
    <a:srgbClr val="B2B2B2"/>
    <a:srgbClr val="808080"/>
    <a:srgbClr val="C0C0C0"/>
    <a:srgbClr val="969696"/>
    <a:srgbClr val="FF99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8" autoAdjust="0"/>
    <p:restoredTop sz="86600" autoAdjust="0"/>
  </p:normalViewPr>
  <p:slideViewPr>
    <p:cSldViewPr snapToGrid="0" snapToObjects="1">
      <p:cViewPr varScale="1">
        <p:scale>
          <a:sx n="69" d="100"/>
          <a:sy n="69" d="100"/>
        </p:scale>
        <p:origin x="-1699" y="-62"/>
      </p:cViewPr>
      <p:guideLst>
        <p:guide orient="horz" pos="216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notesViewPr>
    <p:cSldViewPr snapToGrid="0" snapToObjects="1">
      <p:cViewPr varScale="1">
        <p:scale>
          <a:sx n="93" d="100"/>
          <a:sy n="93" d="100"/>
        </p:scale>
        <p:origin x="-2148" y="-90"/>
      </p:cViewPr>
      <p:guideLst>
        <p:guide orient="horz" pos="3020"/>
        <p:guide pos="230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3163888"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6497" tIns="48248" rIns="96497" bIns="48248" numCol="1" anchor="t" anchorCtr="0" compatLnSpc="1">
            <a:prstTxWarp prst="textNoShape">
              <a:avLst/>
            </a:prstTxWarp>
          </a:bodyPr>
          <a:lstStyle>
            <a:lvl1pPr algn="l" defTabSz="965200">
              <a:spcBef>
                <a:spcPct val="0"/>
              </a:spcBef>
              <a:defRPr sz="1300">
                <a:latin typeface="Times New Roman" panose="02020603050405020304" pitchFamily="18" charset="0"/>
              </a:defRPr>
            </a:lvl1pPr>
          </a:lstStyle>
          <a:p>
            <a:pPr>
              <a:defRPr/>
            </a:pPr>
            <a:endParaRPr lang="en-US" altLang="en-US"/>
          </a:p>
        </p:txBody>
      </p:sp>
      <p:sp>
        <p:nvSpPr>
          <p:cNvPr id="59395" name="Rectangle 3"/>
          <p:cNvSpPr>
            <a:spLocks noGrp="1" noChangeArrowheads="1"/>
          </p:cNvSpPr>
          <p:nvPr>
            <p:ph type="dt" sz="quarter" idx="1"/>
          </p:nvPr>
        </p:nvSpPr>
        <p:spPr bwMode="auto">
          <a:xfrm>
            <a:off x="4138613" y="0"/>
            <a:ext cx="3163887"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6497" tIns="48248" rIns="96497" bIns="48248" numCol="1" anchor="t" anchorCtr="0" compatLnSpc="1">
            <a:prstTxWarp prst="textNoShape">
              <a:avLst/>
            </a:prstTxWarp>
          </a:bodyPr>
          <a:lstStyle>
            <a:lvl1pPr algn="r" defTabSz="965200">
              <a:spcBef>
                <a:spcPct val="0"/>
              </a:spcBef>
              <a:defRPr sz="1300">
                <a:latin typeface="Times New Roman" panose="02020603050405020304" pitchFamily="18" charset="0"/>
              </a:defRPr>
            </a:lvl1pPr>
          </a:lstStyle>
          <a:p>
            <a:pPr>
              <a:defRPr/>
            </a:pPr>
            <a:endParaRPr lang="en-US" altLang="en-US"/>
          </a:p>
        </p:txBody>
      </p:sp>
      <p:sp>
        <p:nvSpPr>
          <p:cNvPr id="59396" name="Rectangle 4"/>
          <p:cNvSpPr>
            <a:spLocks noGrp="1" noChangeArrowheads="1"/>
          </p:cNvSpPr>
          <p:nvPr>
            <p:ph type="ftr" sz="quarter" idx="2"/>
          </p:nvPr>
        </p:nvSpPr>
        <p:spPr bwMode="auto">
          <a:xfrm>
            <a:off x="0" y="9109075"/>
            <a:ext cx="3163888"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6497" tIns="48248" rIns="96497" bIns="48248" numCol="1" anchor="b" anchorCtr="0" compatLnSpc="1">
            <a:prstTxWarp prst="textNoShape">
              <a:avLst/>
            </a:prstTxWarp>
          </a:bodyPr>
          <a:lstStyle>
            <a:lvl1pPr algn="l" defTabSz="965200">
              <a:spcBef>
                <a:spcPct val="0"/>
              </a:spcBef>
              <a:defRPr sz="1300">
                <a:latin typeface="Times New Roman" panose="02020603050405020304" pitchFamily="18" charset="0"/>
              </a:defRPr>
            </a:lvl1pPr>
          </a:lstStyle>
          <a:p>
            <a:pPr>
              <a:defRPr/>
            </a:pPr>
            <a:endParaRPr lang="en-US" altLang="en-US"/>
          </a:p>
        </p:txBody>
      </p:sp>
      <p:sp>
        <p:nvSpPr>
          <p:cNvPr id="59397" name="Rectangle 5"/>
          <p:cNvSpPr>
            <a:spLocks noGrp="1" noChangeArrowheads="1"/>
          </p:cNvSpPr>
          <p:nvPr>
            <p:ph type="sldNum" sz="quarter" idx="3"/>
          </p:nvPr>
        </p:nvSpPr>
        <p:spPr bwMode="auto">
          <a:xfrm>
            <a:off x="4138613" y="9109075"/>
            <a:ext cx="3163887"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6497" tIns="48248" rIns="96497" bIns="48248" numCol="1" anchor="b" anchorCtr="0" compatLnSpc="1">
            <a:prstTxWarp prst="textNoShape">
              <a:avLst/>
            </a:prstTxWarp>
          </a:bodyPr>
          <a:lstStyle>
            <a:lvl1pPr algn="r" defTabSz="965200">
              <a:defRPr sz="1300">
                <a:latin typeface="Times New Roman" panose="02020603050405020304" pitchFamily="18" charset="0"/>
              </a:defRPr>
            </a:lvl1pPr>
          </a:lstStyle>
          <a:p>
            <a:fld id="{79000BCB-7402-4C97-8306-8ADBAB009864}" type="slidenum">
              <a:rPr lang="en-US" altLang="en-US"/>
              <a:pPr/>
              <a:t>‹#›</a:t>
            </a:fld>
            <a:endParaRPr lang="en-US" altLang="en-US"/>
          </a:p>
        </p:txBody>
      </p:sp>
    </p:spTree>
    <p:extLst>
      <p:ext uri="{BB962C8B-B14F-4D97-AF65-F5344CB8AC3E}">
        <p14:creationId xmlns:p14="http://schemas.microsoft.com/office/powerpoint/2010/main" xmlns="" val="1542701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163888"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6497" tIns="48248" rIns="96497" bIns="48248" numCol="1" anchor="t" anchorCtr="0" compatLnSpc="1">
            <a:prstTxWarp prst="textNoShape">
              <a:avLst/>
            </a:prstTxWarp>
          </a:bodyPr>
          <a:lstStyle>
            <a:lvl1pPr algn="l" defTabSz="965200">
              <a:spcBef>
                <a:spcPct val="0"/>
              </a:spcBef>
              <a:defRPr sz="1300">
                <a:latin typeface="Times New Roman" panose="02020603050405020304" pitchFamily="18" charset="0"/>
              </a:defRPr>
            </a:lvl1pPr>
          </a:lstStyle>
          <a:p>
            <a:pPr>
              <a:defRPr/>
            </a:pPr>
            <a:endParaRPr lang="en-US" altLang="en-US"/>
          </a:p>
        </p:txBody>
      </p:sp>
      <p:sp>
        <p:nvSpPr>
          <p:cNvPr id="61443" name="Rectangle 3"/>
          <p:cNvSpPr>
            <a:spLocks noGrp="1" noChangeArrowheads="1"/>
          </p:cNvSpPr>
          <p:nvPr>
            <p:ph type="dt" idx="1"/>
          </p:nvPr>
        </p:nvSpPr>
        <p:spPr bwMode="auto">
          <a:xfrm>
            <a:off x="4138613" y="0"/>
            <a:ext cx="3163887"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6497" tIns="48248" rIns="96497" bIns="48248" numCol="1" anchor="t" anchorCtr="0" compatLnSpc="1">
            <a:prstTxWarp prst="textNoShape">
              <a:avLst/>
            </a:prstTxWarp>
          </a:bodyPr>
          <a:lstStyle>
            <a:lvl1pPr algn="r" defTabSz="965200">
              <a:spcBef>
                <a:spcPct val="0"/>
              </a:spcBef>
              <a:defRPr sz="1300">
                <a:latin typeface="Times New Roman" panose="02020603050405020304" pitchFamily="18" charset="0"/>
              </a:defRPr>
            </a:lvl1pPr>
          </a:lstStyle>
          <a:p>
            <a:pPr>
              <a:defRPr/>
            </a:pPr>
            <a:endParaRPr lang="en-US" altLang="en-US"/>
          </a:p>
        </p:txBody>
      </p:sp>
      <p:sp>
        <p:nvSpPr>
          <p:cNvPr id="20484" name="Rectangle 4"/>
          <p:cNvSpPr>
            <a:spLocks noGrp="1" noRot="1" noChangeAspect="1" noChangeArrowheads="1" noTextEdit="1"/>
          </p:cNvSpPr>
          <p:nvPr>
            <p:ph type="sldImg" idx="2"/>
          </p:nvPr>
        </p:nvSpPr>
        <p:spPr bwMode="auto">
          <a:xfrm>
            <a:off x="1255713" y="719138"/>
            <a:ext cx="4794250" cy="3595687"/>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61445" name="Rectangle 5"/>
          <p:cNvSpPr>
            <a:spLocks noGrp="1" noChangeArrowheads="1"/>
          </p:cNvSpPr>
          <p:nvPr>
            <p:ph type="body" sz="quarter" idx="3"/>
          </p:nvPr>
        </p:nvSpPr>
        <p:spPr bwMode="auto">
          <a:xfrm>
            <a:off x="974725" y="4554538"/>
            <a:ext cx="5353050" cy="4314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6497" tIns="48248" rIns="96497" bIns="48248"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61446" name="Rectangle 6"/>
          <p:cNvSpPr>
            <a:spLocks noGrp="1" noChangeArrowheads="1"/>
          </p:cNvSpPr>
          <p:nvPr>
            <p:ph type="ftr" sz="quarter" idx="4"/>
          </p:nvPr>
        </p:nvSpPr>
        <p:spPr bwMode="auto">
          <a:xfrm>
            <a:off x="0" y="9109075"/>
            <a:ext cx="3163888"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6497" tIns="48248" rIns="96497" bIns="48248" numCol="1" anchor="b" anchorCtr="0" compatLnSpc="1">
            <a:prstTxWarp prst="textNoShape">
              <a:avLst/>
            </a:prstTxWarp>
          </a:bodyPr>
          <a:lstStyle>
            <a:lvl1pPr algn="l" defTabSz="965200">
              <a:spcBef>
                <a:spcPct val="0"/>
              </a:spcBef>
              <a:defRPr sz="1300">
                <a:latin typeface="Times New Roman" panose="02020603050405020304" pitchFamily="18" charset="0"/>
              </a:defRPr>
            </a:lvl1pPr>
          </a:lstStyle>
          <a:p>
            <a:pPr>
              <a:defRPr/>
            </a:pPr>
            <a:endParaRPr lang="en-US" altLang="en-US"/>
          </a:p>
        </p:txBody>
      </p:sp>
      <p:sp>
        <p:nvSpPr>
          <p:cNvPr id="61447" name="Rectangle 7"/>
          <p:cNvSpPr>
            <a:spLocks noGrp="1" noChangeArrowheads="1"/>
          </p:cNvSpPr>
          <p:nvPr>
            <p:ph type="sldNum" sz="quarter" idx="5"/>
          </p:nvPr>
        </p:nvSpPr>
        <p:spPr bwMode="auto">
          <a:xfrm>
            <a:off x="4138613" y="9109075"/>
            <a:ext cx="3163887"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6497" tIns="48248" rIns="96497" bIns="48248" numCol="1" anchor="b" anchorCtr="0" compatLnSpc="1">
            <a:prstTxWarp prst="textNoShape">
              <a:avLst/>
            </a:prstTxWarp>
          </a:bodyPr>
          <a:lstStyle>
            <a:lvl1pPr algn="r" defTabSz="965200">
              <a:defRPr sz="1300">
                <a:latin typeface="Times New Roman" panose="02020603050405020304" pitchFamily="18" charset="0"/>
              </a:defRPr>
            </a:lvl1pPr>
          </a:lstStyle>
          <a:p>
            <a:fld id="{33008861-2651-497E-A022-0A527474C8A5}" type="slidenum">
              <a:rPr lang="en-US" altLang="en-US"/>
              <a:pPr/>
              <a:t>‹#›</a:t>
            </a:fld>
            <a:endParaRPr lang="en-US" altLang="en-US"/>
          </a:p>
        </p:txBody>
      </p:sp>
    </p:spTree>
    <p:extLst>
      <p:ext uri="{BB962C8B-B14F-4D97-AF65-F5344CB8AC3E}">
        <p14:creationId xmlns:p14="http://schemas.microsoft.com/office/powerpoint/2010/main" xmlns="" val="39476950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1</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2929187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10</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1446340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11</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433121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12</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2413100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13</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173035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14</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dirty="0" smtClean="0"/>
          </a:p>
        </p:txBody>
      </p:sp>
    </p:spTree>
    <p:extLst>
      <p:ext uri="{BB962C8B-B14F-4D97-AF65-F5344CB8AC3E}">
        <p14:creationId xmlns:p14="http://schemas.microsoft.com/office/powerpoint/2010/main" xmlns="" val="2701061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15</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445491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16</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1226999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17</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658552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18</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4217792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19</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029754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2</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1723003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20</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1005851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21</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195286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22</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740162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23</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811328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24</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dirty="0" smtClean="0"/>
          </a:p>
        </p:txBody>
      </p:sp>
    </p:spTree>
    <p:extLst>
      <p:ext uri="{BB962C8B-B14F-4D97-AF65-F5344CB8AC3E}">
        <p14:creationId xmlns:p14="http://schemas.microsoft.com/office/powerpoint/2010/main" xmlns="" val="3206509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25</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1080592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26</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2578272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27</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9261764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28</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2331875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29</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2344991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3</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2816205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30</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1405959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31</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11015045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32</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028721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33</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26889716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34</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dirty="0" smtClean="0"/>
          </a:p>
        </p:txBody>
      </p:sp>
    </p:spTree>
    <p:extLst>
      <p:ext uri="{BB962C8B-B14F-4D97-AF65-F5344CB8AC3E}">
        <p14:creationId xmlns:p14="http://schemas.microsoft.com/office/powerpoint/2010/main" xmlns="" val="697565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35</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22089427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36</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29492535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37</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13511408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38</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447299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39</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4219028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4</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22216568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40</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9809059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41</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140389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42</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41672248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43</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r>
              <a:rPr lang="zh-CN" altLang="en-US" dirty="0" smtClean="0"/>
              <a:t>如果 选课关系 放入 课程 或 学生表 则会（</a:t>
            </a:r>
            <a:r>
              <a:rPr lang="en-US" altLang="zh-CN" dirty="0" err="1" smtClean="0"/>
              <a:t>sno</a:t>
            </a:r>
            <a:r>
              <a:rPr lang="zh-CN" altLang="en-US" dirty="0" smtClean="0"/>
              <a:t>，</a:t>
            </a:r>
            <a:r>
              <a:rPr lang="en-US" altLang="zh-CN" dirty="0" err="1" smtClean="0"/>
              <a:t>cno</a:t>
            </a:r>
            <a:r>
              <a:rPr lang="zh-CN" altLang="en-US" dirty="0" smtClean="0"/>
              <a:t>）主码，则会出现部分函数依赖，则达不到第</a:t>
            </a:r>
            <a:r>
              <a:rPr lang="en-US" altLang="zh-CN" dirty="0" smtClean="0"/>
              <a:t>2</a:t>
            </a:r>
            <a:r>
              <a:rPr lang="zh-CN" altLang="en-US" dirty="0" smtClean="0"/>
              <a:t>范式。</a:t>
            </a:r>
          </a:p>
        </p:txBody>
      </p:sp>
    </p:spTree>
    <p:extLst>
      <p:ext uri="{BB962C8B-B14F-4D97-AF65-F5344CB8AC3E}">
        <p14:creationId xmlns:p14="http://schemas.microsoft.com/office/powerpoint/2010/main" xmlns="" val="22997638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44</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1395605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45</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17418880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46</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3764032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47</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4631448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48</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42766597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49</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608949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5</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4585958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50</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6766310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51</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r>
              <a:rPr lang="zh-CN" altLang="en-US" dirty="0" smtClean="0"/>
              <a:t>如果 选课关系 放入 课程 或 学生表 则会（</a:t>
            </a:r>
            <a:r>
              <a:rPr lang="en-US" altLang="zh-CN" dirty="0" err="1" smtClean="0"/>
              <a:t>sno</a:t>
            </a:r>
            <a:r>
              <a:rPr lang="zh-CN" altLang="en-US" dirty="0" smtClean="0"/>
              <a:t>，</a:t>
            </a:r>
            <a:r>
              <a:rPr lang="en-US" altLang="zh-CN" dirty="0" err="1" smtClean="0"/>
              <a:t>cno</a:t>
            </a:r>
            <a:r>
              <a:rPr lang="zh-CN" altLang="en-US" dirty="0" smtClean="0"/>
              <a:t>）主码，则会出现部分函数依赖，则达不到第</a:t>
            </a:r>
            <a:r>
              <a:rPr lang="en-US" altLang="zh-CN" dirty="0" smtClean="0"/>
              <a:t>2</a:t>
            </a:r>
            <a:r>
              <a:rPr lang="zh-CN" altLang="en-US" dirty="0" smtClean="0"/>
              <a:t>范式。</a:t>
            </a:r>
          </a:p>
        </p:txBody>
      </p:sp>
    </p:spTree>
    <p:extLst>
      <p:ext uri="{BB962C8B-B14F-4D97-AF65-F5344CB8AC3E}">
        <p14:creationId xmlns:p14="http://schemas.microsoft.com/office/powerpoint/2010/main" xmlns="" val="11903697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52</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6552170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53</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23564706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54</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17843589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55</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r>
              <a:rPr lang="zh-CN" altLang="en-US" dirty="0" smtClean="0"/>
              <a:t>如果 选课关系 放入 课程 或 学生表 则会（</a:t>
            </a:r>
            <a:r>
              <a:rPr lang="en-US" altLang="zh-CN" dirty="0" err="1" smtClean="0"/>
              <a:t>sno</a:t>
            </a:r>
            <a:r>
              <a:rPr lang="zh-CN" altLang="en-US" dirty="0" smtClean="0"/>
              <a:t>，</a:t>
            </a:r>
            <a:r>
              <a:rPr lang="en-US" altLang="zh-CN" dirty="0" err="1" smtClean="0"/>
              <a:t>cno</a:t>
            </a:r>
            <a:r>
              <a:rPr lang="zh-CN" altLang="en-US" dirty="0" smtClean="0"/>
              <a:t>）主码，则会出现部分函数依赖，则达不到第</a:t>
            </a:r>
            <a:r>
              <a:rPr lang="en-US" altLang="zh-CN" dirty="0" smtClean="0"/>
              <a:t>2</a:t>
            </a:r>
            <a:r>
              <a:rPr lang="zh-CN" altLang="en-US" dirty="0" smtClean="0"/>
              <a:t>范式。</a:t>
            </a:r>
          </a:p>
        </p:txBody>
      </p:sp>
    </p:spTree>
    <p:extLst>
      <p:ext uri="{BB962C8B-B14F-4D97-AF65-F5344CB8AC3E}">
        <p14:creationId xmlns:p14="http://schemas.microsoft.com/office/powerpoint/2010/main" xmlns="" val="15582503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56</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8859718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57</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6783378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58</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24234987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59</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r>
              <a:rPr lang="zh-CN" altLang="en-US" dirty="0" smtClean="0"/>
              <a:t>如果 选课关系 放入 课程 或 学生表 则会（</a:t>
            </a:r>
            <a:r>
              <a:rPr lang="en-US" altLang="zh-CN" dirty="0" err="1" smtClean="0"/>
              <a:t>sno</a:t>
            </a:r>
            <a:r>
              <a:rPr lang="zh-CN" altLang="en-US" dirty="0" smtClean="0"/>
              <a:t>，</a:t>
            </a:r>
            <a:r>
              <a:rPr lang="en-US" altLang="zh-CN" dirty="0" err="1" smtClean="0"/>
              <a:t>cno</a:t>
            </a:r>
            <a:r>
              <a:rPr lang="zh-CN" altLang="en-US" dirty="0" smtClean="0"/>
              <a:t>）主码，则会出现部分函数依赖，则达不到第</a:t>
            </a:r>
            <a:r>
              <a:rPr lang="en-US" altLang="zh-CN" dirty="0" smtClean="0"/>
              <a:t>2</a:t>
            </a:r>
            <a:r>
              <a:rPr lang="zh-CN" altLang="en-US" dirty="0" smtClean="0"/>
              <a:t>范式。</a:t>
            </a:r>
          </a:p>
        </p:txBody>
      </p:sp>
    </p:spTree>
    <p:extLst>
      <p:ext uri="{BB962C8B-B14F-4D97-AF65-F5344CB8AC3E}">
        <p14:creationId xmlns:p14="http://schemas.microsoft.com/office/powerpoint/2010/main" xmlns="" val="2759490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6</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7683083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60</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2103629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61</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6030849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62</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916766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63</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8295774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64</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3153337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65</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19382518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66</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2080832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67</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29530632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68</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dirty="0" smtClean="0"/>
          </a:p>
        </p:txBody>
      </p:sp>
    </p:spTree>
    <p:extLst>
      <p:ext uri="{BB962C8B-B14F-4D97-AF65-F5344CB8AC3E}">
        <p14:creationId xmlns:p14="http://schemas.microsoft.com/office/powerpoint/2010/main" xmlns="" val="30430782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69</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1142927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7</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4461434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70</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4116046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71</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1364390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8</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3119289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65200">
              <a:defRPr sz="3200">
                <a:solidFill>
                  <a:schemeClr val="tx1"/>
                </a:solidFill>
                <a:latin typeface="Arial" panose="020B0604020202020204" pitchFamily="34" charset="0"/>
              </a:defRPr>
            </a:lvl1pPr>
            <a:lvl2pPr marL="742950" indent="-285750" defTabSz="965200">
              <a:defRPr sz="3200">
                <a:solidFill>
                  <a:schemeClr val="tx1"/>
                </a:solidFill>
                <a:latin typeface="Arial" panose="020B0604020202020204" pitchFamily="34" charset="0"/>
              </a:defRPr>
            </a:lvl2pPr>
            <a:lvl3pPr marL="1143000" indent="-228600" defTabSz="965200">
              <a:defRPr sz="3200">
                <a:solidFill>
                  <a:schemeClr val="tx1"/>
                </a:solidFill>
                <a:latin typeface="Arial" panose="020B0604020202020204" pitchFamily="34" charset="0"/>
              </a:defRPr>
            </a:lvl3pPr>
            <a:lvl4pPr marL="1600200" indent="-228600" defTabSz="965200">
              <a:defRPr sz="3200">
                <a:solidFill>
                  <a:schemeClr val="tx1"/>
                </a:solidFill>
                <a:latin typeface="Arial" panose="020B0604020202020204" pitchFamily="34" charset="0"/>
              </a:defRPr>
            </a:lvl4pPr>
            <a:lvl5pPr marL="2057400" indent="-228600" defTabSz="965200">
              <a:defRPr sz="3200">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sz="3200">
                <a:solidFill>
                  <a:schemeClr val="tx1"/>
                </a:solidFill>
                <a:latin typeface="Arial" panose="020B0604020202020204" pitchFamily="34" charset="0"/>
              </a:defRPr>
            </a:lvl9pPr>
          </a:lstStyle>
          <a:p>
            <a:fld id="{8872A025-1DF9-4FEF-82FF-016DF7F4736D}" type="slidenum">
              <a:rPr lang="en-US" altLang="en-US" sz="1300">
                <a:latin typeface="Times New Roman" panose="02020603050405020304" pitchFamily="18" charset="0"/>
              </a:rPr>
              <a:pPr/>
              <a:t>9</a:t>
            </a:fld>
            <a:endParaRPr lang="en-US" altLang="en-US" sz="130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xfrm>
            <a:off x="1254125" y="719138"/>
            <a:ext cx="4794250" cy="3595687"/>
          </a:xfrm>
          <a:ln/>
        </p:spPr>
      </p:sp>
      <p:sp>
        <p:nvSpPr>
          <p:cNvPr id="21508" name="Rectangle 3"/>
          <p:cNvSpPr>
            <a:spLocks noGrp="1" noChangeArrowheads="1"/>
          </p:cNvSpPr>
          <p:nvPr>
            <p:ph type="body" idx="1"/>
          </p:nvPr>
        </p:nvSpPr>
        <p:spPr>
          <a:xfrm>
            <a:off x="973138" y="4554538"/>
            <a:ext cx="5356225" cy="4314825"/>
          </a:xfrm>
          <a:noFill/>
        </p:spPr>
        <p:txBody>
          <a:bodyPr/>
          <a:lstStyle/>
          <a:p>
            <a:endParaRPr lang="zh-CN" altLang="en-US" smtClean="0"/>
          </a:p>
        </p:txBody>
      </p:sp>
    </p:spTree>
    <p:extLst>
      <p:ext uri="{BB962C8B-B14F-4D97-AF65-F5344CB8AC3E}">
        <p14:creationId xmlns:p14="http://schemas.microsoft.com/office/powerpoint/2010/main" xmlns="" val="980917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 name="Group 2050"/>
          <p:cNvGrpSpPr>
            <a:grpSpLocks/>
          </p:cNvGrpSpPr>
          <p:nvPr/>
        </p:nvGrpSpPr>
        <p:grpSpPr bwMode="auto">
          <a:xfrm>
            <a:off x="0" y="0"/>
            <a:ext cx="9144000" cy="6858000"/>
            <a:chOff x="0" y="0"/>
            <a:chExt cx="5760" cy="4320"/>
          </a:xfrm>
        </p:grpSpPr>
        <p:sp>
          <p:nvSpPr>
            <p:cNvPr id="5" name="Rectangle 2051"/>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spcBef>
                  <a:spcPct val="50000"/>
                </a:spcBef>
              </a:pPr>
              <a:endParaRPr lang="zh-CN" altLang="en-US">
                <a:ea typeface="宋体" panose="02010600030101010101" pitchFamily="2" charset="-122"/>
              </a:endParaRPr>
            </a:p>
          </p:txBody>
        </p:sp>
        <p:sp>
          <p:nvSpPr>
            <p:cNvPr id="6" name="Rectangle 2052"/>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spcBef>
                  <a:spcPct val="50000"/>
                </a:spcBef>
              </a:pPr>
              <a:endParaRPr lang="zh-CN" altLang="en-US">
                <a:ea typeface="宋体" panose="02010600030101010101" pitchFamily="2" charset="-122"/>
              </a:endParaRPr>
            </a:p>
          </p:txBody>
        </p:sp>
      </p:grpSp>
      <p:sp>
        <p:nvSpPr>
          <p:cNvPr id="7" name="AutoShape 2058"/>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a:spcBef>
                <a:spcPct val="50000"/>
              </a:spcBef>
              <a:defRPr/>
            </a:pPr>
            <a:endParaRPr lang="zh-CN" altLang="en-US">
              <a:latin typeface="Arial" charset="0"/>
              <a:ea typeface="宋体" pitchFamily="2" charset="-122"/>
            </a:endParaRPr>
          </a:p>
        </p:txBody>
      </p:sp>
      <p:sp>
        <p:nvSpPr>
          <p:cNvPr id="708613" name="Rectangle 2053"/>
          <p:cNvSpPr>
            <a:spLocks noGrp="1" noChangeArrowheads="1"/>
          </p:cNvSpPr>
          <p:nvPr>
            <p:ph type="ctrTitle"/>
          </p:nvPr>
        </p:nvSpPr>
        <p:spPr>
          <a:xfrm>
            <a:off x="304800" y="946150"/>
            <a:ext cx="8534400" cy="1778000"/>
          </a:xfrm>
          <a:noFill/>
          <a:extLst>
            <a:ext uri="{909E8E84-426E-40DD-AFC4-6F175D3DCCD1}">
              <a14:hiddenFill xmlns:a14="http://schemas.microsoft.com/office/drawing/2010/main" xmlns="">
                <a:solidFill>
                  <a:schemeClr val="accent1"/>
                </a:solidFill>
              </a14:hiddenFill>
            </a:ext>
          </a:extLst>
        </p:spPr>
        <p:txBody>
          <a:bodyPr lIns="91432" rIns="91432" anchor="b"/>
          <a:lstStyle>
            <a:lvl1pPr>
              <a:defRPr>
                <a:solidFill>
                  <a:schemeClr val="tx1"/>
                </a:solidFill>
                <a:effectLst>
                  <a:outerShdw blurRad="38100" dist="38100" dir="2700000" algn="tl">
                    <a:srgbClr val="C0C0C0"/>
                  </a:outerShdw>
                </a:effectLst>
              </a:defRPr>
            </a:lvl1pPr>
          </a:lstStyle>
          <a:p>
            <a:pPr lvl="0"/>
            <a:r>
              <a:rPr lang="en-US" altLang="en-US" noProof="0" smtClean="0"/>
              <a:t>Click to edit Master title style</a:t>
            </a:r>
          </a:p>
        </p:txBody>
      </p:sp>
      <p:sp>
        <p:nvSpPr>
          <p:cNvPr id="708614" name="Rectangle 2054"/>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anose="05020102010507070707" pitchFamily="18" charset="2"/>
              <a:buNone/>
              <a:defRPr/>
            </a:lvl1pPr>
          </a:lstStyle>
          <a:p>
            <a:pPr lvl="0"/>
            <a:r>
              <a:rPr lang="en-US" altLang="en-US" noProof="0" smtClean="0"/>
              <a:t>Click to edit Master subtitle style</a:t>
            </a:r>
          </a:p>
        </p:txBody>
      </p:sp>
      <p:sp>
        <p:nvSpPr>
          <p:cNvPr id="8" name="Rectangle 2055"/>
          <p:cNvSpPr>
            <a:spLocks noGrp="1" noChangeArrowheads="1"/>
          </p:cNvSpPr>
          <p:nvPr>
            <p:ph type="dt" sz="half" idx="10"/>
          </p:nvPr>
        </p:nvSpPr>
        <p:spPr bwMode="auto">
          <a:xfrm>
            <a:off x="1295400" y="6248400"/>
            <a:ext cx="1905000" cy="45720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32" tIns="45716" rIns="91432" bIns="45716" numCol="1" anchor="t" anchorCtr="0" compatLnSpc="1">
            <a:prstTxWarp prst="textNoShape">
              <a:avLst/>
            </a:prstTxWarp>
          </a:bodyPr>
          <a:lstStyle>
            <a:lvl1pPr algn="l">
              <a:spcBef>
                <a:spcPct val="50000"/>
              </a:spcBef>
              <a:defRPr sz="1400">
                <a:solidFill>
                  <a:srgbClr val="FFFFFF"/>
                </a:solidFill>
                <a:latin typeface="Arial Narrow" panose="020B0606020202030204" pitchFamily="34" charset="0"/>
              </a:defRPr>
            </a:lvl1pPr>
          </a:lstStyle>
          <a:p>
            <a:pPr>
              <a:defRPr/>
            </a:pPr>
            <a:endParaRPr lang="en-US" altLang="en-US"/>
          </a:p>
        </p:txBody>
      </p:sp>
      <p:sp>
        <p:nvSpPr>
          <p:cNvPr id="9" name="Rectangle 2056"/>
          <p:cNvSpPr>
            <a:spLocks noGrp="1" noChangeArrowheads="1"/>
          </p:cNvSpPr>
          <p:nvPr>
            <p:ph type="ftr" sz="quarter" idx="11"/>
          </p:nvPr>
        </p:nvSpPr>
        <p:spPr bwMode="auto">
          <a:xfrm>
            <a:off x="3733800" y="6248400"/>
            <a:ext cx="2895600" cy="457200"/>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latin typeface="Arial Narrow" panose="020B0606020202030204" pitchFamily="34" charset="0"/>
              </a:defRPr>
            </a:lvl1pPr>
          </a:lstStyle>
          <a:p>
            <a:pPr>
              <a:defRPr/>
            </a:pPr>
            <a:endParaRPr lang="en-US" altLang="en-US"/>
          </a:p>
        </p:txBody>
      </p:sp>
      <p:sp>
        <p:nvSpPr>
          <p:cNvPr id="10" name="Rectangle 2057"/>
          <p:cNvSpPr>
            <a:spLocks noGrp="1" noChangeArrowheads="1"/>
          </p:cNvSpPr>
          <p:nvPr>
            <p:ph type="sldNum" sz="quarter" idx="12"/>
          </p:nvPr>
        </p:nvSpPr>
        <p:spPr>
          <a:xfrm>
            <a:off x="0" y="6400800"/>
            <a:ext cx="457200" cy="381000"/>
          </a:xfrm>
        </p:spPr>
        <p:txBody>
          <a:bodyPr/>
          <a:lstStyle>
            <a:lvl1pPr>
              <a:defRPr>
                <a:solidFill>
                  <a:srgbClr val="FFFFFF"/>
                </a:solidFill>
              </a:defRPr>
            </a:lvl1pPr>
          </a:lstStyle>
          <a:p>
            <a:fld id="{03D4A6C7-5F8E-415E-BB40-44ED44ACF3BD}" type="slidenum">
              <a:rPr lang="en-US" altLang="en-US"/>
              <a:pPr/>
              <a:t>‹#›</a:t>
            </a:fld>
            <a:endParaRPr lang="en-US" altLang="en-US"/>
          </a:p>
        </p:txBody>
      </p:sp>
    </p:spTree>
    <p:extLst>
      <p:ext uri="{BB962C8B-B14F-4D97-AF65-F5344CB8AC3E}">
        <p14:creationId xmlns:p14="http://schemas.microsoft.com/office/powerpoint/2010/main" xmlns="" val="2131179155"/>
      </p:ext>
    </p:extLst>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fld id="{49E92C4D-7B55-4AA2-ABB5-502D16DD28DB}" type="slidenum">
              <a:rPr lang="en-US" altLang="en-US"/>
              <a:pPr/>
              <a:t>‹#›</a:t>
            </a:fld>
            <a:endParaRPr lang="en-US" altLang="en-US"/>
          </a:p>
        </p:txBody>
      </p:sp>
    </p:spTree>
    <p:extLst>
      <p:ext uri="{BB962C8B-B14F-4D97-AF65-F5344CB8AC3E}">
        <p14:creationId xmlns:p14="http://schemas.microsoft.com/office/powerpoint/2010/main" xmlns="" val="3414139086"/>
      </p:ext>
    </p:extLst>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858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858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fld id="{C96E87EA-048D-4607-B769-81E2003E1493}" type="slidenum">
              <a:rPr lang="en-US" altLang="en-US"/>
              <a:pPr/>
              <a:t>‹#›</a:t>
            </a:fld>
            <a:endParaRPr lang="en-US" altLang="en-US"/>
          </a:p>
        </p:txBody>
      </p:sp>
    </p:spTree>
    <p:extLst>
      <p:ext uri="{BB962C8B-B14F-4D97-AF65-F5344CB8AC3E}">
        <p14:creationId xmlns:p14="http://schemas.microsoft.com/office/powerpoint/2010/main" xmlns="" val="12986710"/>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fld id="{677A2247-A409-42B2-894A-2DEE3797FB0C}" type="slidenum">
              <a:rPr lang="en-US" altLang="en-US"/>
              <a:pPr/>
              <a:t>‹#›</a:t>
            </a:fld>
            <a:endParaRPr lang="en-US" altLang="en-US"/>
          </a:p>
        </p:txBody>
      </p:sp>
    </p:spTree>
    <p:extLst>
      <p:ext uri="{BB962C8B-B14F-4D97-AF65-F5344CB8AC3E}">
        <p14:creationId xmlns:p14="http://schemas.microsoft.com/office/powerpoint/2010/main" xmlns="" val="531366684"/>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fld id="{974E3C8B-FCEA-4D37-937B-620EDD14D750}" type="slidenum">
              <a:rPr lang="en-US" altLang="en-US"/>
              <a:pPr/>
              <a:t>‹#›</a:t>
            </a:fld>
            <a:endParaRPr lang="en-US" altLang="en-US"/>
          </a:p>
        </p:txBody>
      </p:sp>
    </p:spTree>
    <p:extLst>
      <p:ext uri="{BB962C8B-B14F-4D97-AF65-F5344CB8AC3E}">
        <p14:creationId xmlns:p14="http://schemas.microsoft.com/office/powerpoint/2010/main" xmlns="" val="2645908919"/>
      </p:ext>
    </p:extLst>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708025"/>
            <a:ext cx="4495800" cy="614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708025"/>
            <a:ext cx="4495800" cy="614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sldNum" sz="quarter" idx="10"/>
          </p:nvPr>
        </p:nvSpPr>
        <p:spPr>
          <a:ln/>
        </p:spPr>
        <p:txBody>
          <a:bodyPr/>
          <a:lstStyle>
            <a:lvl1pPr>
              <a:defRPr/>
            </a:lvl1pPr>
          </a:lstStyle>
          <a:p>
            <a:fld id="{6D4DAA2E-045D-4AAD-8ACB-37CBB5F7F611}" type="slidenum">
              <a:rPr lang="en-US" altLang="en-US"/>
              <a:pPr/>
              <a:t>‹#›</a:t>
            </a:fld>
            <a:endParaRPr lang="en-US" altLang="en-US"/>
          </a:p>
        </p:txBody>
      </p:sp>
    </p:spTree>
    <p:extLst>
      <p:ext uri="{BB962C8B-B14F-4D97-AF65-F5344CB8AC3E}">
        <p14:creationId xmlns:p14="http://schemas.microsoft.com/office/powerpoint/2010/main" xmlns="" val="1827397871"/>
      </p:ext>
    </p:extLst>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sldNum" sz="quarter" idx="10"/>
          </p:nvPr>
        </p:nvSpPr>
        <p:spPr>
          <a:ln/>
        </p:spPr>
        <p:txBody>
          <a:bodyPr/>
          <a:lstStyle>
            <a:lvl1pPr>
              <a:defRPr/>
            </a:lvl1pPr>
          </a:lstStyle>
          <a:p>
            <a:fld id="{6C9EFCE8-A8DA-4442-B983-DB4177A19AD8}" type="slidenum">
              <a:rPr lang="en-US" altLang="en-US"/>
              <a:pPr/>
              <a:t>‹#›</a:t>
            </a:fld>
            <a:endParaRPr lang="en-US" altLang="en-US"/>
          </a:p>
        </p:txBody>
      </p:sp>
    </p:spTree>
    <p:extLst>
      <p:ext uri="{BB962C8B-B14F-4D97-AF65-F5344CB8AC3E}">
        <p14:creationId xmlns:p14="http://schemas.microsoft.com/office/powerpoint/2010/main" xmlns="" val="2866209415"/>
      </p:ext>
    </p:extLst>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sldNum" sz="quarter" idx="10"/>
          </p:nvPr>
        </p:nvSpPr>
        <p:spPr>
          <a:ln/>
        </p:spPr>
        <p:txBody>
          <a:bodyPr/>
          <a:lstStyle>
            <a:lvl1pPr>
              <a:defRPr/>
            </a:lvl1pPr>
          </a:lstStyle>
          <a:p>
            <a:fld id="{A1BA4895-36D1-44E1-BC43-855C30CE192F}" type="slidenum">
              <a:rPr lang="en-US" altLang="en-US"/>
              <a:pPr/>
              <a:t>‹#›</a:t>
            </a:fld>
            <a:endParaRPr lang="en-US" altLang="en-US"/>
          </a:p>
        </p:txBody>
      </p:sp>
    </p:spTree>
    <p:extLst>
      <p:ext uri="{BB962C8B-B14F-4D97-AF65-F5344CB8AC3E}">
        <p14:creationId xmlns:p14="http://schemas.microsoft.com/office/powerpoint/2010/main" xmlns="" val="3643906867"/>
      </p:ext>
    </p:extLst>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fld id="{458ECB82-39B8-4FBA-814E-9717554792D7}" type="slidenum">
              <a:rPr lang="en-US" altLang="en-US"/>
              <a:pPr/>
              <a:t>‹#›</a:t>
            </a:fld>
            <a:endParaRPr lang="en-US" altLang="en-US"/>
          </a:p>
        </p:txBody>
      </p:sp>
    </p:spTree>
    <p:extLst>
      <p:ext uri="{BB962C8B-B14F-4D97-AF65-F5344CB8AC3E}">
        <p14:creationId xmlns:p14="http://schemas.microsoft.com/office/powerpoint/2010/main" xmlns="" val="1660920646"/>
      </p:ext>
    </p:extLst>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7BA43B8D-6B15-4D3D-8079-48E3148CFD8B}" type="slidenum">
              <a:rPr lang="en-US" altLang="en-US"/>
              <a:pPr/>
              <a:t>‹#›</a:t>
            </a:fld>
            <a:endParaRPr lang="en-US" altLang="en-US"/>
          </a:p>
        </p:txBody>
      </p:sp>
    </p:spTree>
    <p:extLst>
      <p:ext uri="{BB962C8B-B14F-4D97-AF65-F5344CB8AC3E}">
        <p14:creationId xmlns:p14="http://schemas.microsoft.com/office/powerpoint/2010/main" xmlns="" val="1857882361"/>
      </p:ext>
    </p:extLst>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fld id="{C6E20655-F39F-495B-8F1E-A60EC4505EBF}" type="slidenum">
              <a:rPr lang="en-US" altLang="en-US"/>
              <a:pPr/>
              <a:t>‹#›</a:t>
            </a:fld>
            <a:endParaRPr lang="en-US" altLang="en-US"/>
          </a:p>
        </p:txBody>
      </p:sp>
    </p:spTree>
    <p:extLst>
      <p:ext uri="{BB962C8B-B14F-4D97-AF65-F5344CB8AC3E}">
        <p14:creationId xmlns:p14="http://schemas.microsoft.com/office/powerpoint/2010/main" xmlns="" val="2633801349"/>
      </p:ext>
    </p:extLst>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bwMode="auto">
          <a:xfrm>
            <a:off x="0" y="0"/>
            <a:ext cx="9144000" cy="701675"/>
          </a:xfrm>
          <a:prstGeom prst="rect">
            <a:avLst/>
          </a:prstGeom>
          <a:solidFill>
            <a:schemeClr val="tx1"/>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vert="horz" wrap="square" lIns="182863" tIns="45716" rIns="182863" bIns="45716" numCol="1" anchor="t" anchorCtr="0" compatLnSpc="1">
            <a:prstTxWarp prst="textNoShape">
              <a:avLst/>
            </a:prstTxWarp>
            <a:spAutoFit/>
          </a:bodyPr>
          <a:lstStyle/>
          <a:p>
            <a:pPr lvl="0"/>
            <a:r>
              <a:rPr lang="en-US" altLang="en-US" smtClean="0"/>
              <a:t>Click to edit Master title style</a:t>
            </a:r>
          </a:p>
        </p:txBody>
      </p:sp>
      <p:sp>
        <p:nvSpPr>
          <p:cNvPr id="707587" name="Rectangle 3"/>
          <p:cNvSpPr>
            <a:spLocks noGrp="1" noChangeArrowheads="1"/>
          </p:cNvSpPr>
          <p:nvPr>
            <p:ph type="body" idx="1"/>
          </p:nvPr>
        </p:nvSpPr>
        <p:spPr bwMode="auto">
          <a:xfrm>
            <a:off x="0" y="708025"/>
            <a:ext cx="9144000" cy="61499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182863" tIns="137148" rIns="182863" bIns="13714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07588" name="Rectangle 4"/>
          <p:cNvSpPr>
            <a:spLocks noGrp="1" noChangeArrowheads="1"/>
          </p:cNvSpPr>
          <p:nvPr>
            <p:ph type="sldNum" sz="quarter" idx="4"/>
          </p:nvPr>
        </p:nvSpPr>
        <p:spPr bwMode="auto">
          <a:xfrm>
            <a:off x="8686800" y="6477000"/>
            <a:ext cx="381000" cy="30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32" tIns="45716" rIns="91432" bIns="45716" numCol="1" anchor="t" anchorCtr="0" compatLnSpc="1">
            <a:prstTxWarp prst="textNoShape">
              <a:avLst/>
            </a:prstTxWarp>
          </a:bodyPr>
          <a:lstStyle>
            <a:lvl1pPr algn="r">
              <a:spcBef>
                <a:spcPct val="50000"/>
              </a:spcBef>
              <a:defRPr sz="1400">
                <a:latin typeface="Arial Narrow" panose="020B0606020202030204" pitchFamily="34" charset="0"/>
              </a:defRPr>
            </a:lvl1pPr>
          </a:lstStyle>
          <a:p>
            <a:fld id="{C4053618-9E0F-40B6-956C-6E4853245094}" type="slidenum">
              <a:rPr lang="en-US" altLang="en-US"/>
              <a:pPr/>
              <a:t>‹#›</a:t>
            </a:fld>
            <a:endParaRPr lang="en-US" altLang="en-US"/>
          </a:p>
        </p:txBody>
      </p:sp>
      <p:sp>
        <p:nvSpPr>
          <p:cNvPr id="1029" name="Rectangle 5"/>
          <p:cNvSpPr>
            <a:spLocks noChangeArrowheads="1"/>
          </p:cNvSpPr>
          <p:nvPr/>
        </p:nvSpPr>
        <p:spPr bwMode="auto">
          <a:xfrm>
            <a:off x="463550" y="1812925"/>
            <a:ext cx="190500" cy="46783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nchor="ct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ctr">
              <a:spcBef>
                <a:spcPct val="50000"/>
              </a:spcBef>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71"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pull dir="d"/>
  </p:transition>
  <p:hf hdr="0" ftr="0" dt="0"/>
  <p:txStyles>
    <p:titleStyle>
      <a:lvl1pPr algn="l" rtl="0" eaLnBrk="0" fontAlgn="base" hangingPunct="0">
        <a:spcBef>
          <a:spcPct val="0"/>
        </a:spcBef>
        <a:spcAft>
          <a:spcPct val="0"/>
        </a:spcAft>
        <a:defRPr kumimoji="1" sz="40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5pPr>
      <a:lvl6pPr marL="4572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6pPr>
      <a:lvl7pPr marL="9144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7pPr>
      <a:lvl8pPr marL="13716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8pPr>
      <a:lvl9pPr marL="18288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panose="05020102010507070707" pitchFamily="18" charset="2"/>
        <a:buChar char="ã"/>
        <a:defRPr kumimoji="1" sz="2800" kern="1200">
          <a:solidFill>
            <a:schemeClr val="accent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l"/>
        <a:defRPr kumimoji="1" sz="2300" kern="1200">
          <a:solidFill>
            <a:schemeClr val="hlink"/>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kumimoji="1" sz="2000" kern="1200">
          <a:solidFill>
            <a:schemeClr val="tx1"/>
          </a:solidFill>
          <a:effectLst>
            <a:outerShdw blurRad="38100" dist="38100" dir="2700000" algn="tl">
              <a:srgbClr val="C0C0C0"/>
            </a:outerShdw>
          </a:effectLst>
          <a:latin typeface="+mn-lt"/>
          <a:ea typeface="+mn-ea"/>
          <a:cs typeface="+mn-cs"/>
        </a:defRPr>
      </a:lvl3pPr>
      <a:lvl4pPr marL="1600200" indent="-228600" algn="l" rtl="0" eaLnBrk="0" fontAlgn="base" hangingPunct="0">
        <a:spcBef>
          <a:spcPct val="20000"/>
        </a:spcBef>
        <a:spcAft>
          <a:spcPct val="0"/>
        </a:spcAft>
        <a:buChar char="–"/>
        <a:defRPr kumimoji="1" kern="1200">
          <a:solidFill>
            <a:schemeClr val="tx1"/>
          </a:solidFill>
          <a:effectLst>
            <a:outerShdw blurRad="38100" dist="38100" dir="2700000" algn="tl">
              <a:srgbClr val="C0C0C0"/>
            </a:outerShdw>
          </a:effectLst>
          <a:latin typeface="+mn-lt"/>
          <a:ea typeface="+mn-ea"/>
          <a:cs typeface="+mn-cs"/>
        </a:defRPr>
      </a:lvl4pPr>
      <a:lvl5pPr marL="2057400" indent="-228600" algn="l" rtl="0" eaLnBrk="0" fontAlgn="base" hangingPunct="0">
        <a:spcBef>
          <a:spcPct val="20000"/>
        </a:spcBef>
        <a:spcAft>
          <a:spcPct val="0"/>
        </a:spcAft>
        <a:buChar char="»"/>
        <a:defRPr kumimoji="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692457" y="1106134"/>
            <a:ext cx="7794595" cy="5370990"/>
          </a:xfrm>
        </p:spPr>
        <p:txBody>
          <a:bodyPr/>
          <a:lstStyle/>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a:t>
            </a:r>
            <a:r>
              <a:rPr lang="zh-CN" altLang="en-US" sz="2400" dirty="0" smtClean="0">
                <a:solidFill>
                  <a:schemeClr val="tx1"/>
                </a:solidFill>
                <a:effectLst/>
                <a:latin typeface="Times New Roman" panose="02020603050405020304" pitchFamily="18" charset="0"/>
                <a:ea typeface="宋体" panose="02010600030101010101" pitchFamily="2" charset="-122"/>
              </a:rPr>
              <a:t>书</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a:solidFill>
                  <a:schemeClr val="tx1"/>
                </a:solidFill>
                <a:effectLst/>
                <a:latin typeface="Times New Roman" panose="02020603050405020304" pitchFamily="18" charset="0"/>
                <a:ea typeface="宋体" panose="02010600030101010101" pitchFamily="2" charset="-122"/>
              </a:rPr>
              <a:t>程序运行示例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数据库连接</a:t>
            </a:r>
            <a:r>
              <a:rPr lang="en-US" altLang="zh-CN" sz="2400" dirty="0" smtClean="0">
                <a:solidFill>
                  <a:schemeClr val="tx1"/>
                </a:solidFill>
                <a:effectLst/>
                <a:latin typeface="Times New Roman" panose="02020603050405020304" pitchFamily="18" charset="0"/>
                <a:ea typeface="宋体" panose="02010600030101010101" pitchFamily="2" charset="-122"/>
              </a:rPr>
              <a:t>PPT</a:t>
            </a:r>
          </a:p>
          <a:p>
            <a:r>
              <a:rPr lang="zh-CN" altLang="en-US" sz="2400" dirty="0" smtClean="0">
                <a:solidFill>
                  <a:schemeClr val="tx1"/>
                </a:solidFill>
                <a:effectLst/>
                <a:latin typeface="Times New Roman" panose="02020603050405020304" pitchFamily="18" charset="0"/>
                <a:ea typeface="宋体" panose="02010600030101010101" pitchFamily="2" charset="-122"/>
              </a:rPr>
              <a:t>界面设计</a:t>
            </a:r>
            <a:r>
              <a:rPr lang="en-US" altLang="zh-CN" sz="2400" dirty="0" smtClean="0">
                <a:solidFill>
                  <a:schemeClr val="tx1"/>
                </a:solidFill>
                <a:effectLst/>
                <a:latin typeface="Times New Roman" panose="02020603050405020304" pitchFamily="18" charset="0"/>
                <a:ea typeface="宋体" panose="02010600030101010101" pitchFamily="2" charset="-122"/>
              </a:rPr>
              <a:t>: </a:t>
            </a:r>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2</a:t>
            </a:r>
            <a:r>
              <a:rPr lang="zh-CN" altLang="en-US" sz="2400" dirty="0">
                <a:solidFill>
                  <a:schemeClr val="tx1"/>
                </a:solidFill>
                <a:effectLst/>
                <a:latin typeface="Times New Roman" panose="02020603050405020304" pitchFamily="18" charset="0"/>
                <a:ea typeface="宋体" panose="02010600030101010101" pitchFamily="2" charset="-122"/>
              </a:rPr>
              <a:t>标签总体</a:t>
            </a:r>
            <a:r>
              <a:rPr lang="en-US" altLang="zh-CN" sz="2400" dirty="0">
                <a:solidFill>
                  <a:schemeClr val="tx1"/>
                </a:solidFill>
                <a:effectLst/>
                <a:latin typeface="Times New Roman" panose="02020603050405020304" pitchFamily="18" charset="0"/>
                <a:ea typeface="宋体" panose="02010600030101010101" pitchFamily="2" charset="-122"/>
              </a:rPr>
              <a:t>.doc</a:t>
            </a:r>
          </a:p>
          <a:p>
            <a:r>
              <a:rPr lang="zh-CN" altLang="en-US" sz="2400" dirty="0" smtClean="0">
                <a:solidFill>
                  <a:schemeClr val="tx1"/>
                </a:solidFill>
                <a:effectLst/>
                <a:latin typeface="Times New Roman" panose="02020603050405020304" pitchFamily="18" charset="0"/>
                <a:ea typeface="宋体" panose="02010600030101010101" pitchFamily="2" charset="-122"/>
              </a:rPr>
              <a:t>关系模型设计</a:t>
            </a:r>
            <a:r>
              <a:rPr lang="en-US" altLang="zh-CN" sz="2400" dirty="0">
                <a:solidFill>
                  <a:schemeClr val="tx1"/>
                </a:solidFill>
                <a:effectLst/>
                <a:latin typeface="Times New Roman" panose="02020603050405020304" pitchFamily="18" charset="0"/>
                <a:ea typeface="宋体" panose="02010600030101010101" pitchFamily="2" charset="-122"/>
              </a:rPr>
              <a:t>: </a:t>
            </a:r>
            <a:r>
              <a:rPr lang="zh-CN" altLang="en-US" sz="2400" dirty="0" smtClean="0">
                <a:solidFill>
                  <a:schemeClr val="tx1"/>
                </a:solidFill>
                <a:effectLst/>
                <a:latin typeface="Times New Roman" panose="02020603050405020304" pitchFamily="18" charset="0"/>
                <a:ea typeface="宋体" panose="02010600030101010101" pitchFamily="2" charset="-122"/>
              </a:rPr>
              <a:t>指导</a:t>
            </a:r>
            <a:r>
              <a:rPr lang="zh-CN" altLang="en-US" sz="2400" dirty="0">
                <a:solidFill>
                  <a:schemeClr val="tx1"/>
                </a:solidFill>
                <a:effectLst/>
                <a:latin typeface="Times New Roman" panose="02020603050405020304" pitchFamily="18" charset="0"/>
                <a:ea typeface="宋体" panose="02010600030101010101" pitchFamily="2" charset="-122"/>
              </a:rPr>
              <a:t>书</a:t>
            </a:r>
            <a:r>
              <a:rPr lang="en-US" altLang="zh-CN" sz="2400" dirty="0">
                <a:solidFill>
                  <a:schemeClr val="tx1"/>
                </a:solidFill>
                <a:effectLst/>
                <a:latin typeface="Times New Roman" panose="02020603050405020304" pitchFamily="18" charset="0"/>
                <a:ea typeface="宋体" panose="02010600030101010101" pitchFamily="2" charset="-122"/>
              </a:rPr>
              <a:t>2</a:t>
            </a:r>
            <a:r>
              <a:rPr lang="zh-CN" altLang="en-US" sz="2400" dirty="0">
                <a:solidFill>
                  <a:schemeClr val="tx1"/>
                </a:solidFill>
                <a:effectLst/>
                <a:latin typeface="Times New Roman" panose="02020603050405020304" pitchFamily="18" charset="0"/>
                <a:ea typeface="宋体" panose="02010600030101010101" pitchFamily="2" charset="-122"/>
              </a:rPr>
              <a:t>标签总体</a:t>
            </a:r>
            <a:r>
              <a:rPr lang="en-US" altLang="zh-CN" sz="2400" dirty="0">
                <a:solidFill>
                  <a:schemeClr val="tx1"/>
                </a:solidFill>
                <a:effectLst/>
                <a:latin typeface="Times New Roman" panose="02020603050405020304" pitchFamily="18" charset="0"/>
                <a:ea typeface="宋体" panose="02010600030101010101" pitchFamily="2" charset="-122"/>
              </a:rPr>
              <a:t>.</a:t>
            </a:r>
            <a:r>
              <a:rPr lang="en-US" altLang="zh-CN" sz="2400" dirty="0" smtClean="0">
                <a:solidFill>
                  <a:schemeClr val="tx1"/>
                </a:solidFill>
                <a:effectLst/>
                <a:latin typeface="Times New Roman" panose="02020603050405020304" pitchFamily="18" charset="0"/>
                <a:ea typeface="宋体" panose="02010600030101010101" pitchFamily="2" charset="-122"/>
              </a:rPr>
              <a:t>doc + </a:t>
            </a:r>
            <a:r>
              <a:rPr lang="en-US" altLang="zh-CN" sz="2400" dirty="0" err="1" smtClean="0">
                <a:solidFill>
                  <a:schemeClr val="tx1"/>
                </a:solidFill>
                <a:effectLst/>
                <a:latin typeface="Times New Roman" panose="02020603050405020304" pitchFamily="18" charset="0"/>
                <a:ea typeface="宋体" panose="02010600030101010101" pitchFamily="2" charset="-122"/>
              </a:rPr>
              <a:t>SQLServer</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en-US" altLang="zh-CN" sz="2400" dirty="0" smtClean="0">
                <a:solidFill>
                  <a:schemeClr val="tx1"/>
                </a:solidFill>
                <a:effectLst/>
                <a:latin typeface="Times New Roman" panose="02020603050405020304" pitchFamily="18" charset="0"/>
                <a:ea typeface="宋体" panose="02010600030101010101" pitchFamily="2" charset="-122"/>
              </a:rPr>
              <a:t>C</a:t>
            </a:r>
            <a:r>
              <a:rPr lang="en-US" altLang="zh-CN" sz="2400" dirty="0">
                <a:solidFill>
                  <a:schemeClr val="tx1"/>
                </a:solidFill>
                <a:effectLst/>
                <a:latin typeface="Times New Roman" panose="02020603050405020304" pitchFamily="18" charset="0"/>
                <a:ea typeface="宋体" panose="02010600030101010101" pitchFamily="2" charset="-122"/>
              </a:rPr>
              <a:t>#</a:t>
            </a:r>
            <a:r>
              <a:rPr lang="zh-CN" altLang="en-US" sz="2400" dirty="0">
                <a:solidFill>
                  <a:schemeClr val="tx1"/>
                </a:solidFill>
                <a:effectLst/>
                <a:latin typeface="Times New Roman" panose="02020603050405020304" pitchFamily="18" charset="0"/>
                <a:ea typeface="宋体" panose="02010600030101010101" pitchFamily="2" charset="-122"/>
              </a:rPr>
              <a:t>界面构建示例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3</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login.doc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4</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admin.doc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5</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school.doc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6</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a:solidFill>
                  <a:schemeClr val="tx1"/>
                </a:solidFill>
                <a:effectLst/>
                <a:latin typeface="Times New Roman" panose="02020603050405020304" pitchFamily="18" charset="0"/>
                <a:ea typeface="宋体" panose="02010600030101010101" pitchFamily="2" charset="-122"/>
              </a:rPr>
              <a:t>student.doc</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程序中各模块讲解</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原型框架</a:t>
            </a:r>
            <a:r>
              <a:rPr lang="en-US" altLang="zh-CN" sz="2400" dirty="0" smtClean="0">
                <a:solidFill>
                  <a:schemeClr val="tx1"/>
                </a:solidFill>
                <a:effectLst/>
                <a:latin typeface="Times New Roman" panose="02020603050405020304" pitchFamily="18" charset="0"/>
                <a:ea typeface="宋体" panose="02010600030101010101" pitchFamily="2" charset="-122"/>
              </a:rPr>
              <a:t>---</a:t>
            </a:r>
            <a:r>
              <a:rPr lang="zh-CN" altLang="en-US" sz="2400" dirty="0" smtClean="0">
                <a:solidFill>
                  <a:schemeClr val="tx1"/>
                </a:solidFill>
                <a:effectLst/>
                <a:latin typeface="Times New Roman" panose="02020603050405020304" pitchFamily="18" charset="0"/>
                <a:ea typeface="宋体" panose="02010600030101010101" pitchFamily="2" charset="-122"/>
              </a:rPr>
              <a:t>界面、程序、后续的开发</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
        <p:nvSpPr>
          <p:cNvPr id="5124" name="Rectangle 1039"/>
          <p:cNvSpPr>
            <a:spLocks noGrp="1" noChangeArrowheads="1"/>
          </p:cNvSpPr>
          <p:nvPr>
            <p:ph type="title"/>
          </p:nvPr>
        </p:nvSpPr>
        <p:spPr>
          <a:xfrm>
            <a:off x="0" y="372868"/>
            <a:ext cx="9144000" cy="701675"/>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实验讲解</a:t>
            </a:r>
          </a:p>
        </p:txBody>
      </p:sp>
    </p:spTree>
    <p:extLst>
      <p:ext uri="{BB962C8B-B14F-4D97-AF65-F5344CB8AC3E}">
        <p14:creationId xmlns:p14="http://schemas.microsoft.com/office/powerpoint/2010/main" xmlns="" val="1208863889"/>
      </p:ext>
    </p:extLst>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40"/>
            <a:ext cx="9144000" cy="5370990"/>
          </a:xfrm>
        </p:spPr>
        <p:txBody>
          <a:bodyPr/>
          <a:lstStyle/>
          <a:p>
            <a:pPr lvl="0"/>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教务处</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的管理人员录入全校的课程基本信息和本学期的课程授课教师、地点、时间；</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在学生入学的时候，</a:t>
            </a:r>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学院</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的管理人员录入学生基本信息；</a:t>
            </a:r>
          </a:p>
          <a:p>
            <a:pPr lvl="0"/>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学生</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每学期自己上网登录系统选课，选课成功后信息存入数据库中，学生自己可以查询选课的情况；</a:t>
            </a:r>
          </a:p>
          <a:p>
            <a:pPr lvl="0"/>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学生</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选课不成功的情况有：</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所选课程的先修课还没有记录，系统提示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缺先修课，选课失败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本学期所选课程的上课时间有冲突，系统提示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上课时间有冲突，选课失败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学生一学期所选课程的学分最多不能超</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r>
              <a:rPr lang="zh-CN" altLang="zh-CN" sz="28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学分</a:t>
            </a:r>
            <a:endPar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1968463791"/>
      </p:ext>
    </p:extLst>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40"/>
            <a:ext cx="9144000" cy="5370990"/>
          </a:xfrm>
        </p:spPr>
        <p:txBody>
          <a:bodyPr/>
          <a:lstStyle/>
          <a:p>
            <a:pPr lvl="0"/>
            <a:r>
              <a:rPr lang="zh-CN" altLang="zh-CN" sz="3200" b="1" dirty="0" smtClean="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可以注销所选课程。</a:t>
            </a:r>
          </a:p>
          <a:p>
            <a:pPr lvl="0"/>
            <a:r>
              <a:rPr lang="zh-CN" altLang="zh-CN" sz="3200" b="1" dirty="0">
                <a:solidFill>
                  <a:srgbClr val="0000FF"/>
                </a:solidFill>
                <a:effectLst/>
                <a:latin typeface="宋体" panose="02010600030101010101" pitchFamily="2" charset="-122"/>
                <a:ea typeface="宋体" panose="02010600030101010101" pitchFamily="2" charset="-122"/>
              </a:rPr>
              <a:t>学院</a:t>
            </a:r>
            <a:r>
              <a:rPr lang="zh-CN" altLang="zh-CN" sz="3200" dirty="0">
                <a:effectLst/>
                <a:latin typeface="宋体" panose="02010600030101010101" pitchFamily="2" charset="-122"/>
                <a:ea typeface="宋体" panose="02010600030101010101" pitchFamily="2" charset="-122"/>
              </a:rPr>
              <a:t>管理员可以查询学生前几学期的选课信息、可以查询课程基本信息、学生基本信息；</a:t>
            </a:r>
          </a:p>
          <a:p>
            <a:pPr lvl="0"/>
            <a:r>
              <a:rPr lang="zh-CN" altLang="zh-CN" sz="3200" dirty="0">
                <a:effectLst/>
                <a:latin typeface="宋体" panose="02010600030101010101" pitchFamily="2" charset="-122"/>
                <a:ea typeface="宋体" panose="02010600030101010101" pitchFamily="2" charset="-122"/>
              </a:rPr>
              <a:t>当学生退学时，由</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的管理人注销学生基本</a:t>
            </a:r>
            <a:r>
              <a:rPr lang="zh-CN" altLang="zh-CN" sz="3200" dirty="0" smtClean="0">
                <a:effectLst/>
                <a:latin typeface="宋体" panose="02010600030101010101" pitchFamily="2" charset="-122"/>
                <a:ea typeface="宋体" panose="02010600030101010101" pitchFamily="2" charset="-122"/>
              </a:rPr>
              <a:t>信息</a:t>
            </a:r>
            <a:endParaRPr lang="zh-CN" altLang="zh-CN" sz="3200" dirty="0">
              <a:effectLst/>
              <a:latin typeface="宋体" panose="02010600030101010101" pitchFamily="2" charset="-122"/>
              <a:ea typeface="宋体" panose="02010600030101010101" pitchFamily="2" charset="-122"/>
            </a:endParaRPr>
          </a:p>
          <a:p>
            <a:pPr lvl="0"/>
            <a:r>
              <a:rPr lang="zh-CN" altLang="zh-CN" sz="3200" dirty="0">
                <a:effectLst/>
                <a:latin typeface="宋体" panose="02010600030101010101" pitchFamily="2" charset="-122"/>
                <a:ea typeface="宋体" panose="02010600030101010101" pitchFamily="2" charset="-122"/>
              </a:rPr>
              <a:t>如果开课之后，学生要求退课，则由</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的工作人员为学生注销所选课程；</a:t>
            </a:r>
          </a:p>
          <a:p>
            <a:pPr lvl="0"/>
            <a:r>
              <a:rPr lang="zh-CN" altLang="zh-CN" sz="3200" dirty="0">
                <a:effectLst/>
                <a:latin typeface="宋体" panose="02010600030101010101" pitchFamily="2" charset="-122"/>
                <a:ea typeface="宋体" panose="02010600030101010101" pitchFamily="2" charset="-122"/>
              </a:rPr>
              <a:t>允许学生休学，</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为休学的退学做学籍冻结处理；复学后为其办理解冻处理；</a:t>
            </a:r>
          </a:p>
          <a:p>
            <a:pPr lvl="0"/>
            <a:r>
              <a:rPr lang="zh-CN" altLang="zh-CN" sz="3200" dirty="0">
                <a:effectLst/>
                <a:latin typeface="宋体" panose="02010600030101010101" pitchFamily="2" charset="-122"/>
                <a:ea typeface="宋体" panose="02010600030101010101" pitchFamily="2" charset="-122"/>
              </a:rPr>
              <a:t>每学期</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为学生办理学期注册手续；没有办理学期注册的学生不能选课；</a:t>
            </a:r>
          </a:p>
          <a:p>
            <a:pPr lvl="0"/>
            <a:r>
              <a:rPr lang="zh-CN" altLang="zh-CN" sz="3200" dirty="0">
                <a:effectLst/>
                <a:latin typeface="宋体" panose="02010600030101010101" pitchFamily="2" charset="-122"/>
                <a:ea typeface="宋体" panose="02010600030101010101" pitchFamily="2" charset="-122"/>
              </a:rPr>
              <a:t>学期末，</a:t>
            </a:r>
            <a:r>
              <a:rPr lang="zh-CN" altLang="zh-CN" sz="3200" b="1" dirty="0">
                <a:solidFill>
                  <a:srgbClr val="0000FF"/>
                </a:solidFill>
                <a:effectLst/>
                <a:latin typeface="宋体" panose="02010600030101010101" pitchFamily="2" charset="-122"/>
                <a:ea typeface="宋体" panose="02010600030101010101" pitchFamily="2" charset="-122"/>
              </a:rPr>
              <a:t>学院</a:t>
            </a:r>
            <a:r>
              <a:rPr lang="zh-CN" altLang="zh-CN" sz="3200" dirty="0">
                <a:effectLst/>
                <a:latin typeface="宋体" panose="02010600030101010101" pitchFamily="2" charset="-122"/>
                <a:ea typeface="宋体" panose="02010600030101010101" pitchFamily="2" charset="-122"/>
              </a:rPr>
              <a:t>工作人员负责录入学生的成绩。</a:t>
            </a: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xmlns="" val="3062828122"/>
      </p:ext>
    </p:extLst>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469126"/>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用户设计</a:t>
            </a:r>
          </a:p>
        </p:txBody>
      </p:sp>
      <p:pic>
        <p:nvPicPr>
          <p:cNvPr id="2" name="图片 1"/>
          <p:cNvPicPr>
            <a:picLocks noChangeAspect="1"/>
          </p:cNvPicPr>
          <p:nvPr/>
        </p:nvPicPr>
        <p:blipFill>
          <a:blip r:embed="rId3" cstate="print"/>
          <a:stretch>
            <a:fillRect/>
          </a:stretch>
        </p:blipFill>
        <p:spPr>
          <a:xfrm>
            <a:off x="1823260" y="1177004"/>
            <a:ext cx="5181840" cy="5101234"/>
          </a:xfrm>
          <a:prstGeom prst="rect">
            <a:avLst/>
          </a:prstGeom>
        </p:spPr>
      </p:pic>
    </p:spTree>
    <p:extLst>
      <p:ext uri="{BB962C8B-B14F-4D97-AF65-F5344CB8AC3E}">
        <p14:creationId xmlns:p14="http://schemas.microsoft.com/office/powerpoint/2010/main" xmlns="" val="1585483566"/>
      </p:ext>
    </p:extLst>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1750405"/>
            <a:ext cx="9144000" cy="110798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sz="6600" b="1" dirty="0">
                <a:solidFill>
                  <a:schemeClr val="tx1"/>
                </a:solidFill>
                <a:effectLst/>
                <a:latin typeface="Times New Roman" panose="02020603050405020304" pitchFamily="18" charset="0"/>
                <a:ea typeface="宋体" panose="02010600030101010101" pitchFamily="2" charset="-122"/>
              </a:rPr>
              <a:t>教务处</a:t>
            </a:r>
            <a:r>
              <a:rPr lang="zh-CN" altLang="en-US" sz="6600" b="1" dirty="0" smtClean="0">
                <a:solidFill>
                  <a:schemeClr val="tx1"/>
                </a:solidFill>
                <a:effectLst/>
                <a:latin typeface="Times New Roman" panose="02020603050405020304" pitchFamily="18" charset="0"/>
                <a:ea typeface="宋体" panose="02010600030101010101" pitchFamily="2" charset="-122"/>
              </a:rPr>
              <a:t>界面设计</a:t>
            </a:r>
          </a:p>
        </p:txBody>
      </p:sp>
    </p:spTree>
    <p:extLst>
      <p:ext uri="{BB962C8B-B14F-4D97-AF65-F5344CB8AC3E}">
        <p14:creationId xmlns:p14="http://schemas.microsoft.com/office/powerpoint/2010/main" xmlns="" val="3732341582"/>
      </p:ext>
    </p:extLst>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40"/>
            <a:ext cx="9144000" cy="5370990"/>
          </a:xfrm>
        </p:spPr>
        <p:txBody>
          <a:bodyPr/>
          <a:lstStyle/>
          <a:p>
            <a:pPr lvl="0"/>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教务处</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的管理</a:t>
            </a:r>
            <a:r>
              <a:rPr lang="zh-CN" altLang="zh-CN" sz="3200" dirty="0" smtClean="0">
                <a:effectLst/>
                <a:latin typeface="Times New Roman" panose="02020603050405020304" pitchFamily="18" charset="0"/>
                <a:ea typeface="宋体" panose="02010600030101010101" pitchFamily="2" charset="-122"/>
                <a:cs typeface="Times New Roman" panose="02020603050405020304" pitchFamily="18" charset="0"/>
              </a:rPr>
              <a:t>人员</a:t>
            </a:r>
            <a:r>
              <a:rPr lang="zh-CN" altLang="zh-CN" sz="3200" u="sng" dirty="0" smtClean="0">
                <a:effectLst/>
                <a:latin typeface="Times New Roman" panose="02020603050405020304" pitchFamily="18" charset="0"/>
                <a:ea typeface="宋体" panose="02010600030101010101" pitchFamily="2" charset="-122"/>
                <a:cs typeface="Times New Roman" panose="02020603050405020304" pitchFamily="18" charset="0"/>
              </a:rPr>
              <a:t>录入</a:t>
            </a:r>
            <a:r>
              <a:rPr lang="zh-CN" altLang="zh-CN" sz="3200" dirty="0" smtClean="0">
                <a:effectLst/>
                <a:latin typeface="Times New Roman" panose="02020603050405020304" pitchFamily="18" charset="0"/>
                <a:ea typeface="宋体" panose="02010600030101010101" pitchFamily="2" charset="-122"/>
                <a:cs typeface="Times New Roman" panose="02020603050405020304" pitchFamily="18" charset="0"/>
              </a:rPr>
              <a:t>全校</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的</a:t>
            </a:r>
            <a:r>
              <a:rPr lang="zh-CN" altLang="zh-CN" sz="3200" u="sng" dirty="0">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基本信息和本学期的课程授课教师、地点、时间；</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在学生入学的时候，</a:t>
            </a:r>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学院</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的管理人员录入学生基本信息；</a:t>
            </a:r>
          </a:p>
          <a:p>
            <a:pPr lvl="0"/>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学生</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每学期自己上网登录系统选课，选课成功后信息存入数据库中，学生自己可以查询选课的情况；</a:t>
            </a:r>
          </a:p>
          <a:p>
            <a:pPr lvl="0"/>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学生</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选课不成功的情况有：</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所选课程的先修课还没有记录，系统提示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缺先修课，选课失败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本学期所选课程的上课时间有冲突，系统提示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上课时间有冲突，选课失败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学生一学期所选课程的学分最多不能超</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r>
              <a:rPr lang="zh-CN" altLang="zh-CN" sz="28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学分</a:t>
            </a:r>
            <a:endPar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4141448814"/>
      </p:ext>
    </p:extLst>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39"/>
            <a:ext cx="9144000" cy="6676181"/>
          </a:xfrm>
        </p:spPr>
        <p:txBody>
          <a:bodyPr/>
          <a:lstStyle/>
          <a:p>
            <a:pPr lvl="0"/>
            <a:r>
              <a:rPr lang="zh-CN" altLang="zh-CN" sz="3200" b="1" dirty="0" smtClean="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可以注销所选课程。</a:t>
            </a:r>
          </a:p>
          <a:p>
            <a:pPr lvl="0"/>
            <a:r>
              <a:rPr lang="zh-CN" altLang="zh-CN" sz="3200" b="1" dirty="0">
                <a:solidFill>
                  <a:srgbClr val="0000FF"/>
                </a:solidFill>
                <a:effectLst/>
                <a:latin typeface="宋体" panose="02010600030101010101" pitchFamily="2" charset="-122"/>
                <a:ea typeface="宋体" panose="02010600030101010101" pitchFamily="2" charset="-122"/>
              </a:rPr>
              <a:t>学院</a:t>
            </a:r>
            <a:r>
              <a:rPr lang="zh-CN" altLang="zh-CN" sz="3200" dirty="0">
                <a:effectLst/>
                <a:latin typeface="宋体" panose="02010600030101010101" pitchFamily="2" charset="-122"/>
                <a:ea typeface="宋体" panose="02010600030101010101" pitchFamily="2" charset="-122"/>
              </a:rPr>
              <a:t>管理员可以查询学生前几学期的选课信息、可以查询课程基本信息、学生基本信息；</a:t>
            </a:r>
          </a:p>
          <a:p>
            <a:pPr lvl="0"/>
            <a:r>
              <a:rPr lang="zh-CN" altLang="zh-CN" sz="3200" dirty="0">
                <a:effectLst/>
                <a:latin typeface="宋体" panose="02010600030101010101" pitchFamily="2" charset="-122"/>
                <a:ea typeface="宋体" panose="02010600030101010101" pitchFamily="2" charset="-122"/>
              </a:rPr>
              <a:t>当学生</a:t>
            </a:r>
            <a:r>
              <a:rPr lang="zh-CN" altLang="zh-CN" sz="3200" u="sng" dirty="0">
                <a:effectLst/>
                <a:latin typeface="宋体" panose="02010600030101010101" pitchFamily="2" charset="-122"/>
                <a:ea typeface="宋体" panose="02010600030101010101" pitchFamily="2" charset="-122"/>
              </a:rPr>
              <a:t>退学</a:t>
            </a:r>
            <a:r>
              <a:rPr lang="zh-CN" altLang="zh-CN" sz="3200" dirty="0">
                <a:effectLst/>
                <a:latin typeface="宋体" panose="02010600030101010101" pitchFamily="2" charset="-122"/>
                <a:ea typeface="宋体" panose="02010600030101010101" pitchFamily="2" charset="-122"/>
              </a:rPr>
              <a:t>时，由</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的管理人注销学生基本</a:t>
            </a:r>
            <a:r>
              <a:rPr lang="zh-CN" altLang="zh-CN" sz="3200" dirty="0" smtClean="0">
                <a:effectLst/>
                <a:latin typeface="宋体" panose="02010600030101010101" pitchFamily="2" charset="-122"/>
                <a:ea typeface="宋体" panose="02010600030101010101" pitchFamily="2" charset="-122"/>
              </a:rPr>
              <a:t>信息</a:t>
            </a:r>
            <a:endParaRPr lang="zh-CN" altLang="zh-CN" sz="3200" dirty="0">
              <a:effectLst/>
              <a:latin typeface="宋体" panose="02010600030101010101" pitchFamily="2" charset="-122"/>
              <a:ea typeface="宋体" panose="02010600030101010101" pitchFamily="2" charset="-122"/>
            </a:endParaRPr>
          </a:p>
          <a:p>
            <a:pPr lvl="0"/>
            <a:r>
              <a:rPr lang="zh-CN" altLang="zh-CN" sz="3200" dirty="0">
                <a:effectLst/>
                <a:latin typeface="宋体" panose="02010600030101010101" pitchFamily="2" charset="-122"/>
                <a:ea typeface="宋体" panose="02010600030101010101" pitchFamily="2" charset="-122"/>
              </a:rPr>
              <a:t>如果开课之后，学生要求</a:t>
            </a:r>
            <a:r>
              <a:rPr lang="zh-CN" altLang="zh-CN" sz="3200" u="sng" dirty="0">
                <a:effectLst/>
                <a:latin typeface="宋体" panose="02010600030101010101" pitchFamily="2" charset="-122"/>
                <a:ea typeface="宋体" panose="02010600030101010101" pitchFamily="2" charset="-122"/>
              </a:rPr>
              <a:t>退课</a:t>
            </a:r>
            <a:r>
              <a:rPr lang="zh-CN" altLang="zh-CN" sz="3200" dirty="0">
                <a:effectLst/>
                <a:latin typeface="宋体" panose="02010600030101010101" pitchFamily="2" charset="-122"/>
                <a:ea typeface="宋体" panose="02010600030101010101" pitchFamily="2" charset="-122"/>
              </a:rPr>
              <a:t>，则由</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的工作人员为学生注销所选课程；</a:t>
            </a:r>
          </a:p>
          <a:p>
            <a:pPr lvl="0"/>
            <a:r>
              <a:rPr lang="zh-CN" altLang="zh-CN" sz="3200" dirty="0">
                <a:effectLst/>
                <a:latin typeface="宋体" panose="02010600030101010101" pitchFamily="2" charset="-122"/>
                <a:ea typeface="宋体" panose="02010600030101010101" pitchFamily="2" charset="-122"/>
              </a:rPr>
              <a:t>允许学生休学，</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为</a:t>
            </a:r>
            <a:r>
              <a:rPr lang="zh-CN" altLang="zh-CN" sz="3200" u="sng" dirty="0">
                <a:effectLst/>
                <a:latin typeface="宋体" panose="02010600030101010101" pitchFamily="2" charset="-122"/>
                <a:ea typeface="宋体" panose="02010600030101010101" pitchFamily="2" charset="-122"/>
              </a:rPr>
              <a:t>休学</a:t>
            </a:r>
            <a:r>
              <a:rPr lang="zh-CN" altLang="zh-CN" sz="3200" dirty="0" smtClean="0">
                <a:effectLst/>
                <a:latin typeface="宋体" panose="02010600030101010101" pitchFamily="2" charset="-122"/>
                <a:ea typeface="宋体" panose="02010600030101010101" pitchFamily="2" charset="-122"/>
              </a:rPr>
              <a:t>的</a:t>
            </a:r>
            <a:r>
              <a:rPr lang="zh-CN" altLang="en-US" sz="3200" dirty="0">
                <a:effectLst/>
                <a:latin typeface="宋体" panose="02010600030101010101" pitchFamily="2" charset="-122"/>
                <a:ea typeface="宋体" panose="02010600030101010101" pitchFamily="2" charset="-122"/>
              </a:rPr>
              <a:t>学生</a:t>
            </a:r>
            <a:r>
              <a:rPr lang="zh-CN" altLang="zh-CN" sz="3200" dirty="0" smtClean="0">
                <a:effectLst/>
                <a:latin typeface="宋体" panose="02010600030101010101" pitchFamily="2" charset="-122"/>
                <a:ea typeface="宋体" panose="02010600030101010101" pitchFamily="2" charset="-122"/>
              </a:rPr>
              <a:t>做</a:t>
            </a:r>
            <a:r>
              <a:rPr lang="zh-CN" altLang="zh-CN" sz="3200" dirty="0">
                <a:effectLst/>
                <a:latin typeface="宋体" panose="02010600030101010101" pitchFamily="2" charset="-122"/>
                <a:ea typeface="宋体" panose="02010600030101010101" pitchFamily="2" charset="-122"/>
              </a:rPr>
              <a:t>学籍冻结处理；</a:t>
            </a:r>
            <a:r>
              <a:rPr lang="zh-CN" altLang="zh-CN" sz="3200" u="sng" dirty="0">
                <a:effectLst/>
                <a:latin typeface="宋体" panose="02010600030101010101" pitchFamily="2" charset="-122"/>
                <a:ea typeface="宋体" panose="02010600030101010101" pitchFamily="2" charset="-122"/>
              </a:rPr>
              <a:t>复学</a:t>
            </a:r>
            <a:r>
              <a:rPr lang="zh-CN" altLang="zh-CN" sz="3200" dirty="0">
                <a:effectLst/>
                <a:latin typeface="宋体" panose="02010600030101010101" pitchFamily="2" charset="-122"/>
                <a:ea typeface="宋体" panose="02010600030101010101" pitchFamily="2" charset="-122"/>
              </a:rPr>
              <a:t>后为其办理解冻处理；</a:t>
            </a:r>
          </a:p>
          <a:p>
            <a:pPr lvl="0"/>
            <a:r>
              <a:rPr lang="zh-CN" altLang="zh-CN" sz="3200" dirty="0">
                <a:effectLst/>
                <a:latin typeface="宋体" panose="02010600030101010101" pitchFamily="2" charset="-122"/>
                <a:ea typeface="宋体" panose="02010600030101010101" pitchFamily="2" charset="-122"/>
              </a:rPr>
              <a:t>每学期</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为学生办理学期</a:t>
            </a:r>
            <a:r>
              <a:rPr lang="zh-CN" altLang="zh-CN" sz="3200" u="sng" dirty="0">
                <a:effectLst/>
                <a:latin typeface="宋体" panose="02010600030101010101" pitchFamily="2" charset="-122"/>
                <a:ea typeface="宋体" panose="02010600030101010101" pitchFamily="2" charset="-122"/>
              </a:rPr>
              <a:t>注册</a:t>
            </a:r>
            <a:r>
              <a:rPr lang="zh-CN" altLang="zh-CN" sz="3200" dirty="0">
                <a:effectLst/>
                <a:latin typeface="宋体" panose="02010600030101010101" pitchFamily="2" charset="-122"/>
                <a:ea typeface="宋体" panose="02010600030101010101" pitchFamily="2" charset="-122"/>
              </a:rPr>
              <a:t>手续；没有办理学期注册的学生不能选课；</a:t>
            </a:r>
          </a:p>
          <a:p>
            <a:pPr lvl="0"/>
            <a:r>
              <a:rPr lang="zh-CN" altLang="zh-CN" sz="3200" dirty="0">
                <a:effectLst/>
                <a:latin typeface="宋体" panose="02010600030101010101" pitchFamily="2" charset="-122"/>
                <a:ea typeface="宋体" panose="02010600030101010101" pitchFamily="2" charset="-122"/>
              </a:rPr>
              <a:t>学期末，</a:t>
            </a:r>
            <a:r>
              <a:rPr lang="zh-CN" altLang="zh-CN" sz="3200" b="1" dirty="0">
                <a:solidFill>
                  <a:srgbClr val="0000FF"/>
                </a:solidFill>
                <a:effectLst/>
                <a:latin typeface="宋体" panose="02010600030101010101" pitchFamily="2" charset="-122"/>
                <a:ea typeface="宋体" panose="02010600030101010101" pitchFamily="2" charset="-122"/>
              </a:rPr>
              <a:t>学院</a:t>
            </a:r>
            <a:r>
              <a:rPr lang="zh-CN" altLang="zh-CN" sz="3200" dirty="0">
                <a:effectLst/>
                <a:latin typeface="宋体" panose="02010600030101010101" pitchFamily="2" charset="-122"/>
                <a:ea typeface="宋体" panose="02010600030101010101" pitchFamily="2" charset="-122"/>
              </a:rPr>
              <a:t>工作人员负责录入学生的成绩。</a:t>
            </a: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xmlns="" val="814250599"/>
      </p:ext>
    </p:extLst>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461175"/>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a:solidFill>
                  <a:schemeClr val="tx1"/>
                </a:solidFill>
                <a:effectLst/>
                <a:latin typeface="Times New Roman" panose="02020603050405020304" pitchFamily="18" charset="0"/>
                <a:ea typeface="宋体" panose="02010600030101010101" pitchFamily="2" charset="-122"/>
              </a:rPr>
              <a:t>教务处</a:t>
            </a:r>
            <a:r>
              <a:rPr lang="zh-CN" altLang="en-US" b="1" dirty="0" smtClean="0">
                <a:solidFill>
                  <a:schemeClr val="tx1"/>
                </a:solidFill>
                <a:effectLst/>
                <a:latin typeface="Times New Roman" panose="02020603050405020304" pitchFamily="18" charset="0"/>
                <a:ea typeface="宋体" panose="02010600030101010101" pitchFamily="2" charset="-122"/>
              </a:rPr>
              <a:t>界面设计</a:t>
            </a:r>
          </a:p>
        </p:txBody>
      </p:sp>
      <p:pic>
        <p:nvPicPr>
          <p:cNvPr id="3" name="图片 2"/>
          <p:cNvPicPr>
            <a:picLocks noChangeAspect="1"/>
          </p:cNvPicPr>
          <p:nvPr/>
        </p:nvPicPr>
        <p:blipFill>
          <a:blip r:embed="rId3" cstate="print"/>
          <a:stretch>
            <a:fillRect/>
          </a:stretch>
        </p:blipFill>
        <p:spPr>
          <a:xfrm>
            <a:off x="1168137" y="1226474"/>
            <a:ext cx="6918340" cy="5387007"/>
          </a:xfrm>
          <a:prstGeom prst="rect">
            <a:avLst/>
          </a:prstGeom>
        </p:spPr>
      </p:pic>
    </p:spTree>
    <p:extLst>
      <p:ext uri="{BB962C8B-B14F-4D97-AF65-F5344CB8AC3E}">
        <p14:creationId xmlns:p14="http://schemas.microsoft.com/office/powerpoint/2010/main" xmlns="" val="700941733"/>
      </p:ext>
    </p:extLst>
  </p:cSld>
  <p:clrMapOvr>
    <a:masterClrMapping/>
  </p:clrMapOvr>
  <p:transition>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461175"/>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a:solidFill>
                  <a:schemeClr val="tx1"/>
                </a:solidFill>
                <a:effectLst/>
                <a:latin typeface="Times New Roman" panose="02020603050405020304" pitchFamily="18" charset="0"/>
                <a:ea typeface="宋体" panose="02010600030101010101" pitchFamily="2" charset="-122"/>
              </a:rPr>
              <a:t>教务处</a:t>
            </a:r>
            <a:r>
              <a:rPr lang="zh-CN" altLang="en-US" b="1" dirty="0" smtClean="0">
                <a:solidFill>
                  <a:schemeClr val="tx1"/>
                </a:solidFill>
                <a:effectLst/>
                <a:latin typeface="Times New Roman" panose="02020603050405020304" pitchFamily="18" charset="0"/>
                <a:ea typeface="宋体" panose="02010600030101010101" pitchFamily="2" charset="-122"/>
              </a:rPr>
              <a:t>界面设计</a:t>
            </a:r>
          </a:p>
        </p:txBody>
      </p:sp>
      <p:pic>
        <p:nvPicPr>
          <p:cNvPr id="2" name="图片 1"/>
          <p:cNvPicPr>
            <a:picLocks noChangeAspect="1"/>
          </p:cNvPicPr>
          <p:nvPr/>
        </p:nvPicPr>
        <p:blipFill>
          <a:blip r:embed="rId3" cstate="print"/>
          <a:stretch>
            <a:fillRect/>
          </a:stretch>
        </p:blipFill>
        <p:spPr>
          <a:xfrm>
            <a:off x="1071848" y="1480357"/>
            <a:ext cx="7313696" cy="4802726"/>
          </a:xfrm>
          <a:prstGeom prst="rect">
            <a:avLst/>
          </a:prstGeom>
        </p:spPr>
      </p:pic>
    </p:spTree>
    <p:extLst>
      <p:ext uri="{BB962C8B-B14F-4D97-AF65-F5344CB8AC3E}">
        <p14:creationId xmlns:p14="http://schemas.microsoft.com/office/powerpoint/2010/main" xmlns="" val="195633172"/>
      </p:ext>
    </p:extLst>
  </p:cSld>
  <p:clrMapOvr>
    <a:masterClrMapping/>
  </p:clrMapOvr>
  <p:transition>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461175"/>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a:solidFill>
                  <a:schemeClr val="tx1"/>
                </a:solidFill>
                <a:effectLst/>
                <a:latin typeface="Times New Roman" panose="02020603050405020304" pitchFamily="18" charset="0"/>
                <a:ea typeface="宋体" panose="02010600030101010101" pitchFamily="2" charset="-122"/>
              </a:rPr>
              <a:t>教务处</a:t>
            </a:r>
            <a:r>
              <a:rPr lang="zh-CN" altLang="en-US" b="1" dirty="0" smtClean="0">
                <a:solidFill>
                  <a:schemeClr val="tx1"/>
                </a:solidFill>
                <a:effectLst/>
                <a:latin typeface="Times New Roman" panose="02020603050405020304" pitchFamily="18" charset="0"/>
                <a:ea typeface="宋体" panose="02010600030101010101" pitchFamily="2" charset="-122"/>
              </a:rPr>
              <a:t>界面设计</a:t>
            </a:r>
          </a:p>
        </p:txBody>
      </p:sp>
      <p:pic>
        <p:nvPicPr>
          <p:cNvPr id="2" name="图片 1"/>
          <p:cNvPicPr>
            <a:picLocks noChangeAspect="1"/>
          </p:cNvPicPr>
          <p:nvPr/>
        </p:nvPicPr>
        <p:blipFill>
          <a:blip r:embed="rId3" cstate="print"/>
          <a:stretch>
            <a:fillRect/>
          </a:stretch>
        </p:blipFill>
        <p:spPr>
          <a:xfrm>
            <a:off x="815164" y="1522888"/>
            <a:ext cx="7612844" cy="4999169"/>
          </a:xfrm>
          <a:prstGeom prst="rect">
            <a:avLst/>
          </a:prstGeom>
        </p:spPr>
      </p:pic>
    </p:spTree>
    <p:extLst>
      <p:ext uri="{BB962C8B-B14F-4D97-AF65-F5344CB8AC3E}">
        <p14:creationId xmlns:p14="http://schemas.microsoft.com/office/powerpoint/2010/main" xmlns="" val="1884385907"/>
      </p:ext>
    </p:extLst>
  </p:cSld>
  <p:clrMapOvr>
    <a:masterClrMapping/>
  </p:clrMapOvr>
  <p:transition>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461175"/>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a:solidFill>
                  <a:schemeClr val="tx1"/>
                </a:solidFill>
                <a:effectLst/>
                <a:latin typeface="Times New Roman" panose="02020603050405020304" pitchFamily="18" charset="0"/>
                <a:ea typeface="宋体" panose="02010600030101010101" pitchFamily="2" charset="-122"/>
              </a:rPr>
              <a:t>教务处</a:t>
            </a:r>
            <a:r>
              <a:rPr lang="zh-CN" altLang="en-US" b="1" dirty="0" smtClean="0">
                <a:solidFill>
                  <a:schemeClr val="tx1"/>
                </a:solidFill>
                <a:effectLst/>
                <a:latin typeface="Times New Roman" panose="02020603050405020304" pitchFamily="18" charset="0"/>
                <a:ea typeface="宋体" panose="02010600030101010101" pitchFamily="2" charset="-122"/>
              </a:rPr>
              <a:t>界面设计</a:t>
            </a:r>
          </a:p>
        </p:txBody>
      </p:sp>
      <p:pic>
        <p:nvPicPr>
          <p:cNvPr id="2" name="图片 1"/>
          <p:cNvPicPr>
            <a:picLocks noChangeAspect="1"/>
          </p:cNvPicPr>
          <p:nvPr/>
        </p:nvPicPr>
        <p:blipFill>
          <a:blip r:embed="rId3" cstate="print"/>
          <a:stretch>
            <a:fillRect/>
          </a:stretch>
        </p:blipFill>
        <p:spPr>
          <a:xfrm>
            <a:off x="979700" y="1331501"/>
            <a:ext cx="7661026" cy="5030809"/>
          </a:xfrm>
          <a:prstGeom prst="rect">
            <a:avLst/>
          </a:prstGeom>
        </p:spPr>
      </p:pic>
    </p:spTree>
    <p:extLst>
      <p:ext uri="{BB962C8B-B14F-4D97-AF65-F5344CB8AC3E}">
        <p14:creationId xmlns:p14="http://schemas.microsoft.com/office/powerpoint/2010/main" xmlns="" val="244101341"/>
      </p:ext>
    </p:extLst>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692457" y="1106134"/>
            <a:ext cx="7794595" cy="5370990"/>
          </a:xfrm>
        </p:spPr>
        <p:txBody>
          <a:bodyPr/>
          <a:lstStyle/>
          <a:p>
            <a:r>
              <a:rPr lang="zh-CN" altLang="en-US" sz="2400" b="1" dirty="0" smtClean="0">
                <a:solidFill>
                  <a:srgbClr val="0000FF"/>
                </a:solidFill>
                <a:effectLst/>
                <a:latin typeface="Times New Roman" panose="02020603050405020304" pitchFamily="18" charset="0"/>
                <a:ea typeface="宋体" panose="02010600030101010101" pitchFamily="2" charset="-122"/>
              </a:rPr>
              <a:t>数据库</a:t>
            </a:r>
            <a:r>
              <a:rPr lang="zh-CN" altLang="en-US" sz="2400" b="1" dirty="0">
                <a:solidFill>
                  <a:srgbClr val="0000FF"/>
                </a:solidFill>
                <a:effectLst/>
                <a:latin typeface="Times New Roman" panose="02020603050405020304" pitchFamily="18" charset="0"/>
                <a:ea typeface="宋体" panose="02010600030101010101" pitchFamily="2" charset="-122"/>
              </a:rPr>
              <a:t>应用系统开发指导书</a:t>
            </a:r>
            <a:r>
              <a:rPr lang="en-US" altLang="zh-CN" sz="2400" dirty="0">
                <a:solidFill>
                  <a:srgbClr val="0000FF"/>
                </a:solidFill>
                <a:effectLst/>
                <a:latin typeface="Times New Roman" panose="02020603050405020304" pitchFamily="18" charset="0"/>
                <a:ea typeface="宋体" panose="02010600030101010101" pitchFamily="2" charset="-122"/>
              </a:rPr>
              <a:t>0-ORG.doc</a:t>
            </a:r>
          </a:p>
          <a:p>
            <a:r>
              <a:rPr lang="zh-CN" altLang="en-US" sz="2400" dirty="0">
                <a:solidFill>
                  <a:schemeClr val="tx1"/>
                </a:solidFill>
                <a:effectLst/>
                <a:latin typeface="Times New Roman" panose="02020603050405020304" pitchFamily="18" charset="0"/>
                <a:ea typeface="宋体" panose="02010600030101010101" pitchFamily="2" charset="-122"/>
              </a:rPr>
              <a:t>程序运行示例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数据库连接</a:t>
            </a:r>
            <a:r>
              <a:rPr lang="en-US" altLang="zh-CN" sz="2400" dirty="0" smtClean="0">
                <a:solidFill>
                  <a:schemeClr val="tx1"/>
                </a:solidFill>
                <a:effectLst/>
                <a:latin typeface="Times New Roman" panose="02020603050405020304" pitchFamily="18" charset="0"/>
                <a:ea typeface="宋体" panose="02010600030101010101" pitchFamily="2" charset="-122"/>
              </a:rPr>
              <a:t>PPT</a:t>
            </a:r>
          </a:p>
          <a:p>
            <a:r>
              <a:rPr lang="zh-CN" altLang="en-US" sz="2400" dirty="0" smtClean="0">
                <a:solidFill>
                  <a:schemeClr val="tx1"/>
                </a:solidFill>
                <a:effectLst/>
                <a:latin typeface="Times New Roman" panose="02020603050405020304" pitchFamily="18" charset="0"/>
                <a:ea typeface="宋体" panose="02010600030101010101" pitchFamily="2" charset="-122"/>
              </a:rPr>
              <a:t>界面设计</a:t>
            </a:r>
            <a:r>
              <a:rPr lang="en-US" altLang="zh-CN" sz="2400" dirty="0" smtClean="0">
                <a:solidFill>
                  <a:schemeClr val="tx1"/>
                </a:solidFill>
                <a:effectLst/>
                <a:latin typeface="Times New Roman" panose="02020603050405020304" pitchFamily="18" charset="0"/>
                <a:ea typeface="宋体" panose="02010600030101010101" pitchFamily="2" charset="-122"/>
              </a:rPr>
              <a:t>: </a:t>
            </a:r>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2</a:t>
            </a:r>
            <a:r>
              <a:rPr lang="zh-CN" altLang="en-US" sz="2400" dirty="0">
                <a:solidFill>
                  <a:schemeClr val="tx1"/>
                </a:solidFill>
                <a:effectLst/>
                <a:latin typeface="Times New Roman" panose="02020603050405020304" pitchFamily="18" charset="0"/>
                <a:ea typeface="宋体" panose="02010600030101010101" pitchFamily="2" charset="-122"/>
              </a:rPr>
              <a:t>标签总体</a:t>
            </a:r>
            <a:r>
              <a:rPr lang="en-US" altLang="zh-CN" sz="2400" dirty="0">
                <a:solidFill>
                  <a:schemeClr val="tx1"/>
                </a:solidFill>
                <a:effectLst/>
                <a:latin typeface="Times New Roman" panose="02020603050405020304" pitchFamily="18" charset="0"/>
                <a:ea typeface="宋体" panose="02010600030101010101" pitchFamily="2" charset="-122"/>
              </a:rPr>
              <a:t>.doc</a:t>
            </a:r>
          </a:p>
          <a:p>
            <a:r>
              <a:rPr lang="zh-CN" altLang="en-US" sz="2400" dirty="0" smtClean="0">
                <a:solidFill>
                  <a:schemeClr val="tx1"/>
                </a:solidFill>
                <a:effectLst/>
                <a:latin typeface="Times New Roman" panose="02020603050405020304" pitchFamily="18" charset="0"/>
                <a:ea typeface="宋体" panose="02010600030101010101" pitchFamily="2" charset="-122"/>
              </a:rPr>
              <a:t>关系模型设计</a:t>
            </a:r>
            <a:r>
              <a:rPr lang="en-US" altLang="zh-CN" sz="2400" dirty="0">
                <a:solidFill>
                  <a:schemeClr val="tx1"/>
                </a:solidFill>
                <a:effectLst/>
                <a:latin typeface="Times New Roman" panose="02020603050405020304" pitchFamily="18" charset="0"/>
                <a:ea typeface="宋体" panose="02010600030101010101" pitchFamily="2" charset="-122"/>
              </a:rPr>
              <a:t>: </a:t>
            </a:r>
            <a:r>
              <a:rPr lang="zh-CN" altLang="en-US" sz="2400" dirty="0" smtClean="0">
                <a:solidFill>
                  <a:schemeClr val="tx1"/>
                </a:solidFill>
                <a:effectLst/>
                <a:latin typeface="Times New Roman" panose="02020603050405020304" pitchFamily="18" charset="0"/>
                <a:ea typeface="宋体" panose="02010600030101010101" pitchFamily="2" charset="-122"/>
              </a:rPr>
              <a:t>指导</a:t>
            </a:r>
            <a:r>
              <a:rPr lang="zh-CN" altLang="en-US" sz="2400" dirty="0">
                <a:solidFill>
                  <a:schemeClr val="tx1"/>
                </a:solidFill>
                <a:effectLst/>
                <a:latin typeface="Times New Roman" panose="02020603050405020304" pitchFamily="18" charset="0"/>
                <a:ea typeface="宋体" panose="02010600030101010101" pitchFamily="2" charset="-122"/>
              </a:rPr>
              <a:t>书</a:t>
            </a:r>
            <a:r>
              <a:rPr lang="en-US" altLang="zh-CN" sz="2400" dirty="0">
                <a:solidFill>
                  <a:schemeClr val="tx1"/>
                </a:solidFill>
                <a:effectLst/>
                <a:latin typeface="Times New Roman" panose="02020603050405020304" pitchFamily="18" charset="0"/>
                <a:ea typeface="宋体" panose="02010600030101010101" pitchFamily="2" charset="-122"/>
              </a:rPr>
              <a:t>2</a:t>
            </a:r>
            <a:r>
              <a:rPr lang="zh-CN" altLang="en-US" sz="2400" dirty="0">
                <a:solidFill>
                  <a:schemeClr val="tx1"/>
                </a:solidFill>
                <a:effectLst/>
                <a:latin typeface="Times New Roman" panose="02020603050405020304" pitchFamily="18" charset="0"/>
                <a:ea typeface="宋体" panose="02010600030101010101" pitchFamily="2" charset="-122"/>
              </a:rPr>
              <a:t>标签总体</a:t>
            </a:r>
            <a:r>
              <a:rPr lang="en-US" altLang="zh-CN" sz="2400" dirty="0">
                <a:solidFill>
                  <a:schemeClr val="tx1"/>
                </a:solidFill>
                <a:effectLst/>
                <a:latin typeface="Times New Roman" panose="02020603050405020304" pitchFamily="18" charset="0"/>
                <a:ea typeface="宋体" panose="02010600030101010101" pitchFamily="2" charset="-122"/>
              </a:rPr>
              <a:t>.</a:t>
            </a:r>
            <a:r>
              <a:rPr lang="en-US" altLang="zh-CN" sz="2400" dirty="0" smtClean="0">
                <a:solidFill>
                  <a:schemeClr val="tx1"/>
                </a:solidFill>
                <a:effectLst/>
                <a:latin typeface="Times New Roman" panose="02020603050405020304" pitchFamily="18" charset="0"/>
                <a:ea typeface="宋体" panose="02010600030101010101" pitchFamily="2" charset="-122"/>
              </a:rPr>
              <a:t>doc + </a:t>
            </a:r>
            <a:r>
              <a:rPr lang="en-US" altLang="zh-CN" sz="2400" dirty="0" err="1" smtClean="0">
                <a:solidFill>
                  <a:schemeClr val="tx1"/>
                </a:solidFill>
                <a:effectLst/>
                <a:latin typeface="Times New Roman" panose="02020603050405020304" pitchFamily="18" charset="0"/>
                <a:ea typeface="宋体" panose="02010600030101010101" pitchFamily="2" charset="-122"/>
              </a:rPr>
              <a:t>SQLServer</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en-US" altLang="zh-CN" sz="2400" dirty="0" smtClean="0">
                <a:solidFill>
                  <a:schemeClr val="tx1"/>
                </a:solidFill>
                <a:effectLst/>
                <a:latin typeface="Times New Roman" panose="02020603050405020304" pitchFamily="18" charset="0"/>
                <a:ea typeface="宋体" panose="02010600030101010101" pitchFamily="2" charset="-122"/>
              </a:rPr>
              <a:t>C</a:t>
            </a:r>
            <a:r>
              <a:rPr lang="en-US" altLang="zh-CN" sz="2400" dirty="0">
                <a:solidFill>
                  <a:schemeClr val="tx1"/>
                </a:solidFill>
                <a:effectLst/>
                <a:latin typeface="Times New Roman" panose="02020603050405020304" pitchFamily="18" charset="0"/>
                <a:ea typeface="宋体" panose="02010600030101010101" pitchFamily="2" charset="-122"/>
              </a:rPr>
              <a:t>#</a:t>
            </a:r>
            <a:r>
              <a:rPr lang="zh-CN" altLang="en-US" sz="2400" dirty="0">
                <a:solidFill>
                  <a:schemeClr val="tx1"/>
                </a:solidFill>
                <a:effectLst/>
                <a:latin typeface="Times New Roman" panose="02020603050405020304" pitchFamily="18" charset="0"/>
                <a:ea typeface="宋体" panose="02010600030101010101" pitchFamily="2" charset="-122"/>
              </a:rPr>
              <a:t>界面构建示例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3</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login.doc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4</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admin.doc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5</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school.doc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6</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a:solidFill>
                  <a:schemeClr val="tx1"/>
                </a:solidFill>
                <a:effectLst/>
                <a:latin typeface="Times New Roman" panose="02020603050405020304" pitchFamily="18" charset="0"/>
                <a:ea typeface="宋体" panose="02010600030101010101" pitchFamily="2" charset="-122"/>
              </a:rPr>
              <a:t>student.doc</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程序中各模块讲解</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原型框架</a:t>
            </a:r>
            <a:r>
              <a:rPr lang="en-US" altLang="zh-CN" sz="2400" dirty="0" smtClean="0">
                <a:solidFill>
                  <a:schemeClr val="tx1"/>
                </a:solidFill>
                <a:effectLst/>
                <a:latin typeface="Times New Roman" panose="02020603050405020304" pitchFamily="18" charset="0"/>
                <a:ea typeface="宋体" panose="02010600030101010101" pitchFamily="2" charset="-122"/>
              </a:rPr>
              <a:t>---</a:t>
            </a:r>
            <a:r>
              <a:rPr lang="zh-CN" altLang="en-US" sz="2400" dirty="0" smtClean="0">
                <a:solidFill>
                  <a:schemeClr val="tx1"/>
                </a:solidFill>
                <a:effectLst/>
                <a:latin typeface="Times New Roman" panose="02020603050405020304" pitchFamily="18" charset="0"/>
                <a:ea typeface="宋体" panose="02010600030101010101" pitchFamily="2" charset="-122"/>
              </a:rPr>
              <a:t>界面、程序、后续的开发</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
        <p:nvSpPr>
          <p:cNvPr id="5124" name="Rectangle 1039"/>
          <p:cNvSpPr>
            <a:spLocks noGrp="1" noChangeArrowheads="1"/>
          </p:cNvSpPr>
          <p:nvPr>
            <p:ph type="title"/>
          </p:nvPr>
        </p:nvSpPr>
        <p:spPr>
          <a:xfrm>
            <a:off x="0" y="372868"/>
            <a:ext cx="9144000" cy="701675"/>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实验讲解</a:t>
            </a:r>
          </a:p>
        </p:txBody>
      </p:sp>
    </p:spTree>
  </p:cSld>
  <p:clrMapOvr>
    <a:masterClrMapping/>
  </p:clrMapOvr>
  <p:transition>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461175"/>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a:solidFill>
                  <a:schemeClr val="tx1"/>
                </a:solidFill>
                <a:effectLst/>
                <a:latin typeface="Times New Roman" panose="02020603050405020304" pitchFamily="18" charset="0"/>
                <a:ea typeface="宋体" panose="02010600030101010101" pitchFamily="2" charset="-122"/>
              </a:rPr>
              <a:t>教务处</a:t>
            </a:r>
            <a:r>
              <a:rPr lang="zh-CN" altLang="en-US" b="1" dirty="0" smtClean="0">
                <a:solidFill>
                  <a:schemeClr val="tx1"/>
                </a:solidFill>
                <a:effectLst/>
                <a:latin typeface="Times New Roman" panose="02020603050405020304" pitchFamily="18" charset="0"/>
                <a:ea typeface="宋体" panose="02010600030101010101" pitchFamily="2" charset="-122"/>
              </a:rPr>
              <a:t>界面设计</a:t>
            </a:r>
          </a:p>
        </p:txBody>
      </p:sp>
      <p:pic>
        <p:nvPicPr>
          <p:cNvPr id="2" name="图片 1"/>
          <p:cNvPicPr>
            <a:picLocks noChangeAspect="1"/>
          </p:cNvPicPr>
          <p:nvPr/>
        </p:nvPicPr>
        <p:blipFill>
          <a:blip r:embed="rId3" cstate="print"/>
          <a:stretch>
            <a:fillRect/>
          </a:stretch>
        </p:blipFill>
        <p:spPr>
          <a:xfrm>
            <a:off x="814726" y="1288971"/>
            <a:ext cx="7514547" cy="4934620"/>
          </a:xfrm>
          <a:prstGeom prst="rect">
            <a:avLst/>
          </a:prstGeom>
        </p:spPr>
      </p:pic>
    </p:spTree>
    <p:extLst>
      <p:ext uri="{BB962C8B-B14F-4D97-AF65-F5344CB8AC3E}">
        <p14:creationId xmlns:p14="http://schemas.microsoft.com/office/powerpoint/2010/main" xmlns="" val="163497898"/>
      </p:ext>
    </p:extLst>
  </p:cSld>
  <p:clrMapOvr>
    <a:masterClrMapping/>
  </p:clrMapOvr>
  <p:transition>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461175"/>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a:solidFill>
                  <a:schemeClr val="tx1"/>
                </a:solidFill>
                <a:effectLst/>
                <a:latin typeface="Times New Roman" panose="02020603050405020304" pitchFamily="18" charset="0"/>
                <a:ea typeface="宋体" panose="02010600030101010101" pitchFamily="2" charset="-122"/>
              </a:rPr>
              <a:t>教务处</a:t>
            </a:r>
            <a:r>
              <a:rPr lang="zh-CN" altLang="en-US" b="1" dirty="0" smtClean="0">
                <a:solidFill>
                  <a:schemeClr val="tx1"/>
                </a:solidFill>
                <a:effectLst/>
                <a:latin typeface="Times New Roman" panose="02020603050405020304" pitchFamily="18" charset="0"/>
                <a:ea typeface="宋体" panose="02010600030101010101" pitchFamily="2" charset="-122"/>
              </a:rPr>
              <a:t>界面设计</a:t>
            </a:r>
          </a:p>
        </p:txBody>
      </p:sp>
      <p:pic>
        <p:nvPicPr>
          <p:cNvPr id="2" name="图片 1"/>
          <p:cNvPicPr>
            <a:picLocks noChangeAspect="1"/>
          </p:cNvPicPr>
          <p:nvPr/>
        </p:nvPicPr>
        <p:blipFill>
          <a:blip r:embed="rId3" cstate="print"/>
          <a:stretch>
            <a:fillRect/>
          </a:stretch>
        </p:blipFill>
        <p:spPr>
          <a:xfrm>
            <a:off x="857693" y="1359855"/>
            <a:ext cx="7726326" cy="5073690"/>
          </a:xfrm>
          <a:prstGeom prst="rect">
            <a:avLst/>
          </a:prstGeom>
        </p:spPr>
      </p:pic>
    </p:spTree>
    <p:extLst>
      <p:ext uri="{BB962C8B-B14F-4D97-AF65-F5344CB8AC3E}">
        <p14:creationId xmlns:p14="http://schemas.microsoft.com/office/powerpoint/2010/main" xmlns="" val="3864218034"/>
      </p:ext>
    </p:extLst>
  </p:cSld>
  <p:clrMapOvr>
    <a:masterClrMapping/>
  </p:clrMapOvr>
  <p:transition>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461175"/>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a:solidFill>
                  <a:schemeClr val="tx1"/>
                </a:solidFill>
                <a:effectLst/>
                <a:latin typeface="Times New Roman" panose="02020603050405020304" pitchFamily="18" charset="0"/>
                <a:ea typeface="宋体" panose="02010600030101010101" pitchFamily="2" charset="-122"/>
              </a:rPr>
              <a:t>教务处</a:t>
            </a:r>
            <a:r>
              <a:rPr lang="zh-CN" altLang="en-US" b="1" dirty="0" smtClean="0">
                <a:solidFill>
                  <a:schemeClr val="tx1"/>
                </a:solidFill>
                <a:effectLst/>
                <a:latin typeface="Times New Roman" panose="02020603050405020304" pitchFamily="18" charset="0"/>
                <a:ea typeface="宋体" panose="02010600030101010101" pitchFamily="2" charset="-122"/>
              </a:rPr>
              <a:t>界面设计</a:t>
            </a:r>
          </a:p>
        </p:txBody>
      </p:sp>
      <p:pic>
        <p:nvPicPr>
          <p:cNvPr id="2" name="图片 1"/>
          <p:cNvPicPr>
            <a:picLocks noChangeAspect="1"/>
          </p:cNvPicPr>
          <p:nvPr/>
        </p:nvPicPr>
        <p:blipFill>
          <a:blip r:embed="rId3" cstate="print"/>
          <a:stretch>
            <a:fillRect/>
          </a:stretch>
        </p:blipFill>
        <p:spPr>
          <a:xfrm>
            <a:off x="850604" y="1239353"/>
            <a:ext cx="7536135" cy="4948796"/>
          </a:xfrm>
          <a:prstGeom prst="rect">
            <a:avLst/>
          </a:prstGeom>
        </p:spPr>
      </p:pic>
    </p:spTree>
    <p:extLst>
      <p:ext uri="{BB962C8B-B14F-4D97-AF65-F5344CB8AC3E}">
        <p14:creationId xmlns:p14="http://schemas.microsoft.com/office/powerpoint/2010/main" xmlns="" val="430861631"/>
      </p:ext>
    </p:extLst>
  </p:cSld>
  <p:clrMapOvr>
    <a:masterClrMapping/>
  </p:clrMapOvr>
  <p:transition>
    <p:pull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1750405"/>
            <a:ext cx="9144000" cy="110798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sz="6600" b="1" dirty="0">
                <a:solidFill>
                  <a:schemeClr val="tx1"/>
                </a:solidFill>
                <a:effectLst/>
                <a:latin typeface="Times New Roman" panose="02020603050405020304" pitchFamily="18" charset="0"/>
                <a:ea typeface="宋体" panose="02010600030101010101" pitchFamily="2" charset="-122"/>
              </a:rPr>
              <a:t>学院</a:t>
            </a:r>
            <a:r>
              <a:rPr lang="zh-CN" altLang="en-US" sz="6600" b="1" dirty="0" smtClean="0">
                <a:solidFill>
                  <a:schemeClr val="tx1"/>
                </a:solidFill>
                <a:effectLst/>
                <a:latin typeface="Times New Roman" panose="02020603050405020304" pitchFamily="18" charset="0"/>
                <a:ea typeface="宋体" panose="02010600030101010101" pitchFamily="2" charset="-122"/>
              </a:rPr>
              <a:t>界面设计</a:t>
            </a:r>
          </a:p>
        </p:txBody>
      </p:sp>
    </p:spTree>
    <p:extLst>
      <p:ext uri="{BB962C8B-B14F-4D97-AF65-F5344CB8AC3E}">
        <p14:creationId xmlns:p14="http://schemas.microsoft.com/office/powerpoint/2010/main" xmlns="" val="18938344"/>
      </p:ext>
    </p:extLst>
  </p:cSld>
  <p:clrMapOvr>
    <a:masterClrMapping/>
  </p:clrMapOvr>
  <p:transition>
    <p:pull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40"/>
            <a:ext cx="9144000" cy="5370990"/>
          </a:xfrm>
        </p:spPr>
        <p:txBody>
          <a:bodyPr/>
          <a:lstStyle/>
          <a:p>
            <a:pPr lvl="0"/>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教务处</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的管理</a:t>
            </a:r>
            <a:r>
              <a:rPr lang="zh-CN" altLang="zh-CN" sz="3200" dirty="0" smtClean="0">
                <a:effectLst/>
                <a:latin typeface="Times New Roman" panose="02020603050405020304" pitchFamily="18" charset="0"/>
                <a:ea typeface="宋体" panose="02010600030101010101" pitchFamily="2" charset="-122"/>
                <a:cs typeface="Times New Roman" panose="02020603050405020304" pitchFamily="18" charset="0"/>
              </a:rPr>
              <a:t>人员录入全校</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的课程基本信息和本学期的课程授课教师、地点、时间；</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在学生入学的时候，</a:t>
            </a:r>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学院</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的管理人员</a:t>
            </a:r>
            <a:r>
              <a:rPr lang="zh-CN" altLang="zh-CN" sz="3200" u="sng" dirty="0">
                <a:effectLst/>
                <a:latin typeface="Times New Roman" panose="02020603050405020304" pitchFamily="18" charset="0"/>
                <a:ea typeface="宋体" panose="02010600030101010101" pitchFamily="2" charset="-122"/>
                <a:cs typeface="Times New Roman" panose="02020603050405020304" pitchFamily="18" charset="0"/>
              </a:rPr>
              <a:t>录入学生</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基本信息；</a:t>
            </a:r>
          </a:p>
          <a:p>
            <a:pPr lvl="0"/>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学生</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每学期自己上网登录系统选课，选课成功后信息存入数据库中，学生自己可以查询选课的情况；</a:t>
            </a:r>
          </a:p>
          <a:p>
            <a:pPr lvl="0"/>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学生</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选课不成功的情况有：</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所选课程的先修课还没有记录，系统提示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缺先修课，选课失败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本学期所选课程的上课时间有冲突，系统提示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上课时间有冲突，选课失败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学生一学期所选课程的学分最多不能超</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r>
              <a:rPr lang="zh-CN" altLang="zh-CN" sz="28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学分</a:t>
            </a:r>
            <a:endPar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1870372847"/>
      </p:ext>
    </p:extLst>
  </p:cSld>
  <p:clrMapOvr>
    <a:masterClrMapping/>
  </p:clrMapOvr>
  <p:transition>
    <p:pull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39"/>
            <a:ext cx="9144000" cy="6676181"/>
          </a:xfrm>
        </p:spPr>
        <p:txBody>
          <a:bodyPr/>
          <a:lstStyle/>
          <a:p>
            <a:pPr lvl="0"/>
            <a:r>
              <a:rPr lang="zh-CN" altLang="zh-CN" sz="3200" b="1" dirty="0" smtClean="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可以注销所选课程。</a:t>
            </a:r>
          </a:p>
          <a:p>
            <a:pPr lvl="0"/>
            <a:r>
              <a:rPr lang="zh-CN" altLang="zh-CN" sz="3200" b="1" dirty="0">
                <a:solidFill>
                  <a:srgbClr val="0000FF"/>
                </a:solidFill>
                <a:effectLst/>
                <a:latin typeface="宋体" panose="02010600030101010101" pitchFamily="2" charset="-122"/>
                <a:ea typeface="宋体" panose="02010600030101010101" pitchFamily="2" charset="-122"/>
              </a:rPr>
              <a:t>学院</a:t>
            </a:r>
            <a:r>
              <a:rPr lang="zh-CN" altLang="zh-CN" sz="3200" dirty="0">
                <a:effectLst/>
                <a:latin typeface="宋体" panose="02010600030101010101" pitchFamily="2" charset="-122"/>
                <a:ea typeface="宋体" panose="02010600030101010101" pitchFamily="2" charset="-122"/>
              </a:rPr>
              <a:t>管理员可以</a:t>
            </a:r>
            <a:r>
              <a:rPr lang="zh-CN" altLang="zh-CN" sz="3200" u="sng" dirty="0">
                <a:effectLst/>
                <a:latin typeface="宋体" panose="02010600030101010101" pitchFamily="2" charset="-122"/>
                <a:ea typeface="宋体" panose="02010600030101010101" pitchFamily="2" charset="-122"/>
              </a:rPr>
              <a:t>查询</a:t>
            </a:r>
            <a:r>
              <a:rPr lang="zh-CN" altLang="zh-CN" sz="3200" dirty="0">
                <a:effectLst/>
                <a:latin typeface="宋体" panose="02010600030101010101" pitchFamily="2" charset="-122"/>
                <a:ea typeface="宋体" panose="02010600030101010101" pitchFamily="2" charset="-122"/>
              </a:rPr>
              <a:t>学生前几学期的</a:t>
            </a:r>
            <a:r>
              <a:rPr lang="zh-CN" altLang="zh-CN" sz="3200" u="sng" dirty="0">
                <a:effectLst/>
                <a:latin typeface="宋体" panose="02010600030101010101" pitchFamily="2" charset="-122"/>
                <a:ea typeface="宋体" panose="02010600030101010101" pitchFamily="2" charset="-122"/>
              </a:rPr>
              <a:t>选课</a:t>
            </a:r>
            <a:r>
              <a:rPr lang="zh-CN" altLang="zh-CN" sz="3200" dirty="0">
                <a:effectLst/>
                <a:latin typeface="宋体" panose="02010600030101010101" pitchFamily="2" charset="-122"/>
                <a:ea typeface="宋体" panose="02010600030101010101" pitchFamily="2" charset="-122"/>
              </a:rPr>
              <a:t>信息、可以</a:t>
            </a:r>
            <a:r>
              <a:rPr lang="zh-CN" altLang="zh-CN" sz="3200" u="sng" dirty="0">
                <a:effectLst/>
                <a:latin typeface="宋体" panose="02010600030101010101" pitchFamily="2" charset="-122"/>
                <a:ea typeface="宋体" panose="02010600030101010101" pitchFamily="2" charset="-122"/>
              </a:rPr>
              <a:t>查询课程</a:t>
            </a:r>
            <a:r>
              <a:rPr lang="zh-CN" altLang="zh-CN" sz="3200" dirty="0">
                <a:effectLst/>
                <a:latin typeface="宋体" panose="02010600030101010101" pitchFamily="2" charset="-122"/>
                <a:ea typeface="宋体" panose="02010600030101010101" pitchFamily="2" charset="-122"/>
              </a:rPr>
              <a:t>基本信息、</a:t>
            </a:r>
            <a:r>
              <a:rPr lang="zh-CN" altLang="zh-CN" sz="3200" u="sng" dirty="0">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基本</a:t>
            </a:r>
            <a:r>
              <a:rPr lang="zh-CN" altLang="zh-CN" sz="3200" u="sng" dirty="0">
                <a:effectLst/>
                <a:latin typeface="宋体" panose="02010600030101010101" pitchFamily="2" charset="-122"/>
                <a:ea typeface="宋体" panose="02010600030101010101" pitchFamily="2" charset="-122"/>
              </a:rPr>
              <a:t>信息</a:t>
            </a:r>
            <a:r>
              <a:rPr lang="zh-CN" altLang="zh-CN" sz="3200" dirty="0">
                <a:effectLst/>
                <a:latin typeface="宋体" panose="02010600030101010101" pitchFamily="2" charset="-122"/>
                <a:ea typeface="宋体" panose="02010600030101010101" pitchFamily="2" charset="-122"/>
              </a:rPr>
              <a:t>；</a:t>
            </a:r>
          </a:p>
          <a:p>
            <a:pPr lvl="0"/>
            <a:r>
              <a:rPr lang="zh-CN" altLang="zh-CN" sz="3200" dirty="0">
                <a:effectLst/>
                <a:latin typeface="宋体" panose="02010600030101010101" pitchFamily="2" charset="-122"/>
                <a:ea typeface="宋体" panose="02010600030101010101" pitchFamily="2" charset="-122"/>
              </a:rPr>
              <a:t>当学生退学时，由</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的管理人注销学生基本</a:t>
            </a:r>
            <a:r>
              <a:rPr lang="zh-CN" altLang="zh-CN" sz="3200" dirty="0" smtClean="0">
                <a:effectLst/>
                <a:latin typeface="宋体" panose="02010600030101010101" pitchFamily="2" charset="-122"/>
                <a:ea typeface="宋体" panose="02010600030101010101" pitchFamily="2" charset="-122"/>
              </a:rPr>
              <a:t>信息</a:t>
            </a:r>
            <a:endParaRPr lang="zh-CN" altLang="zh-CN" sz="3200" dirty="0">
              <a:effectLst/>
              <a:latin typeface="宋体" panose="02010600030101010101" pitchFamily="2" charset="-122"/>
              <a:ea typeface="宋体" panose="02010600030101010101" pitchFamily="2" charset="-122"/>
            </a:endParaRPr>
          </a:p>
          <a:p>
            <a:pPr lvl="0"/>
            <a:r>
              <a:rPr lang="zh-CN" altLang="zh-CN" sz="3200" dirty="0">
                <a:effectLst/>
                <a:latin typeface="宋体" panose="02010600030101010101" pitchFamily="2" charset="-122"/>
                <a:ea typeface="宋体" panose="02010600030101010101" pitchFamily="2" charset="-122"/>
              </a:rPr>
              <a:t>如果开课之后，学生要求退课，则由</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的工作人员为学生注销所选课程；</a:t>
            </a:r>
          </a:p>
          <a:p>
            <a:pPr lvl="0"/>
            <a:r>
              <a:rPr lang="zh-CN" altLang="zh-CN" sz="3200" dirty="0">
                <a:effectLst/>
                <a:latin typeface="宋体" panose="02010600030101010101" pitchFamily="2" charset="-122"/>
                <a:ea typeface="宋体" panose="02010600030101010101" pitchFamily="2" charset="-122"/>
              </a:rPr>
              <a:t>允许学生休学，</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为休学</a:t>
            </a:r>
            <a:r>
              <a:rPr lang="zh-CN" altLang="zh-CN" sz="3200" dirty="0" smtClean="0">
                <a:effectLst/>
                <a:latin typeface="宋体" panose="02010600030101010101" pitchFamily="2" charset="-122"/>
                <a:ea typeface="宋体" panose="02010600030101010101" pitchFamily="2" charset="-122"/>
              </a:rPr>
              <a:t>的</a:t>
            </a:r>
            <a:r>
              <a:rPr lang="zh-CN" altLang="en-US" sz="3200" dirty="0">
                <a:effectLst/>
                <a:latin typeface="宋体" panose="02010600030101010101" pitchFamily="2" charset="-122"/>
                <a:ea typeface="宋体" panose="02010600030101010101" pitchFamily="2" charset="-122"/>
              </a:rPr>
              <a:t>学生</a:t>
            </a:r>
            <a:r>
              <a:rPr lang="zh-CN" altLang="zh-CN" sz="3200" dirty="0" smtClean="0">
                <a:effectLst/>
                <a:latin typeface="宋体" panose="02010600030101010101" pitchFamily="2" charset="-122"/>
                <a:ea typeface="宋体" panose="02010600030101010101" pitchFamily="2" charset="-122"/>
              </a:rPr>
              <a:t>做</a:t>
            </a:r>
            <a:r>
              <a:rPr lang="zh-CN" altLang="zh-CN" sz="3200" dirty="0">
                <a:effectLst/>
                <a:latin typeface="宋体" panose="02010600030101010101" pitchFamily="2" charset="-122"/>
                <a:ea typeface="宋体" panose="02010600030101010101" pitchFamily="2" charset="-122"/>
              </a:rPr>
              <a:t>学籍冻结处理；复学后为其办理解冻处理；</a:t>
            </a:r>
          </a:p>
          <a:p>
            <a:pPr lvl="0"/>
            <a:r>
              <a:rPr lang="zh-CN" altLang="zh-CN" sz="3200" dirty="0">
                <a:effectLst/>
                <a:latin typeface="宋体" panose="02010600030101010101" pitchFamily="2" charset="-122"/>
                <a:ea typeface="宋体" panose="02010600030101010101" pitchFamily="2" charset="-122"/>
              </a:rPr>
              <a:t>每学期</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为学生办理学期注册手续；没有办理学期注册的学生不能选课；</a:t>
            </a:r>
          </a:p>
          <a:p>
            <a:pPr lvl="0"/>
            <a:r>
              <a:rPr lang="zh-CN" altLang="zh-CN" sz="3200" dirty="0">
                <a:effectLst/>
                <a:latin typeface="宋体" panose="02010600030101010101" pitchFamily="2" charset="-122"/>
                <a:ea typeface="宋体" panose="02010600030101010101" pitchFamily="2" charset="-122"/>
              </a:rPr>
              <a:t>学期末，</a:t>
            </a:r>
            <a:r>
              <a:rPr lang="zh-CN" altLang="zh-CN" sz="3200" b="1" dirty="0">
                <a:solidFill>
                  <a:srgbClr val="0000FF"/>
                </a:solidFill>
                <a:effectLst/>
                <a:latin typeface="宋体" panose="02010600030101010101" pitchFamily="2" charset="-122"/>
                <a:ea typeface="宋体" panose="02010600030101010101" pitchFamily="2" charset="-122"/>
              </a:rPr>
              <a:t>学院</a:t>
            </a:r>
            <a:r>
              <a:rPr lang="zh-CN" altLang="zh-CN" sz="3200" dirty="0">
                <a:effectLst/>
                <a:latin typeface="宋体" panose="02010600030101010101" pitchFamily="2" charset="-122"/>
                <a:ea typeface="宋体" panose="02010600030101010101" pitchFamily="2" charset="-122"/>
              </a:rPr>
              <a:t>工作人员负责</a:t>
            </a:r>
            <a:r>
              <a:rPr lang="zh-CN" altLang="zh-CN" sz="3200" u="sng" dirty="0">
                <a:effectLst/>
                <a:latin typeface="宋体" panose="02010600030101010101" pitchFamily="2" charset="-122"/>
                <a:ea typeface="宋体" panose="02010600030101010101" pitchFamily="2" charset="-122"/>
              </a:rPr>
              <a:t>录入</a:t>
            </a:r>
            <a:r>
              <a:rPr lang="zh-CN" altLang="zh-CN" sz="3200" dirty="0">
                <a:effectLst/>
                <a:latin typeface="宋体" panose="02010600030101010101" pitchFamily="2" charset="-122"/>
                <a:ea typeface="宋体" panose="02010600030101010101" pitchFamily="2" charset="-122"/>
              </a:rPr>
              <a:t>学生的</a:t>
            </a:r>
            <a:r>
              <a:rPr lang="zh-CN" altLang="zh-CN" sz="3200" u="sng" dirty="0">
                <a:effectLst/>
                <a:latin typeface="宋体" panose="02010600030101010101" pitchFamily="2" charset="-122"/>
                <a:ea typeface="宋体" panose="02010600030101010101" pitchFamily="2" charset="-122"/>
              </a:rPr>
              <a:t>成绩</a:t>
            </a:r>
            <a:r>
              <a:rPr lang="zh-CN" altLang="zh-CN" sz="3200" dirty="0">
                <a:effectLst/>
                <a:latin typeface="宋体" panose="02010600030101010101" pitchFamily="2" charset="-122"/>
                <a:ea typeface="宋体" panose="02010600030101010101" pitchFamily="2" charset="-122"/>
              </a:rPr>
              <a:t>。</a:t>
            </a: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xmlns="" val="3860110201"/>
      </p:ext>
    </p:extLst>
  </p:cSld>
  <p:clrMapOvr>
    <a:masterClrMapping/>
  </p:clrMapOvr>
  <p:transition>
    <p:pull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469127"/>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学院界面设计</a:t>
            </a:r>
          </a:p>
        </p:txBody>
      </p:sp>
      <p:pic>
        <p:nvPicPr>
          <p:cNvPr id="2" name="图片 1"/>
          <p:cNvPicPr>
            <a:picLocks noChangeAspect="1"/>
          </p:cNvPicPr>
          <p:nvPr/>
        </p:nvPicPr>
        <p:blipFill>
          <a:blip r:embed="rId3" cstate="print"/>
          <a:stretch>
            <a:fillRect/>
          </a:stretch>
        </p:blipFill>
        <p:spPr>
          <a:xfrm>
            <a:off x="406546" y="1532622"/>
            <a:ext cx="8330908" cy="4407001"/>
          </a:xfrm>
          <a:prstGeom prst="rect">
            <a:avLst/>
          </a:prstGeom>
        </p:spPr>
      </p:pic>
    </p:spTree>
    <p:extLst>
      <p:ext uri="{BB962C8B-B14F-4D97-AF65-F5344CB8AC3E}">
        <p14:creationId xmlns:p14="http://schemas.microsoft.com/office/powerpoint/2010/main" xmlns="" val="3340962463"/>
      </p:ext>
    </p:extLst>
  </p:cSld>
  <p:clrMapOvr>
    <a:masterClrMapping/>
  </p:clrMapOvr>
  <p:transition>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469127"/>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学院界面设计</a:t>
            </a:r>
          </a:p>
        </p:txBody>
      </p:sp>
      <p:pic>
        <p:nvPicPr>
          <p:cNvPr id="3" name="图片 2"/>
          <p:cNvPicPr>
            <a:picLocks noChangeAspect="1"/>
          </p:cNvPicPr>
          <p:nvPr/>
        </p:nvPicPr>
        <p:blipFill>
          <a:blip r:embed="rId3" cstate="print"/>
          <a:stretch>
            <a:fillRect/>
          </a:stretch>
        </p:blipFill>
        <p:spPr>
          <a:xfrm>
            <a:off x="202975" y="1657259"/>
            <a:ext cx="8738049" cy="3543482"/>
          </a:xfrm>
          <a:prstGeom prst="rect">
            <a:avLst/>
          </a:prstGeom>
        </p:spPr>
      </p:pic>
    </p:spTree>
    <p:extLst>
      <p:ext uri="{BB962C8B-B14F-4D97-AF65-F5344CB8AC3E}">
        <p14:creationId xmlns:p14="http://schemas.microsoft.com/office/powerpoint/2010/main" xmlns="" val="2566329169"/>
      </p:ext>
    </p:extLst>
  </p:cSld>
  <p:clrMapOvr>
    <a:masterClrMapping/>
  </p:clrMapOvr>
  <p:transition>
    <p:pull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469127"/>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学院界面设计</a:t>
            </a:r>
          </a:p>
        </p:txBody>
      </p:sp>
      <p:pic>
        <p:nvPicPr>
          <p:cNvPr id="2" name="图片 1"/>
          <p:cNvPicPr>
            <a:picLocks noChangeAspect="1"/>
          </p:cNvPicPr>
          <p:nvPr/>
        </p:nvPicPr>
        <p:blipFill>
          <a:blip r:embed="rId3" cstate="print"/>
          <a:stretch>
            <a:fillRect/>
          </a:stretch>
        </p:blipFill>
        <p:spPr>
          <a:xfrm>
            <a:off x="202975" y="1657259"/>
            <a:ext cx="8738049" cy="3543482"/>
          </a:xfrm>
          <a:prstGeom prst="rect">
            <a:avLst/>
          </a:prstGeom>
        </p:spPr>
      </p:pic>
    </p:spTree>
    <p:extLst>
      <p:ext uri="{BB962C8B-B14F-4D97-AF65-F5344CB8AC3E}">
        <p14:creationId xmlns:p14="http://schemas.microsoft.com/office/powerpoint/2010/main" xmlns="" val="3596462930"/>
      </p:ext>
    </p:extLst>
  </p:cSld>
  <p:clrMapOvr>
    <a:masterClrMapping/>
  </p:clrMapOvr>
  <p:transition>
    <p:pull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469127"/>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学院界面设计</a:t>
            </a:r>
          </a:p>
        </p:txBody>
      </p:sp>
      <p:pic>
        <p:nvPicPr>
          <p:cNvPr id="2" name="图片 1"/>
          <p:cNvPicPr>
            <a:picLocks noChangeAspect="1"/>
          </p:cNvPicPr>
          <p:nvPr/>
        </p:nvPicPr>
        <p:blipFill>
          <a:blip r:embed="rId3" cstate="print"/>
          <a:stretch>
            <a:fillRect/>
          </a:stretch>
        </p:blipFill>
        <p:spPr>
          <a:xfrm>
            <a:off x="202975" y="1657259"/>
            <a:ext cx="8738049" cy="3543482"/>
          </a:xfrm>
          <a:prstGeom prst="rect">
            <a:avLst/>
          </a:prstGeom>
        </p:spPr>
      </p:pic>
    </p:spTree>
    <p:extLst>
      <p:ext uri="{BB962C8B-B14F-4D97-AF65-F5344CB8AC3E}">
        <p14:creationId xmlns:p14="http://schemas.microsoft.com/office/powerpoint/2010/main" xmlns="" val="632979593"/>
      </p:ext>
    </p:extLst>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1750405"/>
            <a:ext cx="9144000" cy="110798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sz="6600" b="1" dirty="0" smtClean="0">
                <a:solidFill>
                  <a:schemeClr val="tx1"/>
                </a:solidFill>
                <a:effectLst/>
                <a:latin typeface="Times New Roman" panose="02020603050405020304" pitchFamily="18" charset="0"/>
                <a:ea typeface="宋体" panose="02010600030101010101" pitchFamily="2" charset="-122"/>
              </a:rPr>
              <a:t>需求分析</a:t>
            </a:r>
          </a:p>
        </p:txBody>
      </p:sp>
    </p:spTree>
    <p:extLst>
      <p:ext uri="{BB962C8B-B14F-4D97-AF65-F5344CB8AC3E}">
        <p14:creationId xmlns:p14="http://schemas.microsoft.com/office/powerpoint/2010/main" xmlns="" val="1866687780"/>
      </p:ext>
    </p:extLst>
  </p:cSld>
  <p:clrMapOvr>
    <a:masterClrMapping/>
  </p:clrMapOvr>
  <p:transition>
    <p:pull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469127"/>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学院界面设计</a:t>
            </a:r>
          </a:p>
        </p:txBody>
      </p:sp>
      <p:pic>
        <p:nvPicPr>
          <p:cNvPr id="2" name="图片 1"/>
          <p:cNvPicPr>
            <a:picLocks noChangeAspect="1"/>
          </p:cNvPicPr>
          <p:nvPr/>
        </p:nvPicPr>
        <p:blipFill>
          <a:blip r:embed="rId3" cstate="print"/>
          <a:stretch>
            <a:fillRect/>
          </a:stretch>
        </p:blipFill>
        <p:spPr>
          <a:xfrm>
            <a:off x="202975" y="1657259"/>
            <a:ext cx="8738049" cy="3543482"/>
          </a:xfrm>
          <a:prstGeom prst="rect">
            <a:avLst/>
          </a:prstGeom>
        </p:spPr>
      </p:pic>
    </p:spTree>
    <p:extLst>
      <p:ext uri="{BB962C8B-B14F-4D97-AF65-F5344CB8AC3E}">
        <p14:creationId xmlns:p14="http://schemas.microsoft.com/office/powerpoint/2010/main" xmlns="" val="236224233"/>
      </p:ext>
    </p:extLst>
  </p:cSld>
  <p:clrMapOvr>
    <a:masterClrMapping/>
  </p:clrMapOvr>
  <p:transition>
    <p:pull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469127"/>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学院界面设计</a:t>
            </a:r>
          </a:p>
        </p:txBody>
      </p:sp>
      <p:pic>
        <p:nvPicPr>
          <p:cNvPr id="2" name="图片 1"/>
          <p:cNvPicPr>
            <a:picLocks noChangeAspect="1"/>
          </p:cNvPicPr>
          <p:nvPr/>
        </p:nvPicPr>
        <p:blipFill>
          <a:blip r:embed="rId3" cstate="print"/>
          <a:stretch>
            <a:fillRect/>
          </a:stretch>
        </p:blipFill>
        <p:spPr>
          <a:xfrm>
            <a:off x="202975" y="1657259"/>
            <a:ext cx="8738049" cy="3543482"/>
          </a:xfrm>
          <a:prstGeom prst="rect">
            <a:avLst/>
          </a:prstGeom>
        </p:spPr>
      </p:pic>
    </p:spTree>
    <p:extLst>
      <p:ext uri="{BB962C8B-B14F-4D97-AF65-F5344CB8AC3E}">
        <p14:creationId xmlns:p14="http://schemas.microsoft.com/office/powerpoint/2010/main" xmlns="" val="2156883976"/>
      </p:ext>
    </p:extLst>
  </p:cSld>
  <p:clrMapOvr>
    <a:masterClrMapping/>
  </p:clrMapOvr>
  <p:transition>
    <p:pull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469127"/>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学院界面设计</a:t>
            </a:r>
          </a:p>
        </p:txBody>
      </p:sp>
      <p:pic>
        <p:nvPicPr>
          <p:cNvPr id="2" name="图片 1"/>
          <p:cNvPicPr>
            <a:picLocks noChangeAspect="1"/>
          </p:cNvPicPr>
          <p:nvPr/>
        </p:nvPicPr>
        <p:blipFill>
          <a:blip r:embed="rId3" cstate="print"/>
          <a:stretch>
            <a:fillRect/>
          </a:stretch>
        </p:blipFill>
        <p:spPr>
          <a:xfrm>
            <a:off x="202975" y="1657259"/>
            <a:ext cx="8738049" cy="3543482"/>
          </a:xfrm>
          <a:prstGeom prst="rect">
            <a:avLst/>
          </a:prstGeom>
        </p:spPr>
      </p:pic>
    </p:spTree>
    <p:extLst>
      <p:ext uri="{BB962C8B-B14F-4D97-AF65-F5344CB8AC3E}">
        <p14:creationId xmlns:p14="http://schemas.microsoft.com/office/powerpoint/2010/main" xmlns="" val="2291628780"/>
      </p:ext>
    </p:extLst>
  </p:cSld>
  <p:clrMapOvr>
    <a:masterClrMapping/>
  </p:clrMapOvr>
  <p:transition>
    <p:pull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1750405"/>
            <a:ext cx="9144000" cy="110798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sz="6600" b="1" dirty="0">
                <a:solidFill>
                  <a:schemeClr val="tx1"/>
                </a:solidFill>
                <a:effectLst/>
                <a:latin typeface="Times New Roman" panose="02020603050405020304" pitchFamily="18" charset="0"/>
                <a:ea typeface="宋体" panose="02010600030101010101" pitchFamily="2" charset="-122"/>
              </a:rPr>
              <a:t>学生</a:t>
            </a:r>
            <a:r>
              <a:rPr lang="zh-CN" altLang="en-US" sz="6600" b="1" dirty="0" smtClean="0">
                <a:solidFill>
                  <a:schemeClr val="tx1"/>
                </a:solidFill>
                <a:effectLst/>
                <a:latin typeface="Times New Roman" panose="02020603050405020304" pitchFamily="18" charset="0"/>
                <a:ea typeface="宋体" panose="02010600030101010101" pitchFamily="2" charset="-122"/>
              </a:rPr>
              <a:t>界面设计</a:t>
            </a:r>
          </a:p>
        </p:txBody>
      </p:sp>
    </p:spTree>
    <p:extLst>
      <p:ext uri="{BB962C8B-B14F-4D97-AF65-F5344CB8AC3E}">
        <p14:creationId xmlns:p14="http://schemas.microsoft.com/office/powerpoint/2010/main" xmlns="" val="1600056613"/>
      </p:ext>
    </p:extLst>
  </p:cSld>
  <p:clrMapOvr>
    <a:masterClrMapping/>
  </p:clrMapOvr>
  <p:transition>
    <p:pull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40"/>
            <a:ext cx="9144000" cy="5370990"/>
          </a:xfrm>
        </p:spPr>
        <p:txBody>
          <a:bodyPr/>
          <a:lstStyle/>
          <a:p>
            <a:pPr lvl="0"/>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教务处</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的管理</a:t>
            </a:r>
            <a:r>
              <a:rPr lang="zh-CN" altLang="zh-CN" sz="3200" dirty="0" smtClean="0">
                <a:effectLst/>
                <a:latin typeface="Times New Roman" panose="02020603050405020304" pitchFamily="18" charset="0"/>
                <a:ea typeface="宋体" panose="02010600030101010101" pitchFamily="2" charset="-122"/>
                <a:cs typeface="Times New Roman" panose="02020603050405020304" pitchFamily="18" charset="0"/>
              </a:rPr>
              <a:t>人员录入全校</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的课程基本信息和本学期的课程授课教师、地点、时间；</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在学生入学的时候，</a:t>
            </a:r>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学院</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的管理人员录入学生基本信息；</a:t>
            </a:r>
          </a:p>
          <a:p>
            <a:pPr lvl="0"/>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学生</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每学期自己上网登录系统选课，选课成功后信息存入数据库中，学生自己可以</a:t>
            </a:r>
            <a:r>
              <a:rPr lang="zh-CN" altLang="zh-CN" sz="3200" u="sng" dirty="0">
                <a:effectLst/>
                <a:latin typeface="Times New Roman" panose="02020603050405020304" pitchFamily="18" charset="0"/>
                <a:ea typeface="宋体" panose="02010600030101010101" pitchFamily="2" charset="-122"/>
                <a:cs typeface="Times New Roman" panose="02020603050405020304" pitchFamily="18" charset="0"/>
              </a:rPr>
              <a:t>查询选课</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的情况；</a:t>
            </a:r>
          </a:p>
          <a:p>
            <a:pPr lvl="0"/>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学生</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选课不成功的情况有：</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所选课程的先修课还没有记录，系统提示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缺先修课，选课失败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本学期所选课程的上课时间有冲突，系统提示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上课时间有冲突，选课失败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学生一学期所选课程的学分最多不能超</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r>
              <a:rPr lang="zh-CN" altLang="zh-CN" sz="28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学分</a:t>
            </a:r>
            <a:endPar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2018827977"/>
      </p:ext>
    </p:extLst>
  </p:cSld>
  <p:clrMapOvr>
    <a:masterClrMapping/>
  </p:clrMapOvr>
  <p:transition>
    <p:pull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39"/>
            <a:ext cx="9144000" cy="6676181"/>
          </a:xfrm>
        </p:spPr>
        <p:txBody>
          <a:bodyPr/>
          <a:lstStyle/>
          <a:p>
            <a:pPr lvl="0"/>
            <a:r>
              <a:rPr lang="zh-CN" altLang="zh-CN" sz="3200" b="1" dirty="0" smtClean="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可以</a:t>
            </a:r>
            <a:r>
              <a:rPr lang="zh-CN" altLang="zh-CN" sz="3200" u="sng" dirty="0">
                <a:effectLst/>
                <a:latin typeface="宋体" panose="02010600030101010101" pitchFamily="2" charset="-122"/>
                <a:ea typeface="宋体" panose="02010600030101010101" pitchFamily="2" charset="-122"/>
              </a:rPr>
              <a:t>注销</a:t>
            </a:r>
            <a:r>
              <a:rPr lang="zh-CN" altLang="zh-CN" sz="3200" dirty="0">
                <a:effectLst/>
                <a:latin typeface="宋体" panose="02010600030101010101" pitchFamily="2" charset="-122"/>
                <a:ea typeface="宋体" panose="02010600030101010101" pitchFamily="2" charset="-122"/>
              </a:rPr>
              <a:t>所选</a:t>
            </a:r>
            <a:r>
              <a:rPr lang="zh-CN" altLang="zh-CN" sz="3200" u="sng" dirty="0">
                <a:effectLst/>
                <a:latin typeface="宋体" panose="02010600030101010101" pitchFamily="2" charset="-122"/>
                <a:ea typeface="宋体" panose="02010600030101010101" pitchFamily="2" charset="-122"/>
              </a:rPr>
              <a:t>课程</a:t>
            </a:r>
            <a:r>
              <a:rPr lang="zh-CN" altLang="zh-CN" sz="3200" dirty="0">
                <a:effectLst/>
                <a:latin typeface="宋体" panose="02010600030101010101" pitchFamily="2" charset="-122"/>
                <a:ea typeface="宋体" panose="02010600030101010101" pitchFamily="2" charset="-122"/>
              </a:rPr>
              <a:t>。</a:t>
            </a:r>
          </a:p>
          <a:p>
            <a:pPr lvl="0"/>
            <a:r>
              <a:rPr lang="zh-CN" altLang="zh-CN" sz="3200" b="1" dirty="0">
                <a:solidFill>
                  <a:srgbClr val="0000FF"/>
                </a:solidFill>
                <a:effectLst/>
                <a:latin typeface="宋体" panose="02010600030101010101" pitchFamily="2" charset="-122"/>
                <a:ea typeface="宋体" panose="02010600030101010101" pitchFamily="2" charset="-122"/>
              </a:rPr>
              <a:t>学院</a:t>
            </a:r>
            <a:r>
              <a:rPr lang="zh-CN" altLang="zh-CN" sz="3200" dirty="0">
                <a:effectLst/>
                <a:latin typeface="宋体" panose="02010600030101010101" pitchFamily="2" charset="-122"/>
                <a:ea typeface="宋体" panose="02010600030101010101" pitchFamily="2" charset="-122"/>
              </a:rPr>
              <a:t>管理员可以查询学生前几学期的选课信息、可以查询课程基本信息、学生基本信息；</a:t>
            </a:r>
          </a:p>
          <a:p>
            <a:pPr lvl="0"/>
            <a:r>
              <a:rPr lang="zh-CN" altLang="zh-CN" sz="3200" dirty="0">
                <a:effectLst/>
                <a:latin typeface="宋体" panose="02010600030101010101" pitchFamily="2" charset="-122"/>
                <a:ea typeface="宋体" panose="02010600030101010101" pitchFamily="2" charset="-122"/>
              </a:rPr>
              <a:t>当学生退学时，由</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的管理人注销学生基本</a:t>
            </a:r>
            <a:r>
              <a:rPr lang="zh-CN" altLang="zh-CN" sz="3200" dirty="0" smtClean="0">
                <a:effectLst/>
                <a:latin typeface="宋体" panose="02010600030101010101" pitchFamily="2" charset="-122"/>
                <a:ea typeface="宋体" panose="02010600030101010101" pitchFamily="2" charset="-122"/>
              </a:rPr>
              <a:t>信息</a:t>
            </a:r>
            <a:endParaRPr lang="zh-CN" altLang="zh-CN" sz="3200" dirty="0">
              <a:effectLst/>
              <a:latin typeface="宋体" panose="02010600030101010101" pitchFamily="2" charset="-122"/>
              <a:ea typeface="宋体" panose="02010600030101010101" pitchFamily="2" charset="-122"/>
            </a:endParaRPr>
          </a:p>
          <a:p>
            <a:pPr lvl="0"/>
            <a:r>
              <a:rPr lang="zh-CN" altLang="zh-CN" sz="3200" dirty="0">
                <a:effectLst/>
                <a:latin typeface="宋体" panose="02010600030101010101" pitchFamily="2" charset="-122"/>
                <a:ea typeface="宋体" panose="02010600030101010101" pitchFamily="2" charset="-122"/>
              </a:rPr>
              <a:t>如果开课之后，学生要求退课，则由</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的工作人员为学生注销所选课程；</a:t>
            </a:r>
          </a:p>
          <a:p>
            <a:pPr lvl="0"/>
            <a:r>
              <a:rPr lang="zh-CN" altLang="zh-CN" sz="3200" dirty="0">
                <a:effectLst/>
                <a:latin typeface="宋体" panose="02010600030101010101" pitchFamily="2" charset="-122"/>
                <a:ea typeface="宋体" panose="02010600030101010101" pitchFamily="2" charset="-122"/>
              </a:rPr>
              <a:t>允许学生休学，</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为休学</a:t>
            </a:r>
            <a:r>
              <a:rPr lang="zh-CN" altLang="zh-CN" sz="3200" dirty="0" smtClean="0">
                <a:effectLst/>
                <a:latin typeface="宋体" panose="02010600030101010101" pitchFamily="2" charset="-122"/>
                <a:ea typeface="宋体" panose="02010600030101010101" pitchFamily="2" charset="-122"/>
              </a:rPr>
              <a:t>的</a:t>
            </a:r>
            <a:r>
              <a:rPr lang="zh-CN" altLang="en-US" sz="3200" dirty="0">
                <a:effectLst/>
                <a:latin typeface="宋体" panose="02010600030101010101" pitchFamily="2" charset="-122"/>
                <a:ea typeface="宋体" panose="02010600030101010101" pitchFamily="2" charset="-122"/>
              </a:rPr>
              <a:t>学生</a:t>
            </a:r>
            <a:r>
              <a:rPr lang="zh-CN" altLang="zh-CN" sz="3200" dirty="0" smtClean="0">
                <a:effectLst/>
                <a:latin typeface="宋体" panose="02010600030101010101" pitchFamily="2" charset="-122"/>
                <a:ea typeface="宋体" panose="02010600030101010101" pitchFamily="2" charset="-122"/>
              </a:rPr>
              <a:t>做</a:t>
            </a:r>
            <a:r>
              <a:rPr lang="zh-CN" altLang="zh-CN" sz="3200" dirty="0">
                <a:effectLst/>
                <a:latin typeface="宋体" panose="02010600030101010101" pitchFamily="2" charset="-122"/>
                <a:ea typeface="宋体" panose="02010600030101010101" pitchFamily="2" charset="-122"/>
              </a:rPr>
              <a:t>学籍冻结处理；复学后为其办理解冻处理；</a:t>
            </a:r>
          </a:p>
          <a:p>
            <a:pPr lvl="0"/>
            <a:r>
              <a:rPr lang="zh-CN" altLang="zh-CN" sz="3200" dirty="0">
                <a:effectLst/>
                <a:latin typeface="宋体" panose="02010600030101010101" pitchFamily="2" charset="-122"/>
                <a:ea typeface="宋体" panose="02010600030101010101" pitchFamily="2" charset="-122"/>
              </a:rPr>
              <a:t>每学期</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为学生办理学期注册手续；没有办理学期注册的学生不能选课；</a:t>
            </a:r>
          </a:p>
          <a:p>
            <a:pPr lvl="0"/>
            <a:r>
              <a:rPr lang="zh-CN" altLang="zh-CN" sz="3200" dirty="0">
                <a:effectLst/>
                <a:latin typeface="宋体" panose="02010600030101010101" pitchFamily="2" charset="-122"/>
                <a:ea typeface="宋体" panose="02010600030101010101" pitchFamily="2" charset="-122"/>
              </a:rPr>
              <a:t>学期末，</a:t>
            </a:r>
            <a:r>
              <a:rPr lang="zh-CN" altLang="zh-CN" sz="3200" b="1" dirty="0">
                <a:solidFill>
                  <a:srgbClr val="0000FF"/>
                </a:solidFill>
                <a:effectLst/>
                <a:latin typeface="宋体" panose="02010600030101010101" pitchFamily="2" charset="-122"/>
                <a:ea typeface="宋体" panose="02010600030101010101" pitchFamily="2" charset="-122"/>
              </a:rPr>
              <a:t>学院</a:t>
            </a:r>
            <a:r>
              <a:rPr lang="zh-CN" altLang="zh-CN" sz="3200" dirty="0">
                <a:effectLst/>
                <a:latin typeface="宋体" panose="02010600030101010101" pitchFamily="2" charset="-122"/>
                <a:ea typeface="宋体" panose="02010600030101010101" pitchFamily="2" charset="-122"/>
              </a:rPr>
              <a:t>工作人员负责录入学生的成绩。</a:t>
            </a: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xmlns="" val="590525744"/>
      </p:ext>
    </p:extLst>
  </p:cSld>
  <p:clrMapOvr>
    <a:masterClrMapping/>
  </p:clrMapOvr>
  <p:transition>
    <p:pull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516835"/>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a:solidFill>
                  <a:schemeClr val="tx1"/>
                </a:solidFill>
                <a:effectLst/>
                <a:latin typeface="Times New Roman" panose="02020603050405020304" pitchFamily="18" charset="0"/>
                <a:ea typeface="宋体" panose="02010600030101010101" pitchFamily="2" charset="-122"/>
              </a:rPr>
              <a:t>学生</a:t>
            </a:r>
            <a:r>
              <a:rPr lang="zh-CN" altLang="en-US" b="1" dirty="0" smtClean="0">
                <a:solidFill>
                  <a:schemeClr val="tx1"/>
                </a:solidFill>
                <a:effectLst/>
                <a:latin typeface="Times New Roman" panose="02020603050405020304" pitchFamily="18" charset="0"/>
                <a:ea typeface="宋体" panose="02010600030101010101" pitchFamily="2" charset="-122"/>
              </a:rPr>
              <a:t>界面设计</a:t>
            </a:r>
          </a:p>
        </p:txBody>
      </p:sp>
      <p:pic>
        <p:nvPicPr>
          <p:cNvPr id="2" name="图片 1"/>
          <p:cNvPicPr>
            <a:picLocks noChangeAspect="1"/>
          </p:cNvPicPr>
          <p:nvPr/>
        </p:nvPicPr>
        <p:blipFill>
          <a:blip r:embed="rId3" cstate="print"/>
          <a:stretch>
            <a:fillRect/>
          </a:stretch>
        </p:blipFill>
        <p:spPr>
          <a:xfrm>
            <a:off x="1057134" y="1309612"/>
            <a:ext cx="7200660" cy="5210458"/>
          </a:xfrm>
          <a:prstGeom prst="rect">
            <a:avLst/>
          </a:prstGeom>
        </p:spPr>
      </p:pic>
    </p:spTree>
    <p:extLst>
      <p:ext uri="{BB962C8B-B14F-4D97-AF65-F5344CB8AC3E}">
        <p14:creationId xmlns:p14="http://schemas.microsoft.com/office/powerpoint/2010/main" xmlns="" val="1045695565"/>
      </p:ext>
    </p:extLst>
  </p:cSld>
  <p:clrMapOvr>
    <a:masterClrMapping/>
  </p:clrMapOvr>
  <p:transition>
    <p:pull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516835"/>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a:solidFill>
                  <a:schemeClr val="tx1"/>
                </a:solidFill>
                <a:effectLst/>
                <a:latin typeface="Times New Roman" panose="02020603050405020304" pitchFamily="18" charset="0"/>
                <a:ea typeface="宋体" panose="02010600030101010101" pitchFamily="2" charset="-122"/>
              </a:rPr>
              <a:t>学生</a:t>
            </a:r>
            <a:r>
              <a:rPr lang="zh-CN" altLang="en-US" b="1" dirty="0" smtClean="0">
                <a:solidFill>
                  <a:schemeClr val="tx1"/>
                </a:solidFill>
                <a:effectLst/>
                <a:latin typeface="Times New Roman" panose="02020603050405020304" pitchFamily="18" charset="0"/>
                <a:ea typeface="宋体" panose="02010600030101010101" pitchFamily="2" charset="-122"/>
              </a:rPr>
              <a:t>界面设计</a:t>
            </a:r>
          </a:p>
        </p:txBody>
      </p:sp>
      <p:pic>
        <p:nvPicPr>
          <p:cNvPr id="3" name="图片 2"/>
          <p:cNvPicPr>
            <a:picLocks noChangeAspect="1"/>
          </p:cNvPicPr>
          <p:nvPr/>
        </p:nvPicPr>
        <p:blipFill>
          <a:blip r:embed="rId3" cstate="print"/>
          <a:stretch>
            <a:fillRect/>
          </a:stretch>
        </p:blipFill>
        <p:spPr>
          <a:xfrm>
            <a:off x="545095" y="1495871"/>
            <a:ext cx="8053810" cy="3636109"/>
          </a:xfrm>
          <a:prstGeom prst="rect">
            <a:avLst/>
          </a:prstGeom>
        </p:spPr>
      </p:pic>
    </p:spTree>
    <p:extLst>
      <p:ext uri="{BB962C8B-B14F-4D97-AF65-F5344CB8AC3E}">
        <p14:creationId xmlns:p14="http://schemas.microsoft.com/office/powerpoint/2010/main" xmlns="" val="3947003643"/>
      </p:ext>
    </p:extLst>
  </p:cSld>
  <p:clrMapOvr>
    <a:masterClrMapping/>
  </p:clrMapOvr>
  <p:transition>
    <p:pull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516835"/>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a:solidFill>
                  <a:schemeClr val="tx1"/>
                </a:solidFill>
                <a:effectLst/>
                <a:latin typeface="Times New Roman" panose="02020603050405020304" pitchFamily="18" charset="0"/>
                <a:ea typeface="宋体" panose="02010600030101010101" pitchFamily="2" charset="-122"/>
              </a:rPr>
              <a:t>学生</a:t>
            </a:r>
            <a:r>
              <a:rPr lang="zh-CN" altLang="en-US" b="1" dirty="0" smtClean="0">
                <a:solidFill>
                  <a:schemeClr val="tx1"/>
                </a:solidFill>
                <a:effectLst/>
                <a:latin typeface="Times New Roman" panose="02020603050405020304" pitchFamily="18" charset="0"/>
                <a:ea typeface="宋体" panose="02010600030101010101" pitchFamily="2" charset="-122"/>
              </a:rPr>
              <a:t>界面设计</a:t>
            </a:r>
          </a:p>
        </p:txBody>
      </p:sp>
      <p:pic>
        <p:nvPicPr>
          <p:cNvPr id="2" name="图片 1"/>
          <p:cNvPicPr>
            <a:picLocks noChangeAspect="1"/>
          </p:cNvPicPr>
          <p:nvPr/>
        </p:nvPicPr>
        <p:blipFill>
          <a:blip r:embed="rId3" cstate="print"/>
          <a:stretch>
            <a:fillRect/>
          </a:stretch>
        </p:blipFill>
        <p:spPr>
          <a:xfrm>
            <a:off x="675900" y="1510048"/>
            <a:ext cx="7896805" cy="3565225"/>
          </a:xfrm>
          <a:prstGeom prst="rect">
            <a:avLst/>
          </a:prstGeom>
        </p:spPr>
      </p:pic>
    </p:spTree>
    <p:extLst>
      <p:ext uri="{BB962C8B-B14F-4D97-AF65-F5344CB8AC3E}">
        <p14:creationId xmlns:p14="http://schemas.microsoft.com/office/powerpoint/2010/main" xmlns="" val="873751613"/>
      </p:ext>
    </p:extLst>
  </p:cSld>
  <p:clrMapOvr>
    <a:masterClrMapping/>
  </p:clrMapOvr>
  <p:transition>
    <p:pull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516835"/>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a:solidFill>
                  <a:schemeClr val="tx1"/>
                </a:solidFill>
                <a:effectLst/>
                <a:latin typeface="Times New Roman" panose="02020603050405020304" pitchFamily="18" charset="0"/>
                <a:ea typeface="宋体" panose="02010600030101010101" pitchFamily="2" charset="-122"/>
              </a:rPr>
              <a:t>学生</a:t>
            </a:r>
            <a:r>
              <a:rPr lang="zh-CN" altLang="en-US" b="1" dirty="0" smtClean="0">
                <a:solidFill>
                  <a:schemeClr val="tx1"/>
                </a:solidFill>
                <a:effectLst/>
                <a:latin typeface="Times New Roman" panose="02020603050405020304" pitchFamily="18" charset="0"/>
                <a:ea typeface="宋体" panose="02010600030101010101" pitchFamily="2" charset="-122"/>
              </a:rPr>
              <a:t>界面设计</a:t>
            </a:r>
          </a:p>
        </p:txBody>
      </p:sp>
      <p:pic>
        <p:nvPicPr>
          <p:cNvPr id="2" name="图片 1"/>
          <p:cNvPicPr>
            <a:picLocks noChangeAspect="1"/>
          </p:cNvPicPr>
          <p:nvPr/>
        </p:nvPicPr>
        <p:blipFill>
          <a:blip r:embed="rId3" cstate="print"/>
          <a:stretch>
            <a:fillRect/>
          </a:stretch>
        </p:blipFill>
        <p:spPr>
          <a:xfrm>
            <a:off x="824754" y="1481695"/>
            <a:ext cx="7755502" cy="3501430"/>
          </a:xfrm>
          <a:prstGeom prst="rect">
            <a:avLst/>
          </a:prstGeom>
        </p:spPr>
      </p:pic>
    </p:spTree>
    <p:extLst>
      <p:ext uri="{BB962C8B-B14F-4D97-AF65-F5344CB8AC3E}">
        <p14:creationId xmlns:p14="http://schemas.microsoft.com/office/powerpoint/2010/main" xmlns="" val="607663358"/>
      </p:ext>
    </p:extLst>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40"/>
            <a:ext cx="9144000" cy="5370990"/>
          </a:xfrm>
        </p:spPr>
        <p:txBody>
          <a:bodyPr/>
          <a:lstStyle/>
          <a:p>
            <a:pPr lvl="0"/>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教务处</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的管理人员录入全校的课程基本信息和本学期的课程授课教师、地点、时间；</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在学生入学的时候，</a:t>
            </a:r>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学院</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的管理人员录入学生基本信息；</a:t>
            </a:r>
          </a:p>
          <a:p>
            <a:pPr lvl="0"/>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学生</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每学期自己上网登录系统选课，选课成功后信息存入数据库中，学生自己可以查询选课的情况；</a:t>
            </a:r>
          </a:p>
          <a:p>
            <a:pPr lvl="0"/>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学生</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选课不成功的情况有：</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所选课程的先修课还没有记录，系统提示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缺先修课，选课失败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本学期所选课程的上课时间有冲突，系统提示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上课时间有冲突，选课失败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学生一学期所选课程的学分最多不能超</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r>
              <a:rPr lang="zh-CN" altLang="zh-CN" sz="28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学分</a:t>
            </a:r>
            <a:endPar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1704607048"/>
      </p:ext>
    </p:extLst>
  </p:cSld>
  <p:clrMapOvr>
    <a:masterClrMapping/>
  </p:clrMapOvr>
  <p:transition>
    <p:pull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516835"/>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a:solidFill>
                  <a:schemeClr val="tx1"/>
                </a:solidFill>
                <a:effectLst/>
                <a:latin typeface="Times New Roman" panose="02020603050405020304" pitchFamily="18" charset="0"/>
                <a:ea typeface="宋体" panose="02010600030101010101" pitchFamily="2" charset="-122"/>
              </a:rPr>
              <a:t>学生</a:t>
            </a:r>
            <a:r>
              <a:rPr lang="zh-CN" altLang="en-US" b="1" dirty="0" smtClean="0">
                <a:solidFill>
                  <a:schemeClr val="tx1"/>
                </a:solidFill>
                <a:effectLst/>
                <a:latin typeface="Times New Roman" panose="02020603050405020304" pitchFamily="18" charset="0"/>
                <a:ea typeface="宋体" panose="02010600030101010101" pitchFamily="2" charset="-122"/>
              </a:rPr>
              <a:t>界面设计</a:t>
            </a:r>
          </a:p>
        </p:txBody>
      </p:sp>
      <p:pic>
        <p:nvPicPr>
          <p:cNvPr id="2" name="图片 1"/>
          <p:cNvPicPr>
            <a:picLocks noChangeAspect="1"/>
          </p:cNvPicPr>
          <p:nvPr/>
        </p:nvPicPr>
        <p:blipFill>
          <a:blip r:embed="rId3" cstate="print"/>
          <a:stretch>
            <a:fillRect/>
          </a:stretch>
        </p:blipFill>
        <p:spPr>
          <a:xfrm>
            <a:off x="541220" y="1758142"/>
            <a:ext cx="7928207" cy="3579402"/>
          </a:xfrm>
          <a:prstGeom prst="rect">
            <a:avLst/>
          </a:prstGeom>
        </p:spPr>
      </p:pic>
    </p:spTree>
    <p:extLst>
      <p:ext uri="{BB962C8B-B14F-4D97-AF65-F5344CB8AC3E}">
        <p14:creationId xmlns:p14="http://schemas.microsoft.com/office/powerpoint/2010/main" xmlns="" val="3445295075"/>
      </p:ext>
    </p:extLst>
  </p:cSld>
  <p:clrMapOvr>
    <a:masterClrMapping/>
  </p:clrMapOvr>
  <p:transition>
    <p:pull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692457" y="1106134"/>
            <a:ext cx="7794595" cy="5370990"/>
          </a:xfrm>
        </p:spPr>
        <p:txBody>
          <a:bodyPr/>
          <a:lstStyle/>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0-ORG.doc</a:t>
            </a:r>
          </a:p>
          <a:p>
            <a:r>
              <a:rPr lang="zh-CN" altLang="en-US" sz="2400" dirty="0" smtClean="0">
                <a:solidFill>
                  <a:schemeClr val="tx1"/>
                </a:solidFill>
                <a:effectLst/>
                <a:latin typeface="Times New Roman" panose="02020603050405020304" pitchFamily="18" charset="0"/>
                <a:ea typeface="宋体" panose="02010600030101010101" pitchFamily="2" charset="-122"/>
              </a:rPr>
              <a:t>数据库连接</a:t>
            </a:r>
            <a:r>
              <a:rPr lang="en-US" altLang="zh-CN" sz="2400" dirty="0" smtClean="0">
                <a:solidFill>
                  <a:schemeClr val="tx1"/>
                </a:solidFill>
                <a:effectLst/>
                <a:latin typeface="Times New Roman" panose="02020603050405020304" pitchFamily="18" charset="0"/>
                <a:ea typeface="宋体" panose="02010600030101010101" pitchFamily="2" charset="-122"/>
              </a:rPr>
              <a:t>PPT</a:t>
            </a:r>
          </a:p>
          <a:p>
            <a:r>
              <a:rPr lang="zh-CN" altLang="en-US" sz="2400" dirty="0">
                <a:solidFill>
                  <a:schemeClr val="tx1"/>
                </a:solidFill>
                <a:effectLst/>
                <a:latin typeface="Times New Roman" panose="02020603050405020304" pitchFamily="18" charset="0"/>
                <a:ea typeface="宋体" panose="02010600030101010101" pitchFamily="2" charset="-122"/>
              </a:rPr>
              <a:t>程序运行示例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界面设计</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b="1" dirty="0" smtClean="0">
                <a:solidFill>
                  <a:srgbClr val="0000FF"/>
                </a:solidFill>
                <a:effectLst/>
                <a:latin typeface="Times New Roman" panose="02020603050405020304" pitchFamily="18" charset="0"/>
                <a:ea typeface="宋体" panose="02010600030101010101" pitchFamily="2" charset="-122"/>
              </a:rPr>
              <a:t>关系模型设计</a:t>
            </a:r>
            <a:endParaRPr lang="en-US" altLang="zh-CN" sz="2400" dirty="0">
              <a:solidFill>
                <a:srgbClr val="0000FF"/>
              </a:solidFill>
              <a:effectLst/>
              <a:latin typeface="Times New Roman" panose="02020603050405020304" pitchFamily="18" charset="0"/>
              <a:ea typeface="宋体" panose="02010600030101010101" pitchFamily="2" charset="-122"/>
            </a:endParaRPr>
          </a:p>
          <a:p>
            <a:r>
              <a:rPr lang="en-US" altLang="zh-CN" sz="2400" dirty="0" smtClean="0">
                <a:solidFill>
                  <a:schemeClr val="tx1"/>
                </a:solidFill>
                <a:effectLst/>
                <a:latin typeface="Times New Roman" panose="02020603050405020304" pitchFamily="18" charset="0"/>
                <a:ea typeface="宋体" panose="02010600030101010101" pitchFamily="2" charset="-122"/>
              </a:rPr>
              <a:t>C</a:t>
            </a:r>
            <a:r>
              <a:rPr lang="en-US" altLang="zh-CN" sz="2400" dirty="0">
                <a:solidFill>
                  <a:schemeClr val="tx1"/>
                </a:solidFill>
                <a:effectLst/>
                <a:latin typeface="Times New Roman" panose="02020603050405020304" pitchFamily="18" charset="0"/>
                <a:ea typeface="宋体" panose="02010600030101010101" pitchFamily="2" charset="-122"/>
              </a:rPr>
              <a:t>#</a:t>
            </a:r>
            <a:r>
              <a:rPr lang="zh-CN" altLang="en-US" sz="2400" dirty="0">
                <a:solidFill>
                  <a:schemeClr val="tx1"/>
                </a:solidFill>
                <a:effectLst/>
                <a:latin typeface="Times New Roman" panose="02020603050405020304" pitchFamily="18" charset="0"/>
                <a:ea typeface="宋体" panose="02010600030101010101" pitchFamily="2" charset="-122"/>
              </a:rPr>
              <a:t>界面构建示例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3</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login.doc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4</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admin.doc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5</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school.doc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6</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a:solidFill>
                  <a:schemeClr val="tx1"/>
                </a:solidFill>
                <a:effectLst/>
                <a:latin typeface="Times New Roman" panose="02020603050405020304" pitchFamily="18" charset="0"/>
                <a:ea typeface="宋体" panose="02010600030101010101" pitchFamily="2" charset="-122"/>
              </a:rPr>
              <a:t>student.doc</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程序中各模块讲解</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原型框架</a:t>
            </a:r>
            <a:r>
              <a:rPr lang="en-US" altLang="zh-CN" sz="2400" dirty="0" smtClean="0">
                <a:solidFill>
                  <a:schemeClr val="tx1"/>
                </a:solidFill>
                <a:effectLst/>
                <a:latin typeface="Times New Roman" panose="02020603050405020304" pitchFamily="18" charset="0"/>
                <a:ea typeface="宋体" panose="02010600030101010101" pitchFamily="2" charset="-122"/>
              </a:rPr>
              <a:t>---</a:t>
            </a:r>
            <a:r>
              <a:rPr lang="zh-CN" altLang="en-US" sz="2400" dirty="0" smtClean="0">
                <a:solidFill>
                  <a:schemeClr val="tx1"/>
                </a:solidFill>
                <a:effectLst/>
                <a:latin typeface="Times New Roman" panose="02020603050405020304" pitchFamily="18" charset="0"/>
                <a:ea typeface="宋体" panose="02010600030101010101" pitchFamily="2" charset="-122"/>
              </a:rPr>
              <a:t>界面、程序、后续的开发</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
        <p:nvSpPr>
          <p:cNvPr id="5124" name="Rectangle 1039"/>
          <p:cNvSpPr>
            <a:spLocks noGrp="1" noChangeArrowheads="1"/>
          </p:cNvSpPr>
          <p:nvPr>
            <p:ph type="title"/>
          </p:nvPr>
        </p:nvSpPr>
        <p:spPr>
          <a:xfrm>
            <a:off x="0" y="372868"/>
            <a:ext cx="9144000" cy="701675"/>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实验讲解</a:t>
            </a:r>
          </a:p>
        </p:txBody>
      </p:sp>
    </p:spTree>
    <p:extLst>
      <p:ext uri="{BB962C8B-B14F-4D97-AF65-F5344CB8AC3E}">
        <p14:creationId xmlns:p14="http://schemas.microsoft.com/office/powerpoint/2010/main" xmlns="" val="4133587602"/>
      </p:ext>
    </p:extLst>
  </p:cSld>
  <p:clrMapOvr>
    <a:masterClrMapping/>
  </p:clrMapOvr>
  <p:transition>
    <p:pull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1750405"/>
            <a:ext cx="9144000" cy="2123650"/>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sz="6600" b="1" dirty="0" smtClean="0">
                <a:solidFill>
                  <a:schemeClr val="tx1"/>
                </a:solidFill>
                <a:effectLst/>
                <a:latin typeface="Times New Roman" panose="02020603050405020304" pitchFamily="18" charset="0"/>
                <a:ea typeface="宋体" panose="02010600030101010101" pitchFamily="2" charset="-122"/>
              </a:rPr>
              <a:t>关系模型设计</a:t>
            </a:r>
            <a:r>
              <a:rPr lang="en-US" altLang="zh-CN" sz="6600" b="1" dirty="0" smtClean="0">
                <a:solidFill>
                  <a:schemeClr val="tx1"/>
                </a:solidFill>
                <a:effectLst/>
                <a:latin typeface="Times New Roman" panose="02020603050405020304" pitchFamily="18" charset="0"/>
                <a:ea typeface="宋体" panose="02010600030101010101" pitchFamily="2" charset="-122"/>
              </a:rPr>
              <a:t/>
            </a:r>
            <a:br>
              <a:rPr lang="en-US" altLang="zh-CN" sz="6600" b="1" dirty="0" smtClean="0">
                <a:solidFill>
                  <a:schemeClr val="tx1"/>
                </a:solidFill>
                <a:effectLst/>
                <a:latin typeface="Times New Roman" panose="02020603050405020304" pitchFamily="18" charset="0"/>
                <a:ea typeface="宋体" panose="02010600030101010101" pitchFamily="2" charset="-122"/>
              </a:rPr>
            </a:br>
            <a:endParaRPr lang="zh-CN" altLang="en-US" sz="6600" b="1" dirty="0" smtClean="0">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xmlns="" val="1421046194"/>
      </p:ext>
    </p:extLst>
  </p:cSld>
  <p:clrMapOvr>
    <a:masterClrMapping/>
  </p:clrMapOvr>
  <p:transition>
    <p:pull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40"/>
            <a:ext cx="9144000" cy="5370990"/>
          </a:xfrm>
        </p:spPr>
        <p:txBody>
          <a:bodyPr/>
          <a:lstStyle/>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教务处的管理人员录入全校的</a:t>
            </a:r>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基本信息和本学期的课程授课教师、地点、时间；</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在学生入学的时候，学院的管理人员录入</a:t>
            </a:r>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学生</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基本信息；</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学生每学期自己上网登录系统选课，选课成功后信息存入数据库中，学生自己可以查询</a:t>
            </a:r>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选课</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的情况；</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学生选课不成功的情况有：</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所选</a:t>
            </a:r>
            <a:r>
              <a:rPr lang="zh-CN" altLang="zh-CN" sz="28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的先修课还没有记录，系统提示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缺先修课，选课失败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本学期所选</a:t>
            </a:r>
            <a:r>
              <a:rPr lang="zh-CN" altLang="zh-CN" sz="28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的上课时间有冲突，系统提示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上课时间有冲突，选课失败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学生一学期所选</a:t>
            </a:r>
            <a:r>
              <a:rPr lang="zh-CN" altLang="zh-CN" sz="28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的学分最多不能超</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r>
              <a:rPr lang="zh-CN" altLang="zh-CN" sz="28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学分</a:t>
            </a:r>
            <a:endPar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3804800953"/>
      </p:ext>
    </p:extLst>
  </p:cSld>
  <p:clrMapOvr>
    <a:masterClrMapping/>
  </p:clrMapOvr>
  <p:transition>
    <p:pull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40"/>
            <a:ext cx="9144000" cy="6623548"/>
          </a:xfrm>
        </p:spPr>
        <p:txBody>
          <a:bodyPr/>
          <a:lstStyle/>
          <a:p>
            <a:pPr lvl="0"/>
            <a:r>
              <a:rPr lang="zh-CN" altLang="zh-CN" sz="3200" dirty="0" smtClean="0">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可以注销所</a:t>
            </a:r>
            <a:r>
              <a:rPr lang="zh-CN" altLang="zh-CN" sz="3200" b="1" dirty="0">
                <a:solidFill>
                  <a:srgbClr val="0000FF"/>
                </a:solidFill>
                <a:effectLst/>
                <a:latin typeface="宋体" panose="02010600030101010101" pitchFamily="2" charset="-122"/>
                <a:ea typeface="宋体" panose="02010600030101010101" pitchFamily="2" charset="-122"/>
              </a:rPr>
              <a:t>选课</a:t>
            </a:r>
            <a:r>
              <a:rPr lang="zh-CN" altLang="zh-CN" sz="3200" dirty="0">
                <a:effectLst/>
                <a:latin typeface="宋体" panose="02010600030101010101" pitchFamily="2" charset="-122"/>
                <a:ea typeface="宋体" panose="02010600030101010101" pitchFamily="2" charset="-122"/>
              </a:rPr>
              <a:t>程。</a:t>
            </a:r>
          </a:p>
          <a:p>
            <a:pPr lvl="0"/>
            <a:r>
              <a:rPr lang="zh-CN" altLang="zh-CN" sz="3200" dirty="0">
                <a:effectLst/>
                <a:latin typeface="宋体" panose="02010600030101010101" pitchFamily="2" charset="-122"/>
                <a:ea typeface="宋体" panose="02010600030101010101" pitchFamily="2" charset="-122"/>
              </a:rPr>
              <a:t>学院管理员可以查询学生前几学期的</a:t>
            </a:r>
            <a:r>
              <a:rPr lang="zh-CN" altLang="zh-CN" sz="3200" b="1" dirty="0">
                <a:solidFill>
                  <a:srgbClr val="0000FF"/>
                </a:solidFill>
                <a:effectLst/>
                <a:latin typeface="宋体" panose="02010600030101010101" pitchFamily="2" charset="-122"/>
                <a:ea typeface="宋体" panose="02010600030101010101" pitchFamily="2" charset="-122"/>
              </a:rPr>
              <a:t>选课</a:t>
            </a:r>
            <a:r>
              <a:rPr lang="zh-CN" altLang="zh-CN" sz="3200" dirty="0">
                <a:effectLst/>
                <a:latin typeface="宋体" panose="02010600030101010101" pitchFamily="2" charset="-122"/>
                <a:ea typeface="宋体" panose="02010600030101010101" pitchFamily="2" charset="-122"/>
              </a:rPr>
              <a:t>信息、可以查询</a:t>
            </a:r>
            <a:r>
              <a:rPr lang="zh-CN" altLang="zh-CN" sz="3200" b="1" dirty="0">
                <a:solidFill>
                  <a:srgbClr val="0000FF"/>
                </a:solidFill>
                <a:effectLst/>
                <a:latin typeface="宋体" panose="02010600030101010101" pitchFamily="2" charset="-122"/>
                <a:ea typeface="宋体" panose="02010600030101010101" pitchFamily="2" charset="-122"/>
              </a:rPr>
              <a:t>课程</a:t>
            </a:r>
            <a:r>
              <a:rPr lang="zh-CN" altLang="zh-CN" sz="3200" dirty="0">
                <a:effectLst/>
                <a:latin typeface="宋体" panose="02010600030101010101" pitchFamily="2" charset="-122"/>
                <a:ea typeface="宋体" panose="02010600030101010101" pitchFamily="2" charset="-122"/>
              </a:rPr>
              <a:t>基本信息、</a:t>
            </a:r>
            <a:r>
              <a:rPr lang="zh-CN" altLang="zh-CN" sz="3200" b="1" dirty="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基本信息；</a:t>
            </a:r>
          </a:p>
          <a:p>
            <a:pPr lvl="0"/>
            <a:r>
              <a:rPr lang="zh-CN" altLang="zh-CN" sz="3200" dirty="0">
                <a:effectLst/>
                <a:latin typeface="宋体" panose="02010600030101010101" pitchFamily="2" charset="-122"/>
                <a:ea typeface="宋体" panose="02010600030101010101" pitchFamily="2" charset="-122"/>
              </a:rPr>
              <a:t>当</a:t>
            </a:r>
            <a:r>
              <a:rPr lang="zh-CN" altLang="zh-CN" sz="3200" b="1" dirty="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退学时，由教务处的管理人注销学生基本</a:t>
            </a:r>
            <a:r>
              <a:rPr lang="zh-CN" altLang="zh-CN" sz="3200" dirty="0" smtClean="0">
                <a:effectLst/>
                <a:latin typeface="宋体" panose="02010600030101010101" pitchFamily="2" charset="-122"/>
                <a:ea typeface="宋体" panose="02010600030101010101" pitchFamily="2" charset="-122"/>
              </a:rPr>
              <a:t>信息</a:t>
            </a:r>
            <a:endParaRPr lang="zh-CN" altLang="zh-CN" sz="3200" dirty="0">
              <a:effectLst/>
              <a:latin typeface="宋体" panose="02010600030101010101" pitchFamily="2" charset="-122"/>
              <a:ea typeface="宋体" panose="02010600030101010101" pitchFamily="2" charset="-122"/>
            </a:endParaRPr>
          </a:p>
          <a:p>
            <a:pPr lvl="0"/>
            <a:r>
              <a:rPr lang="zh-CN" altLang="zh-CN" sz="3200" dirty="0">
                <a:effectLst/>
                <a:latin typeface="宋体" panose="02010600030101010101" pitchFamily="2" charset="-122"/>
                <a:ea typeface="宋体" panose="02010600030101010101" pitchFamily="2" charset="-122"/>
              </a:rPr>
              <a:t>如果开课之后，学生要求退课，则由教务处的工作人员为学生注销所</a:t>
            </a:r>
            <a:r>
              <a:rPr lang="zh-CN" altLang="zh-CN" sz="3200" b="1" dirty="0">
                <a:solidFill>
                  <a:srgbClr val="0000FF"/>
                </a:solidFill>
                <a:effectLst/>
                <a:latin typeface="宋体" panose="02010600030101010101" pitchFamily="2" charset="-122"/>
                <a:ea typeface="宋体" panose="02010600030101010101" pitchFamily="2" charset="-122"/>
              </a:rPr>
              <a:t>选课</a:t>
            </a:r>
            <a:r>
              <a:rPr lang="zh-CN" altLang="zh-CN" sz="3200" dirty="0">
                <a:effectLst/>
                <a:latin typeface="宋体" panose="02010600030101010101" pitchFamily="2" charset="-122"/>
                <a:ea typeface="宋体" panose="02010600030101010101" pitchFamily="2" charset="-122"/>
              </a:rPr>
              <a:t>程；</a:t>
            </a:r>
          </a:p>
          <a:p>
            <a:pPr lvl="0"/>
            <a:r>
              <a:rPr lang="zh-CN" altLang="zh-CN" sz="3200" dirty="0">
                <a:effectLst/>
                <a:latin typeface="宋体" panose="02010600030101010101" pitchFamily="2" charset="-122"/>
                <a:ea typeface="宋体" panose="02010600030101010101" pitchFamily="2" charset="-122"/>
              </a:rPr>
              <a:t>允许</a:t>
            </a:r>
            <a:r>
              <a:rPr lang="zh-CN" altLang="zh-CN" sz="3200" b="1" dirty="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休学，教务处为休学的退学做学籍冻结处理；复学后为其办理解冻处理；</a:t>
            </a:r>
          </a:p>
          <a:p>
            <a:pPr lvl="0"/>
            <a:r>
              <a:rPr lang="zh-CN" altLang="zh-CN" sz="3200" dirty="0">
                <a:effectLst/>
                <a:latin typeface="宋体" panose="02010600030101010101" pitchFamily="2" charset="-122"/>
                <a:ea typeface="宋体" panose="02010600030101010101" pitchFamily="2" charset="-122"/>
              </a:rPr>
              <a:t>每学期教务处为</a:t>
            </a:r>
            <a:r>
              <a:rPr lang="zh-CN" altLang="zh-CN" sz="3200" b="1" dirty="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办理学期注册手续；没有办理学期注册的学生不能选课；</a:t>
            </a:r>
          </a:p>
          <a:p>
            <a:pPr lvl="0"/>
            <a:r>
              <a:rPr lang="zh-CN" altLang="zh-CN" sz="3200" dirty="0">
                <a:effectLst/>
                <a:latin typeface="宋体" panose="02010600030101010101" pitchFamily="2" charset="-122"/>
                <a:ea typeface="宋体" panose="02010600030101010101" pitchFamily="2" charset="-122"/>
              </a:rPr>
              <a:t>学期末，学院</a:t>
            </a:r>
            <a:r>
              <a:rPr lang="zh-CN" altLang="zh-CN" sz="3200" dirty="0" smtClean="0">
                <a:effectLst/>
                <a:latin typeface="宋体" panose="02010600030101010101" pitchFamily="2" charset="-122"/>
                <a:ea typeface="宋体" panose="02010600030101010101" pitchFamily="2" charset="-122"/>
              </a:rPr>
              <a:t>工作人员录入</a:t>
            </a:r>
            <a:r>
              <a:rPr lang="zh-CN" altLang="zh-CN" sz="3200" b="1" dirty="0" smtClean="0">
                <a:solidFill>
                  <a:srgbClr val="0000FF"/>
                </a:solidFill>
                <a:effectLst/>
                <a:latin typeface="宋体" panose="02010600030101010101" pitchFamily="2" charset="-122"/>
                <a:ea typeface="宋体" panose="02010600030101010101" pitchFamily="2" charset="-122"/>
              </a:rPr>
              <a:t>学生</a:t>
            </a:r>
            <a:r>
              <a:rPr lang="zh-CN" altLang="en-US" sz="3200" b="1" dirty="0" smtClean="0">
                <a:solidFill>
                  <a:srgbClr val="0000FF"/>
                </a:solidFill>
                <a:effectLst/>
                <a:latin typeface="宋体" panose="02010600030101010101" pitchFamily="2" charset="-122"/>
                <a:ea typeface="宋体" panose="02010600030101010101" pitchFamily="2" charset="-122"/>
              </a:rPr>
              <a:t>课程</a:t>
            </a:r>
            <a:r>
              <a:rPr lang="zh-CN" altLang="zh-CN" sz="3200" dirty="0" smtClean="0">
                <a:effectLst/>
                <a:latin typeface="宋体" panose="02010600030101010101" pitchFamily="2" charset="-122"/>
                <a:ea typeface="宋体" panose="02010600030101010101" pitchFamily="2" charset="-122"/>
              </a:rPr>
              <a:t>的</a:t>
            </a:r>
            <a:r>
              <a:rPr lang="zh-CN" altLang="zh-CN" sz="3200" dirty="0">
                <a:effectLst/>
                <a:latin typeface="宋体" panose="02010600030101010101" pitchFamily="2" charset="-122"/>
                <a:ea typeface="宋体" panose="02010600030101010101" pitchFamily="2" charset="-122"/>
              </a:rPr>
              <a:t>成绩</a:t>
            </a:r>
            <a:r>
              <a:rPr lang="zh-CN" altLang="zh-CN" sz="3200" dirty="0" smtClean="0">
                <a:effectLst/>
                <a:latin typeface="宋体" panose="02010600030101010101" pitchFamily="2" charset="-122"/>
                <a:ea typeface="宋体" panose="02010600030101010101" pitchFamily="2" charset="-122"/>
              </a:rPr>
              <a:t>。</a:t>
            </a:r>
            <a:endParaRPr lang="en-US" altLang="zh-CN" dirty="0" smtClean="0">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xmlns="" val="4142970509"/>
      </p:ext>
    </p:extLst>
  </p:cSld>
  <p:clrMapOvr>
    <a:masterClrMapping/>
  </p:clrMapOvr>
  <p:transition>
    <p:pull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516835"/>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关系模式设计</a:t>
            </a:r>
          </a:p>
        </p:txBody>
      </p:sp>
      <p:pic>
        <p:nvPicPr>
          <p:cNvPr id="3" name="图片 2"/>
          <p:cNvPicPr>
            <a:picLocks noChangeAspect="1"/>
          </p:cNvPicPr>
          <p:nvPr/>
        </p:nvPicPr>
        <p:blipFill>
          <a:blip r:embed="rId3" cstate="print"/>
          <a:stretch>
            <a:fillRect/>
          </a:stretch>
        </p:blipFill>
        <p:spPr>
          <a:xfrm>
            <a:off x="824763" y="1598212"/>
            <a:ext cx="7494474" cy="2679589"/>
          </a:xfrm>
          <a:prstGeom prst="rect">
            <a:avLst/>
          </a:prstGeom>
        </p:spPr>
      </p:pic>
    </p:spTree>
    <p:extLst>
      <p:ext uri="{BB962C8B-B14F-4D97-AF65-F5344CB8AC3E}">
        <p14:creationId xmlns:p14="http://schemas.microsoft.com/office/powerpoint/2010/main" xmlns="" val="4025986142"/>
      </p:ext>
    </p:extLst>
  </p:cSld>
  <p:clrMapOvr>
    <a:masterClrMapping/>
  </p:clrMapOvr>
  <p:transition>
    <p:pull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1750405"/>
            <a:ext cx="9144000" cy="2123650"/>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sz="6600" b="1" dirty="0">
                <a:solidFill>
                  <a:schemeClr val="tx1"/>
                </a:solidFill>
                <a:effectLst/>
                <a:latin typeface="Times New Roman" panose="02020603050405020304" pitchFamily="18" charset="0"/>
                <a:ea typeface="宋体" panose="02010600030101010101" pitchFamily="2" charset="-122"/>
              </a:rPr>
              <a:t>用户</a:t>
            </a:r>
            <a:r>
              <a:rPr lang="zh-CN" altLang="en-US" sz="6600" b="1" dirty="0" smtClean="0">
                <a:solidFill>
                  <a:schemeClr val="tx1"/>
                </a:solidFill>
                <a:effectLst/>
                <a:latin typeface="Times New Roman" panose="02020603050405020304" pitchFamily="18" charset="0"/>
                <a:ea typeface="宋体" panose="02010600030101010101" pitchFamily="2" charset="-122"/>
              </a:rPr>
              <a:t>模式属性设计</a:t>
            </a:r>
            <a:r>
              <a:rPr lang="en-US" altLang="zh-CN" sz="6600" b="1" dirty="0" smtClean="0">
                <a:solidFill>
                  <a:schemeClr val="tx1"/>
                </a:solidFill>
                <a:effectLst/>
                <a:latin typeface="Times New Roman" panose="02020603050405020304" pitchFamily="18" charset="0"/>
                <a:ea typeface="宋体" panose="02010600030101010101" pitchFamily="2" charset="-122"/>
              </a:rPr>
              <a:t/>
            </a:r>
            <a:br>
              <a:rPr lang="en-US" altLang="zh-CN" sz="6600" b="1" dirty="0" smtClean="0">
                <a:solidFill>
                  <a:schemeClr val="tx1"/>
                </a:solidFill>
                <a:effectLst/>
                <a:latin typeface="Times New Roman" panose="02020603050405020304" pitchFamily="18" charset="0"/>
                <a:ea typeface="宋体" panose="02010600030101010101" pitchFamily="2" charset="-122"/>
              </a:rPr>
            </a:br>
            <a:endParaRPr lang="zh-CN" altLang="en-US" sz="6600" b="1" dirty="0" smtClean="0">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xmlns="" val="2796019916"/>
      </p:ext>
    </p:extLst>
  </p:cSld>
  <p:clrMapOvr>
    <a:masterClrMapping/>
  </p:clrMapOvr>
  <p:transition>
    <p:pull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40"/>
            <a:ext cx="9144000" cy="5370990"/>
          </a:xfrm>
        </p:spPr>
        <p:txBody>
          <a:bodyPr/>
          <a:lstStyle/>
          <a:p>
            <a:pPr lvl="0"/>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教务处</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的管理人员录入全校的课程基本信息和本学期的课程授课教师、地点、时间；</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在学生入学的时候，</a:t>
            </a:r>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学院</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的管理人员录入学生基本信息；</a:t>
            </a:r>
          </a:p>
          <a:p>
            <a:pPr lvl="0"/>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学生</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每学期自己上网登录系统选课，选课成功后信息存入数据库中，学生自己可以查询选课的情况；</a:t>
            </a:r>
          </a:p>
          <a:p>
            <a:pPr lvl="0"/>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学生</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选课不成功的情况有：</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所选课程的先修课还没有记录，系统提示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缺先修课，选课失败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本学期所选课程的上课时间有冲突，系统提示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上课时间有冲突，选课失败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学生一学期所选课程的学分最多不能超</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r>
              <a:rPr lang="zh-CN" altLang="zh-CN" sz="28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学分</a:t>
            </a:r>
            <a:endPar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198494586"/>
      </p:ext>
    </p:extLst>
  </p:cSld>
  <p:clrMapOvr>
    <a:masterClrMapping/>
  </p:clrMapOvr>
  <p:transition>
    <p:pull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40"/>
            <a:ext cx="9144000" cy="5370990"/>
          </a:xfrm>
        </p:spPr>
        <p:txBody>
          <a:bodyPr/>
          <a:lstStyle/>
          <a:p>
            <a:pPr lvl="0"/>
            <a:r>
              <a:rPr lang="zh-CN" altLang="zh-CN" sz="3200" b="1" dirty="0" smtClean="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可以注销所选课程。</a:t>
            </a:r>
          </a:p>
          <a:p>
            <a:pPr lvl="0"/>
            <a:r>
              <a:rPr lang="zh-CN" altLang="zh-CN" sz="3200" b="1" dirty="0">
                <a:solidFill>
                  <a:srgbClr val="0000FF"/>
                </a:solidFill>
                <a:effectLst/>
                <a:latin typeface="宋体" panose="02010600030101010101" pitchFamily="2" charset="-122"/>
                <a:ea typeface="宋体" panose="02010600030101010101" pitchFamily="2" charset="-122"/>
              </a:rPr>
              <a:t>学院</a:t>
            </a:r>
            <a:r>
              <a:rPr lang="zh-CN" altLang="zh-CN" sz="3200" dirty="0">
                <a:effectLst/>
                <a:latin typeface="宋体" panose="02010600030101010101" pitchFamily="2" charset="-122"/>
                <a:ea typeface="宋体" panose="02010600030101010101" pitchFamily="2" charset="-122"/>
              </a:rPr>
              <a:t>管理员可以查询学生前几学期的选课信息、可以查询课程基本信息、学生基本信息；</a:t>
            </a:r>
          </a:p>
          <a:p>
            <a:pPr lvl="0"/>
            <a:r>
              <a:rPr lang="zh-CN" altLang="zh-CN" sz="3200" dirty="0">
                <a:effectLst/>
                <a:latin typeface="宋体" panose="02010600030101010101" pitchFamily="2" charset="-122"/>
                <a:ea typeface="宋体" panose="02010600030101010101" pitchFamily="2" charset="-122"/>
              </a:rPr>
              <a:t>当学生退学时，由</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的管理人注销学生基本</a:t>
            </a:r>
            <a:r>
              <a:rPr lang="zh-CN" altLang="zh-CN" sz="3200" dirty="0" smtClean="0">
                <a:effectLst/>
                <a:latin typeface="宋体" panose="02010600030101010101" pitchFamily="2" charset="-122"/>
                <a:ea typeface="宋体" panose="02010600030101010101" pitchFamily="2" charset="-122"/>
              </a:rPr>
              <a:t>信息</a:t>
            </a:r>
            <a:endParaRPr lang="zh-CN" altLang="zh-CN" sz="3200" dirty="0">
              <a:effectLst/>
              <a:latin typeface="宋体" panose="02010600030101010101" pitchFamily="2" charset="-122"/>
              <a:ea typeface="宋体" panose="02010600030101010101" pitchFamily="2" charset="-122"/>
            </a:endParaRPr>
          </a:p>
          <a:p>
            <a:pPr lvl="0"/>
            <a:r>
              <a:rPr lang="zh-CN" altLang="zh-CN" sz="3200" dirty="0">
                <a:effectLst/>
                <a:latin typeface="宋体" panose="02010600030101010101" pitchFamily="2" charset="-122"/>
                <a:ea typeface="宋体" panose="02010600030101010101" pitchFamily="2" charset="-122"/>
              </a:rPr>
              <a:t>如果开课之后，学生要求退课，则由</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的工作人员为学生注销所选课程；</a:t>
            </a:r>
          </a:p>
          <a:p>
            <a:pPr lvl="0"/>
            <a:r>
              <a:rPr lang="zh-CN" altLang="zh-CN" sz="3200" dirty="0">
                <a:effectLst/>
                <a:latin typeface="宋体" panose="02010600030101010101" pitchFamily="2" charset="-122"/>
                <a:ea typeface="宋体" panose="02010600030101010101" pitchFamily="2" charset="-122"/>
              </a:rPr>
              <a:t>允许学生休学，</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为休学的退学做学籍冻结处理；复学后为其办理解冻处理；</a:t>
            </a:r>
          </a:p>
          <a:p>
            <a:pPr lvl="0"/>
            <a:r>
              <a:rPr lang="zh-CN" altLang="zh-CN" sz="3200" dirty="0">
                <a:effectLst/>
                <a:latin typeface="宋体" panose="02010600030101010101" pitchFamily="2" charset="-122"/>
                <a:ea typeface="宋体" panose="02010600030101010101" pitchFamily="2" charset="-122"/>
              </a:rPr>
              <a:t>每学期</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为学生办理学期注册手续；没有办理学期注册的学生不能选课；</a:t>
            </a:r>
          </a:p>
          <a:p>
            <a:pPr lvl="0"/>
            <a:r>
              <a:rPr lang="zh-CN" altLang="zh-CN" sz="3200" dirty="0">
                <a:effectLst/>
                <a:latin typeface="宋体" panose="02010600030101010101" pitchFamily="2" charset="-122"/>
                <a:ea typeface="宋体" panose="02010600030101010101" pitchFamily="2" charset="-122"/>
              </a:rPr>
              <a:t>学期末，</a:t>
            </a:r>
            <a:r>
              <a:rPr lang="zh-CN" altLang="zh-CN" sz="3200" b="1" dirty="0">
                <a:solidFill>
                  <a:srgbClr val="0000FF"/>
                </a:solidFill>
                <a:effectLst/>
                <a:latin typeface="宋体" panose="02010600030101010101" pitchFamily="2" charset="-122"/>
                <a:ea typeface="宋体" panose="02010600030101010101" pitchFamily="2" charset="-122"/>
              </a:rPr>
              <a:t>学院</a:t>
            </a:r>
            <a:r>
              <a:rPr lang="zh-CN" altLang="zh-CN" sz="3200" dirty="0">
                <a:effectLst/>
                <a:latin typeface="宋体" panose="02010600030101010101" pitchFamily="2" charset="-122"/>
                <a:ea typeface="宋体" panose="02010600030101010101" pitchFamily="2" charset="-122"/>
              </a:rPr>
              <a:t>工作人员负责录入学生的成绩。</a:t>
            </a: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xmlns="" val="3771404922"/>
      </p:ext>
    </p:extLst>
  </p:cSld>
  <p:clrMapOvr>
    <a:masterClrMapping/>
  </p:clrMapOvr>
  <p:transition>
    <p:pull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516835"/>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a:solidFill>
                  <a:schemeClr val="tx1"/>
                </a:solidFill>
                <a:effectLst/>
                <a:latin typeface="Times New Roman" panose="02020603050405020304" pitchFamily="18" charset="0"/>
                <a:ea typeface="宋体" panose="02010600030101010101" pitchFamily="2" charset="-122"/>
              </a:rPr>
              <a:t>用户模式</a:t>
            </a:r>
            <a:r>
              <a:rPr lang="zh-CN" altLang="en-US" b="1" dirty="0" smtClean="0">
                <a:solidFill>
                  <a:schemeClr val="tx1"/>
                </a:solidFill>
                <a:effectLst/>
                <a:latin typeface="Times New Roman" panose="02020603050405020304" pitchFamily="18" charset="0"/>
                <a:ea typeface="宋体" panose="02010600030101010101" pitchFamily="2" charset="-122"/>
              </a:rPr>
              <a:t>属性设计</a:t>
            </a:r>
          </a:p>
        </p:txBody>
      </p:sp>
      <p:pic>
        <p:nvPicPr>
          <p:cNvPr id="2" name="图片 1"/>
          <p:cNvPicPr>
            <a:picLocks noChangeAspect="1"/>
          </p:cNvPicPr>
          <p:nvPr/>
        </p:nvPicPr>
        <p:blipFill>
          <a:blip r:embed="rId3" cstate="print"/>
          <a:stretch>
            <a:fillRect/>
          </a:stretch>
        </p:blipFill>
        <p:spPr>
          <a:xfrm>
            <a:off x="2659793" y="1510958"/>
            <a:ext cx="6231972" cy="2144769"/>
          </a:xfrm>
          <a:prstGeom prst="rect">
            <a:avLst/>
          </a:prstGeom>
        </p:spPr>
      </p:pic>
      <p:pic>
        <p:nvPicPr>
          <p:cNvPr id="5" name="图片 4"/>
          <p:cNvPicPr>
            <a:picLocks noChangeAspect="1"/>
          </p:cNvPicPr>
          <p:nvPr/>
        </p:nvPicPr>
        <p:blipFill>
          <a:blip r:embed="rId4" cstate="print"/>
          <a:stretch>
            <a:fillRect/>
          </a:stretch>
        </p:blipFill>
        <p:spPr>
          <a:xfrm>
            <a:off x="298255" y="1510960"/>
            <a:ext cx="2178658" cy="2144768"/>
          </a:xfrm>
          <a:prstGeom prst="rect">
            <a:avLst/>
          </a:prstGeom>
        </p:spPr>
      </p:pic>
    </p:spTree>
    <p:extLst>
      <p:ext uri="{BB962C8B-B14F-4D97-AF65-F5344CB8AC3E}">
        <p14:creationId xmlns:p14="http://schemas.microsoft.com/office/powerpoint/2010/main" xmlns="" val="3041717131"/>
      </p:ext>
    </p:extLst>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40"/>
            <a:ext cx="9144000" cy="5370990"/>
          </a:xfrm>
        </p:spPr>
        <p:txBody>
          <a:bodyPr/>
          <a:lstStyle/>
          <a:p>
            <a:pPr lvl="0"/>
            <a:r>
              <a:rPr lang="zh-CN" altLang="zh-CN" sz="3200" b="1" dirty="0" smtClean="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可以注销所选课程。</a:t>
            </a:r>
          </a:p>
          <a:p>
            <a:pPr lvl="0"/>
            <a:r>
              <a:rPr lang="zh-CN" altLang="zh-CN" sz="3200" b="1" dirty="0">
                <a:solidFill>
                  <a:srgbClr val="0000FF"/>
                </a:solidFill>
                <a:effectLst/>
                <a:latin typeface="宋体" panose="02010600030101010101" pitchFamily="2" charset="-122"/>
                <a:ea typeface="宋体" panose="02010600030101010101" pitchFamily="2" charset="-122"/>
              </a:rPr>
              <a:t>学院</a:t>
            </a:r>
            <a:r>
              <a:rPr lang="zh-CN" altLang="zh-CN" sz="3200" dirty="0">
                <a:effectLst/>
                <a:latin typeface="宋体" panose="02010600030101010101" pitchFamily="2" charset="-122"/>
                <a:ea typeface="宋体" panose="02010600030101010101" pitchFamily="2" charset="-122"/>
              </a:rPr>
              <a:t>管理员可以查询学生前几学期的选课信息、可以查询课程基本信息、学生基本信息；</a:t>
            </a:r>
          </a:p>
          <a:p>
            <a:pPr lvl="0"/>
            <a:r>
              <a:rPr lang="zh-CN" altLang="zh-CN" sz="3200" dirty="0">
                <a:effectLst/>
                <a:latin typeface="宋体" panose="02010600030101010101" pitchFamily="2" charset="-122"/>
                <a:ea typeface="宋体" panose="02010600030101010101" pitchFamily="2" charset="-122"/>
              </a:rPr>
              <a:t>当学生退学时，由</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的管理人注销学生基本</a:t>
            </a:r>
            <a:r>
              <a:rPr lang="zh-CN" altLang="zh-CN" sz="3200" dirty="0" smtClean="0">
                <a:effectLst/>
                <a:latin typeface="宋体" panose="02010600030101010101" pitchFamily="2" charset="-122"/>
                <a:ea typeface="宋体" panose="02010600030101010101" pitchFamily="2" charset="-122"/>
              </a:rPr>
              <a:t>信息</a:t>
            </a:r>
            <a:endParaRPr lang="zh-CN" altLang="zh-CN" sz="3200" dirty="0">
              <a:effectLst/>
              <a:latin typeface="宋体" panose="02010600030101010101" pitchFamily="2" charset="-122"/>
              <a:ea typeface="宋体" panose="02010600030101010101" pitchFamily="2" charset="-122"/>
            </a:endParaRPr>
          </a:p>
          <a:p>
            <a:pPr lvl="0"/>
            <a:r>
              <a:rPr lang="zh-CN" altLang="zh-CN" sz="3200" dirty="0">
                <a:effectLst/>
                <a:latin typeface="宋体" panose="02010600030101010101" pitchFamily="2" charset="-122"/>
                <a:ea typeface="宋体" panose="02010600030101010101" pitchFamily="2" charset="-122"/>
              </a:rPr>
              <a:t>如果开课之后，学生要求退课，则由</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的工作人员为学生注销所选课程；</a:t>
            </a:r>
          </a:p>
          <a:p>
            <a:pPr lvl="0"/>
            <a:r>
              <a:rPr lang="zh-CN" altLang="zh-CN" sz="3200" dirty="0">
                <a:effectLst/>
                <a:latin typeface="宋体" panose="02010600030101010101" pitchFamily="2" charset="-122"/>
                <a:ea typeface="宋体" panose="02010600030101010101" pitchFamily="2" charset="-122"/>
              </a:rPr>
              <a:t>允许学生休学，</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为休学的退学做学籍冻结处理；复学后为其办理解冻处理；</a:t>
            </a:r>
          </a:p>
          <a:p>
            <a:pPr lvl="0"/>
            <a:r>
              <a:rPr lang="zh-CN" altLang="zh-CN" sz="3200" dirty="0">
                <a:effectLst/>
                <a:latin typeface="宋体" panose="02010600030101010101" pitchFamily="2" charset="-122"/>
                <a:ea typeface="宋体" panose="02010600030101010101" pitchFamily="2" charset="-122"/>
              </a:rPr>
              <a:t>每学期</a:t>
            </a:r>
            <a:r>
              <a:rPr lang="zh-CN" altLang="zh-CN" sz="3200" b="1" dirty="0">
                <a:solidFill>
                  <a:srgbClr val="0000FF"/>
                </a:solidFill>
                <a:effectLst/>
                <a:latin typeface="宋体" panose="02010600030101010101" pitchFamily="2" charset="-122"/>
                <a:ea typeface="宋体" panose="02010600030101010101" pitchFamily="2" charset="-122"/>
              </a:rPr>
              <a:t>教务处</a:t>
            </a:r>
            <a:r>
              <a:rPr lang="zh-CN" altLang="zh-CN" sz="3200" dirty="0">
                <a:effectLst/>
                <a:latin typeface="宋体" panose="02010600030101010101" pitchFamily="2" charset="-122"/>
                <a:ea typeface="宋体" panose="02010600030101010101" pitchFamily="2" charset="-122"/>
              </a:rPr>
              <a:t>为学生办理学期注册手续；没有办理学期注册的学生不能选课；</a:t>
            </a:r>
          </a:p>
          <a:p>
            <a:pPr lvl="0"/>
            <a:r>
              <a:rPr lang="zh-CN" altLang="zh-CN" sz="3200" dirty="0">
                <a:effectLst/>
                <a:latin typeface="宋体" panose="02010600030101010101" pitchFamily="2" charset="-122"/>
                <a:ea typeface="宋体" panose="02010600030101010101" pitchFamily="2" charset="-122"/>
              </a:rPr>
              <a:t>学期末，</a:t>
            </a:r>
            <a:r>
              <a:rPr lang="zh-CN" altLang="zh-CN" sz="3200" b="1" dirty="0">
                <a:solidFill>
                  <a:srgbClr val="0000FF"/>
                </a:solidFill>
                <a:effectLst/>
                <a:latin typeface="宋体" panose="02010600030101010101" pitchFamily="2" charset="-122"/>
                <a:ea typeface="宋体" panose="02010600030101010101" pitchFamily="2" charset="-122"/>
              </a:rPr>
              <a:t>学院</a:t>
            </a:r>
            <a:r>
              <a:rPr lang="zh-CN" altLang="zh-CN" sz="3200" dirty="0">
                <a:effectLst/>
                <a:latin typeface="宋体" panose="02010600030101010101" pitchFamily="2" charset="-122"/>
                <a:ea typeface="宋体" panose="02010600030101010101" pitchFamily="2" charset="-122"/>
              </a:rPr>
              <a:t>工作人员负责录入学生的成绩。</a:t>
            </a: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xmlns="" val="3663409263"/>
      </p:ext>
    </p:extLst>
  </p:cSld>
  <p:clrMapOvr>
    <a:masterClrMapping/>
  </p:clrMapOvr>
  <p:transition>
    <p:pull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1750405"/>
            <a:ext cx="9144000" cy="2123650"/>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sz="6600" b="1" dirty="0" smtClean="0">
                <a:solidFill>
                  <a:schemeClr val="tx1"/>
                </a:solidFill>
                <a:effectLst/>
                <a:latin typeface="Times New Roman" panose="02020603050405020304" pitchFamily="18" charset="0"/>
                <a:ea typeface="宋体" panose="02010600030101010101" pitchFamily="2" charset="-122"/>
              </a:rPr>
              <a:t>学生模式属性设计</a:t>
            </a:r>
            <a:r>
              <a:rPr lang="en-US" altLang="zh-CN" sz="6600" b="1" dirty="0" smtClean="0">
                <a:solidFill>
                  <a:schemeClr val="tx1"/>
                </a:solidFill>
                <a:effectLst/>
                <a:latin typeface="Times New Roman" panose="02020603050405020304" pitchFamily="18" charset="0"/>
                <a:ea typeface="宋体" panose="02010600030101010101" pitchFamily="2" charset="-122"/>
              </a:rPr>
              <a:t/>
            </a:r>
            <a:br>
              <a:rPr lang="en-US" altLang="zh-CN" sz="6600" b="1" dirty="0" smtClean="0">
                <a:solidFill>
                  <a:schemeClr val="tx1"/>
                </a:solidFill>
                <a:effectLst/>
                <a:latin typeface="Times New Roman" panose="02020603050405020304" pitchFamily="18" charset="0"/>
                <a:ea typeface="宋体" panose="02010600030101010101" pitchFamily="2" charset="-122"/>
              </a:rPr>
            </a:br>
            <a:endParaRPr lang="zh-CN" altLang="en-US" sz="6600" b="1" dirty="0" smtClean="0">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xmlns="" val="2273462692"/>
      </p:ext>
    </p:extLst>
  </p:cSld>
  <p:clrMapOvr>
    <a:masterClrMapping/>
  </p:clrMapOvr>
  <p:transition>
    <p:pull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40"/>
            <a:ext cx="9144000" cy="5370990"/>
          </a:xfrm>
        </p:spPr>
        <p:txBody>
          <a:bodyPr/>
          <a:lstStyle/>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教务处的管理人员录入全校的</a:t>
            </a:r>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基本信息和本学期的课程授课教师、地点、时间；</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在学生入学的时候，学院的管理人员录入</a:t>
            </a:r>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学生</a:t>
            </a:r>
            <a:r>
              <a:rPr lang="zh-CN" altLang="zh-CN" sz="3200" u="sng" dirty="0">
                <a:effectLst/>
                <a:latin typeface="Times New Roman" panose="02020603050405020304" pitchFamily="18" charset="0"/>
                <a:ea typeface="宋体" panose="02010600030101010101" pitchFamily="2" charset="-122"/>
                <a:cs typeface="Times New Roman" panose="02020603050405020304" pitchFamily="18" charset="0"/>
              </a:rPr>
              <a:t>基本信息</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学生每学期自己上网登录系统选课，选课成功后信息存入数据库中，学生自己可以查询</a:t>
            </a:r>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选课</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的情况；</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学生选课不成功的情况有：</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所选</a:t>
            </a:r>
            <a:r>
              <a:rPr lang="zh-CN" altLang="zh-CN" sz="28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的先修课还没有记录，系统提示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缺先修课，选课失败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本学期所选</a:t>
            </a:r>
            <a:r>
              <a:rPr lang="zh-CN" altLang="zh-CN" sz="28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的上课时间有冲突，系统提示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上课时间有冲突，选课失败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学生一学期所选</a:t>
            </a:r>
            <a:r>
              <a:rPr lang="zh-CN" altLang="zh-CN" sz="28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的学分最多不能超</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r>
              <a:rPr lang="zh-CN" altLang="zh-CN" sz="28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学分</a:t>
            </a:r>
            <a:endPar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3772314284"/>
      </p:ext>
    </p:extLst>
  </p:cSld>
  <p:clrMapOvr>
    <a:masterClrMapping/>
  </p:clrMapOvr>
  <p:transition>
    <p:pull di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40"/>
            <a:ext cx="9144000" cy="6623548"/>
          </a:xfrm>
        </p:spPr>
        <p:txBody>
          <a:bodyPr/>
          <a:lstStyle/>
          <a:p>
            <a:pPr lvl="0"/>
            <a:r>
              <a:rPr lang="zh-CN" altLang="zh-CN" sz="3200" dirty="0" smtClean="0">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可以注销所</a:t>
            </a:r>
            <a:r>
              <a:rPr lang="zh-CN" altLang="zh-CN" sz="3200" b="1" dirty="0">
                <a:solidFill>
                  <a:srgbClr val="0000FF"/>
                </a:solidFill>
                <a:effectLst/>
                <a:latin typeface="宋体" panose="02010600030101010101" pitchFamily="2" charset="-122"/>
                <a:ea typeface="宋体" panose="02010600030101010101" pitchFamily="2" charset="-122"/>
              </a:rPr>
              <a:t>选课</a:t>
            </a:r>
            <a:r>
              <a:rPr lang="zh-CN" altLang="zh-CN" sz="3200" dirty="0">
                <a:effectLst/>
                <a:latin typeface="宋体" panose="02010600030101010101" pitchFamily="2" charset="-122"/>
                <a:ea typeface="宋体" panose="02010600030101010101" pitchFamily="2" charset="-122"/>
              </a:rPr>
              <a:t>程。</a:t>
            </a:r>
          </a:p>
          <a:p>
            <a:pPr lvl="0"/>
            <a:r>
              <a:rPr lang="zh-CN" altLang="zh-CN" sz="3200" dirty="0">
                <a:effectLst/>
                <a:latin typeface="宋体" panose="02010600030101010101" pitchFamily="2" charset="-122"/>
                <a:ea typeface="宋体" panose="02010600030101010101" pitchFamily="2" charset="-122"/>
              </a:rPr>
              <a:t>学院管理员可以查询学生前几学期的</a:t>
            </a:r>
            <a:r>
              <a:rPr lang="zh-CN" altLang="zh-CN" sz="3200" b="1" dirty="0">
                <a:solidFill>
                  <a:srgbClr val="0000FF"/>
                </a:solidFill>
                <a:effectLst/>
                <a:latin typeface="宋体" panose="02010600030101010101" pitchFamily="2" charset="-122"/>
                <a:ea typeface="宋体" panose="02010600030101010101" pitchFamily="2" charset="-122"/>
              </a:rPr>
              <a:t>选课</a:t>
            </a:r>
            <a:r>
              <a:rPr lang="zh-CN" altLang="zh-CN" sz="3200" dirty="0">
                <a:effectLst/>
                <a:latin typeface="宋体" panose="02010600030101010101" pitchFamily="2" charset="-122"/>
                <a:ea typeface="宋体" panose="02010600030101010101" pitchFamily="2" charset="-122"/>
              </a:rPr>
              <a:t>信息、可以查询</a:t>
            </a:r>
            <a:r>
              <a:rPr lang="zh-CN" altLang="zh-CN" sz="3200" b="1" dirty="0">
                <a:solidFill>
                  <a:srgbClr val="0000FF"/>
                </a:solidFill>
                <a:effectLst/>
                <a:latin typeface="宋体" panose="02010600030101010101" pitchFamily="2" charset="-122"/>
                <a:ea typeface="宋体" panose="02010600030101010101" pitchFamily="2" charset="-122"/>
              </a:rPr>
              <a:t>课程</a:t>
            </a:r>
            <a:r>
              <a:rPr lang="zh-CN" altLang="zh-CN" sz="3200" dirty="0">
                <a:effectLst/>
                <a:latin typeface="宋体" panose="02010600030101010101" pitchFamily="2" charset="-122"/>
                <a:ea typeface="宋体" panose="02010600030101010101" pitchFamily="2" charset="-122"/>
              </a:rPr>
              <a:t>基本信息、</a:t>
            </a:r>
            <a:r>
              <a:rPr lang="zh-CN" altLang="zh-CN" sz="3200" b="1" dirty="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基本信息；</a:t>
            </a:r>
          </a:p>
          <a:p>
            <a:pPr lvl="0"/>
            <a:r>
              <a:rPr lang="zh-CN" altLang="zh-CN" sz="3200" dirty="0">
                <a:effectLst/>
                <a:latin typeface="宋体" panose="02010600030101010101" pitchFamily="2" charset="-122"/>
                <a:ea typeface="宋体" panose="02010600030101010101" pitchFamily="2" charset="-122"/>
              </a:rPr>
              <a:t>当</a:t>
            </a:r>
            <a:r>
              <a:rPr lang="zh-CN" altLang="zh-CN" sz="3200" b="1" dirty="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退学时，由教务处的管理人注销学生基本</a:t>
            </a:r>
            <a:r>
              <a:rPr lang="zh-CN" altLang="zh-CN" sz="3200" dirty="0" smtClean="0">
                <a:effectLst/>
                <a:latin typeface="宋体" panose="02010600030101010101" pitchFamily="2" charset="-122"/>
                <a:ea typeface="宋体" panose="02010600030101010101" pitchFamily="2" charset="-122"/>
              </a:rPr>
              <a:t>信息</a:t>
            </a:r>
            <a:r>
              <a:rPr lang="zh-CN" altLang="en-US" sz="3200" dirty="0" smtClean="0">
                <a:effectLst/>
                <a:latin typeface="宋体" panose="02010600030101010101" pitchFamily="2" charset="-122"/>
                <a:ea typeface="宋体" panose="02010600030101010101" pitchFamily="2" charset="-122"/>
              </a:rPr>
              <a:t>；</a:t>
            </a:r>
            <a:endParaRPr lang="zh-CN" altLang="zh-CN" sz="3200" dirty="0">
              <a:effectLst/>
              <a:latin typeface="宋体" panose="02010600030101010101" pitchFamily="2" charset="-122"/>
              <a:ea typeface="宋体" panose="02010600030101010101" pitchFamily="2" charset="-122"/>
            </a:endParaRPr>
          </a:p>
          <a:p>
            <a:pPr lvl="0"/>
            <a:r>
              <a:rPr lang="zh-CN" altLang="zh-CN" sz="3200" dirty="0">
                <a:effectLst/>
                <a:latin typeface="宋体" panose="02010600030101010101" pitchFamily="2" charset="-122"/>
                <a:ea typeface="宋体" panose="02010600030101010101" pitchFamily="2" charset="-122"/>
              </a:rPr>
              <a:t>如果开课之后，学生要求退课，则由教务处的工作人员为学生注销所</a:t>
            </a:r>
            <a:r>
              <a:rPr lang="zh-CN" altLang="zh-CN" sz="3200" b="1" dirty="0">
                <a:solidFill>
                  <a:srgbClr val="0000FF"/>
                </a:solidFill>
                <a:effectLst/>
                <a:latin typeface="宋体" panose="02010600030101010101" pitchFamily="2" charset="-122"/>
                <a:ea typeface="宋体" panose="02010600030101010101" pitchFamily="2" charset="-122"/>
              </a:rPr>
              <a:t>选课</a:t>
            </a:r>
            <a:r>
              <a:rPr lang="zh-CN" altLang="zh-CN" sz="3200" dirty="0">
                <a:effectLst/>
                <a:latin typeface="宋体" panose="02010600030101010101" pitchFamily="2" charset="-122"/>
                <a:ea typeface="宋体" panose="02010600030101010101" pitchFamily="2" charset="-122"/>
              </a:rPr>
              <a:t>程；</a:t>
            </a:r>
          </a:p>
          <a:p>
            <a:pPr lvl="0"/>
            <a:r>
              <a:rPr lang="zh-CN" altLang="zh-CN" sz="3200" dirty="0">
                <a:effectLst/>
                <a:latin typeface="宋体" panose="02010600030101010101" pitchFamily="2" charset="-122"/>
                <a:ea typeface="宋体" panose="02010600030101010101" pitchFamily="2" charset="-122"/>
              </a:rPr>
              <a:t>允许</a:t>
            </a:r>
            <a:r>
              <a:rPr lang="zh-CN" altLang="zh-CN" sz="3200" b="1" dirty="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休学，教务处为</a:t>
            </a:r>
            <a:r>
              <a:rPr lang="zh-CN" altLang="zh-CN" sz="3200" u="sng" dirty="0">
                <a:effectLst/>
                <a:latin typeface="宋体" panose="02010600030101010101" pitchFamily="2" charset="-122"/>
                <a:ea typeface="宋体" panose="02010600030101010101" pitchFamily="2" charset="-122"/>
              </a:rPr>
              <a:t>休学</a:t>
            </a:r>
            <a:r>
              <a:rPr lang="zh-CN" altLang="zh-CN" sz="3200" dirty="0" smtClean="0">
                <a:effectLst/>
                <a:latin typeface="宋体" panose="02010600030101010101" pitchFamily="2" charset="-122"/>
                <a:ea typeface="宋体" panose="02010600030101010101" pitchFamily="2" charset="-122"/>
              </a:rPr>
              <a:t>的</a:t>
            </a:r>
            <a:r>
              <a:rPr lang="zh-CN" altLang="en-US" sz="3200" dirty="0" smtClean="0">
                <a:effectLst/>
                <a:latin typeface="宋体" panose="02010600030101010101" pitchFamily="2" charset="-122"/>
                <a:ea typeface="宋体" panose="02010600030101010101" pitchFamily="2" charset="-122"/>
              </a:rPr>
              <a:t>学生</a:t>
            </a:r>
            <a:r>
              <a:rPr lang="zh-CN" altLang="zh-CN" sz="3200" dirty="0" smtClean="0">
                <a:effectLst/>
                <a:latin typeface="宋体" panose="02010600030101010101" pitchFamily="2" charset="-122"/>
                <a:ea typeface="宋体" panose="02010600030101010101" pitchFamily="2" charset="-122"/>
              </a:rPr>
              <a:t>做</a:t>
            </a:r>
            <a:r>
              <a:rPr lang="zh-CN" altLang="zh-CN" sz="3200" dirty="0">
                <a:effectLst/>
                <a:latin typeface="宋体" panose="02010600030101010101" pitchFamily="2" charset="-122"/>
                <a:ea typeface="宋体" panose="02010600030101010101" pitchFamily="2" charset="-122"/>
              </a:rPr>
              <a:t>学籍冻结处理；复学后为其办理解冻处理；</a:t>
            </a:r>
          </a:p>
          <a:p>
            <a:pPr lvl="0"/>
            <a:r>
              <a:rPr lang="zh-CN" altLang="zh-CN" sz="3200" dirty="0">
                <a:effectLst/>
                <a:latin typeface="宋体" panose="02010600030101010101" pitchFamily="2" charset="-122"/>
                <a:ea typeface="宋体" panose="02010600030101010101" pitchFamily="2" charset="-122"/>
              </a:rPr>
              <a:t>每学期教务处为</a:t>
            </a:r>
            <a:r>
              <a:rPr lang="zh-CN" altLang="zh-CN" sz="3200" b="1" dirty="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办理学期</a:t>
            </a:r>
            <a:r>
              <a:rPr lang="zh-CN" altLang="zh-CN" sz="3200" u="sng" dirty="0">
                <a:effectLst/>
                <a:latin typeface="宋体" panose="02010600030101010101" pitchFamily="2" charset="-122"/>
                <a:ea typeface="宋体" panose="02010600030101010101" pitchFamily="2" charset="-122"/>
              </a:rPr>
              <a:t>注册</a:t>
            </a:r>
            <a:r>
              <a:rPr lang="zh-CN" altLang="zh-CN" sz="3200" dirty="0">
                <a:effectLst/>
                <a:latin typeface="宋体" panose="02010600030101010101" pitchFamily="2" charset="-122"/>
                <a:ea typeface="宋体" panose="02010600030101010101" pitchFamily="2" charset="-122"/>
              </a:rPr>
              <a:t>手续；没有办理学期注册的学生不能选课；</a:t>
            </a:r>
          </a:p>
          <a:p>
            <a:pPr lvl="0"/>
            <a:r>
              <a:rPr lang="zh-CN" altLang="zh-CN" sz="3200" dirty="0">
                <a:effectLst/>
                <a:latin typeface="宋体" panose="02010600030101010101" pitchFamily="2" charset="-122"/>
                <a:ea typeface="宋体" panose="02010600030101010101" pitchFamily="2" charset="-122"/>
              </a:rPr>
              <a:t>学期末，学院</a:t>
            </a:r>
            <a:r>
              <a:rPr lang="zh-CN" altLang="zh-CN" sz="3200" dirty="0" smtClean="0">
                <a:effectLst/>
                <a:latin typeface="宋体" panose="02010600030101010101" pitchFamily="2" charset="-122"/>
                <a:ea typeface="宋体" panose="02010600030101010101" pitchFamily="2" charset="-122"/>
              </a:rPr>
              <a:t>工作人员录入</a:t>
            </a:r>
            <a:r>
              <a:rPr lang="zh-CN" altLang="zh-CN" sz="3200" b="1" dirty="0" smtClean="0">
                <a:solidFill>
                  <a:srgbClr val="0000FF"/>
                </a:solidFill>
                <a:effectLst/>
                <a:latin typeface="宋体" panose="02010600030101010101" pitchFamily="2" charset="-122"/>
                <a:ea typeface="宋体" panose="02010600030101010101" pitchFamily="2" charset="-122"/>
              </a:rPr>
              <a:t>学生</a:t>
            </a:r>
            <a:r>
              <a:rPr lang="zh-CN" altLang="en-US" sz="3200" b="1" dirty="0" smtClean="0">
                <a:solidFill>
                  <a:srgbClr val="0000FF"/>
                </a:solidFill>
                <a:effectLst/>
                <a:latin typeface="宋体" panose="02010600030101010101" pitchFamily="2" charset="-122"/>
                <a:ea typeface="宋体" panose="02010600030101010101" pitchFamily="2" charset="-122"/>
              </a:rPr>
              <a:t>课程</a:t>
            </a:r>
            <a:r>
              <a:rPr lang="zh-CN" altLang="zh-CN" sz="3200" dirty="0" smtClean="0">
                <a:effectLst/>
                <a:latin typeface="宋体" panose="02010600030101010101" pitchFamily="2" charset="-122"/>
                <a:ea typeface="宋体" panose="02010600030101010101" pitchFamily="2" charset="-122"/>
              </a:rPr>
              <a:t>的</a:t>
            </a:r>
            <a:r>
              <a:rPr lang="zh-CN" altLang="zh-CN" sz="3200" dirty="0">
                <a:effectLst/>
                <a:latin typeface="宋体" panose="02010600030101010101" pitchFamily="2" charset="-122"/>
                <a:ea typeface="宋体" panose="02010600030101010101" pitchFamily="2" charset="-122"/>
              </a:rPr>
              <a:t>成绩</a:t>
            </a:r>
            <a:r>
              <a:rPr lang="zh-CN" altLang="zh-CN" sz="3200" dirty="0" smtClean="0">
                <a:effectLst/>
                <a:latin typeface="宋体" panose="02010600030101010101" pitchFamily="2" charset="-122"/>
                <a:ea typeface="宋体" panose="02010600030101010101" pitchFamily="2" charset="-122"/>
              </a:rPr>
              <a:t>。</a:t>
            </a:r>
            <a:endParaRPr lang="en-US" altLang="zh-CN" dirty="0" smtClean="0">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xmlns="" val="1354593811"/>
      </p:ext>
    </p:extLst>
  </p:cSld>
  <p:clrMapOvr>
    <a:masterClrMapping/>
  </p:clrMapOvr>
  <p:transition>
    <p:pull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516835"/>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学生模式属性设计</a:t>
            </a:r>
          </a:p>
        </p:txBody>
      </p:sp>
      <p:pic>
        <p:nvPicPr>
          <p:cNvPr id="2" name="图片 1"/>
          <p:cNvPicPr>
            <a:picLocks noChangeAspect="1"/>
          </p:cNvPicPr>
          <p:nvPr/>
        </p:nvPicPr>
        <p:blipFill>
          <a:blip r:embed="rId3" cstate="print"/>
          <a:stretch>
            <a:fillRect/>
          </a:stretch>
        </p:blipFill>
        <p:spPr>
          <a:xfrm>
            <a:off x="860068" y="1727480"/>
            <a:ext cx="7875572" cy="2884277"/>
          </a:xfrm>
          <a:prstGeom prst="rect">
            <a:avLst/>
          </a:prstGeom>
        </p:spPr>
      </p:pic>
    </p:spTree>
    <p:extLst>
      <p:ext uri="{BB962C8B-B14F-4D97-AF65-F5344CB8AC3E}">
        <p14:creationId xmlns:p14="http://schemas.microsoft.com/office/powerpoint/2010/main" xmlns="" val="3344492682"/>
      </p:ext>
    </p:extLst>
  </p:cSld>
  <p:clrMapOvr>
    <a:masterClrMapping/>
  </p:clrMapOvr>
  <p:transition>
    <p:pull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1750405"/>
            <a:ext cx="9144000" cy="2123650"/>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sz="6600" b="1" dirty="0" smtClean="0">
                <a:solidFill>
                  <a:schemeClr val="tx1"/>
                </a:solidFill>
                <a:effectLst/>
                <a:latin typeface="Times New Roman" panose="02020603050405020304" pitchFamily="18" charset="0"/>
                <a:ea typeface="宋体" panose="02010600030101010101" pitchFamily="2" charset="-122"/>
              </a:rPr>
              <a:t>课程模式属性设计</a:t>
            </a:r>
            <a:r>
              <a:rPr lang="en-US" altLang="zh-CN" sz="6600" b="1" dirty="0" smtClean="0">
                <a:solidFill>
                  <a:schemeClr val="tx1"/>
                </a:solidFill>
                <a:effectLst/>
                <a:latin typeface="Times New Roman" panose="02020603050405020304" pitchFamily="18" charset="0"/>
                <a:ea typeface="宋体" panose="02010600030101010101" pitchFamily="2" charset="-122"/>
              </a:rPr>
              <a:t/>
            </a:r>
            <a:br>
              <a:rPr lang="en-US" altLang="zh-CN" sz="6600" b="1" dirty="0" smtClean="0">
                <a:solidFill>
                  <a:schemeClr val="tx1"/>
                </a:solidFill>
                <a:effectLst/>
                <a:latin typeface="Times New Roman" panose="02020603050405020304" pitchFamily="18" charset="0"/>
                <a:ea typeface="宋体" panose="02010600030101010101" pitchFamily="2" charset="-122"/>
              </a:rPr>
            </a:br>
            <a:endParaRPr lang="zh-CN" altLang="en-US" sz="6600" b="1" dirty="0" smtClean="0">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xmlns="" val="1356918076"/>
      </p:ext>
    </p:extLst>
  </p:cSld>
  <p:clrMapOvr>
    <a:masterClrMapping/>
  </p:clrMapOvr>
  <p:transition>
    <p:pull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40"/>
            <a:ext cx="9144000" cy="5370990"/>
          </a:xfrm>
        </p:spPr>
        <p:txBody>
          <a:bodyPr/>
          <a:lstStyle/>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教务处的管理人员录入全校的</a:t>
            </a:r>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3200" u="sng" dirty="0">
                <a:effectLst/>
                <a:latin typeface="Times New Roman" panose="02020603050405020304" pitchFamily="18" charset="0"/>
                <a:ea typeface="宋体" panose="02010600030101010101" pitchFamily="2" charset="-122"/>
                <a:cs typeface="Times New Roman" panose="02020603050405020304" pitchFamily="18" charset="0"/>
              </a:rPr>
              <a:t>基本信息</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和本学期的课程</a:t>
            </a:r>
            <a:r>
              <a:rPr lang="zh-CN" altLang="zh-CN" sz="3200" u="sng" dirty="0">
                <a:effectLst/>
                <a:latin typeface="Times New Roman" panose="02020603050405020304" pitchFamily="18" charset="0"/>
                <a:ea typeface="宋体" panose="02010600030101010101" pitchFamily="2" charset="-122"/>
                <a:cs typeface="Times New Roman" panose="02020603050405020304" pitchFamily="18" charset="0"/>
              </a:rPr>
              <a:t>授课教师</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3200" u="sng" dirty="0">
                <a:effectLst/>
                <a:latin typeface="Times New Roman" panose="02020603050405020304" pitchFamily="18" charset="0"/>
                <a:ea typeface="宋体" panose="02010600030101010101" pitchFamily="2" charset="-122"/>
                <a:cs typeface="Times New Roman" panose="02020603050405020304" pitchFamily="18" charset="0"/>
              </a:rPr>
              <a:t>地点</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3200" u="sng" dirty="0">
                <a:effectLst/>
                <a:latin typeface="Times New Roman" panose="02020603050405020304" pitchFamily="18" charset="0"/>
                <a:ea typeface="宋体" panose="02010600030101010101" pitchFamily="2" charset="-122"/>
                <a:cs typeface="Times New Roman" panose="02020603050405020304" pitchFamily="18" charset="0"/>
              </a:rPr>
              <a:t>时间</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在学生入学的时候，学院的管理人员录入</a:t>
            </a:r>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学生</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基本信息；</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学生每学期自己上网登录系统选课，选课成功后信息存入数据库中，学生自己可以查询</a:t>
            </a:r>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选课</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的情况；</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学生选课不成功的情况有：</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所选</a:t>
            </a:r>
            <a:r>
              <a:rPr lang="zh-CN" altLang="zh-CN" sz="28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a:t>
            </a:r>
            <a:r>
              <a:rPr lang="zh-CN" altLang="zh-CN" sz="2800" u="sng"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先修课</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还没有记录，系统提示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缺先修课，选课失败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本学期所选</a:t>
            </a:r>
            <a:r>
              <a:rPr lang="zh-CN" altLang="zh-CN" sz="28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的上课</a:t>
            </a:r>
            <a:r>
              <a:rPr lang="zh-CN" altLang="zh-CN" sz="2800" u="sng"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有冲突，系统提示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上课时间有冲突，选课失败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学生一学期所选</a:t>
            </a:r>
            <a:r>
              <a:rPr lang="zh-CN" altLang="zh-CN" sz="28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a:t>
            </a:r>
            <a:r>
              <a:rPr lang="zh-CN" altLang="zh-CN" sz="2800" u="sng"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学分</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最多不能超</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r>
              <a:rPr lang="zh-CN" altLang="zh-CN" sz="28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学分</a:t>
            </a:r>
            <a:endPar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3452222908"/>
      </p:ext>
    </p:extLst>
  </p:cSld>
  <p:clrMapOvr>
    <a:masterClrMapping/>
  </p:clrMapOvr>
  <p:transition>
    <p:pull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40"/>
            <a:ext cx="9144000" cy="6623548"/>
          </a:xfrm>
        </p:spPr>
        <p:txBody>
          <a:bodyPr/>
          <a:lstStyle/>
          <a:p>
            <a:pPr lvl="0"/>
            <a:r>
              <a:rPr lang="zh-CN" altLang="zh-CN" sz="3200" dirty="0" smtClean="0">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可以注销所</a:t>
            </a:r>
            <a:r>
              <a:rPr lang="zh-CN" altLang="zh-CN" sz="3200" b="1" dirty="0">
                <a:solidFill>
                  <a:srgbClr val="0000FF"/>
                </a:solidFill>
                <a:effectLst/>
                <a:latin typeface="宋体" panose="02010600030101010101" pitchFamily="2" charset="-122"/>
                <a:ea typeface="宋体" panose="02010600030101010101" pitchFamily="2" charset="-122"/>
              </a:rPr>
              <a:t>选课</a:t>
            </a:r>
            <a:r>
              <a:rPr lang="zh-CN" altLang="zh-CN" sz="3200" dirty="0">
                <a:effectLst/>
                <a:latin typeface="宋体" panose="02010600030101010101" pitchFamily="2" charset="-122"/>
                <a:ea typeface="宋体" panose="02010600030101010101" pitchFamily="2" charset="-122"/>
              </a:rPr>
              <a:t>程。</a:t>
            </a:r>
          </a:p>
          <a:p>
            <a:pPr lvl="0"/>
            <a:r>
              <a:rPr lang="zh-CN" altLang="zh-CN" sz="3200" dirty="0">
                <a:effectLst/>
                <a:latin typeface="宋体" panose="02010600030101010101" pitchFamily="2" charset="-122"/>
                <a:ea typeface="宋体" panose="02010600030101010101" pitchFamily="2" charset="-122"/>
              </a:rPr>
              <a:t>学院管理员可以查询学生前几学期的</a:t>
            </a:r>
            <a:r>
              <a:rPr lang="zh-CN" altLang="zh-CN" sz="3200" b="1" dirty="0">
                <a:solidFill>
                  <a:srgbClr val="0000FF"/>
                </a:solidFill>
                <a:effectLst/>
                <a:latin typeface="宋体" panose="02010600030101010101" pitchFamily="2" charset="-122"/>
                <a:ea typeface="宋体" panose="02010600030101010101" pitchFamily="2" charset="-122"/>
              </a:rPr>
              <a:t>选课</a:t>
            </a:r>
            <a:r>
              <a:rPr lang="zh-CN" altLang="zh-CN" sz="3200" dirty="0">
                <a:effectLst/>
                <a:latin typeface="宋体" panose="02010600030101010101" pitchFamily="2" charset="-122"/>
                <a:ea typeface="宋体" panose="02010600030101010101" pitchFamily="2" charset="-122"/>
              </a:rPr>
              <a:t>信息、可以查询</a:t>
            </a:r>
            <a:r>
              <a:rPr lang="zh-CN" altLang="zh-CN" sz="3200" b="1" dirty="0">
                <a:solidFill>
                  <a:srgbClr val="0000FF"/>
                </a:solidFill>
                <a:effectLst/>
                <a:latin typeface="宋体" panose="02010600030101010101" pitchFamily="2" charset="-122"/>
                <a:ea typeface="宋体" panose="02010600030101010101" pitchFamily="2" charset="-122"/>
              </a:rPr>
              <a:t>课程</a:t>
            </a:r>
            <a:r>
              <a:rPr lang="zh-CN" altLang="zh-CN" sz="3200" u="sng" dirty="0">
                <a:effectLst/>
                <a:latin typeface="宋体" panose="02010600030101010101" pitchFamily="2" charset="-122"/>
                <a:ea typeface="宋体" panose="02010600030101010101" pitchFamily="2" charset="-122"/>
              </a:rPr>
              <a:t>基本信息</a:t>
            </a:r>
            <a:r>
              <a:rPr lang="zh-CN" altLang="zh-CN" sz="3200" dirty="0">
                <a:effectLst/>
                <a:latin typeface="宋体" panose="02010600030101010101" pitchFamily="2" charset="-122"/>
                <a:ea typeface="宋体" panose="02010600030101010101" pitchFamily="2" charset="-122"/>
              </a:rPr>
              <a:t>、</a:t>
            </a:r>
            <a:r>
              <a:rPr lang="zh-CN" altLang="zh-CN" sz="3200" b="1" dirty="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基本信息；</a:t>
            </a:r>
          </a:p>
          <a:p>
            <a:pPr lvl="0"/>
            <a:r>
              <a:rPr lang="zh-CN" altLang="zh-CN" sz="3200" dirty="0">
                <a:effectLst/>
                <a:latin typeface="宋体" panose="02010600030101010101" pitchFamily="2" charset="-122"/>
                <a:ea typeface="宋体" panose="02010600030101010101" pitchFamily="2" charset="-122"/>
              </a:rPr>
              <a:t>当</a:t>
            </a:r>
            <a:r>
              <a:rPr lang="zh-CN" altLang="zh-CN" sz="3200" b="1" dirty="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退学时，由教务处的管理人注销学生基本</a:t>
            </a:r>
            <a:r>
              <a:rPr lang="zh-CN" altLang="zh-CN" sz="3200" dirty="0" smtClean="0">
                <a:effectLst/>
                <a:latin typeface="宋体" panose="02010600030101010101" pitchFamily="2" charset="-122"/>
                <a:ea typeface="宋体" panose="02010600030101010101" pitchFamily="2" charset="-122"/>
              </a:rPr>
              <a:t>信息</a:t>
            </a:r>
            <a:endParaRPr lang="zh-CN" altLang="zh-CN" sz="3200" dirty="0">
              <a:effectLst/>
              <a:latin typeface="宋体" panose="02010600030101010101" pitchFamily="2" charset="-122"/>
              <a:ea typeface="宋体" panose="02010600030101010101" pitchFamily="2" charset="-122"/>
            </a:endParaRPr>
          </a:p>
          <a:p>
            <a:pPr lvl="0"/>
            <a:r>
              <a:rPr lang="zh-CN" altLang="zh-CN" sz="3200" dirty="0">
                <a:effectLst/>
                <a:latin typeface="宋体" panose="02010600030101010101" pitchFamily="2" charset="-122"/>
                <a:ea typeface="宋体" panose="02010600030101010101" pitchFamily="2" charset="-122"/>
              </a:rPr>
              <a:t>如果开课之后，学生要求退课，则由教务处的工作人员为学生注销所</a:t>
            </a:r>
            <a:r>
              <a:rPr lang="zh-CN" altLang="zh-CN" sz="3200" b="1" dirty="0">
                <a:solidFill>
                  <a:srgbClr val="0000FF"/>
                </a:solidFill>
                <a:effectLst/>
                <a:latin typeface="宋体" panose="02010600030101010101" pitchFamily="2" charset="-122"/>
                <a:ea typeface="宋体" panose="02010600030101010101" pitchFamily="2" charset="-122"/>
              </a:rPr>
              <a:t>选课</a:t>
            </a:r>
            <a:r>
              <a:rPr lang="zh-CN" altLang="zh-CN" sz="3200" dirty="0">
                <a:effectLst/>
                <a:latin typeface="宋体" panose="02010600030101010101" pitchFamily="2" charset="-122"/>
                <a:ea typeface="宋体" panose="02010600030101010101" pitchFamily="2" charset="-122"/>
              </a:rPr>
              <a:t>程；</a:t>
            </a:r>
          </a:p>
          <a:p>
            <a:pPr lvl="0"/>
            <a:r>
              <a:rPr lang="zh-CN" altLang="zh-CN" sz="3200" dirty="0">
                <a:effectLst/>
                <a:latin typeface="宋体" panose="02010600030101010101" pitchFamily="2" charset="-122"/>
                <a:ea typeface="宋体" panose="02010600030101010101" pitchFamily="2" charset="-122"/>
              </a:rPr>
              <a:t>允许</a:t>
            </a:r>
            <a:r>
              <a:rPr lang="zh-CN" altLang="zh-CN" sz="3200" b="1" dirty="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休学，教务处为休学</a:t>
            </a:r>
            <a:r>
              <a:rPr lang="zh-CN" altLang="zh-CN" sz="3200" dirty="0" smtClean="0">
                <a:effectLst/>
                <a:latin typeface="宋体" panose="02010600030101010101" pitchFamily="2" charset="-122"/>
                <a:ea typeface="宋体" panose="02010600030101010101" pitchFamily="2" charset="-122"/>
              </a:rPr>
              <a:t>的</a:t>
            </a:r>
            <a:r>
              <a:rPr lang="zh-CN" altLang="en-US" sz="3200" dirty="0">
                <a:effectLst/>
                <a:latin typeface="宋体" panose="02010600030101010101" pitchFamily="2" charset="-122"/>
                <a:ea typeface="宋体" panose="02010600030101010101" pitchFamily="2" charset="-122"/>
              </a:rPr>
              <a:t>学生</a:t>
            </a:r>
            <a:r>
              <a:rPr lang="zh-CN" altLang="zh-CN" sz="3200" dirty="0" smtClean="0">
                <a:effectLst/>
                <a:latin typeface="宋体" panose="02010600030101010101" pitchFamily="2" charset="-122"/>
                <a:ea typeface="宋体" panose="02010600030101010101" pitchFamily="2" charset="-122"/>
              </a:rPr>
              <a:t>做</a:t>
            </a:r>
            <a:r>
              <a:rPr lang="zh-CN" altLang="zh-CN" sz="3200" dirty="0">
                <a:effectLst/>
                <a:latin typeface="宋体" panose="02010600030101010101" pitchFamily="2" charset="-122"/>
                <a:ea typeface="宋体" panose="02010600030101010101" pitchFamily="2" charset="-122"/>
              </a:rPr>
              <a:t>学籍冻结处理；复学后为其办理解冻处理；</a:t>
            </a:r>
          </a:p>
          <a:p>
            <a:pPr lvl="0"/>
            <a:r>
              <a:rPr lang="zh-CN" altLang="zh-CN" sz="3200" dirty="0">
                <a:effectLst/>
                <a:latin typeface="宋体" panose="02010600030101010101" pitchFamily="2" charset="-122"/>
                <a:ea typeface="宋体" panose="02010600030101010101" pitchFamily="2" charset="-122"/>
              </a:rPr>
              <a:t>每学期教务处为</a:t>
            </a:r>
            <a:r>
              <a:rPr lang="zh-CN" altLang="zh-CN" sz="3200" b="1" dirty="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办理学期注册手续；没有办理学期注册的学生不能选课；</a:t>
            </a:r>
          </a:p>
          <a:p>
            <a:pPr lvl="0"/>
            <a:r>
              <a:rPr lang="zh-CN" altLang="zh-CN" sz="3200" dirty="0">
                <a:effectLst/>
                <a:latin typeface="宋体" panose="02010600030101010101" pitchFamily="2" charset="-122"/>
                <a:ea typeface="宋体" panose="02010600030101010101" pitchFamily="2" charset="-122"/>
              </a:rPr>
              <a:t>学期末，学院</a:t>
            </a:r>
            <a:r>
              <a:rPr lang="zh-CN" altLang="zh-CN" sz="3200" dirty="0" smtClean="0">
                <a:effectLst/>
                <a:latin typeface="宋体" panose="02010600030101010101" pitchFamily="2" charset="-122"/>
                <a:ea typeface="宋体" panose="02010600030101010101" pitchFamily="2" charset="-122"/>
              </a:rPr>
              <a:t>工作人员录入</a:t>
            </a:r>
            <a:r>
              <a:rPr lang="zh-CN" altLang="zh-CN" sz="3200" b="1" dirty="0" smtClean="0">
                <a:solidFill>
                  <a:srgbClr val="0000FF"/>
                </a:solidFill>
                <a:effectLst/>
                <a:latin typeface="宋体" panose="02010600030101010101" pitchFamily="2" charset="-122"/>
                <a:ea typeface="宋体" panose="02010600030101010101" pitchFamily="2" charset="-122"/>
              </a:rPr>
              <a:t>学生</a:t>
            </a:r>
            <a:r>
              <a:rPr lang="zh-CN" altLang="en-US" sz="3200" b="1" dirty="0" smtClean="0">
                <a:solidFill>
                  <a:srgbClr val="0000FF"/>
                </a:solidFill>
                <a:effectLst/>
                <a:latin typeface="宋体" panose="02010600030101010101" pitchFamily="2" charset="-122"/>
                <a:ea typeface="宋体" panose="02010600030101010101" pitchFamily="2" charset="-122"/>
              </a:rPr>
              <a:t>课程</a:t>
            </a:r>
            <a:r>
              <a:rPr lang="zh-CN" altLang="zh-CN" sz="3200" dirty="0" smtClean="0">
                <a:effectLst/>
                <a:latin typeface="宋体" panose="02010600030101010101" pitchFamily="2" charset="-122"/>
                <a:ea typeface="宋体" panose="02010600030101010101" pitchFamily="2" charset="-122"/>
              </a:rPr>
              <a:t>的</a:t>
            </a:r>
            <a:r>
              <a:rPr lang="zh-CN" altLang="zh-CN" sz="3200" dirty="0">
                <a:effectLst/>
                <a:latin typeface="宋体" panose="02010600030101010101" pitchFamily="2" charset="-122"/>
                <a:ea typeface="宋体" panose="02010600030101010101" pitchFamily="2" charset="-122"/>
              </a:rPr>
              <a:t>成绩</a:t>
            </a:r>
            <a:r>
              <a:rPr lang="zh-CN" altLang="zh-CN" sz="3200" dirty="0" smtClean="0">
                <a:effectLst/>
                <a:latin typeface="宋体" panose="02010600030101010101" pitchFamily="2" charset="-122"/>
                <a:ea typeface="宋体" panose="02010600030101010101" pitchFamily="2" charset="-122"/>
              </a:rPr>
              <a:t>。</a:t>
            </a:r>
            <a:endParaRPr lang="en-US" altLang="zh-CN" dirty="0" smtClean="0">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xmlns="" val="1760903542"/>
      </p:ext>
    </p:extLst>
  </p:cSld>
  <p:clrMapOvr>
    <a:masterClrMapping/>
  </p:clrMapOvr>
  <p:transition>
    <p:pull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667910"/>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课程模式属性设计</a:t>
            </a:r>
          </a:p>
        </p:txBody>
      </p:sp>
      <p:pic>
        <p:nvPicPr>
          <p:cNvPr id="2" name="图片 1"/>
          <p:cNvPicPr>
            <a:picLocks noChangeAspect="1"/>
          </p:cNvPicPr>
          <p:nvPr/>
        </p:nvPicPr>
        <p:blipFill>
          <a:blip r:embed="rId3" cstate="print"/>
          <a:stretch>
            <a:fillRect/>
          </a:stretch>
        </p:blipFill>
        <p:spPr>
          <a:xfrm>
            <a:off x="393485" y="1799150"/>
            <a:ext cx="8357029" cy="2082907"/>
          </a:xfrm>
          <a:prstGeom prst="rect">
            <a:avLst/>
          </a:prstGeom>
        </p:spPr>
      </p:pic>
    </p:spTree>
    <p:extLst>
      <p:ext uri="{BB962C8B-B14F-4D97-AF65-F5344CB8AC3E}">
        <p14:creationId xmlns:p14="http://schemas.microsoft.com/office/powerpoint/2010/main" xmlns="" val="82981378"/>
      </p:ext>
    </p:extLst>
  </p:cSld>
  <p:clrMapOvr>
    <a:masterClrMapping/>
  </p:clrMapOvr>
  <p:transition>
    <p:pull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1750405"/>
            <a:ext cx="9144000" cy="2123650"/>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sz="6600" b="1" dirty="0" smtClean="0">
                <a:solidFill>
                  <a:schemeClr val="tx1"/>
                </a:solidFill>
                <a:effectLst/>
                <a:latin typeface="Times New Roman" panose="02020603050405020304" pitchFamily="18" charset="0"/>
                <a:ea typeface="宋体" panose="02010600030101010101" pitchFamily="2" charset="-122"/>
              </a:rPr>
              <a:t>选课模式属性设计</a:t>
            </a:r>
            <a:r>
              <a:rPr lang="en-US" altLang="zh-CN" sz="6600" b="1" dirty="0" smtClean="0">
                <a:solidFill>
                  <a:schemeClr val="tx1"/>
                </a:solidFill>
                <a:effectLst/>
                <a:latin typeface="Times New Roman" panose="02020603050405020304" pitchFamily="18" charset="0"/>
                <a:ea typeface="宋体" panose="02010600030101010101" pitchFamily="2" charset="-122"/>
              </a:rPr>
              <a:t/>
            </a:r>
            <a:br>
              <a:rPr lang="en-US" altLang="zh-CN" sz="6600" b="1" dirty="0" smtClean="0">
                <a:solidFill>
                  <a:schemeClr val="tx1"/>
                </a:solidFill>
                <a:effectLst/>
                <a:latin typeface="Times New Roman" panose="02020603050405020304" pitchFamily="18" charset="0"/>
                <a:ea typeface="宋体" panose="02010600030101010101" pitchFamily="2" charset="-122"/>
              </a:rPr>
            </a:br>
            <a:endParaRPr lang="zh-CN" altLang="en-US" sz="6600" b="1" dirty="0" smtClean="0">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xmlns="" val="2909219656"/>
      </p:ext>
    </p:extLst>
  </p:cSld>
  <p:clrMapOvr>
    <a:masterClrMapping/>
  </p:clrMapOvr>
  <p:transition>
    <p:pull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40"/>
            <a:ext cx="9144000" cy="5370990"/>
          </a:xfrm>
        </p:spPr>
        <p:txBody>
          <a:bodyPr/>
          <a:lstStyle/>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教务处的管理人员录入全校的</a:t>
            </a:r>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基本信息和本学期的课程授课教师、地点、时间；</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在学生入学的时候，学院的管理人员录入</a:t>
            </a:r>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学生</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基本信息；</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学生</a:t>
            </a:r>
            <a:r>
              <a:rPr lang="zh-CN" altLang="zh-CN" sz="3200" u="sng" dirty="0">
                <a:effectLst/>
                <a:latin typeface="Times New Roman" panose="02020603050405020304" pitchFamily="18" charset="0"/>
                <a:ea typeface="宋体" panose="02010600030101010101" pitchFamily="2" charset="-122"/>
                <a:cs typeface="Times New Roman" panose="02020603050405020304" pitchFamily="18" charset="0"/>
              </a:rPr>
              <a:t>每学期</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自己上网登录系统选课，</a:t>
            </a:r>
            <a:r>
              <a:rPr lang="zh-CN" altLang="zh-CN" sz="3200" u="sng" dirty="0">
                <a:effectLst/>
                <a:latin typeface="Times New Roman" panose="02020603050405020304" pitchFamily="18" charset="0"/>
                <a:ea typeface="宋体" panose="02010600030101010101" pitchFamily="2" charset="-122"/>
                <a:cs typeface="Times New Roman" panose="02020603050405020304" pitchFamily="18" charset="0"/>
              </a:rPr>
              <a:t>选课</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成功后信息存入数据库中，</a:t>
            </a:r>
            <a:r>
              <a:rPr lang="zh-CN" altLang="zh-CN" sz="3200" u="sng" dirty="0">
                <a:effectLst/>
                <a:latin typeface="Times New Roman" panose="02020603050405020304" pitchFamily="18" charset="0"/>
                <a:ea typeface="宋体" panose="02010600030101010101" pitchFamily="2" charset="-122"/>
                <a:cs typeface="Times New Roman" panose="02020603050405020304" pitchFamily="18" charset="0"/>
              </a:rPr>
              <a:t>学生</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自己可以查询</a:t>
            </a:r>
            <a:r>
              <a:rPr lang="zh-CN" altLang="zh-CN" sz="32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选课</a:t>
            </a:r>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的情况；</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学生选课不成功的情况有：</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所选</a:t>
            </a:r>
            <a:r>
              <a:rPr lang="zh-CN" altLang="zh-CN" sz="28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的先修课还没有记录，系统提示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缺先修课，选课失败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本学期所选</a:t>
            </a:r>
            <a:r>
              <a:rPr lang="zh-CN" altLang="zh-CN" sz="28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的上课时间有冲突，系统提示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上课时间有冲突，选课失败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学生一学期所选</a:t>
            </a:r>
            <a:r>
              <a:rPr lang="zh-CN" altLang="zh-CN" sz="2800" b="1"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课程</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的学分最多不能超</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r>
              <a:rPr lang="zh-CN" altLang="zh-CN" sz="28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学分</a:t>
            </a:r>
            <a:endPar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3500143793"/>
      </p:ext>
    </p:extLst>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692457" y="1106134"/>
            <a:ext cx="7794595" cy="5370990"/>
          </a:xfrm>
        </p:spPr>
        <p:txBody>
          <a:bodyPr/>
          <a:lstStyle/>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0-ORG.doc</a:t>
            </a:r>
          </a:p>
          <a:p>
            <a:r>
              <a:rPr lang="zh-CN" altLang="en-US" sz="2400" b="1" dirty="0">
                <a:solidFill>
                  <a:srgbClr val="0000FF"/>
                </a:solidFill>
                <a:effectLst/>
                <a:latin typeface="Times New Roman" panose="02020603050405020304" pitchFamily="18" charset="0"/>
                <a:ea typeface="宋体" panose="02010600030101010101" pitchFamily="2" charset="-122"/>
              </a:rPr>
              <a:t>程序运行示例</a:t>
            </a:r>
            <a:r>
              <a:rPr lang="en-US" altLang="zh-CN" sz="2400" dirty="0">
                <a:solidFill>
                  <a:schemeClr val="tx1"/>
                </a:solidFill>
                <a:effectLst/>
                <a:latin typeface="Times New Roman" panose="02020603050405020304" pitchFamily="18" charset="0"/>
                <a:ea typeface="宋体" panose="02010600030101010101" pitchFamily="2" charset="-122"/>
              </a:rPr>
              <a:t>(</a:t>
            </a:r>
            <a:r>
              <a:rPr lang="zh-CN" altLang="en-US" sz="2400" dirty="0">
                <a:solidFill>
                  <a:schemeClr val="tx1"/>
                </a:solidFill>
                <a:effectLst/>
                <a:latin typeface="Times New Roman" panose="02020603050405020304" pitchFamily="18" charset="0"/>
                <a:ea typeface="宋体" panose="02010600030101010101" pitchFamily="2" charset="-122"/>
              </a:rPr>
              <a:t>实验框架、实验结果示例</a:t>
            </a:r>
            <a:r>
              <a:rPr lang="en-US" altLang="zh-CN" sz="2400" dirty="0">
                <a:solidFill>
                  <a:schemeClr val="tx1"/>
                </a:solidFill>
                <a:effectLst/>
                <a:latin typeface="Times New Roman" panose="02020603050405020304" pitchFamily="18" charset="0"/>
                <a:ea typeface="宋体" panose="02010600030101010101" pitchFamily="2" charset="-122"/>
              </a:rPr>
              <a:t>)</a:t>
            </a:r>
          </a:p>
          <a:p>
            <a:r>
              <a:rPr lang="zh-CN" altLang="en-US" sz="2400" dirty="0" smtClean="0">
                <a:solidFill>
                  <a:schemeClr val="tx1"/>
                </a:solidFill>
                <a:effectLst/>
                <a:latin typeface="Times New Roman" panose="02020603050405020304" pitchFamily="18" charset="0"/>
                <a:ea typeface="宋体" panose="02010600030101010101" pitchFamily="2" charset="-122"/>
              </a:rPr>
              <a:t>数据库连接</a:t>
            </a:r>
            <a:r>
              <a:rPr lang="en-US" altLang="zh-CN" sz="2400" dirty="0" smtClean="0">
                <a:solidFill>
                  <a:schemeClr val="tx1"/>
                </a:solidFill>
                <a:effectLst/>
                <a:latin typeface="Times New Roman" panose="02020603050405020304" pitchFamily="18" charset="0"/>
                <a:ea typeface="宋体" panose="02010600030101010101" pitchFamily="2" charset="-122"/>
              </a:rPr>
              <a:t>PPT</a:t>
            </a:r>
          </a:p>
          <a:p>
            <a:r>
              <a:rPr lang="zh-CN" altLang="en-US" sz="2400" dirty="0" smtClean="0">
                <a:solidFill>
                  <a:schemeClr val="tx1"/>
                </a:solidFill>
                <a:effectLst/>
                <a:latin typeface="Times New Roman" panose="02020603050405020304" pitchFamily="18" charset="0"/>
                <a:ea typeface="宋体" panose="02010600030101010101" pitchFamily="2" charset="-122"/>
              </a:rPr>
              <a:t>界面设计</a:t>
            </a:r>
            <a:r>
              <a:rPr lang="en-US" altLang="zh-CN" sz="2400" dirty="0" smtClean="0">
                <a:solidFill>
                  <a:schemeClr val="tx1"/>
                </a:solidFill>
                <a:effectLst/>
                <a:latin typeface="Times New Roman" panose="02020603050405020304" pitchFamily="18" charset="0"/>
                <a:ea typeface="宋体" panose="02010600030101010101" pitchFamily="2" charset="-122"/>
              </a:rPr>
              <a:t>: </a:t>
            </a:r>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2</a:t>
            </a:r>
            <a:r>
              <a:rPr lang="zh-CN" altLang="en-US" sz="2400" dirty="0">
                <a:solidFill>
                  <a:schemeClr val="tx1"/>
                </a:solidFill>
                <a:effectLst/>
                <a:latin typeface="Times New Roman" panose="02020603050405020304" pitchFamily="18" charset="0"/>
                <a:ea typeface="宋体" panose="02010600030101010101" pitchFamily="2" charset="-122"/>
              </a:rPr>
              <a:t>标签总体</a:t>
            </a:r>
            <a:r>
              <a:rPr lang="en-US" altLang="zh-CN" sz="2400" dirty="0">
                <a:solidFill>
                  <a:schemeClr val="tx1"/>
                </a:solidFill>
                <a:effectLst/>
                <a:latin typeface="Times New Roman" panose="02020603050405020304" pitchFamily="18" charset="0"/>
                <a:ea typeface="宋体" panose="02010600030101010101" pitchFamily="2" charset="-122"/>
              </a:rPr>
              <a:t>.doc</a:t>
            </a:r>
          </a:p>
          <a:p>
            <a:r>
              <a:rPr lang="zh-CN" altLang="en-US" sz="2400" dirty="0" smtClean="0">
                <a:solidFill>
                  <a:schemeClr val="tx1"/>
                </a:solidFill>
                <a:effectLst/>
                <a:latin typeface="Times New Roman" panose="02020603050405020304" pitchFamily="18" charset="0"/>
                <a:ea typeface="宋体" panose="02010600030101010101" pitchFamily="2" charset="-122"/>
              </a:rPr>
              <a:t>关系模型设计</a:t>
            </a:r>
            <a:r>
              <a:rPr lang="en-US" altLang="zh-CN" sz="2400" dirty="0">
                <a:solidFill>
                  <a:schemeClr val="tx1"/>
                </a:solidFill>
                <a:effectLst/>
                <a:latin typeface="Times New Roman" panose="02020603050405020304" pitchFamily="18" charset="0"/>
                <a:ea typeface="宋体" panose="02010600030101010101" pitchFamily="2" charset="-122"/>
              </a:rPr>
              <a:t>: </a:t>
            </a:r>
            <a:r>
              <a:rPr lang="zh-CN" altLang="en-US" sz="2400" dirty="0" smtClean="0">
                <a:solidFill>
                  <a:schemeClr val="tx1"/>
                </a:solidFill>
                <a:effectLst/>
                <a:latin typeface="Times New Roman" panose="02020603050405020304" pitchFamily="18" charset="0"/>
                <a:ea typeface="宋体" panose="02010600030101010101" pitchFamily="2" charset="-122"/>
              </a:rPr>
              <a:t>指导</a:t>
            </a:r>
            <a:r>
              <a:rPr lang="zh-CN" altLang="en-US" sz="2400" dirty="0">
                <a:solidFill>
                  <a:schemeClr val="tx1"/>
                </a:solidFill>
                <a:effectLst/>
                <a:latin typeface="Times New Roman" panose="02020603050405020304" pitchFamily="18" charset="0"/>
                <a:ea typeface="宋体" panose="02010600030101010101" pitchFamily="2" charset="-122"/>
              </a:rPr>
              <a:t>书</a:t>
            </a:r>
            <a:r>
              <a:rPr lang="en-US" altLang="zh-CN" sz="2400" dirty="0">
                <a:solidFill>
                  <a:schemeClr val="tx1"/>
                </a:solidFill>
                <a:effectLst/>
                <a:latin typeface="Times New Roman" panose="02020603050405020304" pitchFamily="18" charset="0"/>
                <a:ea typeface="宋体" panose="02010600030101010101" pitchFamily="2" charset="-122"/>
              </a:rPr>
              <a:t>2</a:t>
            </a:r>
            <a:r>
              <a:rPr lang="zh-CN" altLang="en-US" sz="2400" dirty="0">
                <a:solidFill>
                  <a:schemeClr val="tx1"/>
                </a:solidFill>
                <a:effectLst/>
                <a:latin typeface="Times New Roman" panose="02020603050405020304" pitchFamily="18" charset="0"/>
                <a:ea typeface="宋体" panose="02010600030101010101" pitchFamily="2" charset="-122"/>
              </a:rPr>
              <a:t>标签总体</a:t>
            </a:r>
            <a:r>
              <a:rPr lang="en-US" altLang="zh-CN" sz="2400" dirty="0">
                <a:solidFill>
                  <a:schemeClr val="tx1"/>
                </a:solidFill>
                <a:effectLst/>
                <a:latin typeface="Times New Roman" panose="02020603050405020304" pitchFamily="18" charset="0"/>
                <a:ea typeface="宋体" panose="02010600030101010101" pitchFamily="2" charset="-122"/>
              </a:rPr>
              <a:t>.</a:t>
            </a:r>
            <a:r>
              <a:rPr lang="en-US" altLang="zh-CN" sz="2400" dirty="0" smtClean="0">
                <a:solidFill>
                  <a:schemeClr val="tx1"/>
                </a:solidFill>
                <a:effectLst/>
                <a:latin typeface="Times New Roman" panose="02020603050405020304" pitchFamily="18" charset="0"/>
                <a:ea typeface="宋体" panose="02010600030101010101" pitchFamily="2" charset="-122"/>
              </a:rPr>
              <a:t>doc + </a:t>
            </a:r>
            <a:r>
              <a:rPr lang="en-US" altLang="zh-CN" sz="2400" dirty="0" err="1" smtClean="0">
                <a:solidFill>
                  <a:schemeClr val="tx1"/>
                </a:solidFill>
                <a:effectLst/>
                <a:latin typeface="Times New Roman" panose="02020603050405020304" pitchFamily="18" charset="0"/>
                <a:ea typeface="宋体" panose="02010600030101010101" pitchFamily="2" charset="-122"/>
              </a:rPr>
              <a:t>SQLServer</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en-US" altLang="zh-CN" sz="2400" dirty="0" smtClean="0">
                <a:solidFill>
                  <a:schemeClr val="tx1"/>
                </a:solidFill>
                <a:effectLst/>
                <a:latin typeface="Times New Roman" panose="02020603050405020304" pitchFamily="18" charset="0"/>
                <a:ea typeface="宋体" panose="02010600030101010101" pitchFamily="2" charset="-122"/>
              </a:rPr>
              <a:t>C</a:t>
            </a:r>
            <a:r>
              <a:rPr lang="en-US" altLang="zh-CN" sz="2400" dirty="0">
                <a:solidFill>
                  <a:schemeClr val="tx1"/>
                </a:solidFill>
                <a:effectLst/>
                <a:latin typeface="Times New Roman" panose="02020603050405020304" pitchFamily="18" charset="0"/>
                <a:ea typeface="宋体" panose="02010600030101010101" pitchFamily="2" charset="-122"/>
              </a:rPr>
              <a:t>#</a:t>
            </a:r>
            <a:r>
              <a:rPr lang="zh-CN" altLang="en-US" sz="2400" dirty="0">
                <a:solidFill>
                  <a:schemeClr val="tx1"/>
                </a:solidFill>
                <a:effectLst/>
                <a:latin typeface="Times New Roman" panose="02020603050405020304" pitchFamily="18" charset="0"/>
                <a:ea typeface="宋体" panose="02010600030101010101" pitchFamily="2" charset="-122"/>
              </a:rPr>
              <a:t>界面构建示例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3</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login.doc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4</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admin.doc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5</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school.doc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6</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a:solidFill>
                  <a:schemeClr val="tx1"/>
                </a:solidFill>
                <a:effectLst/>
                <a:latin typeface="Times New Roman" panose="02020603050405020304" pitchFamily="18" charset="0"/>
                <a:ea typeface="宋体" panose="02010600030101010101" pitchFamily="2" charset="-122"/>
              </a:rPr>
              <a:t>student.doc</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程序中各模块讲解</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原型框架</a:t>
            </a:r>
            <a:r>
              <a:rPr lang="en-US" altLang="zh-CN" sz="2400" dirty="0" smtClean="0">
                <a:solidFill>
                  <a:schemeClr val="tx1"/>
                </a:solidFill>
                <a:effectLst/>
                <a:latin typeface="Times New Roman" panose="02020603050405020304" pitchFamily="18" charset="0"/>
                <a:ea typeface="宋体" panose="02010600030101010101" pitchFamily="2" charset="-122"/>
              </a:rPr>
              <a:t>---</a:t>
            </a:r>
            <a:r>
              <a:rPr lang="zh-CN" altLang="en-US" sz="2400" dirty="0" smtClean="0">
                <a:solidFill>
                  <a:schemeClr val="tx1"/>
                </a:solidFill>
                <a:effectLst/>
                <a:latin typeface="Times New Roman" panose="02020603050405020304" pitchFamily="18" charset="0"/>
                <a:ea typeface="宋体" panose="02010600030101010101" pitchFamily="2" charset="-122"/>
              </a:rPr>
              <a:t>界面、程序、后续的开发</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
        <p:nvSpPr>
          <p:cNvPr id="5124" name="Rectangle 1039"/>
          <p:cNvSpPr>
            <a:spLocks noGrp="1" noChangeArrowheads="1"/>
          </p:cNvSpPr>
          <p:nvPr>
            <p:ph type="title"/>
          </p:nvPr>
        </p:nvSpPr>
        <p:spPr>
          <a:xfrm>
            <a:off x="0" y="372868"/>
            <a:ext cx="9144000" cy="701675"/>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实验讲解</a:t>
            </a:r>
          </a:p>
        </p:txBody>
      </p:sp>
    </p:spTree>
    <p:extLst>
      <p:ext uri="{BB962C8B-B14F-4D97-AF65-F5344CB8AC3E}">
        <p14:creationId xmlns:p14="http://schemas.microsoft.com/office/powerpoint/2010/main" xmlns="" val="2093251747"/>
      </p:ext>
    </p:extLst>
  </p:cSld>
  <p:clrMapOvr>
    <a:masterClrMapping/>
  </p:clrMapOvr>
  <p:transition>
    <p:pull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40"/>
            <a:ext cx="9144000" cy="6623548"/>
          </a:xfrm>
        </p:spPr>
        <p:txBody>
          <a:bodyPr/>
          <a:lstStyle/>
          <a:p>
            <a:pPr lvl="0"/>
            <a:r>
              <a:rPr lang="zh-CN" altLang="zh-CN" sz="3200" dirty="0" smtClean="0">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可以</a:t>
            </a:r>
            <a:r>
              <a:rPr lang="zh-CN" altLang="zh-CN" sz="3200" u="sng" dirty="0">
                <a:effectLst/>
                <a:latin typeface="宋体" panose="02010600030101010101" pitchFamily="2" charset="-122"/>
                <a:ea typeface="宋体" panose="02010600030101010101" pitchFamily="2" charset="-122"/>
              </a:rPr>
              <a:t>注销</a:t>
            </a:r>
            <a:r>
              <a:rPr lang="zh-CN" altLang="zh-CN" sz="3200" dirty="0">
                <a:effectLst/>
                <a:latin typeface="宋体" panose="02010600030101010101" pitchFamily="2" charset="-122"/>
                <a:ea typeface="宋体" panose="02010600030101010101" pitchFamily="2" charset="-122"/>
              </a:rPr>
              <a:t>所</a:t>
            </a:r>
            <a:r>
              <a:rPr lang="zh-CN" altLang="zh-CN" sz="3200" b="1" dirty="0">
                <a:solidFill>
                  <a:srgbClr val="0000FF"/>
                </a:solidFill>
                <a:effectLst/>
                <a:latin typeface="宋体" panose="02010600030101010101" pitchFamily="2" charset="-122"/>
                <a:ea typeface="宋体" panose="02010600030101010101" pitchFamily="2" charset="-122"/>
              </a:rPr>
              <a:t>选课</a:t>
            </a:r>
            <a:r>
              <a:rPr lang="zh-CN" altLang="zh-CN" sz="3200" dirty="0">
                <a:effectLst/>
                <a:latin typeface="宋体" panose="02010600030101010101" pitchFamily="2" charset="-122"/>
                <a:ea typeface="宋体" panose="02010600030101010101" pitchFamily="2" charset="-122"/>
              </a:rPr>
              <a:t>程。</a:t>
            </a:r>
          </a:p>
          <a:p>
            <a:pPr lvl="0"/>
            <a:r>
              <a:rPr lang="zh-CN" altLang="zh-CN" sz="3200" dirty="0">
                <a:effectLst/>
                <a:latin typeface="宋体" panose="02010600030101010101" pitchFamily="2" charset="-122"/>
                <a:ea typeface="宋体" panose="02010600030101010101" pitchFamily="2" charset="-122"/>
              </a:rPr>
              <a:t>学院管理员可以查询学生前几学期的</a:t>
            </a:r>
            <a:r>
              <a:rPr lang="zh-CN" altLang="zh-CN" sz="3200" b="1" dirty="0">
                <a:solidFill>
                  <a:srgbClr val="0000FF"/>
                </a:solidFill>
                <a:effectLst/>
                <a:latin typeface="宋体" panose="02010600030101010101" pitchFamily="2" charset="-122"/>
                <a:ea typeface="宋体" panose="02010600030101010101" pitchFamily="2" charset="-122"/>
              </a:rPr>
              <a:t>选课</a:t>
            </a:r>
            <a:r>
              <a:rPr lang="zh-CN" altLang="zh-CN" sz="3200" dirty="0">
                <a:effectLst/>
                <a:latin typeface="宋体" panose="02010600030101010101" pitchFamily="2" charset="-122"/>
                <a:ea typeface="宋体" panose="02010600030101010101" pitchFamily="2" charset="-122"/>
              </a:rPr>
              <a:t>信息、可以查询</a:t>
            </a:r>
            <a:r>
              <a:rPr lang="zh-CN" altLang="zh-CN" sz="3200" b="1" dirty="0">
                <a:solidFill>
                  <a:srgbClr val="0000FF"/>
                </a:solidFill>
                <a:effectLst/>
                <a:latin typeface="宋体" panose="02010600030101010101" pitchFamily="2" charset="-122"/>
                <a:ea typeface="宋体" panose="02010600030101010101" pitchFamily="2" charset="-122"/>
              </a:rPr>
              <a:t>课程</a:t>
            </a:r>
            <a:r>
              <a:rPr lang="zh-CN" altLang="zh-CN" sz="3200" dirty="0">
                <a:effectLst/>
                <a:latin typeface="宋体" panose="02010600030101010101" pitchFamily="2" charset="-122"/>
                <a:ea typeface="宋体" panose="02010600030101010101" pitchFamily="2" charset="-122"/>
              </a:rPr>
              <a:t>基本信息、</a:t>
            </a:r>
            <a:r>
              <a:rPr lang="zh-CN" altLang="zh-CN" sz="3200" b="1" dirty="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基本信息；</a:t>
            </a:r>
          </a:p>
          <a:p>
            <a:pPr lvl="0"/>
            <a:r>
              <a:rPr lang="zh-CN" altLang="zh-CN" sz="3200" dirty="0">
                <a:effectLst/>
                <a:latin typeface="宋体" panose="02010600030101010101" pitchFamily="2" charset="-122"/>
                <a:ea typeface="宋体" panose="02010600030101010101" pitchFamily="2" charset="-122"/>
              </a:rPr>
              <a:t>当</a:t>
            </a:r>
            <a:r>
              <a:rPr lang="zh-CN" altLang="zh-CN" sz="3200" b="1" dirty="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退学时，由教务处的管理人注销学生基本</a:t>
            </a:r>
            <a:r>
              <a:rPr lang="zh-CN" altLang="zh-CN" sz="3200" dirty="0" smtClean="0">
                <a:effectLst/>
                <a:latin typeface="宋体" panose="02010600030101010101" pitchFamily="2" charset="-122"/>
                <a:ea typeface="宋体" panose="02010600030101010101" pitchFamily="2" charset="-122"/>
              </a:rPr>
              <a:t>信息</a:t>
            </a:r>
            <a:endParaRPr lang="zh-CN" altLang="zh-CN" sz="3200" dirty="0">
              <a:effectLst/>
              <a:latin typeface="宋体" panose="02010600030101010101" pitchFamily="2" charset="-122"/>
              <a:ea typeface="宋体" panose="02010600030101010101" pitchFamily="2" charset="-122"/>
            </a:endParaRPr>
          </a:p>
          <a:p>
            <a:pPr lvl="0"/>
            <a:r>
              <a:rPr lang="zh-CN" altLang="zh-CN" sz="3200" dirty="0">
                <a:effectLst/>
                <a:latin typeface="宋体" panose="02010600030101010101" pitchFamily="2" charset="-122"/>
                <a:ea typeface="宋体" panose="02010600030101010101" pitchFamily="2" charset="-122"/>
              </a:rPr>
              <a:t>如果开课之后，学生要求退课，则由教务处的工作人员为学生</a:t>
            </a:r>
            <a:r>
              <a:rPr lang="zh-CN" altLang="zh-CN" sz="3200" u="sng" dirty="0">
                <a:effectLst/>
                <a:latin typeface="宋体" panose="02010600030101010101" pitchFamily="2" charset="-122"/>
                <a:ea typeface="宋体" panose="02010600030101010101" pitchFamily="2" charset="-122"/>
              </a:rPr>
              <a:t>注销</a:t>
            </a:r>
            <a:r>
              <a:rPr lang="zh-CN" altLang="zh-CN" sz="3200" dirty="0">
                <a:effectLst/>
                <a:latin typeface="宋体" panose="02010600030101010101" pitchFamily="2" charset="-122"/>
                <a:ea typeface="宋体" panose="02010600030101010101" pitchFamily="2" charset="-122"/>
              </a:rPr>
              <a:t>所</a:t>
            </a:r>
            <a:r>
              <a:rPr lang="zh-CN" altLang="zh-CN" sz="3200" b="1" dirty="0">
                <a:solidFill>
                  <a:srgbClr val="0000FF"/>
                </a:solidFill>
                <a:effectLst/>
                <a:latin typeface="宋体" panose="02010600030101010101" pitchFamily="2" charset="-122"/>
                <a:ea typeface="宋体" panose="02010600030101010101" pitchFamily="2" charset="-122"/>
              </a:rPr>
              <a:t>选课</a:t>
            </a:r>
            <a:r>
              <a:rPr lang="zh-CN" altLang="zh-CN" sz="3200" dirty="0">
                <a:effectLst/>
                <a:latin typeface="宋体" panose="02010600030101010101" pitchFamily="2" charset="-122"/>
                <a:ea typeface="宋体" panose="02010600030101010101" pitchFamily="2" charset="-122"/>
              </a:rPr>
              <a:t>程；</a:t>
            </a:r>
          </a:p>
          <a:p>
            <a:pPr lvl="0"/>
            <a:r>
              <a:rPr lang="zh-CN" altLang="zh-CN" sz="3200" dirty="0">
                <a:effectLst/>
                <a:latin typeface="宋体" panose="02010600030101010101" pitchFamily="2" charset="-122"/>
                <a:ea typeface="宋体" panose="02010600030101010101" pitchFamily="2" charset="-122"/>
              </a:rPr>
              <a:t>允许</a:t>
            </a:r>
            <a:r>
              <a:rPr lang="zh-CN" altLang="zh-CN" sz="3200" b="1" dirty="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休学，教务处为休学</a:t>
            </a:r>
            <a:r>
              <a:rPr lang="zh-CN" altLang="zh-CN" sz="3200" dirty="0" smtClean="0">
                <a:effectLst/>
                <a:latin typeface="宋体" panose="02010600030101010101" pitchFamily="2" charset="-122"/>
                <a:ea typeface="宋体" panose="02010600030101010101" pitchFamily="2" charset="-122"/>
              </a:rPr>
              <a:t>的</a:t>
            </a:r>
            <a:r>
              <a:rPr lang="zh-CN" altLang="en-US" sz="3200" dirty="0">
                <a:effectLst/>
                <a:latin typeface="宋体" panose="02010600030101010101" pitchFamily="2" charset="-122"/>
                <a:ea typeface="宋体" panose="02010600030101010101" pitchFamily="2" charset="-122"/>
              </a:rPr>
              <a:t>学生</a:t>
            </a:r>
            <a:r>
              <a:rPr lang="zh-CN" altLang="zh-CN" sz="3200" dirty="0" smtClean="0">
                <a:effectLst/>
                <a:latin typeface="宋体" panose="02010600030101010101" pitchFamily="2" charset="-122"/>
                <a:ea typeface="宋体" panose="02010600030101010101" pitchFamily="2" charset="-122"/>
              </a:rPr>
              <a:t>做</a:t>
            </a:r>
            <a:r>
              <a:rPr lang="zh-CN" altLang="zh-CN" sz="3200" dirty="0">
                <a:effectLst/>
                <a:latin typeface="宋体" panose="02010600030101010101" pitchFamily="2" charset="-122"/>
                <a:ea typeface="宋体" panose="02010600030101010101" pitchFamily="2" charset="-122"/>
              </a:rPr>
              <a:t>学籍冻结处理；复学后为其办理解冻处理；</a:t>
            </a:r>
          </a:p>
          <a:p>
            <a:pPr lvl="0"/>
            <a:r>
              <a:rPr lang="zh-CN" altLang="zh-CN" sz="3200" dirty="0">
                <a:effectLst/>
                <a:latin typeface="宋体" panose="02010600030101010101" pitchFamily="2" charset="-122"/>
                <a:ea typeface="宋体" panose="02010600030101010101" pitchFamily="2" charset="-122"/>
              </a:rPr>
              <a:t>每学期教务处为</a:t>
            </a:r>
            <a:r>
              <a:rPr lang="zh-CN" altLang="zh-CN" sz="3200" b="1" dirty="0">
                <a:solidFill>
                  <a:srgbClr val="0000FF"/>
                </a:solidFill>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办理学期注册手续；没有办理学期注册的学生不能选课；</a:t>
            </a:r>
          </a:p>
          <a:p>
            <a:pPr lvl="0"/>
            <a:r>
              <a:rPr lang="zh-CN" altLang="zh-CN" sz="3200" dirty="0">
                <a:effectLst/>
                <a:latin typeface="宋体" panose="02010600030101010101" pitchFamily="2" charset="-122"/>
                <a:ea typeface="宋体" panose="02010600030101010101" pitchFamily="2" charset="-122"/>
              </a:rPr>
              <a:t>学期末，学院</a:t>
            </a:r>
            <a:r>
              <a:rPr lang="zh-CN" altLang="zh-CN" sz="3200" dirty="0" smtClean="0">
                <a:effectLst/>
                <a:latin typeface="宋体" panose="02010600030101010101" pitchFamily="2" charset="-122"/>
                <a:ea typeface="宋体" panose="02010600030101010101" pitchFamily="2" charset="-122"/>
              </a:rPr>
              <a:t>工作人员录入</a:t>
            </a:r>
            <a:r>
              <a:rPr lang="zh-CN" altLang="zh-CN" sz="3200" b="1" dirty="0" smtClean="0">
                <a:solidFill>
                  <a:srgbClr val="0000FF"/>
                </a:solidFill>
                <a:effectLst/>
                <a:latin typeface="宋体" panose="02010600030101010101" pitchFamily="2" charset="-122"/>
                <a:ea typeface="宋体" panose="02010600030101010101" pitchFamily="2" charset="-122"/>
              </a:rPr>
              <a:t>学生</a:t>
            </a:r>
            <a:r>
              <a:rPr lang="zh-CN" altLang="en-US" sz="3200" b="1" dirty="0" smtClean="0">
                <a:solidFill>
                  <a:srgbClr val="0000FF"/>
                </a:solidFill>
                <a:effectLst/>
                <a:latin typeface="宋体" panose="02010600030101010101" pitchFamily="2" charset="-122"/>
                <a:ea typeface="宋体" panose="02010600030101010101" pitchFamily="2" charset="-122"/>
              </a:rPr>
              <a:t>课程</a:t>
            </a:r>
            <a:r>
              <a:rPr lang="zh-CN" altLang="zh-CN" sz="3200" dirty="0" smtClean="0">
                <a:effectLst/>
                <a:latin typeface="宋体" panose="02010600030101010101" pitchFamily="2" charset="-122"/>
                <a:ea typeface="宋体" panose="02010600030101010101" pitchFamily="2" charset="-122"/>
              </a:rPr>
              <a:t>的</a:t>
            </a:r>
            <a:r>
              <a:rPr lang="zh-CN" altLang="zh-CN" sz="3200" u="sng" dirty="0">
                <a:effectLst/>
                <a:latin typeface="宋体" panose="02010600030101010101" pitchFamily="2" charset="-122"/>
                <a:ea typeface="宋体" panose="02010600030101010101" pitchFamily="2" charset="-122"/>
              </a:rPr>
              <a:t>成绩</a:t>
            </a:r>
            <a:r>
              <a:rPr lang="zh-CN" altLang="zh-CN" sz="3200" dirty="0" smtClean="0">
                <a:effectLst/>
                <a:latin typeface="宋体" panose="02010600030101010101" pitchFamily="2" charset="-122"/>
                <a:ea typeface="宋体" panose="02010600030101010101" pitchFamily="2" charset="-122"/>
              </a:rPr>
              <a:t>。</a:t>
            </a:r>
            <a:endParaRPr lang="en-US" altLang="zh-CN" dirty="0" smtClean="0">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xmlns="" val="4207431333"/>
      </p:ext>
    </p:extLst>
  </p:cSld>
  <p:clrMapOvr>
    <a:masterClrMapping/>
  </p:clrMapOvr>
  <p:transition>
    <p:pull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516835"/>
            <a:ext cx="9144000" cy="70787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选课模式属性设计</a:t>
            </a:r>
          </a:p>
        </p:txBody>
      </p:sp>
      <p:pic>
        <p:nvPicPr>
          <p:cNvPr id="2" name="图片 1"/>
          <p:cNvPicPr>
            <a:picLocks noChangeAspect="1"/>
          </p:cNvPicPr>
          <p:nvPr/>
        </p:nvPicPr>
        <p:blipFill>
          <a:blip r:embed="rId3" cstate="print"/>
          <a:stretch>
            <a:fillRect/>
          </a:stretch>
        </p:blipFill>
        <p:spPr>
          <a:xfrm>
            <a:off x="739965" y="1224713"/>
            <a:ext cx="7854902" cy="5446431"/>
          </a:xfrm>
          <a:prstGeom prst="rect">
            <a:avLst/>
          </a:prstGeom>
        </p:spPr>
      </p:pic>
    </p:spTree>
    <p:extLst>
      <p:ext uri="{BB962C8B-B14F-4D97-AF65-F5344CB8AC3E}">
        <p14:creationId xmlns:p14="http://schemas.microsoft.com/office/powerpoint/2010/main" xmlns="" val="1402669695"/>
      </p:ext>
    </p:extLst>
  </p:cSld>
  <p:clrMapOvr>
    <a:masterClrMapping/>
  </p:clrMapOvr>
  <p:transition>
    <p:pull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692457" y="1106134"/>
            <a:ext cx="7794595" cy="5370990"/>
          </a:xfrm>
        </p:spPr>
        <p:txBody>
          <a:bodyPr/>
          <a:lstStyle/>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0-ORG.doc</a:t>
            </a:r>
          </a:p>
          <a:p>
            <a:r>
              <a:rPr lang="zh-CN" altLang="en-US" sz="2400" dirty="0" smtClean="0">
                <a:solidFill>
                  <a:schemeClr val="tx1"/>
                </a:solidFill>
                <a:effectLst/>
                <a:latin typeface="Times New Roman" panose="02020603050405020304" pitchFamily="18" charset="0"/>
                <a:ea typeface="宋体" panose="02010600030101010101" pitchFamily="2" charset="-122"/>
              </a:rPr>
              <a:t>数据库连接</a:t>
            </a:r>
            <a:r>
              <a:rPr lang="en-US" altLang="zh-CN" sz="2400" dirty="0" smtClean="0">
                <a:solidFill>
                  <a:schemeClr val="tx1"/>
                </a:solidFill>
                <a:effectLst/>
                <a:latin typeface="Times New Roman" panose="02020603050405020304" pitchFamily="18" charset="0"/>
                <a:ea typeface="宋体" panose="02010600030101010101" pitchFamily="2" charset="-122"/>
              </a:rPr>
              <a:t>PPT</a:t>
            </a:r>
          </a:p>
          <a:p>
            <a:r>
              <a:rPr lang="zh-CN" altLang="en-US" sz="2400" dirty="0">
                <a:solidFill>
                  <a:schemeClr val="tx1"/>
                </a:solidFill>
                <a:effectLst/>
                <a:latin typeface="Times New Roman" panose="02020603050405020304" pitchFamily="18" charset="0"/>
                <a:ea typeface="宋体" panose="02010600030101010101" pitchFamily="2" charset="-122"/>
              </a:rPr>
              <a:t>程序运行示例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界面设计</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关系模型设计</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en-US" altLang="zh-CN" sz="2400" b="1" dirty="0" smtClean="0">
                <a:solidFill>
                  <a:srgbClr val="0000FF"/>
                </a:solidFill>
                <a:effectLst/>
                <a:latin typeface="Times New Roman" panose="02020603050405020304" pitchFamily="18" charset="0"/>
                <a:ea typeface="宋体" panose="02010600030101010101" pitchFamily="2" charset="-122"/>
              </a:rPr>
              <a:t>C</a:t>
            </a:r>
            <a:r>
              <a:rPr lang="en-US" altLang="zh-CN" sz="2400" b="1" dirty="0">
                <a:solidFill>
                  <a:srgbClr val="0000FF"/>
                </a:solidFill>
                <a:effectLst/>
                <a:latin typeface="Times New Roman" panose="02020603050405020304" pitchFamily="18" charset="0"/>
                <a:ea typeface="宋体" panose="02010600030101010101" pitchFamily="2" charset="-122"/>
              </a:rPr>
              <a:t>#</a:t>
            </a:r>
            <a:r>
              <a:rPr lang="zh-CN" altLang="en-US" sz="2400" b="1" dirty="0">
                <a:solidFill>
                  <a:srgbClr val="0000FF"/>
                </a:solidFill>
                <a:effectLst/>
                <a:latin typeface="Times New Roman" panose="02020603050405020304" pitchFamily="18" charset="0"/>
                <a:ea typeface="宋体" panose="02010600030101010101" pitchFamily="2" charset="-122"/>
              </a:rPr>
              <a:t>界面构建示例</a:t>
            </a:r>
            <a:endParaRPr lang="en-US" altLang="zh-CN" sz="2400" b="1" dirty="0">
              <a:solidFill>
                <a:srgbClr val="0000FF"/>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3</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login.doc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4</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admin.doc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5</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school.doc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6</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a:solidFill>
                  <a:schemeClr val="tx1"/>
                </a:solidFill>
                <a:effectLst/>
                <a:latin typeface="Times New Roman" panose="02020603050405020304" pitchFamily="18" charset="0"/>
                <a:ea typeface="宋体" panose="02010600030101010101" pitchFamily="2" charset="-122"/>
              </a:rPr>
              <a:t>student.doc</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程序中各模块讲解</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原型框架</a:t>
            </a:r>
            <a:r>
              <a:rPr lang="en-US" altLang="zh-CN" sz="2400" dirty="0" smtClean="0">
                <a:solidFill>
                  <a:schemeClr val="tx1"/>
                </a:solidFill>
                <a:effectLst/>
                <a:latin typeface="Times New Roman" panose="02020603050405020304" pitchFamily="18" charset="0"/>
                <a:ea typeface="宋体" panose="02010600030101010101" pitchFamily="2" charset="-122"/>
              </a:rPr>
              <a:t>---</a:t>
            </a:r>
            <a:r>
              <a:rPr lang="zh-CN" altLang="en-US" sz="2400" dirty="0" smtClean="0">
                <a:solidFill>
                  <a:schemeClr val="tx1"/>
                </a:solidFill>
                <a:effectLst/>
                <a:latin typeface="Times New Roman" panose="02020603050405020304" pitchFamily="18" charset="0"/>
                <a:ea typeface="宋体" panose="02010600030101010101" pitchFamily="2" charset="-122"/>
              </a:rPr>
              <a:t>界面、程序、后续的开发</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
        <p:nvSpPr>
          <p:cNvPr id="5124" name="Rectangle 1039"/>
          <p:cNvSpPr>
            <a:spLocks noGrp="1" noChangeArrowheads="1"/>
          </p:cNvSpPr>
          <p:nvPr>
            <p:ph type="title"/>
          </p:nvPr>
        </p:nvSpPr>
        <p:spPr>
          <a:xfrm>
            <a:off x="0" y="372868"/>
            <a:ext cx="9144000" cy="701675"/>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实验讲解</a:t>
            </a:r>
          </a:p>
        </p:txBody>
      </p:sp>
    </p:spTree>
    <p:extLst>
      <p:ext uri="{BB962C8B-B14F-4D97-AF65-F5344CB8AC3E}">
        <p14:creationId xmlns:p14="http://schemas.microsoft.com/office/powerpoint/2010/main" xmlns="" val="347418554"/>
      </p:ext>
    </p:extLst>
  </p:cSld>
  <p:clrMapOvr>
    <a:masterClrMapping/>
  </p:clrMapOvr>
  <p:transition>
    <p:pull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692457" y="1106134"/>
            <a:ext cx="7794595" cy="5370990"/>
          </a:xfrm>
        </p:spPr>
        <p:txBody>
          <a:bodyPr/>
          <a:lstStyle/>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0-ORG.doc</a:t>
            </a:r>
          </a:p>
          <a:p>
            <a:r>
              <a:rPr lang="zh-CN" altLang="en-US" sz="2400" dirty="0" smtClean="0">
                <a:solidFill>
                  <a:schemeClr val="tx1"/>
                </a:solidFill>
                <a:effectLst/>
                <a:latin typeface="Times New Roman" panose="02020603050405020304" pitchFamily="18" charset="0"/>
                <a:ea typeface="宋体" panose="02010600030101010101" pitchFamily="2" charset="-122"/>
              </a:rPr>
              <a:t>数据库连接</a:t>
            </a:r>
            <a:r>
              <a:rPr lang="en-US" altLang="zh-CN" sz="2400" dirty="0" smtClean="0">
                <a:solidFill>
                  <a:schemeClr val="tx1"/>
                </a:solidFill>
                <a:effectLst/>
                <a:latin typeface="Times New Roman" panose="02020603050405020304" pitchFamily="18" charset="0"/>
                <a:ea typeface="宋体" panose="02010600030101010101" pitchFamily="2" charset="-122"/>
              </a:rPr>
              <a:t>PPT</a:t>
            </a:r>
          </a:p>
          <a:p>
            <a:r>
              <a:rPr lang="zh-CN" altLang="en-US" sz="2400" dirty="0">
                <a:solidFill>
                  <a:schemeClr val="tx1"/>
                </a:solidFill>
                <a:effectLst/>
                <a:latin typeface="Times New Roman" panose="02020603050405020304" pitchFamily="18" charset="0"/>
                <a:ea typeface="宋体" panose="02010600030101010101" pitchFamily="2" charset="-122"/>
              </a:rPr>
              <a:t>程序运行示例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a:solidFill>
                  <a:schemeClr val="tx1"/>
                </a:solidFill>
                <a:effectLst/>
                <a:latin typeface="Times New Roman" panose="02020603050405020304" pitchFamily="18" charset="0"/>
                <a:ea typeface="宋体" panose="02010600030101010101" pitchFamily="2" charset="-122"/>
              </a:rPr>
              <a:t>界面设计</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a:solidFill>
                  <a:schemeClr val="tx1"/>
                </a:solidFill>
                <a:effectLst/>
                <a:latin typeface="Times New Roman" panose="02020603050405020304" pitchFamily="18" charset="0"/>
                <a:ea typeface="宋体" panose="02010600030101010101" pitchFamily="2" charset="-122"/>
              </a:rPr>
              <a:t>关系模型设计</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en-US" altLang="zh-CN" sz="2400" dirty="0" smtClean="0">
                <a:solidFill>
                  <a:schemeClr val="tx1"/>
                </a:solidFill>
                <a:effectLst/>
                <a:latin typeface="Times New Roman" panose="02020603050405020304" pitchFamily="18" charset="0"/>
                <a:ea typeface="宋体" panose="02010600030101010101" pitchFamily="2" charset="-122"/>
              </a:rPr>
              <a:t>C</a:t>
            </a:r>
            <a:r>
              <a:rPr lang="en-US" altLang="zh-CN" sz="2400" dirty="0">
                <a:solidFill>
                  <a:schemeClr val="tx1"/>
                </a:solidFill>
                <a:effectLst/>
                <a:latin typeface="Times New Roman" panose="02020603050405020304" pitchFamily="18" charset="0"/>
                <a:ea typeface="宋体" panose="02010600030101010101" pitchFamily="2" charset="-122"/>
              </a:rPr>
              <a:t>#</a:t>
            </a:r>
            <a:r>
              <a:rPr lang="zh-CN" altLang="en-US" sz="2400" dirty="0">
                <a:solidFill>
                  <a:schemeClr val="tx1"/>
                </a:solidFill>
                <a:effectLst/>
                <a:latin typeface="Times New Roman" panose="02020603050405020304" pitchFamily="18" charset="0"/>
                <a:ea typeface="宋体" panose="02010600030101010101" pitchFamily="2" charset="-122"/>
              </a:rPr>
              <a:t>界面构建示例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b="1" dirty="0" smtClean="0">
                <a:solidFill>
                  <a:srgbClr val="0000FF"/>
                </a:solidFill>
                <a:effectLst/>
                <a:latin typeface="Times New Roman" panose="02020603050405020304" pitchFamily="18" charset="0"/>
                <a:ea typeface="宋体" panose="02010600030101010101" pitchFamily="2" charset="-122"/>
              </a:rPr>
              <a:t>数据库</a:t>
            </a:r>
            <a:r>
              <a:rPr lang="zh-CN" altLang="en-US" sz="2400" b="1" dirty="0">
                <a:solidFill>
                  <a:srgbClr val="0000FF"/>
                </a:solidFill>
                <a:effectLst/>
                <a:latin typeface="Times New Roman" panose="02020603050405020304" pitchFamily="18" charset="0"/>
                <a:ea typeface="宋体" panose="02010600030101010101" pitchFamily="2" charset="-122"/>
              </a:rPr>
              <a:t>应用系统开发指导书</a:t>
            </a:r>
            <a:r>
              <a:rPr lang="en-US" altLang="zh-CN" sz="2400" dirty="0">
                <a:solidFill>
                  <a:srgbClr val="0000FF"/>
                </a:solidFill>
                <a:effectLst/>
                <a:latin typeface="Times New Roman" panose="02020603050405020304" pitchFamily="18" charset="0"/>
                <a:ea typeface="宋体" panose="02010600030101010101" pitchFamily="2" charset="-122"/>
              </a:rPr>
              <a:t>3</a:t>
            </a:r>
            <a:r>
              <a:rPr lang="zh-CN" altLang="en-US" sz="2400" b="1" dirty="0">
                <a:solidFill>
                  <a:srgbClr val="0000FF"/>
                </a:solidFill>
                <a:effectLst/>
                <a:latin typeface="Times New Roman" panose="02020603050405020304" pitchFamily="18" charset="0"/>
                <a:ea typeface="宋体" panose="02010600030101010101" pitchFamily="2" charset="-122"/>
              </a:rPr>
              <a:t>标签</a:t>
            </a:r>
            <a:r>
              <a:rPr lang="en-US" altLang="zh-CN" sz="2400" dirty="0" smtClean="0">
                <a:solidFill>
                  <a:srgbClr val="0000FF"/>
                </a:solidFill>
                <a:effectLst/>
                <a:latin typeface="Times New Roman" panose="02020603050405020304" pitchFamily="18" charset="0"/>
                <a:ea typeface="宋体" panose="02010600030101010101" pitchFamily="2" charset="-122"/>
              </a:rPr>
              <a:t>login.doc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4</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admin.doc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5</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school.doc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6</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a:solidFill>
                  <a:schemeClr val="tx1"/>
                </a:solidFill>
                <a:effectLst/>
                <a:latin typeface="Times New Roman" panose="02020603050405020304" pitchFamily="18" charset="0"/>
                <a:ea typeface="宋体" panose="02010600030101010101" pitchFamily="2" charset="-122"/>
              </a:rPr>
              <a:t>student.doc</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程序中各模块讲解</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原型框架</a:t>
            </a:r>
            <a:r>
              <a:rPr lang="en-US" altLang="zh-CN" sz="2400" dirty="0" smtClean="0">
                <a:solidFill>
                  <a:schemeClr val="tx1"/>
                </a:solidFill>
                <a:effectLst/>
                <a:latin typeface="Times New Roman" panose="02020603050405020304" pitchFamily="18" charset="0"/>
                <a:ea typeface="宋体" panose="02010600030101010101" pitchFamily="2" charset="-122"/>
              </a:rPr>
              <a:t>---</a:t>
            </a:r>
            <a:r>
              <a:rPr lang="zh-CN" altLang="en-US" sz="2400" dirty="0" smtClean="0">
                <a:solidFill>
                  <a:schemeClr val="tx1"/>
                </a:solidFill>
                <a:effectLst/>
                <a:latin typeface="Times New Roman" panose="02020603050405020304" pitchFamily="18" charset="0"/>
                <a:ea typeface="宋体" panose="02010600030101010101" pitchFamily="2" charset="-122"/>
              </a:rPr>
              <a:t>界面、程序、后续的开发</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
        <p:nvSpPr>
          <p:cNvPr id="5124" name="Rectangle 1039"/>
          <p:cNvSpPr>
            <a:spLocks noGrp="1" noChangeArrowheads="1"/>
          </p:cNvSpPr>
          <p:nvPr>
            <p:ph type="title"/>
          </p:nvPr>
        </p:nvSpPr>
        <p:spPr>
          <a:xfrm>
            <a:off x="0" y="372868"/>
            <a:ext cx="9144000" cy="701675"/>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实验讲解</a:t>
            </a:r>
          </a:p>
        </p:txBody>
      </p:sp>
    </p:spTree>
    <p:extLst>
      <p:ext uri="{BB962C8B-B14F-4D97-AF65-F5344CB8AC3E}">
        <p14:creationId xmlns:p14="http://schemas.microsoft.com/office/powerpoint/2010/main" xmlns="" val="876069502"/>
      </p:ext>
    </p:extLst>
  </p:cSld>
  <p:clrMapOvr>
    <a:masterClrMapping/>
  </p:clrMapOvr>
  <p:transition>
    <p:pull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692457" y="1106134"/>
            <a:ext cx="7794595" cy="5370990"/>
          </a:xfrm>
        </p:spPr>
        <p:txBody>
          <a:bodyPr/>
          <a:lstStyle/>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0-ORG.doc</a:t>
            </a:r>
          </a:p>
          <a:p>
            <a:r>
              <a:rPr lang="zh-CN" altLang="en-US" sz="2400" dirty="0" smtClean="0">
                <a:solidFill>
                  <a:schemeClr val="tx1"/>
                </a:solidFill>
                <a:effectLst/>
                <a:latin typeface="Times New Roman" panose="02020603050405020304" pitchFamily="18" charset="0"/>
                <a:ea typeface="宋体" panose="02010600030101010101" pitchFamily="2" charset="-122"/>
              </a:rPr>
              <a:t>数据库连接</a:t>
            </a:r>
            <a:r>
              <a:rPr lang="en-US" altLang="zh-CN" sz="2400" dirty="0" smtClean="0">
                <a:solidFill>
                  <a:schemeClr val="tx1"/>
                </a:solidFill>
                <a:effectLst/>
                <a:latin typeface="Times New Roman" panose="02020603050405020304" pitchFamily="18" charset="0"/>
                <a:ea typeface="宋体" panose="02010600030101010101" pitchFamily="2" charset="-122"/>
              </a:rPr>
              <a:t>PPT</a:t>
            </a:r>
          </a:p>
          <a:p>
            <a:r>
              <a:rPr lang="zh-CN" altLang="en-US" sz="2400" dirty="0">
                <a:solidFill>
                  <a:schemeClr val="tx1"/>
                </a:solidFill>
                <a:effectLst/>
                <a:latin typeface="Times New Roman" panose="02020603050405020304" pitchFamily="18" charset="0"/>
                <a:ea typeface="宋体" panose="02010600030101010101" pitchFamily="2" charset="-122"/>
              </a:rPr>
              <a:t>程序运行示例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a:solidFill>
                  <a:schemeClr val="tx1"/>
                </a:solidFill>
                <a:effectLst/>
                <a:latin typeface="Times New Roman" panose="02020603050405020304" pitchFamily="18" charset="0"/>
                <a:ea typeface="宋体" panose="02010600030101010101" pitchFamily="2" charset="-122"/>
              </a:rPr>
              <a:t>界面设计</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a:solidFill>
                  <a:schemeClr val="tx1"/>
                </a:solidFill>
                <a:effectLst/>
                <a:latin typeface="Times New Roman" panose="02020603050405020304" pitchFamily="18" charset="0"/>
                <a:ea typeface="宋体" panose="02010600030101010101" pitchFamily="2" charset="-122"/>
              </a:rPr>
              <a:t>关系模型设计</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en-US" altLang="zh-CN" sz="2400" dirty="0" smtClean="0">
                <a:solidFill>
                  <a:schemeClr val="tx1"/>
                </a:solidFill>
                <a:effectLst/>
                <a:latin typeface="Times New Roman" panose="02020603050405020304" pitchFamily="18" charset="0"/>
                <a:ea typeface="宋体" panose="02010600030101010101" pitchFamily="2" charset="-122"/>
              </a:rPr>
              <a:t>C</a:t>
            </a:r>
            <a:r>
              <a:rPr lang="en-US" altLang="zh-CN" sz="2400" dirty="0">
                <a:solidFill>
                  <a:schemeClr val="tx1"/>
                </a:solidFill>
                <a:effectLst/>
                <a:latin typeface="Times New Roman" panose="02020603050405020304" pitchFamily="18" charset="0"/>
                <a:ea typeface="宋体" panose="02010600030101010101" pitchFamily="2" charset="-122"/>
              </a:rPr>
              <a:t>#</a:t>
            </a:r>
            <a:r>
              <a:rPr lang="zh-CN" altLang="en-US" sz="2400" dirty="0">
                <a:solidFill>
                  <a:schemeClr val="tx1"/>
                </a:solidFill>
                <a:effectLst/>
                <a:latin typeface="Times New Roman" panose="02020603050405020304" pitchFamily="18" charset="0"/>
                <a:ea typeface="宋体" panose="02010600030101010101" pitchFamily="2" charset="-122"/>
              </a:rPr>
              <a:t>界面构建示例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3</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login.doc</a:t>
            </a:r>
          </a:p>
          <a:p>
            <a:r>
              <a:rPr lang="zh-CN" altLang="en-US" sz="2400" b="1" dirty="0">
                <a:solidFill>
                  <a:srgbClr val="0000FF"/>
                </a:solidFill>
                <a:effectLst/>
                <a:latin typeface="Times New Roman" panose="02020603050405020304" pitchFamily="18" charset="0"/>
                <a:ea typeface="宋体" panose="02010600030101010101" pitchFamily="2" charset="-122"/>
              </a:rPr>
              <a:t>数据库应用系统开发指导书</a:t>
            </a:r>
            <a:r>
              <a:rPr lang="en-US" altLang="zh-CN" sz="2400" dirty="0">
                <a:solidFill>
                  <a:srgbClr val="0000FF"/>
                </a:solidFill>
                <a:effectLst/>
                <a:latin typeface="Times New Roman" panose="02020603050405020304" pitchFamily="18" charset="0"/>
                <a:ea typeface="宋体" panose="02010600030101010101" pitchFamily="2" charset="-122"/>
              </a:rPr>
              <a:t>4</a:t>
            </a:r>
            <a:r>
              <a:rPr lang="zh-CN" altLang="en-US" sz="2400" b="1" dirty="0">
                <a:solidFill>
                  <a:srgbClr val="0000FF"/>
                </a:solidFill>
                <a:effectLst/>
                <a:latin typeface="Times New Roman" panose="02020603050405020304" pitchFamily="18" charset="0"/>
                <a:ea typeface="宋体" panose="02010600030101010101" pitchFamily="2" charset="-122"/>
              </a:rPr>
              <a:t>标签</a:t>
            </a:r>
            <a:r>
              <a:rPr lang="en-US" altLang="zh-CN" sz="2400" dirty="0" smtClean="0">
                <a:solidFill>
                  <a:srgbClr val="0000FF"/>
                </a:solidFill>
                <a:effectLst/>
                <a:latin typeface="Times New Roman" panose="02020603050405020304" pitchFamily="18" charset="0"/>
                <a:ea typeface="宋体" panose="02010600030101010101" pitchFamily="2" charset="-122"/>
              </a:rPr>
              <a:t>admin.doc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5</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school.doc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6</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a:solidFill>
                  <a:schemeClr val="tx1"/>
                </a:solidFill>
                <a:effectLst/>
                <a:latin typeface="Times New Roman" panose="02020603050405020304" pitchFamily="18" charset="0"/>
                <a:ea typeface="宋体" panose="02010600030101010101" pitchFamily="2" charset="-122"/>
              </a:rPr>
              <a:t>student.doc</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程序中各模块讲解</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原型框架</a:t>
            </a:r>
            <a:r>
              <a:rPr lang="en-US" altLang="zh-CN" sz="2400" dirty="0" smtClean="0">
                <a:solidFill>
                  <a:schemeClr val="tx1"/>
                </a:solidFill>
                <a:effectLst/>
                <a:latin typeface="Times New Roman" panose="02020603050405020304" pitchFamily="18" charset="0"/>
                <a:ea typeface="宋体" panose="02010600030101010101" pitchFamily="2" charset="-122"/>
              </a:rPr>
              <a:t>---</a:t>
            </a:r>
            <a:r>
              <a:rPr lang="zh-CN" altLang="en-US" sz="2400" dirty="0" smtClean="0">
                <a:solidFill>
                  <a:schemeClr val="tx1"/>
                </a:solidFill>
                <a:effectLst/>
                <a:latin typeface="Times New Roman" panose="02020603050405020304" pitchFamily="18" charset="0"/>
                <a:ea typeface="宋体" panose="02010600030101010101" pitchFamily="2" charset="-122"/>
              </a:rPr>
              <a:t>界面、程序、后续的开发</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
        <p:nvSpPr>
          <p:cNvPr id="5124" name="Rectangle 1039"/>
          <p:cNvSpPr>
            <a:spLocks noGrp="1" noChangeArrowheads="1"/>
          </p:cNvSpPr>
          <p:nvPr>
            <p:ph type="title"/>
          </p:nvPr>
        </p:nvSpPr>
        <p:spPr>
          <a:xfrm>
            <a:off x="0" y="372868"/>
            <a:ext cx="9144000" cy="701675"/>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实验讲解</a:t>
            </a:r>
          </a:p>
        </p:txBody>
      </p:sp>
    </p:spTree>
    <p:extLst>
      <p:ext uri="{BB962C8B-B14F-4D97-AF65-F5344CB8AC3E}">
        <p14:creationId xmlns:p14="http://schemas.microsoft.com/office/powerpoint/2010/main" xmlns="" val="3252001246"/>
      </p:ext>
    </p:extLst>
  </p:cSld>
  <p:clrMapOvr>
    <a:masterClrMapping/>
  </p:clrMapOvr>
  <p:transition>
    <p:pull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692457" y="1106134"/>
            <a:ext cx="7794595" cy="5370990"/>
          </a:xfrm>
        </p:spPr>
        <p:txBody>
          <a:bodyPr/>
          <a:lstStyle/>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0-ORG.doc</a:t>
            </a:r>
          </a:p>
          <a:p>
            <a:r>
              <a:rPr lang="zh-CN" altLang="en-US" sz="2400" dirty="0" smtClean="0">
                <a:solidFill>
                  <a:schemeClr val="tx1"/>
                </a:solidFill>
                <a:effectLst/>
                <a:latin typeface="Times New Roman" panose="02020603050405020304" pitchFamily="18" charset="0"/>
                <a:ea typeface="宋体" panose="02010600030101010101" pitchFamily="2" charset="-122"/>
              </a:rPr>
              <a:t>数据库连接</a:t>
            </a:r>
            <a:r>
              <a:rPr lang="en-US" altLang="zh-CN" sz="2400" dirty="0" smtClean="0">
                <a:solidFill>
                  <a:schemeClr val="tx1"/>
                </a:solidFill>
                <a:effectLst/>
                <a:latin typeface="Times New Roman" panose="02020603050405020304" pitchFamily="18" charset="0"/>
                <a:ea typeface="宋体" panose="02010600030101010101" pitchFamily="2" charset="-122"/>
              </a:rPr>
              <a:t>PPT</a:t>
            </a:r>
          </a:p>
          <a:p>
            <a:r>
              <a:rPr lang="zh-CN" altLang="en-US" sz="2400" dirty="0">
                <a:solidFill>
                  <a:schemeClr val="tx1"/>
                </a:solidFill>
                <a:effectLst/>
                <a:latin typeface="Times New Roman" panose="02020603050405020304" pitchFamily="18" charset="0"/>
                <a:ea typeface="宋体" panose="02010600030101010101" pitchFamily="2" charset="-122"/>
              </a:rPr>
              <a:t>程序运行示例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a:solidFill>
                  <a:schemeClr val="tx1"/>
                </a:solidFill>
                <a:effectLst/>
                <a:latin typeface="Times New Roman" panose="02020603050405020304" pitchFamily="18" charset="0"/>
                <a:ea typeface="宋体" panose="02010600030101010101" pitchFamily="2" charset="-122"/>
              </a:rPr>
              <a:t>界面设计</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a:solidFill>
                  <a:schemeClr val="tx1"/>
                </a:solidFill>
                <a:effectLst/>
                <a:latin typeface="Times New Roman" panose="02020603050405020304" pitchFamily="18" charset="0"/>
                <a:ea typeface="宋体" panose="02010600030101010101" pitchFamily="2" charset="-122"/>
              </a:rPr>
              <a:t>关系模型设计</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en-US" altLang="zh-CN" sz="2400" dirty="0" smtClean="0">
                <a:solidFill>
                  <a:schemeClr val="tx1"/>
                </a:solidFill>
                <a:effectLst/>
                <a:latin typeface="Times New Roman" panose="02020603050405020304" pitchFamily="18" charset="0"/>
                <a:ea typeface="宋体" panose="02010600030101010101" pitchFamily="2" charset="-122"/>
              </a:rPr>
              <a:t>C</a:t>
            </a:r>
            <a:r>
              <a:rPr lang="en-US" altLang="zh-CN" sz="2400" dirty="0">
                <a:solidFill>
                  <a:schemeClr val="tx1"/>
                </a:solidFill>
                <a:effectLst/>
                <a:latin typeface="Times New Roman" panose="02020603050405020304" pitchFamily="18" charset="0"/>
                <a:ea typeface="宋体" panose="02010600030101010101" pitchFamily="2" charset="-122"/>
              </a:rPr>
              <a:t>#</a:t>
            </a:r>
            <a:r>
              <a:rPr lang="zh-CN" altLang="en-US" sz="2400" dirty="0">
                <a:solidFill>
                  <a:schemeClr val="tx1"/>
                </a:solidFill>
                <a:effectLst/>
                <a:latin typeface="Times New Roman" panose="02020603050405020304" pitchFamily="18" charset="0"/>
                <a:ea typeface="宋体" panose="02010600030101010101" pitchFamily="2" charset="-122"/>
              </a:rPr>
              <a:t>界面构建示例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3</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login.doc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4</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admin.doc</a:t>
            </a:r>
          </a:p>
          <a:p>
            <a:r>
              <a:rPr lang="zh-CN" altLang="en-US" sz="2400" b="1" dirty="0">
                <a:solidFill>
                  <a:srgbClr val="0000FF"/>
                </a:solidFill>
                <a:effectLst/>
                <a:latin typeface="Times New Roman" panose="02020603050405020304" pitchFamily="18" charset="0"/>
                <a:ea typeface="宋体" panose="02010600030101010101" pitchFamily="2" charset="-122"/>
              </a:rPr>
              <a:t>数据库应用系统开发指导书</a:t>
            </a:r>
            <a:r>
              <a:rPr lang="en-US" altLang="zh-CN" sz="2400" dirty="0">
                <a:solidFill>
                  <a:srgbClr val="0000FF"/>
                </a:solidFill>
                <a:effectLst/>
                <a:latin typeface="Times New Roman" panose="02020603050405020304" pitchFamily="18" charset="0"/>
                <a:ea typeface="宋体" panose="02010600030101010101" pitchFamily="2" charset="-122"/>
              </a:rPr>
              <a:t>5</a:t>
            </a:r>
            <a:r>
              <a:rPr lang="zh-CN" altLang="en-US" sz="2400" b="1" dirty="0">
                <a:solidFill>
                  <a:srgbClr val="0000FF"/>
                </a:solidFill>
                <a:effectLst/>
                <a:latin typeface="Times New Roman" panose="02020603050405020304" pitchFamily="18" charset="0"/>
                <a:ea typeface="宋体" panose="02010600030101010101" pitchFamily="2" charset="-122"/>
              </a:rPr>
              <a:t>标签</a:t>
            </a:r>
            <a:r>
              <a:rPr lang="en-US" altLang="zh-CN" sz="2400" dirty="0" smtClean="0">
                <a:solidFill>
                  <a:srgbClr val="0000FF"/>
                </a:solidFill>
                <a:effectLst/>
                <a:latin typeface="Times New Roman" panose="02020603050405020304" pitchFamily="18" charset="0"/>
                <a:ea typeface="宋体" panose="02010600030101010101" pitchFamily="2" charset="-122"/>
              </a:rPr>
              <a:t>school.doc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6</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a:solidFill>
                  <a:schemeClr val="tx1"/>
                </a:solidFill>
                <a:effectLst/>
                <a:latin typeface="Times New Roman" panose="02020603050405020304" pitchFamily="18" charset="0"/>
                <a:ea typeface="宋体" panose="02010600030101010101" pitchFamily="2" charset="-122"/>
              </a:rPr>
              <a:t>student.doc</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程序中各模块讲解</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原型框架</a:t>
            </a:r>
            <a:r>
              <a:rPr lang="en-US" altLang="zh-CN" sz="2400" dirty="0" smtClean="0">
                <a:solidFill>
                  <a:schemeClr val="tx1"/>
                </a:solidFill>
                <a:effectLst/>
                <a:latin typeface="Times New Roman" panose="02020603050405020304" pitchFamily="18" charset="0"/>
                <a:ea typeface="宋体" panose="02010600030101010101" pitchFamily="2" charset="-122"/>
              </a:rPr>
              <a:t>---</a:t>
            </a:r>
            <a:r>
              <a:rPr lang="zh-CN" altLang="en-US" sz="2400" dirty="0" smtClean="0">
                <a:solidFill>
                  <a:schemeClr val="tx1"/>
                </a:solidFill>
                <a:effectLst/>
                <a:latin typeface="Times New Roman" panose="02020603050405020304" pitchFamily="18" charset="0"/>
                <a:ea typeface="宋体" panose="02010600030101010101" pitchFamily="2" charset="-122"/>
              </a:rPr>
              <a:t>界面、程序、后续的开发</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
        <p:nvSpPr>
          <p:cNvPr id="5124" name="Rectangle 1039"/>
          <p:cNvSpPr>
            <a:spLocks noGrp="1" noChangeArrowheads="1"/>
          </p:cNvSpPr>
          <p:nvPr>
            <p:ph type="title"/>
          </p:nvPr>
        </p:nvSpPr>
        <p:spPr>
          <a:xfrm>
            <a:off x="0" y="372868"/>
            <a:ext cx="9144000" cy="701675"/>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实验讲解</a:t>
            </a:r>
          </a:p>
        </p:txBody>
      </p:sp>
    </p:spTree>
    <p:extLst>
      <p:ext uri="{BB962C8B-B14F-4D97-AF65-F5344CB8AC3E}">
        <p14:creationId xmlns:p14="http://schemas.microsoft.com/office/powerpoint/2010/main" xmlns="" val="1479819881"/>
      </p:ext>
    </p:extLst>
  </p:cSld>
  <p:clrMapOvr>
    <a:masterClrMapping/>
  </p:clrMapOvr>
  <p:transition>
    <p:pull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692457" y="1106134"/>
            <a:ext cx="7794595" cy="5370990"/>
          </a:xfrm>
        </p:spPr>
        <p:txBody>
          <a:bodyPr/>
          <a:lstStyle/>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0-ORG.doc</a:t>
            </a:r>
          </a:p>
          <a:p>
            <a:r>
              <a:rPr lang="zh-CN" altLang="en-US" sz="2400" dirty="0" smtClean="0">
                <a:solidFill>
                  <a:schemeClr val="tx1"/>
                </a:solidFill>
                <a:effectLst/>
                <a:latin typeface="Times New Roman" panose="02020603050405020304" pitchFamily="18" charset="0"/>
                <a:ea typeface="宋体" panose="02010600030101010101" pitchFamily="2" charset="-122"/>
              </a:rPr>
              <a:t>数据库连接</a:t>
            </a:r>
            <a:r>
              <a:rPr lang="en-US" altLang="zh-CN" sz="2400" dirty="0" smtClean="0">
                <a:solidFill>
                  <a:schemeClr val="tx1"/>
                </a:solidFill>
                <a:effectLst/>
                <a:latin typeface="Times New Roman" panose="02020603050405020304" pitchFamily="18" charset="0"/>
                <a:ea typeface="宋体" panose="02010600030101010101" pitchFamily="2" charset="-122"/>
              </a:rPr>
              <a:t>PPT</a:t>
            </a:r>
          </a:p>
          <a:p>
            <a:r>
              <a:rPr lang="zh-CN" altLang="en-US" sz="2400" dirty="0">
                <a:solidFill>
                  <a:schemeClr val="tx1"/>
                </a:solidFill>
                <a:effectLst/>
                <a:latin typeface="Times New Roman" panose="02020603050405020304" pitchFamily="18" charset="0"/>
                <a:ea typeface="宋体" panose="02010600030101010101" pitchFamily="2" charset="-122"/>
              </a:rPr>
              <a:t>程序运行示例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a:solidFill>
                  <a:schemeClr val="tx1"/>
                </a:solidFill>
                <a:effectLst/>
                <a:latin typeface="Times New Roman" panose="02020603050405020304" pitchFamily="18" charset="0"/>
                <a:ea typeface="宋体" panose="02010600030101010101" pitchFamily="2" charset="-122"/>
              </a:rPr>
              <a:t>界面设计</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a:solidFill>
                  <a:schemeClr val="tx1"/>
                </a:solidFill>
                <a:effectLst/>
                <a:latin typeface="Times New Roman" panose="02020603050405020304" pitchFamily="18" charset="0"/>
                <a:ea typeface="宋体" panose="02010600030101010101" pitchFamily="2" charset="-122"/>
              </a:rPr>
              <a:t>关系模型设计</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en-US" altLang="zh-CN" sz="2400" dirty="0" smtClean="0">
                <a:solidFill>
                  <a:schemeClr val="tx1"/>
                </a:solidFill>
                <a:effectLst/>
                <a:latin typeface="Times New Roman" panose="02020603050405020304" pitchFamily="18" charset="0"/>
                <a:ea typeface="宋体" panose="02010600030101010101" pitchFamily="2" charset="-122"/>
              </a:rPr>
              <a:t>C</a:t>
            </a:r>
            <a:r>
              <a:rPr lang="en-US" altLang="zh-CN" sz="2400" dirty="0">
                <a:solidFill>
                  <a:schemeClr val="tx1"/>
                </a:solidFill>
                <a:effectLst/>
                <a:latin typeface="Times New Roman" panose="02020603050405020304" pitchFamily="18" charset="0"/>
                <a:ea typeface="宋体" panose="02010600030101010101" pitchFamily="2" charset="-122"/>
              </a:rPr>
              <a:t>#</a:t>
            </a:r>
            <a:r>
              <a:rPr lang="zh-CN" altLang="en-US" sz="2400" dirty="0">
                <a:solidFill>
                  <a:schemeClr val="tx1"/>
                </a:solidFill>
                <a:effectLst/>
                <a:latin typeface="Times New Roman" panose="02020603050405020304" pitchFamily="18" charset="0"/>
                <a:ea typeface="宋体" panose="02010600030101010101" pitchFamily="2" charset="-122"/>
              </a:rPr>
              <a:t>界面构建示例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3</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login.doc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4</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admin.doc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5</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school.doc</a:t>
            </a:r>
          </a:p>
          <a:p>
            <a:r>
              <a:rPr lang="zh-CN" altLang="en-US" sz="2400" b="1" dirty="0">
                <a:solidFill>
                  <a:srgbClr val="0000FF"/>
                </a:solidFill>
                <a:effectLst/>
                <a:latin typeface="Times New Roman" panose="02020603050405020304" pitchFamily="18" charset="0"/>
                <a:ea typeface="宋体" panose="02010600030101010101" pitchFamily="2" charset="-122"/>
              </a:rPr>
              <a:t>数据库应用系统开发指导书</a:t>
            </a:r>
            <a:r>
              <a:rPr lang="en-US" altLang="zh-CN" sz="2400" dirty="0">
                <a:solidFill>
                  <a:srgbClr val="0000FF"/>
                </a:solidFill>
                <a:effectLst/>
                <a:latin typeface="Times New Roman" panose="02020603050405020304" pitchFamily="18" charset="0"/>
                <a:ea typeface="宋体" panose="02010600030101010101" pitchFamily="2" charset="-122"/>
              </a:rPr>
              <a:t>6</a:t>
            </a:r>
            <a:r>
              <a:rPr lang="zh-CN" altLang="en-US" sz="2400" b="1" dirty="0">
                <a:solidFill>
                  <a:srgbClr val="0000FF"/>
                </a:solidFill>
                <a:effectLst/>
                <a:latin typeface="Times New Roman" panose="02020603050405020304" pitchFamily="18" charset="0"/>
                <a:ea typeface="宋体" panose="02010600030101010101" pitchFamily="2" charset="-122"/>
              </a:rPr>
              <a:t>标签</a:t>
            </a:r>
            <a:r>
              <a:rPr lang="en-US" altLang="zh-CN" sz="2400" dirty="0">
                <a:solidFill>
                  <a:srgbClr val="0000FF"/>
                </a:solidFill>
                <a:effectLst/>
                <a:latin typeface="Times New Roman" panose="02020603050405020304" pitchFamily="18" charset="0"/>
                <a:ea typeface="宋体" panose="02010600030101010101" pitchFamily="2" charset="-122"/>
              </a:rPr>
              <a:t>student.doc</a:t>
            </a:r>
            <a:endParaRPr lang="en-US" altLang="zh-CN" sz="2400" dirty="0" smtClean="0">
              <a:solidFill>
                <a:srgbClr val="0000FF"/>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程序中各模块讲解</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原型框架</a:t>
            </a:r>
            <a:r>
              <a:rPr lang="en-US" altLang="zh-CN" sz="2400" dirty="0" smtClean="0">
                <a:solidFill>
                  <a:schemeClr val="tx1"/>
                </a:solidFill>
                <a:effectLst/>
                <a:latin typeface="Times New Roman" panose="02020603050405020304" pitchFamily="18" charset="0"/>
                <a:ea typeface="宋体" panose="02010600030101010101" pitchFamily="2" charset="-122"/>
              </a:rPr>
              <a:t>---</a:t>
            </a:r>
            <a:r>
              <a:rPr lang="zh-CN" altLang="en-US" sz="2400" dirty="0" smtClean="0">
                <a:solidFill>
                  <a:schemeClr val="tx1"/>
                </a:solidFill>
                <a:effectLst/>
                <a:latin typeface="Times New Roman" panose="02020603050405020304" pitchFamily="18" charset="0"/>
                <a:ea typeface="宋体" panose="02010600030101010101" pitchFamily="2" charset="-122"/>
              </a:rPr>
              <a:t>界面、程序、后续的开发</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
        <p:nvSpPr>
          <p:cNvPr id="5124" name="Rectangle 1039"/>
          <p:cNvSpPr>
            <a:spLocks noGrp="1" noChangeArrowheads="1"/>
          </p:cNvSpPr>
          <p:nvPr>
            <p:ph type="title"/>
          </p:nvPr>
        </p:nvSpPr>
        <p:spPr>
          <a:xfrm>
            <a:off x="0" y="372868"/>
            <a:ext cx="9144000" cy="701675"/>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实验讲解</a:t>
            </a:r>
          </a:p>
        </p:txBody>
      </p:sp>
    </p:spTree>
    <p:extLst>
      <p:ext uri="{BB962C8B-B14F-4D97-AF65-F5344CB8AC3E}">
        <p14:creationId xmlns:p14="http://schemas.microsoft.com/office/powerpoint/2010/main" xmlns="" val="2113349095"/>
      </p:ext>
    </p:extLst>
  </p:cSld>
  <p:clrMapOvr>
    <a:masterClrMapping/>
  </p:clrMapOvr>
  <p:transition>
    <p:pull di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692457" y="1106134"/>
            <a:ext cx="7794595" cy="5370990"/>
          </a:xfrm>
        </p:spPr>
        <p:txBody>
          <a:bodyPr/>
          <a:lstStyle/>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0-ORG.doc</a:t>
            </a:r>
          </a:p>
          <a:p>
            <a:r>
              <a:rPr lang="zh-CN" altLang="en-US" sz="2400" dirty="0" smtClean="0">
                <a:solidFill>
                  <a:schemeClr val="tx1"/>
                </a:solidFill>
                <a:effectLst/>
                <a:latin typeface="Times New Roman" panose="02020603050405020304" pitchFamily="18" charset="0"/>
                <a:ea typeface="宋体" panose="02010600030101010101" pitchFamily="2" charset="-122"/>
              </a:rPr>
              <a:t>数据库连接</a:t>
            </a:r>
            <a:r>
              <a:rPr lang="en-US" altLang="zh-CN" sz="2400" dirty="0" smtClean="0">
                <a:solidFill>
                  <a:schemeClr val="tx1"/>
                </a:solidFill>
                <a:effectLst/>
                <a:latin typeface="Times New Roman" panose="02020603050405020304" pitchFamily="18" charset="0"/>
                <a:ea typeface="宋体" panose="02010600030101010101" pitchFamily="2" charset="-122"/>
              </a:rPr>
              <a:t>PPT</a:t>
            </a:r>
          </a:p>
          <a:p>
            <a:r>
              <a:rPr lang="zh-CN" altLang="en-US" sz="2400" dirty="0">
                <a:solidFill>
                  <a:schemeClr val="tx1"/>
                </a:solidFill>
                <a:effectLst/>
                <a:latin typeface="Times New Roman" panose="02020603050405020304" pitchFamily="18" charset="0"/>
                <a:ea typeface="宋体" panose="02010600030101010101" pitchFamily="2" charset="-122"/>
              </a:rPr>
              <a:t>程序运行示例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a:solidFill>
                  <a:schemeClr val="tx1"/>
                </a:solidFill>
                <a:effectLst/>
                <a:latin typeface="Times New Roman" panose="02020603050405020304" pitchFamily="18" charset="0"/>
                <a:ea typeface="宋体" panose="02010600030101010101" pitchFamily="2" charset="-122"/>
              </a:rPr>
              <a:t>界面设计</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a:solidFill>
                  <a:schemeClr val="tx1"/>
                </a:solidFill>
                <a:effectLst/>
                <a:latin typeface="Times New Roman" panose="02020603050405020304" pitchFamily="18" charset="0"/>
                <a:ea typeface="宋体" panose="02010600030101010101" pitchFamily="2" charset="-122"/>
              </a:rPr>
              <a:t>关系模型设计</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en-US" altLang="zh-CN" sz="2400" dirty="0" smtClean="0">
                <a:solidFill>
                  <a:schemeClr val="tx1"/>
                </a:solidFill>
                <a:effectLst/>
                <a:latin typeface="Times New Roman" panose="02020603050405020304" pitchFamily="18" charset="0"/>
                <a:ea typeface="宋体" panose="02010600030101010101" pitchFamily="2" charset="-122"/>
              </a:rPr>
              <a:t>C</a:t>
            </a:r>
            <a:r>
              <a:rPr lang="en-US" altLang="zh-CN" sz="2400" dirty="0">
                <a:solidFill>
                  <a:schemeClr val="tx1"/>
                </a:solidFill>
                <a:effectLst/>
                <a:latin typeface="Times New Roman" panose="02020603050405020304" pitchFamily="18" charset="0"/>
                <a:ea typeface="宋体" panose="02010600030101010101" pitchFamily="2" charset="-122"/>
              </a:rPr>
              <a:t>#</a:t>
            </a:r>
            <a:r>
              <a:rPr lang="zh-CN" altLang="en-US" sz="2400" dirty="0">
                <a:solidFill>
                  <a:schemeClr val="tx1"/>
                </a:solidFill>
                <a:effectLst/>
                <a:latin typeface="Times New Roman" panose="02020603050405020304" pitchFamily="18" charset="0"/>
                <a:ea typeface="宋体" panose="02010600030101010101" pitchFamily="2" charset="-122"/>
              </a:rPr>
              <a:t>界面构建示例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3</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login.doc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4</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admin.doc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5</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school.doc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6</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a:solidFill>
                  <a:schemeClr val="tx1"/>
                </a:solidFill>
                <a:effectLst/>
                <a:latin typeface="Times New Roman" panose="02020603050405020304" pitchFamily="18" charset="0"/>
                <a:ea typeface="宋体" panose="02010600030101010101" pitchFamily="2" charset="-122"/>
              </a:rPr>
              <a:t>student.doc</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b="1" dirty="0" smtClean="0">
                <a:solidFill>
                  <a:srgbClr val="0000FF"/>
                </a:solidFill>
                <a:effectLst/>
                <a:latin typeface="Times New Roman" panose="02020603050405020304" pitchFamily="18" charset="0"/>
                <a:ea typeface="宋体" panose="02010600030101010101" pitchFamily="2" charset="-122"/>
              </a:rPr>
              <a:t>程序中各模块讲解</a:t>
            </a:r>
            <a:endParaRPr lang="en-US" altLang="zh-CN" sz="2400" b="1" dirty="0" smtClean="0">
              <a:solidFill>
                <a:srgbClr val="0000FF"/>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原型框架</a:t>
            </a:r>
            <a:r>
              <a:rPr lang="en-US" altLang="zh-CN" sz="2400" dirty="0" smtClean="0">
                <a:solidFill>
                  <a:schemeClr val="tx1"/>
                </a:solidFill>
                <a:effectLst/>
                <a:latin typeface="Times New Roman" panose="02020603050405020304" pitchFamily="18" charset="0"/>
                <a:ea typeface="宋体" panose="02010600030101010101" pitchFamily="2" charset="-122"/>
              </a:rPr>
              <a:t>---</a:t>
            </a:r>
            <a:r>
              <a:rPr lang="zh-CN" altLang="en-US" sz="2400" dirty="0" smtClean="0">
                <a:solidFill>
                  <a:schemeClr val="tx1"/>
                </a:solidFill>
                <a:effectLst/>
                <a:latin typeface="Times New Roman" panose="02020603050405020304" pitchFamily="18" charset="0"/>
                <a:ea typeface="宋体" panose="02010600030101010101" pitchFamily="2" charset="-122"/>
              </a:rPr>
              <a:t>界面、程序、后续的开发</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
        <p:nvSpPr>
          <p:cNvPr id="5124" name="Rectangle 1039"/>
          <p:cNvSpPr>
            <a:spLocks noGrp="1" noChangeArrowheads="1"/>
          </p:cNvSpPr>
          <p:nvPr>
            <p:ph type="title"/>
          </p:nvPr>
        </p:nvSpPr>
        <p:spPr>
          <a:xfrm>
            <a:off x="0" y="372868"/>
            <a:ext cx="9144000" cy="701675"/>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实验讲解</a:t>
            </a:r>
          </a:p>
        </p:txBody>
      </p:sp>
    </p:spTree>
    <p:extLst>
      <p:ext uri="{BB962C8B-B14F-4D97-AF65-F5344CB8AC3E}">
        <p14:creationId xmlns:p14="http://schemas.microsoft.com/office/powerpoint/2010/main" xmlns="" val="975919167"/>
      </p:ext>
    </p:extLst>
  </p:cSld>
  <p:clrMapOvr>
    <a:masterClrMapping/>
  </p:clrMapOvr>
  <p:transition>
    <p:pull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692457" y="855281"/>
            <a:ext cx="7794595" cy="5370990"/>
          </a:xfrm>
        </p:spPr>
        <p:txBody>
          <a:bodyPr/>
          <a:lstStyle/>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0-ORG.doc</a:t>
            </a:r>
          </a:p>
          <a:p>
            <a:r>
              <a:rPr lang="zh-CN" altLang="en-US" sz="2400" dirty="0" smtClean="0">
                <a:solidFill>
                  <a:schemeClr val="tx1"/>
                </a:solidFill>
                <a:effectLst/>
                <a:latin typeface="Times New Roman" panose="02020603050405020304" pitchFamily="18" charset="0"/>
                <a:ea typeface="宋体" panose="02010600030101010101" pitchFamily="2" charset="-122"/>
              </a:rPr>
              <a:t>数据库连接</a:t>
            </a:r>
            <a:r>
              <a:rPr lang="en-US" altLang="zh-CN" sz="2400" dirty="0" smtClean="0">
                <a:solidFill>
                  <a:schemeClr val="tx1"/>
                </a:solidFill>
                <a:effectLst/>
                <a:latin typeface="Times New Roman" panose="02020603050405020304" pitchFamily="18" charset="0"/>
                <a:ea typeface="宋体" panose="02010600030101010101" pitchFamily="2" charset="-122"/>
              </a:rPr>
              <a:t>PPT</a:t>
            </a:r>
          </a:p>
          <a:p>
            <a:r>
              <a:rPr lang="zh-CN" altLang="en-US" sz="2400" dirty="0">
                <a:solidFill>
                  <a:schemeClr val="tx1"/>
                </a:solidFill>
                <a:effectLst/>
                <a:latin typeface="Times New Roman" panose="02020603050405020304" pitchFamily="18" charset="0"/>
                <a:ea typeface="宋体" panose="02010600030101010101" pitchFamily="2" charset="-122"/>
              </a:rPr>
              <a:t>程序运行示例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a:solidFill>
                  <a:schemeClr val="tx1"/>
                </a:solidFill>
                <a:effectLst/>
                <a:latin typeface="Times New Roman" panose="02020603050405020304" pitchFamily="18" charset="0"/>
                <a:ea typeface="宋体" panose="02010600030101010101" pitchFamily="2" charset="-122"/>
              </a:rPr>
              <a:t>界面设计</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a:solidFill>
                  <a:schemeClr val="tx1"/>
                </a:solidFill>
                <a:effectLst/>
                <a:latin typeface="Times New Roman" panose="02020603050405020304" pitchFamily="18" charset="0"/>
                <a:ea typeface="宋体" panose="02010600030101010101" pitchFamily="2" charset="-122"/>
              </a:rPr>
              <a:t>关系模型设计</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en-US" altLang="zh-CN" sz="2400" dirty="0" smtClean="0">
                <a:solidFill>
                  <a:schemeClr val="tx1"/>
                </a:solidFill>
                <a:effectLst/>
                <a:latin typeface="Times New Roman" panose="02020603050405020304" pitchFamily="18" charset="0"/>
                <a:ea typeface="宋体" panose="02010600030101010101" pitchFamily="2" charset="-122"/>
              </a:rPr>
              <a:t>C</a:t>
            </a:r>
            <a:r>
              <a:rPr lang="en-US" altLang="zh-CN" sz="2400" dirty="0">
                <a:solidFill>
                  <a:schemeClr val="tx1"/>
                </a:solidFill>
                <a:effectLst/>
                <a:latin typeface="Times New Roman" panose="02020603050405020304" pitchFamily="18" charset="0"/>
                <a:ea typeface="宋体" panose="02010600030101010101" pitchFamily="2" charset="-122"/>
              </a:rPr>
              <a:t>#</a:t>
            </a:r>
            <a:r>
              <a:rPr lang="zh-CN" altLang="en-US" sz="2400" dirty="0">
                <a:solidFill>
                  <a:schemeClr val="tx1"/>
                </a:solidFill>
                <a:effectLst/>
                <a:latin typeface="Times New Roman" panose="02020603050405020304" pitchFamily="18" charset="0"/>
                <a:ea typeface="宋体" panose="02010600030101010101" pitchFamily="2" charset="-122"/>
              </a:rPr>
              <a:t>界面构建示例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3</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login.doc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4</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admin.doc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5</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school.doc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6</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a:solidFill>
                  <a:schemeClr val="tx1"/>
                </a:solidFill>
                <a:effectLst/>
                <a:latin typeface="Times New Roman" panose="02020603050405020304" pitchFamily="18" charset="0"/>
                <a:ea typeface="宋体" panose="02010600030101010101" pitchFamily="2" charset="-122"/>
              </a:rPr>
              <a:t>student.doc</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程序中各模块讲解</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b="1" dirty="0" smtClean="0">
                <a:solidFill>
                  <a:srgbClr val="0000FF"/>
                </a:solidFill>
                <a:effectLst/>
                <a:latin typeface="Times New Roman" panose="02020603050405020304" pitchFamily="18" charset="0"/>
                <a:ea typeface="宋体" panose="02010600030101010101" pitchFamily="2" charset="-122"/>
              </a:rPr>
              <a:t>原型框架</a:t>
            </a:r>
            <a:r>
              <a:rPr lang="en-US" altLang="zh-CN" sz="2400" b="1" dirty="0" smtClean="0">
                <a:solidFill>
                  <a:srgbClr val="0000FF"/>
                </a:solidFill>
                <a:effectLst/>
                <a:latin typeface="Times New Roman" panose="02020603050405020304" pitchFamily="18" charset="0"/>
                <a:ea typeface="宋体" panose="02010600030101010101" pitchFamily="2" charset="-122"/>
              </a:rPr>
              <a:t>---</a:t>
            </a:r>
            <a:r>
              <a:rPr lang="zh-CN" altLang="en-US" sz="2400" b="1" dirty="0" smtClean="0">
                <a:solidFill>
                  <a:srgbClr val="0000FF"/>
                </a:solidFill>
                <a:effectLst/>
                <a:latin typeface="Times New Roman" panose="02020603050405020304" pitchFamily="18" charset="0"/>
                <a:ea typeface="宋体" panose="02010600030101010101" pitchFamily="2" charset="-122"/>
              </a:rPr>
              <a:t>界面、程序、后续的开发</a:t>
            </a:r>
            <a:endParaRPr lang="en-US" altLang="zh-CN" sz="2400" b="1" dirty="0" smtClean="0">
              <a:solidFill>
                <a:srgbClr val="0000FF"/>
              </a:solidFill>
              <a:effectLst/>
              <a:latin typeface="Times New Roman" panose="02020603050405020304" pitchFamily="18" charset="0"/>
              <a:ea typeface="宋体" panose="02010600030101010101" pitchFamily="2" charset="-122"/>
            </a:endParaRPr>
          </a:p>
          <a:p>
            <a:pPr marL="0" indent="0">
              <a:buNone/>
            </a:pPr>
            <a:r>
              <a:rPr lang="en-US" altLang="zh-CN" sz="2400" b="1" dirty="0">
                <a:solidFill>
                  <a:srgbClr val="0000FF"/>
                </a:solidFill>
                <a:effectLst/>
                <a:latin typeface="Times New Roman" panose="02020603050405020304" pitchFamily="18" charset="0"/>
                <a:ea typeface="宋体" panose="02010600030101010101" pitchFamily="2" charset="-122"/>
              </a:rPr>
              <a:t> </a:t>
            </a:r>
            <a:r>
              <a:rPr lang="en-US" altLang="zh-CN" sz="2400" b="1" dirty="0" smtClean="0">
                <a:solidFill>
                  <a:srgbClr val="0000FF"/>
                </a:solidFill>
                <a:effectLst/>
                <a:latin typeface="Times New Roman" panose="02020603050405020304" pitchFamily="18" charset="0"/>
                <a:ea typeface="宋体" panose="02010600030101010101" pitchFamily="2" charset="-122"/>
              </a:rPr>
              <a:t>    </a:t>
            </a:r>
            <a:r>
              <a:rPr lang="en-US" altLang="zh-CN" sz="2400" dirty="0" smtClean="0">
                <a:solidFill>
                  <a:schemeClr val="tx1"/>
                </a:solidFill>
                <a:effectLst/>
                <a:latin typeface="Times New Roman" panose="02020603050405020304" pitchFamily="18" charset="0"/>
                <a:ea typeface="宋体" panose="02010600030101010101" pitchFamily="2" charset="-122"/>
              </a:rPr>
              <a:t>180423</a:t>
            </a:r>
            <a:r>
              <a:rPr lang="zh-CN" altLang="en-US" sz="2400" dirty="0">
                <a:solidFill>
                  <a:schemeClr val="tx1"/>
                </a:solidFill>
                <a:effectLst/>
                <a:latin typeface="Times New Roman" panose="02020603050405020304" pitchFamily="18" charset="0"/>
                <a:ea typeface="宋体" panose="02010600030101010101" pitchFamily="2" charset="-122"/>
              </a:rPr>
              <a:t>数据库大实验运行框架注意事项</a:t>
            </a:r>
            <a:r>
              <a:rPr lang="en-US" altLang="zh-CN" sz="2400" dirty="0">
                <a:solidFill>
                  <a:schemeClr val="tx1"/>
                </a:solidFill>
                <a:effectLst/>
                <a:latin typeface="Times New Roman" panose="02020603050405020304" pitchFamily="18" charset="0"/>
                <a:ea typeface="宋体" panose="02010600030101010101" pitchFamily="2" charset="-122"/>
              </a:rPr>
              <a:t>.</a:t>
            </a:r>
            <a:r>
              <a:rPr lang="en-US" altLang="zh-CN" sz="2400" dirty="0" err="1">
                <a:solidFill>
                  <a:schemeClr val="tx1"/>
                </a:solidFill>
                <a:effectLst/>
                <a:latin typeface="Times New Roman" panose="02020603050405020304" pitchFamily="18" charset="0"/>
                <a:ea typeface="宋体" panose="02010600030101010101" pitchFamily="2" charset="-122"/>
              </a:rPr>
              <a:t>docx</a:t>
            </a:r>
            <a:endParaRPr lang="en-US" altLang="zh-CN" sz="2400" dirty="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
        <p:nvSpPr>
          <p:cNvPr id="5124" name="Rectangle 1039"/>
          <p:cNvSpPr>
            <a:spLocks noGrp="1" noChangeArrowheads="1"/>
          </p:cNvSpPr>
          <p:nvPr>
            <p:ph type="title"/>
          </p:nvPr>
        </p:nvSpPr>
        <p:spPr>
          <a:xfrm>
            <a:off x="0" y="211027"/>
            <a:ext cx="9144000" cy="701675"/>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实验讲解</a:t>
            </a:r>
          </a:p>
        </p:txBody>
      </p:sp>
    </p:spTree>
    <p:extLst>
      <p:ext uri="{BB962C8B-B14F-4D97-AF65-F5344CB8AC3E}">
        <p14:creationId xmlns:p14="http://schemas.microsoft.com/office/powerpoint/2010/main" xmlns="" val="1558156591"/>
      </p:ext>
    </p:extLst>
  </p:cSld>
  <p:clrMapOvr>
    <a:masterClrMapping/>
  </p:clrMapOvr>
  <p:transition>
    <p:pull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692457" y="1106134"/>
            <a:ext cx="7794595" cy="5370990"/>
          </a:xfrm>
        </p:spPr>
        <p:txBody>
          <a:bodyPr/>
          <a:lstStyle/>
          <a:p>
            <a:r>
              <a:rPr lang="zh-CN" altLang="en-US" sz="2400" b="1" dirty="0" smtClean="0">
                <a:solidFill>
                  <a:srgbClr val="0000FF"/>
                </a:solidFill>
                <a:effectLst/>
                <a:latin typeface="Times New Roman" panose="02020603050405020304" pitchFamily="18" charset="0"/>
                <a:ea typeface="宋体" panose="02010600030101010101" pitchFamily="2" charset="-122"/>
              </a:rPr>
              <a:t>数据库</a:t>
            </a:r>
            <a:r>
              <a:rPr lang="zh-CN" altLang="en-US" sz="2400" b="1" dirty="0">
                <a:solidFill>
                  <a:srgbClr val="0000FF"/>
                </a:solidFill>
                <a:effectLst/>
                <a:latin typeface="Times New Roman" panose="02020603050405020304" pitchFamily="18" charset="0"/>
                <a:ea typeface="宋体" panose="02010600030101010101" pitchFamily="2" charset="-122"/>
              </a:rPr>
              <a:t>应用系统开发指导书</a:t>
            </a:r>
            <a:r>
              <a:rPr lang="en-US" altLang="zh-CN" sz="2400" dirty="0">
                <a:solidFill>
                  <a:srgbClr val="0000FF"/>
                </a:solidFill>
                <a:effectLst/>
                <a:latin typeface="Times New Roman" panose="02020603050405020304" pitchFamily="18" charset="0"/>
                <a:ea typeface="宋体" panose="02010600030101010101" pitchFamily="2" charset="-122"/>
              </a:rPr>
              <a:t>0-ORG.doc</a:t>
            </a:r>
          </a:p>
          <a:p>
            <a:r>
              <a:rPr lang="zh-CN" altLang="en-US" sz="2400" b="1" dirty="0" smtClean="0">
                <a:solidFill>
                  <a:srgbClr val="0000FF"/>
                </a:solidFill>
                <a:effectLst/>
                <a:latin typeface="Times New Roman" panose="02020603050405020304" pitchFamily="18" charset="0"/>
                <a:ea typeface="宋体" panose="02010600030101010101" pitchFamily="2" charset="-122"/>
              </a:rPr>
              <a:t>数据库连接</a:t>
            </a:r>
            <a:r>
              <a:rPr lang="en-US" altLang="zh-CN" sz="2400" dirty="0" smtClean="0">
                <a:solidFill>
                  <a:srgbClr val="0000FF"/>
                </a:solidFill>
                <a:effectLst/>
                <a:latin typeface="Times New Roman" panose="02020603050405020304" pitchFamily="18" charset="0"/>
                <a:ea typeface="宋体" panose="02010600030101010101" pitchFamily="2" charset="-122"/>
              </a:rPr>
              <a:t>PPT</a:t>
            </a:r>
          </a:p>
          <a:p>
            <a:r>
              <a:rPr lang="zh-CN" altLang="en-US" sz="2400" b="1" dirty="0">
                <a:solidFill>
                  <a:srgbClr val="0000FF"/>
                </a:solidFill>
                <a:effectLst/>
                <a:latin typeface="Times New Roman" panose="02020603050405020304" pitchFamily="18" charset="0"/>
                <a:ea typeface="宋体" panose="02010600030101010101" pitchFamily="2" charset="-122"/>
              </a:rPr>
              <a:t>程序运行示例</a:t>
            </a:r>
            <a:endParaRPr lang="en-US" altLang="zh-CN" sz="2400" b="1" dirty="0">
              <a:solidFill>
                <a:srgbClr val="0000FF"/>
              </a:solidFill>
              <a:effectLst/>
              <a:latin typeface="Times New Roman" panose="02020603050405020304" pitchFamily="18" charset="0"/>
              <a:ea typeface="宋体" panose="02010600030101010101" pitchFamily="2" charset="-122"/>
            </a:endParaRPr>
          </a:p>
          <a:p>
            <a:r>
              <a:rPr lang="zh-CN" altLang="en-US" sz="2400" b="1" dirty="0">
                <a:solidFill>
                  <a:srgbClr val="0000FF"/>
                </a:solidFill>
                <a:effectLst/>
                <a:latin typeface="Times New Roman" panose="02020603050405020304" pitchFamily="18" charset="0"/>
                <a:ea typeface="宋体" panose="02010600030101010101" pitchFamily="2" charset="-122"/>
              </a:rPr>
              <a:t>界面设计</a:t>
            </a:r>
            <a:endParaRPr lang="en-US" altLang="zh-CN" sz="2400" b="1" dirty="0">
              <a:solidFill>
                <a:srgbClr val="0000FF"/>
              </a:solidFill>
              <a:effectLst/>
              <a:latin typeface="Times New Roman" panose="02020603050405020304" pitchFamily="18" charset="0"/>
              <a:ea typeface="宋体" panose="02010600030101010101" pitchFamily="2" charset="-122"/>
            </a:endParaRPr>
          </a:p>
          <a:p>
            <a:r>
              <a:rPr lang="zh-CN" altLang="en-US" sz="2400" b="1" dirty="0">
                <a:solidFill>
                  <a:srgbClr val="0000FF"/>
                </a:solidFill>
                <a:effectLst/>
                <a:latin typeface="Times New Roman" panose="02020603050405020304" pitchFamily="18" charset="0"/>
                <a:ea typeface="宋体" panose="02010600030101010101" pitchFamily="2" charset="-122"/>
              </a:rPr>
              <a:t>关系模型设计</a:t>
            </a:r>
            <a:endParaRPr lang="en-US" altLang="zh-CN" sz="2400" b="1" dirty="0">
              <a:solidFill>
                <a:srgbClr val="0000FF"/>
              </a:solidFill>
              <a:effectLst/>
              <a:latin typeface="Times New Roman" panose="02020603050405020304" pitchFamily="18" charset="0"/>
              <a:ea typeface="宋体" panose="02010600030101010101" pitchFamily="2" charset="-122"/>
            </a:endParaRPr>
          </a:p>
          <a:p>
            <a:r>
              <a:rPr lang="en-US" altLang="zh-CN" sz="2400" dirty="0" smtClean="0">
                <a:solidFill>
                  <a:srgbClr val="0000FF"/>
                </a:solidFill>
                <a:effectLst/>
                <a:latin typeface="Times New Roman" panose="02020603050405020304" pitchFamily="18" charset="0"/>
                <a:ea typeface="宋体" panose="02010600030101010101" pitchFamily="2" charset="-122"/>
              </a:rPr>
              <a:t>C</a:t>
            </a:r>
            <a:r>
              <a:rPr lang="en-US" altLang="zh-CN" sz="2400" dirty="0">
                <a:solidFill>
                  <a:srgbClr val="0000FF"/>
                </a:solidFill>
                <a:effectLst/>
                <a:latin typeface="Times New Roman" panose="02020603050405020304" pitchFamily="18" charset="0"/>
                <a:ea typeface="宋体" panose="02010600030101010101" pitchFamily="2" charset="-122"/>
              </a:rPr>
              <a:t>#</a:t>
            </a:r>
            <a:r>
              <a:rPr lang="zh-CN" altLang="en-US" sz="2400" b="1" dirty="0">
                <a:solidFill>
                  <a:srgbClr val="0000FF"/>
                </a:solidFill>
                <a:effectLst/>
                <a:latin typeface="Times New Roman" panose="02020603050405020304" pitchFamily="18" charset="0"/>
                <a:ea typeface="宋体" panose="02010600030101010101" pitchFamily="2" charset="-122"/>
              </a:rPr>
              <a:t>界面构建示例</a:t>
            </a:r>
            <a:endParaRPr lang="en-US" altLang="zh-CN" sz="2400" b="1" dirty="0">
              <a:solidFill>
                <a:srgbClr val="0000FF"/>
              </a:solidFill>
              <a:effectLst/>
              <a:latin typeface="Times New Roman" panose="02020603050405020304" pitchFamily="18" charset="0"/>
              <a:ea typeface="宋体" panose="02010600030101010101" pitchFamily="2" charset="-122"/>
            </a:endParaRPr>
          </a:p>
          <a:p>
            <a:r>
              <a:rPr lang="zh-CN" altLang="en-US" sz="2400" b="1" dirty="0" smtClean="0">
                <a:solidFill>
                  <a:srgbClr val="0000FF"/>
                </a:solidFill>
                <a:effectLst/>
                <a:latin typeface="Times New Roman" panose="02020603050405020304" pitchFamily="18" charset="0"/>
                <a:ea typeface="宋体" panose="02010600030101010101" pitchFamily="2" charset="-122"/>
              </a:rPr>
              <a:t>数据库</a:t>
            </a:r>
            <a:r>
              <a:rPr lang="zh-CN" altLang="en-US" sz="2400" b="1" dirty="0">
                <a:solidFill>
                  <a:srgbClr val="0000FF"/>
                </a:solidFill>
                <a:effectLst/>
                <a:latin typeface="Times New Roman" panose="02020603050405020304" pitchFamily="18" charset="0"/>
                <a:ea typeface="宋体" panose="02010600030101010101" pitchFamily="2" charset="-122"/>
              </a:rPr>
              <a:t>应用系统开发指导书</a:t>
            </a:r>
            <a:r>
              <a:rPr lang="en-US" altLang="zh-CN" sz="2400" dirty="0">
                <a:solidFill>
                  <a:srgbClr val="0000FF"/>
                </a:solidFill>
                <a:effectLst/>
                <a:latin typeface="Times New Roman" panose="02020603050405020304" pitchFamily="18" charset="0"/>
                <a:ea typeface="宋体" panose="02010600030101010101" pitchFamily="2" charset="-122"/>
              </a:rPr>
              <a:t>3</a:t>
            </a:r>
            <a:r>
              <a:rPr lang="zh-CN" altLang="en-US" sz="2400" b="1" dirty="0">
                <a:solidFill>
                  <a:srgbClr val="0000FF"/>
                </a:solidFill>
                <a:effectLst/>
                <a:latin typeface="Times New Roman" panose="02020603050405020304" pitchFamily="18" charset="0"/>
                <a:ea typeface="宋体" panose="02010600030101010101" pitchFamily="2" charset="-122"/>
              </a:rPr>
              <a:t>标签</a:t>
            </a:r>
            <a:r>
              <a:rPr lang="en-US" altLang="zh-CN" sz="2400" dirty="0" smtClean="0">
                <a:solidFill>
                  <a:srgbClr val="0000FF"/>
                </a:solidFill>
                <a:effectLst/>
                <a:latin typeface="Times New Roman" panose="02020603050405020304" pitchFamily="18" charset="0"/>
                <a:ea typeface="宋体" panose="02010600030101010101" pitchFamily="2" charset="-122"/>
              </a:rPr>
              <a:t>login.doc</a:t>
            </a:r>
          </a:p>
          <a:p>
            <a:r>
              <a:rPr lang="zh-CN" altLang="en-US" sz="2400" b="1" dirty="0">
                <a:solidFill>
                  <a:srgbClr val="0000FF"/>
                </a:solidFill>
                <a:effectLst/>
                <a:latin typeface="Times New Roman" panose="02020603050405020304" pitchFamily="18" charset="0"/>
                <a:ea typeface="宋体" panose="02010600030101010101" pitchFamily="2" charset="-122"/>
              </a:rPr>
              <a:t>数据库应用系统开发指导书</a:t>
            </a:r>
            <a:r>
              <a:rPr lang="en-US" altLang="zh-CN" sz="2400" dirty="0">
                <a:solidFill>
                  <a:srgbClr val="0000FF"/>
                </a:solidFill>
                <a:effectLst/>
                <a:latin typeface="Times New Roman" panose="02020603050405020304" pitchFamily="18" charset="0"/>
                <a:ea typeface="宋体" panose="02010600030101010101" pitchFamily="2" charset="-122"/>
              </a:rPr>
              <a:t>4</a:t>
            </a:r>
            <a:r>
              <a:rPr lang="zh-CN" altLang="en-US" sz="2400" b="1" dirty="0">
                <a:solidFill>
                  <a:srgbClr val="0000FF"/>
                </a:solidFill>
                <a:effectLst/>
                <a:latin typeface="Times New Roman" panose="02020603050405020304" pitchFamily="18" charset="0"/>
                <a:ea typeface="宋体" panose="02010600030101010101" pitchFamily="2" charset="-122"/>
              </a:rPr>
              <a:t>标签</a:t>
            </a:r>
            <a:r>
              <a:rPr lang="en-US" altLang="zh-CN" sz="2400" dirty="0" smtClean="0">
                <a:solidFill>
                  <a:srgbClr val="0000FF"/>
                </a:solidFill>
                <a:effectLst/>
                <a:latin typeface="Times New Roman" panose="02020603050405020304" pitchFamily="18" charset="0"/>
                <a:ea typeface="宋体" panose="02010600030101010101" pitchFamily="2" charset="-122"/>
              </a:rPr>
              <a:t>admin.doc</a:t>
            </a:r>
          </a:p>
          <a:p>
            <a:r>
              <a:rPr lang="zh-CN" altLang="en-US" sz="2400" b="1" dirty="0">
                <a:solidFill>
                  <a:srgbClr val="0000FF"/>
                </a:solidFill>
                <a:effectLst/>
                <a:latin typeface="Times New Roman" panose="02020603050405020304" pitchFamily="18" charset="0"/>
                <a:ea typeface="宋体" panose="02010600030101010101" pitchFamily="2" charset="-122"/>
              </a:rPr>
              <a:t>数据库应用系统开发指导书</a:t>
            </a:r>
            <a:r>
              <a:rPr lang="en-US" altLang="zh-CN" sz="2400" dirty="0">
                <a:solidFill>
                  <a:srgbClr val="0000FF"/>
                </a:solidFill>
                <a:effectLst/>
                <a:latin typeface="Times New Roman" panose="02020603050405020304" pitchFamily="18" charset="0"/>
                <a:ea typeface="宋体" panose="02010600030101010101" pitchFamily="2" charset="-122"/>
              </a:rPr>
              <a:t>5</a:t>
            </a:r>
            <a:r>
              <a:rPr lang="zh-CN" altLang="en-US" sz="2400" b="1" dirty="0">
                <a:solidFill>
                  <a:srgbClr val="0000FF"/>
                </a:solidFill>
                <a:effectLst/>
                <a:latin typeface="Times New Roman" panose="02020603050405020304" pitchFamily="18" charset="0"/>
                <a:ea typeface="宋体" panose="02010600030101010101" pitchFamily="2" charset="-122"/>
              </a:rPr>
              <a:t>标签</a:t>
            </a:r>
            <a:r>
              <a:rPr lang="en-US" altLang="zh-CN" sz="2400" dirty="0" smtClean="0">
                <a:solidFill>
                  <a:srgbClr val="0000FF"/>
                </a:solidFill>
                <a:effectLst/>
                <a:latin typeface="Times New Roman" panose="02020603050405020304" pitchFamily="18" charset="0"/>
                <a:ea typeface="宋体" panose="02010600030101010101" pitchFamily="2" charset="-122"/>
              </a:rPr>
              <a:t>school.doc</a:t>
            </a:r>
          </a:p>
          <a:p>
            <a:r>
              <a:rPr lang="zh-CN" altLang="en-US" sz="2400" b="1" dirty="0">
                <a:solidFill>
                  <a:srgbClr val="0000FF"/>
                </a:solidFill>
                <a:effectLst/>
                <a:latin typeface="Times New Roman" panose="02020603050405020304" pitchFamily="18" charset="0"/>
                <a:ea typeface="宋体" panose="02010600030101010101" pitchFamily="2" charset="-122"/>
              </a:rPr>
              <a:t>数据库应用系统开发指导书</a:t>
            </a:r>
            <a:r>
              <a:rPr lang="en-US" altLang="zh-CN" sz="2400" dirty="0">
                <a:solidFill>
                  <a:srgbClr val="0000FF"/>
                </a:solidFill>
                <a:effectLst/>
                <a:latin typeface="Times New Roman" panose="02020603050405020304" pitchFamily="18" charset="0"/>
                <a:ea typeface="宋体" panose="02010600030101010101" pitchFamily="2" charset="-122"/>
              </a:rPr>
              <a:t>6</a:t>
            </a:r>
            <a:r>
              <a:rPr lang="zh-CN" altLang="en-US" sz="2400" b="1" dirty="0">
                <a:solidFill>
                  <a:srgbClr val="0000FF"/>
                </a:solidFill>
                <a:effectLst/>
                <a:latin typeface="Times New Roman" panose="02020603050405020304" pitchFamily="18" charset="0"/>
                <a:ea typeface="宋体" panose="02010600030101010101" pitchFamily="2" charset="-122"/>
              </a:rPr>
              <a:t>标签</a:t>
            </a:r>
            <a:r>
              <a:rPr lang="en-US" altLang="zh-CN" sz="2400" dirty="0">
                <a:solidFill>
                  <a:srgbClr val="0000FF"/>
                </a:solidFill>
                <a:effectLst/>
                <a:latin typeface="Times New Roman" panose="02020603050405020304" pitchFamily="18" charset="0"/>
                <a:ea typeface="宋体" panose="02010600030101010101" pitchFamily="2" charset="-122"/>
              </a:rPr>
              <a:t>student.doc</a:t>
            </a:r>
            <a:endParaRPr lang="en-US" altLang="zh-CN" sz="2400" dirty="0" smtClean="0">
              <a:solidFill>
                <a:srgbClr val="0000FF"/>
              </a:solidFill>
              <a:effectLst/>
              <a:latin typeface="Times New Roman" panose="02020603050405020304" pitchFamily="18" charset="0"/>
              <a:ea typeface="宋体" panose="02010600030101010101" pitchFamily="2" charset="-122"/>
            </a:endParaRPr>
          </a:p>
          <a:p>
            <a:r>
              <a:rPr lang="zh-CN" altLang="en-US" sz="2400" b="1" dirty="0" smtClean="0">
                <a:solidFill>
                  <a:srgbClr val="0000FF"/>
                </a:solidFill>
                <a:effectLst/>
                <a:latin typeface="Times New Roman" panose="02020603050405020304" pitchFamily="18" charset="0"/>
                <a:ea typeface="宋体" panose="02010600030101010101" pitchFamily="2" charset="-122"/>
              </a:rPr>
              <a:t>程序中各模块讲解</a:t>
            </a:r>
            <a:endParaRPr lang="en-US" altLang="zh-CN" sz="2400" b="1" dirty="0" smtClean="0">
              <a:solidFill>
                <a:srgbClr val="0000FF"/>
              </a:solidFill>
              <a:effectLst/>
              <a:latin typeface="Times New Roman" panose="02020603050405020304" pitchFamily="18" charset="0"/>
              <a:ea typeface="宋体" panose="02010600030101010101" pitchFamily="2" charset="-122"/>
            </a:endParaRPr>
          </a:p>
          <a:p>
            <a:r>
              <a:rPr lang="zh-CN" altLang="en-US" sz="2400" b="1" dirty="0" smtClean="0">
                <a:solidFill>
                  <a:srgbClr val="0000FF"/>
                </a:solidFill>
                <a:effectLst/>
                <a:latin typeface="Times New Roman" panose="02020603050405020304" pitchFamily="18" charset="0"/>
                <a:ea typeface="宋体" panose="02010600030101010101" pitchFamily="2" charset="-122"/>
              </a:rPr>
              <a:t>原型框架</a:t>
            </a:r>
            <a:r>
              <a:rPr lang="en-US" altLang="zh-CN" sz="2400" b="1" dirty="0" smtClean="0">
                <a:solidFill>
                  <a:srgbClr val="0000FF"/>
                </a:solidFill>
                <a:effectLst/>
                <a:latin typeface="Times New Roman" panose="02020603050405020304" pitchFamily="18" charset="0"/>
                <a:ea typeface="宋体" panose="02010600030101010101" pitchFamily="2" charset="-122"/>
              </a:rPr>
              <a:t>---</a:t>
            </a:r>
            <a:r>
              <a:rPr lang="zh-CN" altLang="en-US" sz="2400" b="1" dirty="0" smtClean="0">
                <a:solidFill>
                  <a:srgbClr val="0000FF"/>
                </a:solidFill>
                <a:effectLst/>
                <a:latin typeface="Times New Roman" panose="02020603050405020304" pitchFamily="18" charset="0"/>
                <a:ea typeface="宋体" panose="02010600030101010101" pitchFamily="2" charset="-122"/>
              </a:rPr>
              <a:t>界面、程序、后续的开发</a:t>
            </a:r>
            <a:endParaRPr lang="en-US" altLang="zh-CN" sz="2400" b="1" dirty="0" smtClean="0">
              <a:solidFill>
                <a:srgbClr val="0000FF"/>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
        <p:nvSpPr>
          <p:cNvPr id="5124" name="Rectangle 1039"/>
          <p:cNvSpPr>
            <a:spLocks noGrp="1" noChangeArrowheads="1"/>
          </p:cNvSpPr>
          <p:nvPr>
            <p:ph type="title"/>
          </p:nvPr>
        </p:nvSpPr>
        <p:spPr>
          <a:xfrm>
            <a:off x="0" y="372868"/>
            <a:ext cx="9144000" cy="701675"/>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实验讲解</a:t>
            </a:r>
          </a:p>
        </p:txBody>
      </p:sp>
    </p:spTree>
    <p:extLst>
      <p:ext uri="{BB962C8B-B14F-4D97-AF65-F5344CB8AC3E}">
        <p14:creationId xmlns:p14="http://schemas.microsoft.com/office/powerpoint/2010/main" xmlns="" val="2890149372"/>
      </p:ext>
    </p:extLst>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692457" y="1106134"/>
            <a:ext cx="7794595" cy="5370990"/>
          </a:xfrm>
        </p:spPr>
        <p:txBody>
          <a:bodyPr/>
          <a:lstStyle/>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0-ORG.doc</a:t>
            </a:r>
          </a:p>
          <a:p>
            <a:r>
              <a:rPr lang="zh-CN" altLang="en-US" sz="2400" b="1" dirty="0" smtClean="0">
                <a:solidFill>
                  <a:srgbClr val="0000FF"/>
                </a:solidFill>
                <a:effectLst/>
                <a:latin typeface="Times New Roman" panose="02020603050405020304" pitchFamily="18" charset="0"/>
                <a:ea typeface="宋体" panose="02010600030101010101" pitchFamily="2" charset="-122"/>
              </a:rPr>
              <a:t>数据库连接</a:t>
            </a:r>
            <a:r>
              <a:rPr lang="en-US" altLang="zh-CN" sz="2400" dirty="0" smtClean="0">
                <a:solidFill>
                  <a:srgbClr val="0000FF"/>
                </a:solidFill>
                <a:effectLst/>
                <a:latin typeface="Times New Roman" panose="02020603050405020304" pitchFamily="18" charset="0"/>
                <a:ea typeface="宋体" panose="02010600030101010101" pitchFamily="2" charset="-122"/>
              </a:rPr>
              <a:t>PPT</a:t>
            </a:r>
          </a:p>
          <a:p>
            <a:r>
              <a:rPr lang="zh-CN" altLang="en-US" sz="2400" dirty="0" smtClean="0">
                <a:solidFill>
                  <a:schemeClr val="tx1"/>
                </a:solidFill>
                <a:effectLst/>
                <a:latin typeface="Times New Roman" panose="02020603050405020304" pitchFamily="18" charset="0"/>
                <a:ea typeface="宋体" panose="02010600030101010101" pitchFamily="2" charset="-122"/>
              </a:rPr>
              <a:t>程序运行示例</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界面设计</a:t>
            </a:r>
            <a:r>
              <a:rPr lang="en-US" altLang="zh-CN" sz="2400" dirty="0" smtClean="0">
                <a:solidFill>
                  <a:schemeClr val="tx1"/>
                </a:solidFill>
                <a:effectLst/>
                <a:latin typeface="Times New Roman" panose="02020603050405020304" pitchFamily="18" charset="0"/>
                <a:ea typeface="宋体" panose="02010600030101010101" pitchFamily="2" charset="-122"/>
              </a:rPr>
              <a:t>: </a:t>
            </a:r>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2</a:t>
            </a:r>
            <a:r>
              <a:rPr lang="zh-CN" altLang="en-US" sz="2400" dirty="0">
                <a:solidFill>
                  <a:schemeClr val="tx1"/>
                </a:solidFill>
                <a:effectLst/>
                <a:latin typeface="Times New Roman" panose="02020603050405020304" pitchFamily="18" charset="0"/>
                <a:ea typeface="宋体" panose="02010600030101010101" pitchFamily="2" charset="-122"/>
              </a:rPr>
              <a:t>标签总体</a:t>
            </a:r>
            <a:r>
              <a:rPr lang="en-US" altLang="zh-CN" sz="2400" dirty="0">
                <a:solidFill>
                  <a:schemeClr val="tx1"/>
                </a:solidFill>
                <a:effectLst/>
                <a:latin typeface="Times New Roman" panose="02020603050405020304" pitchFamily="18" charset="0"/>
                <a:ea typeface="宋体" panose="02010600030101010101" pitchFamily="2" charset="-122"/>
              </a:rPr>
              <a:t>.doc</a:t>
            </a:r>
          </a:p>
          <a:p>
            <a:r>
              <a:rPr lang="zh-CN" altLang="en-US" sz="2400" dirty="0" smtClean="0">
                <a:solidFill>
                  <a:schemeClr val="tx1"/>
                </a:solidFill>
                <a:effectLst/>
                <a:latin typeface="Times New Roman" panose="02020603050405020304" pitchFamily="18" charset="0"/>
                <a:ea typeface="宋体" panose="02010600030101010101" pitchFamily="2" charset="-122"/>
              </a:rPr>
              <a:t>关系模型设计</a:t>
            </a:r>
            <a:r>
              <a:rPr lang="en-US" altLang="zh-CN" sz="2400" dirty="0">
                <a:solidFill>
                  <a:schemeClr val="tx1"/>
                </a:solidFill>
                <a:effectLst/>
                <a:latin typeface="Times New Roman" panose="02020603050405020304" pitchFamily="18" charset="0"/>
                <a:ea typeface="宋体" panose="02010600030101010101" pitchFamily="2" charset="-122"/>
              </a:rPr>
              <a:t>: </a:t>
            </a:r>
            <a:r>
              <a:rPr lang="zh-CN" altLang="en-US" sz="2400" dirty="0" smtClean="0">
                <a:solidFill>
                  <a:schemeClr val="tx1"/>
                </a:solidFill>
                <a:effectLst/>
                <a:latin typeface="Times New Roman" panose="02020603050405020304" pitchFamily="18" charset="0"/>
                <a:ea typeface="宋体" panose="02010600030101010101" pitchFamily="2" charset="-122"/>
              </a:rPr>
              <a:t>指导</a:t>
            </a:r>
            <a:r>
              <a:rPr lang="zh-CN" altLang="en-US" sz="2400" dirty="0">
                <a:solidFill>
                  <a:schemeClr val="tx1"/>
                </a:solidFill>
                <a:effectLst/>
                <a:latin typeface="Times New Roman" panose="02020603050405020304" pitchFamily="18" charset="0"/>
                <a:ea typeface="宋体" panose="02010600030101010101" pitchFamily="2" charset="-122"/>
              </a:rPr>
              <a:t>书</a:t>
            </a:r>
            <a:r>
              <a:rPr lang="en-US" altLang="zh-CN" sz="2400" dirty="0">
                <a:solidFill>
                  <a:schemeClr val="tx1"/>
                </a:solidFill>
                <a:effectLst/>
                <a:latin typeface="Times New Roman" panose="02020603050405020304" pitchFamily="18" charset="0"/>
                <a:ea typeface="宋体" panose="02010600030101010101" pitchFamily="2" charset="-122"/>
              </a:rPr>
              <a:t>2</a:t>
            </a:r>
            <a:r>
              <a:rPr lang="zh-CN" altLang="en-US" sz="2400" dirty="0">
                <a:solidFill>
                  <a:schemeClr val="tx1"/>
                </a:solidFill>
                <a:effectLst/>
                <a:latin typeface="Times New Roman" panose="02020603050405020304" pitchFamily="18" charset="0"/>
                <a:ea typeface="宋体" panose="02010600030101010101" pitchFamily="2" charset="-122"/>
              </a:rPr>
              <a:t>标签总体</a:t>
            </a:r>
            <a:r>
              <a:rPr lang="en-US" altLang="zh-CN" sz="2400" dirty="0">
                <a:solidFill>
                  <a:schemeClr val="tx1"/>
                </a:solidFill>
                <a:effectLst/>
                <a:latin typeface="Times New Roman" panose="02020603050405020304" pitchFamily="18" charset="0"/>
                <a:ea typeface="宋体" panose="02010600030101010101" pitchFamily="2" charset="-122"/>
              </a:rPr>
              <a:t>.</a:t>
            </a:r>
            <a:r>
              <a:rPr lang="en-US" altLang="zh-CN" sz="2400" dirty="0" smtClean="0">
                <a:solidFill>
                  <a:schemeClr val="tx1"/>
                </a:solidFill>
                <a:effectLst/>
                <a:latin typeface="Times New Roman" panose="02020603050405020304" pitchFamily="18" charset="0"/>
                <a:ea typeface="宋体" panose="02010600030101010101" pitchFamily="2" charset="-122"/>
              </a:rPr>
              <a:t>doc + </a:t>
            </a:r>
            <a:r>
              <a:rPr lang="en-US" altLang="zh-CN" sz="2400" dirty="0" err="1" smtClean="0">
                <a:solidFill>
                  <a:schemeClr val="tx1"/>
                </a:solidFill>
                <a:effectLst/>
                <a:latin typeface="Times New Roman" panose="02020603050405020304" pitchFamily="18" charset="0"/>
                <a:ea typeface="宋体" panose="02010600030101010101" pitchFamily="2" charset="-122"/>
              </a:rPr>
              <a:t>SQLServer</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en-US" altLang="zh-CN" sz="2400" dirty="0" smtClean="0">
                <a:solidFill>
                  <a:schemeClr val="tx1"/>
                </a:solidFill>
                <a:effectLst/>
                <a:latin typeface="Times New Roman" panose="02020603050405020304" pitchFamily="18" charset="0"/>
                <a:ea typeface="宋体" panose="02010600030101010101" pitchFamily="2" charset="-122"/>
              </a:rPr>
              <a:t>C</a:t>
            </a:r>
            <a:r>
              <a:rPr lang="en-US" altLang="zh-CN" sz="2400" dirty="0">
                <a:solidFill>
                  <a:schemeClr val="tx1"/>
                </a:solidFill>
                <a:effectLst/>
                <a:latin typeface="Times New Roman" panose="02020603050405020304" pitchFamily="18" charset="0"/>
                <a:ea typeface="宋体" panose="02010600030101010101" pitchFamily="2" charset="-122"/>
              </a:rPr>
              <a:t>#</a:t>
            </a:r>
            <a:r>
              <a:rPr lang="zh-CN" altLang="en-US" sz="2400" dirty="0">
                <a:solidFill>
                  <a:schemeClr val="tx1"/>
                </a:solidFill>
                <a:effectLst/>
                <a:latin typeface="Times New Roman" panose="02020603050405020304" pitchFamily="18" charset="0"/>
                <a:ea typeface="宋体" panose="02010600030101010101" pitchFamily="2" charset="-122"/>
              </a:rPr>
              <a:t>界面构建示例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3</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login.doc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4</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admin.doc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5</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school.doc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6</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a:solidFill>
                  <a:schemeClr val="tx1"/>
                </a:solidFill>
                <a:effectLst/>
                <a:latin typeface="Times New Roman" panose="02020603050405020304" pitchFamily="18" charset="0"/>
                <a:ea typeface="宋体" panose="02010600030101010101" pitchFamily="2" charset="-122"/>
              </a:rPr>
              <a:t>student.doc</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程序中各模块讲解</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原型框架</a:t>
            </a:r>
            <a:r>
              <a:rPr lang="en-US" altLang="zh-CN" sz="2400" dirty="0" smtClean="0">
                <a:solidFill>
                  <a:schemeClr val="tx1"/>
                </a:solidFill>
                <a:effectLst/>
                <a:latin typeface="Times New Roman" panose="02020603050405020304" pitchFamily="18" charset="0"/>
                <a:ea typeface="宋体" panose="02010600030101010101" pitchFamily="2" charset="-122"/>
              </a:rPr>
              <a:t>---</a:t>
            </a:r>
            <a:r>
              <a:rPr lang="zh-CN" altLang="en-US" sz="2400" dirty="0" smtClean="0">
                <a:solidFill>
                  <a:schemeClr val="tx1"/>
                </a:solidFill>
                <a:effectLst/>
                <a:latin typeface="Times New Roman" panose="02020603050405020304" pitchFamily="18" charset="0"/>
                <a:ea typeface="宋体" panose="02010600030101010101" pitchFamily="2" charset="-122"/>
              </a:rPr>
              <a:t>界面、程序、后续的开发</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
        <p:nvSpPr>
          <p:cNvPr id="5124" name="Rectangle 1039"/>
          <p:cNvSpPr>
            <a:spLocks noGrp="1" noChangeArrowheads="1"/>
          </p:cNvSpPr>
          <p:nvPr>
            <p:ph type="title"/>
          </p:nvPr>
        </p:nvSpPr>
        <p:spPr>
          <a:xfrm>
            <a:off x="0" y="372868"/>
            <a:ext cx="9144000" cy="701675"/>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实验讲解</a:t>
            </a:r>
          </a:p>
        </p:txBody>
      </p:sp>
    </p:spTree>
    <p:extLst>
      <p:ext uri="{BB962C8B-B14F-4D97-AF65-F5344CB8AC3E}">
        <p14:creationId xmlns:p14="http://schemas.microsoft.com/office/powerpoint/2010/main" xmlns="" val="1317809834"/>
      </p:ext>
    </p:extLst>
  </p:cSld>
  <p:clrMapOvr>
    <a:masterClrMapping/>
  </p:clrMapOvr>
  <p:transition>
    <p:pull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40"/>
            <a:ext cx="9144000" cy="5370990"/>
          </a:xfrm>
        </p:spPr>
        <p:txBody>
          <a:bodyPr/>
          <a:lstStyle/>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教务处的管理人员录入全校的课程基本信息和本学期的课程授课教师、地点、时间；</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在学生入学的时候，学院的管理人员录入学生基本信息；</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学生每学期自己上网登录系统选课，选课成功后信息存入数据库中，学生自己可以查询选课的情况；</a:t>
            </a:r>
          </a:p>
          <a:p>
            <a:pPr lvl="0"/>
            <a:r>
              <a:rPr lang="zh-CN" altLang="zh-CN" sz="3200" dirty="0">
                <a:effectLst/>
                <a:latin typeface="Times New Roman" panose="02020603050405020304" pitchFamily="18" charset="0"/>
                <a:ea typeface="宋体" panose="02010600030101010101" pitchFamily="2" charset="-122"/>
                <a:cs typeface="Times New Roman" panose="02020603050405020304" pitchFamily="18" charset="0"/>
              </a:rPr>
              <a:t>学生选课不成功的情况有：</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所选课程的先修课还没有记录，系统提示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缺先修课，选课失败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本学期所选课程的上课时间有冲突，系统提示</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上课时间有冲突，选课失败</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学生一学期所选课程的学分最多不能超</a:t>
            </a:r>
            <a:r>
              <a:rPr lang="en-US"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r>
              <a:rPr lang="zh-CN" altLang="zh-CN" sz="2800"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学分</a:t>
            </a:r>
            <a:endParaRPr lang="zh-CN" altLang="zh-CN" sz="2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xmlns="" val="1668096952"/>
      </p:ext>
    </p:extLst>
  </p:cSld>
  <p:clrMapOvr>
    <a:masterClrMapping/>
  </p:clrMapOvr>
  <p:transition>
    <p:pull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0" y="7840"/>
            <a:ext cx="9144000" cy="5370990"/>
          </a:xfrm>
        </p:spPr>
        <p:txBody>
          <a:bodyPr/>
          <a:lstStyle/>
          <a:p>
            <a:pPr lvl="0"/>
            <a:r>
              <a:rPr lang="zh-CN" altLang="zh-CN" sz="3200" dirty="0" smtClean="0">
                <a:effectLst/>
                <a:latin typeface="宋体" panose="02010600030101010101" pitchFamily="2" charset="-122"/>
                <a:ea typeface="宋体" panose="02010600030101010101" pitchFamily="2" charset="-122"/>
              </a:rPr>
              <a:t>学生</a:t>
            </a:r>
            <a:r>
              <a:rPr lang="zh-CN" altLang="zh-CN" sz="3200" dirty="0">
                <a:effectLst/>
                <a:latin typeface="宋体" panose="02010600030101010101" pitchFamily="2" charset="-122"/>
                <a:ea typeface="宋体" panose="02010600030101010101" pitchFamily="2" charset="-122"/>
              </a:rPr>
              <a:t>可以注销所选课程。</a:t>
            </a:r>
          </a:p>
          <a:p>
            <a:pPr lvl="0"/>
            <a:r>
              <a:rPr lang="zh-CN" altLang="zh-CN" sz="3200" dirty="0">
                <a:effectLst/>
                <a:latin typeface="宋体" panose="02010600030101010101" pitchFamily="2" charset="-122"/>
                <a:ea typeface="宋体" panose="02010600030101010101" pitchFamily="2" charset="-122"/>
              </a:rPr>
              <a:t>学院管理员可以查询学生前几学期的选课信息、可以查询课程基本信息、学生基本信息；</a:t>
            </a:r>
          </a:p>
          <a:p>
            <a:pPr lvl="0"/>
            <a:r>
              <a:rPr lang="zh-CN" altLang="zh-CN" sz="3200" dirty="0">
                <a:effectLst/>
                <a:latin typeface="宋体" panose="02010600030101010101" pitchFamily="2" charset="-122"/>
                <a:ea typeface="宋体" panose="02010600030101010101" pitchFamily="2" charset="-122"/>
              </a:rPr>
              <a:t>当学生退学时，由教务处的管理人注销学生基本</a:t>
            </a:r>
            <a:r>
              <a:rPr lang="zh-CN" altLang="zh-CN" sz="3200" dirty="0" smtClean="0">
                <a:effectLst/>
                <a:latin typeface="宋体" panose="02010600030101010101" pitchFamily="2" charset="-122"/>
                <a:ea typeface="宋体" panose="02010600030101010101" pitchFamily="2" charset="-122"/>
              </a:rPr>
              <a:t>信息</a:t>
            </a:r>
            <a:endParaRPr lang="zh-CN" altLang="zh-CN" sz="3200" dirty="0">
              <a:effectLst/>
              <a:latin typeface="宋体" panose="02010600030101010101" pitchFamily="2" charset="-122"/>
              <a:ea typeface="宋体" panose="02010600030101010101" pitchFamily="2" charset="-122"/>
            </a:endParaRPr>
          </a:p>
          <a:p>
            <a:pPr lvl="0"/>
            <a:r>
              <a:rPr lang="zh-CN" altLang="zh-CN" sz="3200" dirty="0">
                <a:effectLst/>
                <a:latin typeface="宋体" panose="02010600030101010101" pitchFamily="2" charset="-122"/>
                <a:ea typeface="宋体" panose="02010600030101010101" pitchFamily="2" charset="-122"/>
              </a:rPr>
              <a:t>如果开课之后，学生要求退课，则由教务处的工作人员为学生注销所选课程；</a:t>
            </a:r>
          </a:p>
          <a:p>
            <a:pPr lvl="0"/>
            <a:r>
              <a:rPr lang="zh-CN" altLang="zh-CN" sz="3200" dirty="0">
                <a:effectLst/>
                <a:latin typeface="宋体" panose="02010600030101010101" pitchFamily="2" charset="-122"/>
                <a:ea typeface="宋体" panose="02010600030101010101" pitchFamily="2" charset="-122"/>
              </a:rPr>
              <a:t>允许学生休学，教务处为休学的退学做学籍冻结处理；复学后为其办理解冻处理；</a:t>
            </a:r>
          </a:p>
          <a:p>
            <a:pPr lvl="0"/>
            <a:r>
              <a:rPr lang="zh-CN" altLang="zh-CN" sz="3200" dirty="0">
                <a:effectLst/>
                <a:latin typeface="宋体" panose="02010600030101010101" pitchFamily="2" charset="-122"/>
                <a:ea typeface="宋体" panose="02010600030101010101" pitchFamily="2" charset="-122"/>
              </a:rPr>
              <a:t>每学期教务处为学生办理学期注册手续；没有办理学期注册的学生不能选课；</a:t>
            </a:r>
          </a:p>
          <a:p>
            <a:pPr lvl="0"/>
            <a:r>
              <a:rPr lang="zh-CN" altLang="zh-CN" sz="3200" dirty="0">
                <a:effectLst/>
                <a:latin typeface="宋体" panose="02010600030101010101" pitchFamily="2" charset="-122"/>
                <a:ea typeface="宋体" panose="02010600030101010101" pitchFamily="2" charset="-122"/>
              </a:rPr>
              <a:t>学期末，学院工作人员负责录入学生的成绩。</a:t>
            </a: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xmlns="" val="3161839449"/>
      </p:ext>
    </p:extLst>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1038"/>
          <p:cNvSpPr>
            <a:spLocks noGrp="1" noChangeArrowheads="1"/>
          </p:cNvSpPr>
          <p:nvPr>
            <p:ph type="body" idx="1"/>
          </p:nvPr>
        </p:nvSpPr>
        <p:spPr>
          <a:xfrm>
            <a:off x="692457" y="1106134"/>
            <a:ext cx="7794595" cy="5370990"/>
          </a:xfrm>
        </p:spPr>
        <p:txBody>
          <a:bodyPr/>
          <a:lstStyle/>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0-ORG.doc</a:t>
            </a:r>
          </a:p>
          <a:p>
            <a:r>
              <a:rPr lang="zh-CN" altLang="en-US" sz="2400" dirty="0">
                <a:solidFill>
                  <a:schemeClr val="tx1"/>
                </a:solidFill>
                <a:effectLst/>
                <a:latin typeface="Times New Roman" panose="02020603050405020304" pitchFamily="18" charset="0"/>
                <a:ea typeface="宋体" panose="02010600030101010101" pitchFamily="2" charset="-122"/>
              </a:rPr>
              <a:t>程序运行示例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数据库连接</a:t>
            </a:r>
            <a:r>
              <a:rPr lang="en-US" altLang="zh-CN" sz="2400" dirty="0" smtClean="0">
                <a:solidFill>
                  <a:schemeClr val="tx1"/>
                </a:solidFill>
                <a:effectLst/>
                <a:latin typeface="Times New Roman" panose="02020603050405020304" pitchFamily="18" charset="0"/>
                <a:ea typeface="宋体" panose="02010600030101010101" pitchFamily="2" charset="-122"/>
              </a:rPr>
              <a:t>PPT</a:t>
            </a:r>
          </a:p>
          <a:p>
            <a:r>
              <a:rPr lang="zh-CN" altLang="en-US" sz="2400" b="1" dirty="0" smtClean="0">
                <a:solidFill>
                  <a:srgbClr val="0000FF"/>
                </a:solidFill>
                <a:effectLst/>
                <a:latin typeface="Times New Roman" panose="02020603050405020304" pitchFamily="18" charset="0"/>
                <a:ea typeface="宋体" panose="02010600030101010101" pitchFamily="2" charset="-122"/>
              </a:rPr>
              <a:t>界面设计</a:t>
            </a:r>
            <a:endParaRPr lang="en-US" altLang="zh-CN" sz="2400" dirty="0">
              <a:solidFill>
                <a:srgbClr val="0000FF"/>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关系模型设计</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en-US" altLang="zh-CN" sz="2400" dirty="0" smtClean="0">
                <a:solidFill>
                  <a:schemeClr val="tx1"/>
                </a:solidFill>
                <a:effectLst/>
                <a:latin typeface="Times New Roman" panose="02020603050405020304" pitchFamily="18" charset="0"/>
                <a:ea typeface="宋体" panose="02010600030101010101" pitchFamily="2" charset="-122"/>
              </a:rPr>
              <a:t>C</a:t>
            </a:r>
            <a:r>
              <a:rPr lang="en-US" altLang="zh-CN" sz="2400" dirty="0">
                <a:solidFill>
                  <a:schemeClr val="tx1"/>
                </a:solidFill>
                <a:effectLst/>
                <a:latin typeface="Times New Roman" panose="02020603050405020304" pitchFamily="18" charset="0"/>
                <a:ea typeface="宋体" panose="02010600030101010101" pitchFamily="2" charset="-122"/>
              </a:rPr>
              <a:t>#</a:t>
            </a:r>
            <a:r>
              <a:rPr lang="zh-CN" altLang="en-US" sz="2400" dirty="0">
                <a:solidFill>
                  <a:schemeClr val="tx1"/>
                </a:solidFill>
                <a:effectLst/>
                <a:latin typeface="Times New Roman" panose="02020603050405020304" pitchFamily="18" charset="0"/>
                <a:ea typeface="宋体" panose="02010600030101010101" pitchFamily="2" charset="-122"/>
              </a:rPr>
              <a:t>界面构建示例</a:t>
            </a:r>
            <a:endParaRPr lang="en-US" altLang="zh-CN" sz="2400" dirty="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数据库</a:t>
            </a:r>
            <a:r>
              <a:rPr lang="zh-CN" altLang="en-US" sz="2400" dirty="0">
                <a:solidFill>
                  <a:schemeClr val="tx1"/>
                </a:solidFill>
                <a:effectLst/>
                <a:latin typeface="Times New Roman" panose="02020603050405020304" pitchFamily="18" charset="0"/>
                <a:ea typeface="宋体" panose="02010600030101010101" pitchFamily="2" charset="-122"/>
              </a:rPr>
              <a:t>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3</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login.doc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4</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admin.doc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5</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smtClean="0">
                <a:solidFill>
                  <a:schemeClr val="tx1"/>
                </a:solidFill>
                <a:effectLst/>
                <a:latin typeface="Times New Roman" panose="02020603050405020304" pitchFamily="18" charset="0"/>
                <a:ea typeface="宋体" panose="02010600030101010101" pitchFamily="2" charset="-122"/>
              </a:rPr>
              <a:t>school.doc</a:t>
            </a:r>
          </a:p>
          <a:p>
            <a:r>
              <a:rPr lang="zh-CN" altLang="en-US" sz="2400" dirty="0">
                <a:solidFill>
                  <a:schemeClr val="tx1"/>
                </a:solidFill>
                <a:effectLst/>
                <a:latin typeface="Times New Roman" panose="02020603050405020304" pitchFamily="18" charset="0"/>
                <a:ea typeface="宋体" panose="02010600030101010101" pitchFamily="2" charset="-122"/>
              </a:rPr>
              <a:t>数据库应用系统开发指导书</a:t>
            </a:r>
            <a:r>
              <a:rPr lang="en-US" altLang="zh-CN" sz="2400" dirty="0">
                <a:solidFill>
                  <a:schemeClr val="tx1"/>
                </a:solidFill>
                <a:effectLst/>
                <a:latin typeface="Times New Roman" panose="02020603050405020304" pitchFamily="18" charset="0"/>
                <a:ea typeface="宋体" panose="02010600030101010101" pitchFamily="2" charset="-122"/>
              </a:rPr>
              <a:t>6</a:t>
            </a:r>
            <a:r>
              <a:rPr lang="zh-CN" altLang="en-US" sz="2400" dirty="0">
                <a:solidFill>
                  <a:schemeClr val="tx1"/>
                </a:solidFill>
                <a:effectLst/>
                <a:latin typeface="Times New Roman" panose="02020603050405020304" pitchFamily="18" charset="0"/>
                <a:ea typeface="宋体" panose="02010600030101010101" pitchFamily="2" charset="-122"/>
              </a:rPr>
              <a:t>标签</a:t>
            </a:r>
            <a:r>
              <a:rPr lang="en-US" altLang="zh-CN" sz="2400" dirty="0">
                <a:solidFill>
                  <a:schemeClr val="tx1"/>
                </a:solidFill>
                <a:effectLst/>
                <a:latin typeface="Times New Roman" panose="02020603050405020304" pitchFamily="18" charset="0"/>
                <a:ea typeface="宋体" panose="02010600030101010101" pitchFamily="2" charset="-122"/>
              </a:rPr>
              <a:t>student.doc</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程序中各模块讲解</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r>
              <a:rPr lang="zh-CN" altLang="en-US" sz="2400" dirty="0" smtClean="0">
                <a:solidFill>
                  <a:schemeClr val="tx1"/>
                </a:solidFill>
                <a:effectLst/>
                <a:latin typeface="Times New Roman" panose="02020603050405020304" pitchFamily="18" charset="0"/>
                <a:ea typeface="宋体" panose="02010600030101010101" pitchFamily="2" charset="-122"/>
              </a:rPr>
              <a:t>原型框架</a:t>
            </a:r>
            <a:r>
              <a:rPr lang="en-US" altLang="zh-CN" sz="2400" dirty="0" smtClean="0">
                <a:solidFill>
                  <a:schemeClr val="tx1"/>
                </a:solidFill>
                <a:effectLst/>
                <a:latin typeface="Times New Roman" panose="02020603050405020304" pitchFamily="18" charset="0"/>
                <a:ea typeface="宋体" panose="02010600030101010101" pitchFamily="2" charset="-122"/>
              </a:rPr>
              <a:t>---</a:t>
            </a:r>
            <a:r>
              <a:rPr lang="zh-CN" altLang="en-US" sz="2400" dirty="0" smtClean="0">
                <a:solidFill>
                  <a:schemeClr val="tx1"/>
                </a:solidFill>
                <a:effectLst/>
                <a:latin typeface="Times New Roman" panose="02020603050405020304" pitchFamily="18" charset="0"/>
                <a:ea typeface="宋体" panose="02010600030101010101" pitchFamily="2" charset="-122"/>
              </a:rPr>
              <a:t>界面、程序、后续的开发</a:t>
            </a:r>
            <a:endParaRPr lang="en-US" altLang="zh-CN" sz="2400"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en-US" altLang="zh-CN" dirty="0" smtClean="0">
              <a:solidFill>
                <a:schemeClr val="tx1"/>
              </a:solidFill>
              <a:effectLst/>
              <a:latin typeface="Times New Roman" panose="02020603050405020304" pitchFamily="18" charset="0"/>
              <a:ea typeface="宋体" panose="02010600030101010101" pitchFamily="2" charset="-122"/>
            </a:endParaRPr>
          </a:p>
          <a:p>
            <a:pPr>
              <a:lnSpc>
                <a:spcPct val="130000"/>
              </a:lnSpc>
            </a:pPr>
            <a:endParaRPr lang="zh-CN" altLang="en-US" dirty="0" smtClean="0">
              <a:solidFill>
                <a:schemeClr val="tx1"/>
              </a:solidFill>
              <a:effectLst/>
              <a:latin typeface="Times New Roman" panose="02020603050405020304" pitchFamily="18" charset="0"/>
              <a:ea typeface="宋体" panose="02010600030101010101" pitchFamily="2" charset="-122"/>
            </a:endParaRPr>
          </a:p>
        </p:txBody>
      </p:sp>
      <p:sp>
        <p:nvSpPr>
          <p:cNvPr id="5124" name="Rectangle 1039"/>
          <p:cNvSpPr>
            <a:spLocks noGrp="1" noChangeArrowheads="1"/>
          </p:cNvSpPr>
          <p:nvPr>
            <p:ph type="title"/>
          </p:nvPr>
        </p:nvSpPr>
        <p:spPr>
          <a:xfrm>
            <a:off x="0" y="372868"/>
            <a:ext cx="9144000" cy="701675"/>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b="1" dirty="0" smtClean="0">
                <a:solidFill>
                  <a:schemeClr val="tx1"/>
                </a:solidFill>
                <a:effectLst/>
                <a:latin typeface="Times New Roman" panose="02020603050405020304" pitchFamily="18" charset="0"/>
                <a:ea typeface="宋体" panose="02010600030101010101" pitchFamily="2" charset="-122"/>
              </a:rPr>
              <a:t>实验讲解</a:t>
            </a:r>
          </a:p>
        </p:txBody>
      </p:sp>
    </p:spTree>
    <p:extLst>
      <p:ext uri="{BB962C8B-B14F-4D97-AF65-F5344CB8AC3E}">
        <p14:creationId xmlns:p14="http://schemas.microsoft.com/office/powerpoint/2010/main" xmlns="" val="4282560087"/>
      </p:ext>
    </p:extLst>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1039"/>
          <p:cNvSpPr>
            <a:spLocks noGrp="1" noChangeArrowheads="1"/>
          </p:cNvSpPr>
          <p:nvPr>
            <p:ph type="title"/>
          </p:nvPr>
        </p:nvSpPr>
        <p:spPr>
          <a:xfrm>
            <a:off x="0" y="1750405"/>
            <a:ext cx="9144000" cy="1107988"/>
          </a:xfrm>
          <a:noFill/>
          <a:extLst>
            <a:ext uri="{909E8E84-426E-40DD-AFC4-6F175D3DCCD1}">
              <a14:hiddenFill xmlns:a14="http://schemas.microsoft.com/office/drawing/2010/main" xmlns="">
                <a:solidFill>
                  <a:schemeClr val="tx1"/>
                </a:solidFill>
              </a14:hiddenFill>
            </a:ext>
          </a:extLst>
        </p:spPr>
        <p:txBody>
          <a:bodyPr/>
          <a:lstStyle/>
          <a:p>
            <a:pPr algn="ctr"/>
            <a:r>
              <a:rPr lang="zh-CN" altLang="en-US" sz="6600" b="1" dirty="0">
                <a:solidFill>
                  <a:schemeClr val="tx1"/>
                </a:solidFill>
                <a:effectLst/>
                <a:latin typeface="Times New Roman" panose="02020603050405020304" pitchFamily="18" charset="0"/>
                <a:ea typeface="宋体" panose="02010600030101010101" pitchFamily="2" charset="-122"/>
              </a:rPr>
              <a:t>用户</a:t>
            </a:r>
            <a:r>
              <a:rPr lang="zh-CN" altLang="en-US" sz="6600" b="1" dirty="0" smtClean="0">
                <a:solidFill>
                  <a:schemeClr val="tx1"/>
                </a:solidFill>
                <a:effectLst/>
                <a:latin typeface="Times New Roman" panose="02020603050405020304" pitchFamily="18" charset="0"/>
                <a:ea typeface="宋体" panose="02010600030101010101" pitchFamily="2" charset="-122"/>
              </a:rPr>
              <a:t>设计</a:t>
            </a:r>
          </a:p>
        </p:txBody>
      </p:sp>
    </p:spTree>
    <p:extLst>
      <p:ext uri="{BB962C8B-B14F-4D97-AF65-F5344CB8AC3E}">
        <p14:creationId xmlns:p14="http://schemas.microsoft.com/office/powerpoint/2010/main" xmlns="" val="1599557486"/>
      </p:ext>
    </p:extLst>
  </p:cSld>
  <p:clrMapOvr>
    <a:masterClrMapping/>
  </p:clrMapOvr>
  <p:transition>
    <p:pull dir="d"/>
  </p:transition>
  <p:timing>
    <p:tnLst>
      <p:par>
        <p:cTn id="1" dur="indefinite" restart="never" nodeType="tmRoot"/>
      </p:par>
    </p:tnLst>
  </p:timing>
</p:sld>
</file>

<file path=ppt/theme/theme1.xml><?xml version="1.0" encoding="utf-8"?>
<a:theme xmlns:a="http://schemas.openxmlformats.org/drawingml/2006/main" name="proposal">
  <a:themeElements>
    <a:clrScheme name="proposal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proposa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25400" cap="flat" cmpd="sng" algn="ctr">
          <a:solidFill>
            <a:srgbClr val="FF0000"/>
          </a:solidFill>
          <a:prstDash val="dash"/>
          <a:round/>
          <a:headEnd type="none" w="med" len="med"/>
          <a:tailEnd type="none" w="med" len="med"/>
        </a:ln>
        <a:effectLst/>
        <a:extLst>
          <a:ext uri="{909E8E84-426E-40DD-AFC4-6F175D3DCCD1}">
            <a14:hiddenFill xmlns:a14="http://schemas.microsoft.com/office/drawing/2010/main" xmlns="">
              <a:solidFill>
                <a:srgbClr val="FF99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25400" cap="flat" cmpd="sng" algn="ctr">
          <a:solidFill>
            <a:srgbClr val="FF0000"/>
          </a:solidFill>
          <a:prstDash val="dash"/>
          <a:round/>
          <a:headEnd type="none" w="med" len="med"/>
          <a:tailEnd type="none" w="med" len="med"/>
        </a:ln>
        <a:effectLst/>
        <a:extLst>
          <a:ext uri="{909E8E84-426E-40DD-AFC4-6F175D3DCCD1}">
            <a14:hiddenFill xmlns:a14="http://schemas.microsoft.com/office/drawing/2010/main" xmlns="">
              <a:solidFill>
                <a:srgbClr val="FF9900"/>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3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roposal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proposal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proposa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posal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proposal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proposal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proposal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proposal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proposal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proposal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proposal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proposal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proposal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proposal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proposal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31485</TotalTime>
  <Words>4063</Words>
  <Application>Microsoft Office PowerPoint</Application>
  <PresentationFormat>信纸(8.5x11 英寸)</PresentationFormat>
  <Paragraphs>468</Paragraphs>
  <Slides>71</Slides>
  <Notes>71</Notes>
  <HiddenSlides>0</HiddenSlides>
  <MMClips>0</MMClips>
  <ScaleCrop>false</ScaleCrop>
  <HeadingPairs>
    <vt:vector size="4" baseType="variant">
      <vt:variant>
        <vt:lpstr>主题</vt:lpstr>
      </vt:variant>
      <vt:variant>
        <vt:i4>1</vt:i4>
      </vt:variant>
      <vt:variant>
        <vt:lpstr>幻灯片标题</vt:lpstr>
      </vt:variant>
      <vt:variant>
        <vt:i4>71</vt:i4>
      </vt:variant>
    </vt:vector>
  </HeadingPairs>
  <TitlesOfParts>
    <vt:vector size="72" baseType="lpstr">
      <vt:lpstr>proposal</vt:lpstr>
      <vt:lpstr>实验讲解</vt:lpstr>
      <vt:lpstr>实验讲解</vt:lpstr>
      <vt:lpstr>需求分析</vt:lpstr>
      <vt:lpstr>幻灯片 4</vt:lpstr>
      <vt:lpstr>幻灯片 5</vt:lpstr>
      <vt:lpstr>实验讲解</vt:lpstr>
      <vt:lpstr>实验讲解</vt:lpstr>
      <vt:lpstr>实验讲解</vt:lpstr>
      <vt:lpstr>用户设计</vt:lpstr>
      <vt:lpstr>幻灯片 10</vt:lpstr>
      <vt:lpstr>幻灯片 11</vt:lpstr>
      <vt:lpstr>用户设计</vt:lpstr>
      <vt:lpstr>教务处界面设计</vt:lpstr>
      <vt:lpstr>幻灯片 14</vt:lpstr>
      <vt:lpstr>幻灯片 15</vt:lpstr>
      <vt:lpstr>教务处界面设计</vt:lpstr>
      <vt:lpstr>教务处界面设计</vt:lpstr>
      <vt:lpstr>教务处界面设计</vt:lpstr>
      <vt:lpstr>教务处界面设计</vt:lpstr>
      <vt:lpstr>教务处界面设计</vt:lpstr>
      <vt:lpstr>教务处界面设计</vt:lpstr>
      <vt:lpstr>教务处界面设计</vt:lpstr>
      <vt:lpstr>学院界面设计</vt:lpstr>
      <vt:lpstr>幻灯片 24</vt:lpstr>
      <vt:lpstr>幻灯片 25</vt:lpstr>
      <vt:lpstr>学院界面设计</vt:lpstr>
      <vt:lpstr>学院界面设计</vt:lpstr>
      <vt:lpstr>学院界面设计</vt:lpstr>
      <vt:lpstr>学院界面设计</vt:lpstr>
      <vt:lpstr>学院界面设计</vt:lpstr>
      <vt:lpstr>学院界面设计</vt:lpstr>
      <vt:lpstr>学院界面设计</vt:lpstr>
      <vt:lpstr>学生界面设计</vt:lpstr>
      <vt:lpstr>幻灯片 34</vt:lpstr>
      <vt:lpstr>幻灯片 35</vt:lpstr>
      <vt:lpstr>学生界面设计</vt:lpstr>
      <vt:lpstr>学生界面设计</vt:lpstr>
      <vt:lpstr>学生界面设计</vt:lpstr>
      <vt:lpstr>学生界面设计</vt:lpstr>
      <vt:lpstr>学生界面设计</vt:lpstr>
      <vt:lpstr>实验讲解</vt:lpstr>
      <vt:lpstr>关系模型设计 </vt:lpstr>
      <vt:lpstr>幻灯片 43</vt:lpstr>
      <vt:lpstr>幻灯片 44</vt:lpstr>
      <vt:lpstr>关系模式设计</vt:lpstr>
      <vt:lpstr>用户模式属性设计 </vt:lpstr>
      <vt:lpstr>幻灯片 47</vt:lpstr>
      <vt:lpstr>幻灯片 48</vt:lpstr>
      <vt:lpstr>用户模式属性设计</vt:lpstr>
      <vt:lpstr>学生模式属性设计 </vt:lpstr>
      <vt:lpstr>幻灯片 51</vt:lpstr>
      <vt:lpstr>幻灯片 52</vt:lpstr>
      <vt:lpstr>学生模式属性设计</vt:lpstr>
      <vt:lpstr>课程模式属性设计 </vt:lpstr>
      <vt:lpstr>幻灯片 55</vt:lpstr>
      <vt:lpstr>幻灯片 56</vt:lpstr>
      <vt:lpstr>课程模式属性设计</vt:lpstr>
      <vt:lpstr>选课模式属性设计 </vt:lpstr>
      <vt:lpstr>幻灯片 59</vt:lpstr>
      <vt:lpstr>幻灯片 60</vt:lpstr>
      <vt:lpstr>选课模式属性设计</vt:lpstr>
      <vt:lpstr>实验讲解</vt:lpstr>
      <vt:lpstr>实验讲解</vt:lpstr>
      <vt:lpstr>实验讲解</vt:lpstr>
      <vt:lpstr>实验讲解</vt:lpstr>
      <vt:lpstr>实验讲解</vt:lpstr>
      <vt:lpstr>实验讲解</vt:lpstr>
      <vt:lpstr>实验讲解</vt:lpstr>
      <vt:lpstr>实验讲解</vt:lpstr>
      <vt:lpstr>幻灯片 70</vt:lpstr>
      <vt:lpstr>幻灯片 71</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Montek Singh</dc:creator>
  <cp:lastModifiedBy>dell</cp:lastModifiedBy>
  <cp:revision>547</cp:revision>
  <cp:lastPrinted>2001-06-17T20:25:10Z</cp:lastPrinted>
  <dcterms:created xsi:type="dcterms:W3CDTF">2000-03-13T02:52:39Z</dcterms:created>
  <dcterms:modified xsi:type="dcterms:W3CDTF">2019-04-08T02:21:14Z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Montek Singh</vt:lpwstr>
  </property>
  <property fmtid="{D5CDD505-2E9C-101B-9397-08002B2CF9AE}" pid="3" name="E-mail">
    <vt:lpwstr>montek@cs.unc.edu</vt:lpwstr>
  </property>
  <property fmtid="{D5CDD505-2E9C-101B-9397-08002B2CF9AE}" pid="4" name="Address">
    <vt:lpwstr>Dept. of Computer Science, UNC-Chapel Hill, Chapel Hill, NC 27599</vt:lpwstr>
  </property>
</Properties>
</file>